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2" r:id="rId6"/>
    <p:sldId id="263" r:id="rId7"/>
    <p:sldId id="265" r:id="rId8"/>
    <p:sldId id="267" r:id="rId9"/>
    <p:sldId id="269" r:id="rId10"/>
    <p:sldId id="270" r:id="rId11"/>
    <p:sldId id="271" r:id="rId12"/>
    <p:sldId id="272" r:id="rId13"/>
    <p:sldId id="273" r:id="rId14"/>
    <p:sldId id="27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4/10/2025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4/10/2025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sdgs.un.org/#goal_section"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worldbank.org/en/businessready" TargetMode="External"/><Relationship Id="rId2" Type="http://schemas.openxmlformats.org/officeDocument/2006/relationships/hyperlink" Target="https://www.worldbank.org/en/businessready/doing-business-legacy"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press.umich.edu/pdf/0472098276-intro.pdf"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hdr.undp.org/data-center/human-development-index#/indicies/HDI"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7F0FF8-EAA9-4D24-AE6F-DDFB690F7A8E}"/>
              </a:ext>
            </a:extLst>
          </p:cNvPr>
          <p:cNvSpPr>
            <a:spLocks noGrp="1"/>
          </p:cNvSpPr>
          <p:nvPr>
            <p:ph type="ctrTitle"/>
          </p:nvPr>
        </p:nvSpPr>
        <p:spPr>
          <a:xfrm>
            <a:off x="2015471" y="2173942"/>
            <a:ext cx="8915399" cy="2262781"/>
          </a:xfrm>
        </p:spPr>
        <p:txBody>
          <a:bodyPr>
            <a:noAutofit/>
          </a:bodyPr>
          <a:lstStyle/>
          <a:p>
            <a:pPr algn="ctr"/>
            <a:r>
              <a:rPr lang="uk-UA" sz="3600" b="1" i="0" dirty="0">
                <a:solidFill>
                  <a:srgbClr val="454545"/>
                </a:solidFill>
                <a:effectLst/>
                <a:latin typeface="Times New Roman" panose="02020603050405020304" pitchFamily="18" charset="0"/>
                <a:cs typeface="Times New Roman" panose="02020603050405020304" pitchFamily="18" charset="0"/>
              </a:rPr>
              <a:t>Тема 4. Економіка миру: вивчення взаємодії між економічною стабільністю, вирішенням конфліктів і глобальним процвітанням</a:t>
            </a:r>
            <a:br>
              <a:rPr lang="uk-UA" sz="3600" b="1" i="0" dirty="0">
                <a:solidFill>
                  <a:srgbClr val="454545"/>
                </a:solidFill>
                <a:effectLst/>
                <a:latin typeface="Times New Roman" panose="02020603050405020304" pitchFamily="18" charset="0"/>
                <a:cs typeface="Times New Roman" panose="02020603050405020304" pitchFamily="18" charset="0"/>
              </a:rPr>
            </a:br>
            <a:endParaRPr lang="uk-UA"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9204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37643BC-966C-4D4B-97FA-E55438442835}"/>
              </a:ext>
            </a:extLst>
          </p:cNvPr>
          <p:cNvSpPr txBox="1"/>
          <p:nvPr/>
        </p:nvSpPr>
        <p:spPr>
          <a:xfrm>
            <a:off x="2178423" y="781413"/>
            <a:ext cx="8157882" cy="4801314"/>
          </a:xfrm>
          <a:prstGeom prst="rect">
            <a:avLst/>
          </a:prstGeom>
          <a:noFill/>
        </p:spPr>
        <p:txBody>
          <a:bodyPr wrap="square">
            <a:spAutoFit/>
          </a:bodyPr>
          <a:lstStyle/>
          <a:p>
            <a:pPr indent="457200" algn="just"/>
            <a:r>
              <a:rPr lang="uk-UA" dirty="0">
                <a:solidFill>
                  <a:srgbClr val="454545"/>
                </a:solidFill>
                <a:latin typeface="Times New Roman" panose="02020603050405020304" pitchFamily="18" charset="0"/>
                <a:cs typeface="Times New Roman" panose="02020603050405020304" pitchFamily="18" charset="0"/>
              </a:rPr>
              <a:t>Соціальна структура націй створює ще один рівень складності в прагненні до миру. Соціокультурні відмінності, історичні образи та конфлікти на основі ідентичності можуть діяти як перешкоди, незважаючи на економічну співпрацю. Дослідження соціологів, таких як Джеймс </a:t>
            </a:r>
            <a:r>
              <a:rPr lang="uk-UA" dirty="0" err="1">
                <a:solidFill>
                  <a:srgbClr val="454545"/>
                </a:solidFill>
                <a:latin typeface="Times New Roman" panose="02020603050405020304" pitchFamily="18" charset="0"/>
                <a:cs typeface="Times New Roman" panose="02020603050405020304" pitchFamily="18" charset="0"/>
              </a:rPr>
              <a:t>Фірон</a:t>
            </a:r>
            <a:r>
              <a:rPr lang="uk-UA" dirty="0">
                <a:solidFill>
                  <a:srgbClr val="454545"/>
                </a:solidFill>
                <a:latin typeface="Times New Roman" panose="02020603050405020304" pitchFamily="18" charset="0"/>
                <a:cs typeface="Times New Roman" panose="02020603050405020304" pitchFamily="18" charset="0"/>
              </a:rPr>
              <a:t> і Девід </a:t>
            </a:r>
            <a:r>
              <a:rPr lang="uk-UA" dirty="0" err="1">
                <a:solidFill>
                  <a:srgbClr val="454545"/>
                </a:solidFill>
                <a:latin typeface="Times New Roman" panose="02020603050405020304" pitchFamily="18" charset="0"/>
                <a:cs typeface="Times New Roman" panose="02020603050405020304" pitchFamily="18" charset="0"/>
              </a:rPr>
              <a:t>Лейтін</a:t>
            </a:r>
            <a:r>
              <a:rPr lang="uk-UA" dirty="0">
                <a:solidFill>
                  <a:srgbClr val="454545"/>
                </a:solidFill>
                <a:latin typeface="Times New Roman" panose="02020603050405020304" pitchFamily="18" charset="0"/>
                <a:cs typeface="Times New Roman" panose="02020603050405020304" pitchFamily="18" charset="0"/>
              </a:rPr>
              <a:t> у «</a:t>
            </a:r>
            <a:r>
              <a:rPr lang="uk-UA" dirty="0" err="1">
                <a:solidFill>
                  <a:srgbClr val="454545"/>
                </a:solidFill>
                <a:latin typeface="Times New Roman" panose="02020603050405020304" pitchFamily="18" charset="0"/>
                <a:cs typeface="Times New Roman" panose="02020603050405020304" pitchFamily="18" charset="0"/>
              </a:rPr>
              <a:t>Етнічність</a:t>
            </a:r>
            <a:r>
              <a:rPr lang="uk-UA" dirty="0">
                <a:solidFill>
                  <a:srgbClr val="454545"/>
                </a:solidFill>
                <a:latin typeface="Times New Roman" panose="02020603050405020304" pitchFamily="18" charset="0"/>
                <a:cs typeface="Times New Roman" panose="02020603050405020304" pitchFamily="18" charset="0"/>
              </a:rPr>
              <a:t>, повстання та громадянська війна», пропонують цінні перспективи взаємодії між соціальними факторами та конфліктом. Ми погоджуємося з тим, що глибоко вкорінена соціальна динаміка створює проблеми для ефективності економічних стимулів, наголошуючи на необхідності стратегій, які враховують такі нюанси.</a:t>
            </a:r>
          </a:p>
          <a:p>
            <a:pPr indent="457200" algn="just"/>
            <a:r>
              <a:rPr lang="uk-UA" dirty="0">
                <a:solidFill>
                  <a:srgbClr val="454545"/>
                </a:solidFill>
                <a:latin typeface="Times New Roman" panose="02020603050405020304" pitchFamily="18" charset="0"/>
                <a:cs typeface="Times New Roman" panose="02020603050405020304" pitchFamily="18" charset="0"/>
              </a:rPr>
              <a:t>Хоча економічні стимули містять трансформаційний потенціал, економічні бар'єри можуть перешкоджати їх реалізації. Економічна нерівність, включаючи диспропорції в економічній потужності та розподілі ресурсів, може посилити напруженість, а не сприяти миру. Ми можемо краще орієнтуватися в делікатному балансі між економічним співробітництвом і проблемами, спричиненими вбудованими диспропорціями, аналізуючи сценарії, коли економічні бар’єри переважають стимули. У книзі «Чому нації зазнають краху » </a:t>
            </a:r>
            <a:r>
              <a:rPr lang="uk-UA" dirty="0" err="1">
                <a:solidFill>
                  <a:srgbClr val="454545"/>
                </a:solidFill>
                <a:latin typeface="Times New Roman" panose="02020603050405020304" pitchFamily="18" charset="0"/>
                <a:cs typeface="Times New Roman" panose="02020603050405020304" pitchFamily="18" charset="0"/>
              </a:rPr>
              <a:t>Дарон</a:t>
            </a:r>
            <a:r>
              <a:rPr lang="uk-UA" dirty="0">
                <a:solidFill>
                  <a:srgbClr val="454545"/>
                </a:solidFill>
                <a:latin typeface="Times New Roman" panose="02020603050405020304" pitchFamily="18" charset="0"/>
                <a:cs typeface="Times New Roman" panose="02020603050405020304" pitchFamily="18" charset="0"/>
              </a:rPr>
              <a:t> </a:t>
            </a:r>
            <a:r>
              <a:rPr lang="uk-UA" dirty="0" err="1">
                <a:solidFill>
                  <a:srgbClr val="454545"/>
                </a:solidFill>
                <a:latin typeface="Times New Roman" panose="02020603050405020304" pitchFamily="18" charset="0"/>
                <a:cs typeface="Times New Roman" panose="02020603050405020304" pitchFamily="18" charset="0"/>
              </a:rPr>
              <a:t>Ацемоглу</a:t>
            </a:r>
            <a:r>
              <a:rPr lang="uk-UA" dirty="0">
                <a:solidFill>
                  <a:srgbClr val="454545"/>
                </a:solidFill>
                <a:latin typeface="Times New Roman" panose="02020603050405020304" pitchFamily="18" charset="0"/>
                <a:cs typeface="Times New Roman" panose="02020603050405020304" pitchFamily="18" charset="0"/>
              </a:rPr>
              <a:t> та Джеймс Робінсон розповідають про роль економічних структур у формуванні долі націй. </a:t>
            </a:r>
          </a:p>
        </p:txBody>
      </p:sp>
    </p:spTree>
    <p:extLst>
      <p:ext uri="{BB962C8B-B14F-4D97-AF65-F5344CB8AC3E}">
        <p14:creationId xmlns:p14="http://schemas.microsoft.com/office/powerpoint/2010/main" val="3004901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287570-93F1-405D-BD97-C2BF2FCFBFBE}"/>
              </a:ext>
            </a:extLst>
          </p:cNvPr>
          <p:cNvSpPr txBox="1"/>
          <p:nvPr/>
        </p:nvSpPr>
        <p:spPr>
          <a:xfrm>
            <a:off x="2330823" y="1130530"/>
            <a:ext cx="8265458" cy="2862322"/>
          </a:xfrm>
          <a:prstGeom prst="rect">
            <a:avLst/>
          </a:prstGeom>
          <a:noFill/>
        </p:spPr>
        <p:txBody>
          <a:bodyPr wrap="square">
            <a:spAutoFit/>
          </a:bodyPr>
          <a:lstStyle/>
          <a:p>
            <a:pPr algn="just"/>
            <a:r>
              <a:rPr lang="uk-UA" b="0" i="0" dirty="0">
                <a:solidFill>
                  <a:srgbClr val="454545"/>
                </a:solidFill>
                <a:effectLst/>
                <a:latin typeface="Times New Roman" panose="02020603050405020304" pitchFamily="18" charset="0"/>
                <a:cs typeface="Times New Roman" panose="02020603050405020304" pitchFamily="18" charset="0"/>
              </a:rPr>
              <a:t>Часто суперечливі економічні інтереси можуть загострити, а не пом’якшити конфлікти: гонитва за індивідуальними економічними вигодами, конкуренція за ресурси та сценарії нульової суми можуть підірвати спільні зусилля. Подібним чином суперечливі економічні інтереси сприяли посиленню напруженості, підкреслюючи необхідність ретельного розгляду індивідуальних і колективних економічних мотивів у нашому дослідженні взаємодії між процвітанням і миром. Політичні, соціальні та економічні фактори не існують ізольовано; вони сходяться, створюючи складну смугу перешкод. Ми повинні подумати про необхідність йти попереду з чітким розумінням викликів і перешкод, які залишаються.</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4362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B8FB61-E2CD-4956-90B3-1D1DA672FD60}"/>
              </a:ext>
            </a:extLst>
          </p:cNvPr>
          <p:cNvSpPr txBox="1"/>
          <p:nvPr/>
        </p:nvSpPr>
        <p:spPr>
          <a:xfrm>
            <a:off x="1927410" y="1193283"/>
            <a:ext cx="8157883" cy="3416320"/>
          </a:xfrm>
          <a:prstGeom prst="rect">
            <a:avLst/>
          </a:prstGeom>
          <a:noFill/>
        </p:spPr>
        <p:txBody>
          <a:bodyPr wrap="square">
            <a:spAutoFit/>
          </a:bodyPr>
          <a:lstStyle/>
          <a:p>
            <a:pPr algn="ctr"/>
            <a:r>
              <a:rPr lang="uk-UA" b="1" i="0" dirty="0">
                <a:solidFill>
                  <a:srgbClr val="454545"/>
                </a:solidFill>
                <a:effectLst/>
                <a:latin typeface="Times New Roman" panose="02020603050405020304" pitchFamily="18" charset="0"/>
                <a:cs typeface="Times New Roman" panose="02020603050405020304" pitchFamily="18" charset="0"/>
              </a:rPr>
              <a:t>Шлях вперед</a:t>
            </a:r>
          </a:p>
          <a:p>
            <a:pPr algn="ctr"/>
            <a:endParaRPr lang="uk-UA" b="0" i="0" dirty="0">
              <a:solidFill>
                <a:srgbClr val="454545"/>
              </a:solidFill>
              <a:effectLst/>
              <a:latin typeface="Times New Roman" panose="02020603050405020304" pitchFamily="18" charset="0"/>
              <a:cs typeface="Times New Roman" panose="02020603050405020304" pitchFamily="18" charset="0"/>
            </a:endParaRPr>
          </a:p>
          <a:p>
            <a:pPr algn="just"/>
            <a:r>
              <a:rPr lang="uk-UA" b="0" i="0" dirty="0">
                <a:solidFill>
                  <a:srgbClr val="454545"/>
                </a:solidFill>
                <a:effectLst/>
                <a:latin typeface="Times New Roman" panose="02020603050405020304" pitchFamily="18" charset="0"/>
                <a:cs typeface="Times New Roman" panose="02020603050405020304" pitchFamily="18" charset="0"/>
              </a:rPr>
              <a:t>Уявляючи шлях вперед, окремі особи, громади та нації можуть сприяти глобальному миру шляхом зважених економічних заходів. В основі шляху вперед лежить розширення можливостей окремих людей для впровадження змін на низовому рівні.</a:t>
            </a:r>
          </a:p>
          <a:p>
            <a:pPr algn="just"/>
            <a:r>
              <a:rPr lang="uk-UA" b="0" i="0" dirty="0">
                <a:solidFill>
                  <a:srgbClr val="454545"/>
                </a:solidFill>
                <a:effectLst/>
                <a:latin typeface="Times New Roman" panose="02020603050405020304" pitchFamily="18" charset="0"/>
                <a:cs typeface="Times New Roman" panose="02020603050405020304" pitchFamily="18" charset="0"/>
              </a:rPr>
              <a:t>Ініціативи, які сприяють економічній грамотності, підприємництву та інклюзивній участі в економіці, можуть слугувати каталізаторами миру. Такі вчені, як </a:t>
            </a:r>
            <a:r>
              <a:rPr lang="uk-UA" b="0" i="0" dirty="0" err="1">
                <a:solidFill>
                  <a:srgbClr val="454545"/>
                </a:solidFill>
                <a:effectLst/>
                <a:latin typeface="Times New Roman" panose="02020603050405020304" pitchFamily="18" charset="0"/>
                <a:cs typeface="Times New Roman" panose="02020603050405020304" pitchFamily="18" charset="0"/>
              </a:rPr>
              <a:t>Мухаммад</a:t>
            </a:r>
            <a:r>
              <a:rPr lang="uk-UA" b="0" i="0" dirty="0">
                <a:solidFill>
                  <a:srgbClr val="454545"/>
                </a:solidFill>
                <a:effectLst/>
                <a:latin typeface="Times New Roman" panose="02020603050405020304" pitchFamily="18" charset="0"/>
                <a:cs typeface="Times New Roman" panose="02020603050405020304" pitchFamily="18" charset="0"/>
              </a:rPr>
              <a:t> </a:t>
            </a:r>
            <a:r>
              <a:rPr lang="uk-UA" b="0" i="0" dirty="0" err="1">
                <a:solidFill>
                  <a:srgbClr val="454545"/>
                </a:solidFill>
                <a:effectLst/>
                <a:latin typeface="Times New Roman" panose="02020603050405020304" pitchFamily="18" charset="0"/>
                <a:cs typeface="Times New Roman" panose="02020603050405020304" pitchFamily="18" charset="0"/>
              </a:rPr>
              <a:t>Юнус</a:t>
            </a:r>
            <a:r>
              <a:rPr lang="uk-UA" b="0" i="0" dirty="0">
                <a:solidFill>
                  <a:srgbClr val="454545"/>
                </a:solidFill>
                <a:effectLst/>
                <a:latin typeface="Times New Roman" panose="02020603050405020304" pitchFamily="18" charset="0"/>
                <a:cs typeface="Times New Roman" panose="02020603050405020304" pitchFamily="18" charset="0"/>
              </a:rPr>
              <a:t> у </a:t>
            </a:r>
            <a:r>
              <a:rPr lang="uk-UA" b="0" i="1" dirty="0">
                <a:solidFill>
                  <a:srgbClr val="454545"/>
                </a:solidFill>
                <a:effectLst/>
                <a:latin typeface="Times New Roman" panose="02020603050405020304" pitchFamily="18" charset="0"/>
                <a:cs typeface="Times New Roman" panose="02020603050405020304" pitchFamily="18" charset="0"/>
              </a:rPr>
              <a:t>«Банкіри для бідних</a:t>
            </a:r>
            <a:r>
              <a:rPr lang="uk-UA" b="0" i="0" dirty="0">
                <a:solidFill>
                  <a:srgbClr val="454545"/>
                </a:solidFill>
                <a:effectLst/>
                <a:latin typeface="Times New Roman" panose="02020603050405020304" pitchFamily="18" charset="0"/>
                <a:cs typeface="Times New Roman" panose="02020603050405020304" pitchFamily="18" charset="0"/>
              </a:rPr>
              <a:t>» надихають мікроекономічні стратегії, які розширюють економічні можливості людей. Сприяння економічній самодостатності на індивідуальному рівні може сприяти стійкості громади та, як наслідок, глобальному миру.</a:t>
            </a:r>
          </a:p>
        </p:txBody>
      </p:sp>
    </p:spTree>
    <p:extLst>
      <p:ext uri="{BB962C8B-B14F-4D97-AF65-F5344CB8AC3E}">
        <p14:creationId xmlns:p14="http://schemas.microsoft.com/office/powerpoint/2010/main" val="3806288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FDB77F8-97E5-4994-AC15-C5A600400F35}"/>
              </a:ext>
            </a:extLst>
          </p:cNvPr>
          <p:cNvSpPr txBox="1"/>
          <p:nvPr/>
        </p:nvSpPr>
        <p:spPr>
          <a:xfrm>
            <a:off x="2510116" y="993339"/>
            <a:ext cx="8050307" cy="3693319"/>
          </a:xfrm>
          <a:prstGeom prst="rect">
            <a:avLst/>
          </a:prstGeom>
          <a:noFill/>
        </p:spPr>
        <p:txBody>
          <a:bodyPr wrap="square">
            <a:spAutoFit/>
          </a:bodyPr>
          <a:lstStyle/>
          <a:p>
            <a:pPr algn="just"/>
            <a:r>
              <a:rPr lang="uk-UA" b="0" i="0" dirty="0">
                <a:solidFill>
                  <a:srgbClr val="454545"/>
                </a:solidFill>
                <a:effectLst/>
                <a:latin typeface="Times New Roman" panose="02020603050405020304" pitchFamily="18" charset="0"/>
                <a:cs typeface="Times New Roman" panose="02020603050405020304" pitchFamily="18" charset="0"/>
              </a:rPr>
              <a:t>У національному масштабі політики мають значний вплив на формування економічних рамок, які або сприяють, або перешкоджають глобальному миру. Такі роботи, як </a:t>
            </a:r>
            <a:r>
              <a:rPr lang="uk-UA" b="0" i="1" dirty="0">
                <a:solidFill>
                  <a:srgbClr val="454545"/>
                </a:solidFill>
                <a:effectLst/>
                <a:latin typeface="Times New Roman" panose="02020603050405020304" pitchFamily="18" charset="0"/>
                <a:cs typeface="Times New Roman" panose="02020603050405020304" pitchFamily="18" charset="0"/>
              </a:rPr>
              <a:t>«Одна економіка, багато рецептів»</a:t>
            </a:r>
            <a:r>
              <a:rPr lang="uk-UA" b="0" i="0" dirty="0">
                <a:solidFill>
                  <a:srgbClr val="454545"/>
                </a:solidFill>
                <a:effectLst/>
                <a:latin typeface="Times New Roman" panose="02020603050405020304" pitchFamily="18" charset="0"/>
                <a:cs typeface="Times New Roman" panose="02020603050405020304" pitchFamily="18" charset="0"/>
              </a:rPr>
              <a:t> Дені </a:t>
            </a:r>
            <a:r>
              <a:rPr lang="uk-UA" b="0" i="0" dirty="0" err="1">
                <a:solidFill>
                  <a:srgbClr val="454545"/>
                </a:solidFill>
                <a:effectLst/>
                <a:latin typeface="Times New Roman" panose="02020603050405020304" pitchFamily="18" charset="0"/>
                <a:cs typeface="Times New Roman" panose="02020603050405020304" pitchFamily="18" charset="0"/>
              </a:rPr>
              <a:t>Родріка</a:t>
            </a:r>
            <a:r>
              <a:rPr lang="uk-UA" b="0" i="0" dirty="0">
                <a:solidFill>
                  <a:srgbClr val="454545"/>
                </a:solidFill>
                <a:effectLst/>
                <a:latin typeface="Times New Roman" panose="02020603050405020304" pitchFamily="18" charset="0"/>
                <a:cs typeface="Times New Roman" panose="02020603050405020304" pitchFamily="18" charset="0"/>
              </a:rPr>
              <a:t> пропонують перспективи пристосування економічної політики до конкретних національних контекстів, наголошуючи на необхідності адаптивних та інклюзивних структур, які віддають пріоритет миру.</a:t>
            </a:r>
          </a:p>
          <a:p>
            <a:pPr algn="just"/>
            <a:r>
              <a:rPr lang="uk-UA" b="0" i="0" dirty="0">
                <a:solidFill>
                  <a:srgbClr val="454545"/>
                </a:solidFill>
                <a:effectLst/>
                <a:latin typeface="Times New Roman" panose="02020603050405020304" pitchFamily="18" charset="0"/>
                <a:cs typeface="Times New Roman" panose="02020603050405020304" pitchFamily="18" charset="0"/>
              </a:rPr>
              <a:t>Глобальний характер сучасних викликів робить міжнародне співробітництво основоположним для зміцнення миру через економічні шляхи, а організації, договори та угоди про співпрацю можуть слугувати основними інструментами. Думки дослідників міжнародних відносин, наприклад Роберта </a:t>
            </a:r>
            <a:r>
              <a:rPr lang="uk-UA" b="0" i="0" dirty="0" err="1">
                <a:solidFill>
                  <a:srgbClr val="454545"/>
                </a:solidFill>
                <a:effectLst/>
                <a:latin typeface="Times New Roman" panose="02020603050405020304" pitchFamily="18" charset="0"/>
                <a:cs typeface="Times New Roman" panose="02020603050405020304" pitchFamily="18" charset="0"/>
              </a:rPr>
              <a:t>Кеохейна</a:t>
            </a:r>
            <a:r>
              <a:rPr lang="uk-UA" b="0" i="0" dirty="0">
                <a:solidFill>
                  <a:srgbClr val="454545"/>
                </a:solidFill>
                <a:effectLst/>
                <a:latin typeface="Times New Roman" panose="02020603050405020304" pitchFamily="18" charset="0"/>
                <a:cs typeface="Times New Roman" panose="02020603050405020304" pitchFamily="18" charset="0"/>
              </a:rPr>
              <a:t> та Джозефа Най-молодшого у </a:t>
            </a:r>
            <a:r>
              <a:rPr lang="uk-UA" b="0" i="1" dirty="0">
                <a:solidFill>
                  <a:srgbClr val="454545"/>
                </a:solidFill>
                <a:effectLst/>
                <a:latin typeface="Times New Roman" panose="02020603050405020304" pitchFamily="18" charset="0"/>
                <a:cs typeface="Times New Roman" panose="02020603050405020304" pitchFamily="18" charset="0"/>
              </a:rPr>
              <a:t>«Владі та взаємозалежності»</a:t>
            </a:r>
            <a:r>
              <a:rPr lang="uk-UA" b="0" i="0" baseline="30000" dirty="0">
                <a:solidFill>
                  <a:srgbClr val="454545"/>
                </a:solidFill>
                <a:effectLst/>
                <a:latin typeface="Times New Roman" panose="02020603050405020304" pitchFamily="18" charset="0"/>
                <a:cs typeface="Times New Roman" panose="02020603050405020304" pitchFamily="18" charset="0"/>
              </a:rPr>
              <a:t>,</a:t>
            </a:r>
            <a:r>
              <a:rPr lang="uk-UA" b="0" i="0" dirty="0">
                <a:solidFill>
                  <a:srgbClr val="454545"/>
                </a:solidFill>
                <a:effectLst/>
                <a:latin typeface="Times New Roman" panose="02020603050405020304" pitchFamily="18" charset="0"/>
                <a:cs typeface="Times New Roman" panose="02020603050405020304" pitchFamily="18" charset="0"/>
              </a:rPr>
              <a:t> інформують нас про те, як економічну взаємозалежність можна використовувати для побудови тривалого миру через кордони.</a:t>
            </a:r>
          </a:p>
        </p:txBody>
      </p:sp>
    </p:spTree>
    <p:extLst>
      <p:ext uri="{BB962C8B-B14F-4D97-AF65-F5344CB8AC3E}">
        <p14:creationId xmlns:p14="http://schemas.microsoft.com/office/powerpoint/2010/main" val="1109510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EAD6D41-B9DC-436A-B315-350F55BB931E}"/>
              </a:ext>
            </a:extLst>
          </p:cNvPr>
          <p:cNvSpPr txBox="1"/>
          <p:nvPr/>
        </p:nvSpPr>
        <p:spPr>
          <a:xfrm>
            <a:off x="2052917" y="889843"/>
            <a:ext cx="8453718" cy="5078313"/>
          </a:xfrm>
          <a:prstGeom prst="rect">
            <a:avLst/>
          </a:prstGeom>
          <a:noFill/>
        </p:spPr>
        <p:txBody>
          <a:bodyPr wrap="square">
            <a:spAutoFit/>
          </a:bodyPr>
          <a:lstStyle/>
          <a:p>
            <a:pPr algn="just"/>
            <a:r>
              <a:rPr lang="uk-UA" b="0" i="0" dirty="0">
                <a:solidFill>
                  <a:srgbClr val="454545"/>
                </a:solidFill>
                <a:effectLst/>
                <a:latin typeface="Times New Roman" panose="02020603050405020304" pitchFamily="18" charset="0"/>
                <a:cs typeface="Times New Roman" panose="02020603050405020304" pitchFamily="18" charset="0"/>
              </a:rPr>
              <a:t>Узгодження з  </a:t>
            </a:r>
            <a:r>
              <a:rPr lang="uk-UA" b="0" i="0" u="none" strike="noStrike" dirty="0">
                <a:solidFill>
                  <a:srgbClr val="000000"/>
                </a:solidFill>
                <a:effectLst/>
                <a:latin typeface="Times New Roman" panose="02020603050405020304" pitchFamily="18" charset="0"/>
                <a:cs typeface="Times New Roman" panose="02020603050405020304" pitchFamily="18" charset="0"/>
                <a:hlinkClick r:id="rId2"/>
              </a:rPr>
              <a:t>Цілями сталого розвитку Організації Об’єднаних Націй (ЦСР)</a:t>
            </a:r>
            <a:r>
              <a:rPr lang="uk-UA" b="0" i="0" dirty="0">
                <a:solidFill>
                  <a:srgbClr val="454545"/>
                </a:solidFill>
                <a:effectLst/>
                <a:latin typeface="Times New Roman" panose="02020603050405020304" pitchFamily="18" charset="0"/>
                <a:cs typeface="Times New Roman" panose="02020603050405020304" pitchFamily="18" charset="0"/>
              </a:rPr>
              <a:t>  забезпечує дорожню карту для інтеграції економічного розвитку з прагненнями до глобального миру. У </a:t>
            </a:r>
            <a:r>
              <a:rPr lang="uk-UA" b="0" i="1" dirty="0">
                <a:solidFill>
                  <a:srgbClr val="454545"/>
                </a:solidFill>
                <a:effectLst/>
                <a:latin typeface="Times New Roman" panose="02020603050405020304" pitchFamily="18" charset="0"/>
                <a:cs typeface="Times New Roman" panose="02020603050405020304" pitchFamily="18" charset="0"/>
              </a:rPr>
              <a:t>своїй книзі «Епоха сталого розвитку»</a:t>
            </a:r>
            <a:r>
              <a:rPr lang="uk-UA" b="0" i="0" dirty="0">
                <a:solidFill>
                  <a:srgbClr val="454545"/>
                </a:solidFill>
                <a:effectLst/>
                <a:latin typeface="Times New Roman" panose="02020603050405020304" pitchFamily="18" charset="0"/>
                <a:cs typeface="Times New Roman" panose="02020603050405020304" pitchFamily="18" charset="0"/>
              </a:rPr>
              <a:t> </a:t>
            </a:r>
            <a:r>
              <a:rPr lang="uk-UA" b="0" i="0" dirty="0" err="1">
                <a:solidFill>
                  <a:srgbClr val="454545"/>
                </a:solidFill>
                <a:effectLst/>
                <a:latin typeface="Times New Roman" panose="02020603050405020304" pitchFamily="18" charset="0"/>
                <a:cs typeface="Times New Roman" panose="02020603050405020304" pitchFamily="18" charset="0"/>
              </a:rPr>
              <a:t>Джефрі</a:t>
            </a:r>
            <a:r>
              <a:rPr lang="uk-UA" b="0" i="0" dirty="0">
                <a:solidFill>
                  <a:srgbClr val="454545"/>
                </a:solidFill>
                <a:effectLst/>
                <a:latin typeface="Times New Roman" panose="02020603050405020304" pitchFamily="18" charset="0"/>
                <a:cs typeface="Times New Roman" panose="02020603050405020304" pitchFamily="18" charset="0"/>
              </a:rPr>
              <a:t> Сакс пропонує всебічну основу для розуміння того, як економічний розвиток можна використовувати для досягнення ширших цілей, пов’язаних із миром. </a:t>
            </a:r>
          </a:p>
          <a:p>
            <a:pPr algn="just"/>
            <a:r>
              <a:rPr lang="uk-UA" b="0" i="0" dirty="0">
                <a:solidFill>
                  <a:srgbClr val="454545"/>
                </a:solidFill>
                <a:effectLst/>
                <a:latin typeface="Times New Roman" panose="02020603050405020304" pitchFamily="18" charset="0"/>
                <a:cs typeface="Times New Roman" panose="02020603050405020304" pitchFamily="18" charset="0"/>
              </a:rPr>
              <a:t>Освіта постає як потужний інструмент для формування мислення та виховання культури миру. Інтеграція економіки миру в навчальні програми та сприяння міждисциплінарним дослідженням може закласти основу для майбутніх поколінь, які прагнуть економічної співпраці. Освітні ініціативи, засновані на роботах таких вчених, як </a:t>
            </a:r>
            <a:r>
              <a:rPr lang="uk-UA" b="0" i="0" dirty="0" err="1">
                <a:solidFill>
                  <a:srgbClr val="454545"/>
                </a:solidFill>
                <a:effectLst/>
                <a:latin typeface="Times New Roman" panose="02020603050405020304" pitchFamily="18" charset="0"/>
                <a:cs typeface="Times New Roman" panose="02020603050405020304" pitchFamily="18" charset="0"/>
              </a:rPr>
              <a:t>Амарті</a:t>
            </a:r>
            <a:r>
              <a:rPr lang="uk-UA" b="0" i="0" dirty="0">
                <a:solidFill>
                  <a:srgbClr val="454545"/>
                </a:solidFill>
                <a:effectLst/>
                <a:latin typeface="Times New Roman" panose="02020603050405020304" pitchFamily="18" charset="0"/>
                <a:cs typeface="Times New Roman" panose="02020603050405020304" pitchFamily="18" charset="0"/>
              </a:rPr>
              <a:t> Сен у «</a:t>
            </a:r>
            <a:r>
              <a:rPr lang="uk-UA" b="0" i="1" dirty="0">
                <a:solidFill>
                  <a:srgbClr val="454545"/>
                </a:solidFill>
                <a:effectLst/>
                <a:latin typeface="Times New Roman" panose="02020603050405020304" pitchFamily="18" charset="0"/>
                <a:cs typeface="Times New Roman" panose="02020603050405020304" pitchFamily="18" charset="0"/>
              </a:rPr>
              <a:t>Розвитку як свобода»</a:t>
            </a:r>
            <a:r>
              <a:rPr lang="uk-UA" b="0" i="0" dirty="0">
                <a:solidFill>
                  <a:srgbClr val="454545"/>
                </a:solidFill>
                <a:effectLst/>
                <a:latin typeface="Times New Roman" panose="02020603050405020304" pitchFamily="18" charset="0"/>
                <a:cs typeface="Times New Roman" panose="02020603050405020304" pitchFamily="18" charset="0"/>
              </a:rPr>
              <a:t> можуть прищепити цінності співпраці та глобальної відповідальності.</a:t>
            </a:r>
          </a:p>
          <a:p>
            <a:pPr algn="just"/>
            <a:r>
              <a:rPr lang="uk-UA" b="0" i="0" dirty="0">
                <a:solidFill>
                  <a:srgbClr val="454545"/>
                </a:solidFill>
                <a:effectLst/>
                <a:latin typeface="Times New Roman" panose="02020603050405020304" pitchFamily="18" charset="0"/>
                <a:cs typeface="Times New Roman" panose="02020603050405020304" pitchFamily="18" charset="0"/>
              </a:rPr>
              <a:t>Динамічний глобальний ландшафт, що розвивається, вимагає постійного моніторингу та адаптивних стратегій. Ми повинні підкреслити важливість механізмів зворотного зв’язку, прийняття рішень на основі даних і здатність перекалібрувати економічні ініціативи. Відомості про адаптивні стратегії управління, досліджені К. С. </a:t>
            </a:r>
            <a:r>
              <a:rPr lang="uk-UA" b="0" i="0" dirty="0" err="1">
                <a:solidFill>
                  <a:srgbClr val="454545"/>
                </a:solidFill>
                <a:effectLst/>
                <a:latin typeface="Times New Roman" panose="02020603050405020304" pitchFamily="18" charset="0"/>
                <a:cs typeface="Times New Roman" panose="02020603050405020304" pitchFamily="18" charset="0"/>
              </a:rPr>
              <a:t>Холлінгом</a:t>
            </a:r>
            <a:r>
              <a:rPr lang="uk-UA" b="0" i="0" dirty="0">
                <a:solidFill>
                  <a:srgbClr val="454545"/>
                </a:solidFill>
                <a:effectLst/>
                <a:latin typeface="Times New Roman" panose="02020603050405020304" pitchFamily="18" charset="0"/>
                <a:cs typeface="Times New Roman" panose="02020603050405020304" pitchFamily="18" charset="0"/>
              </a:rPr>
              <a:t> у </a:t>
            </a:r>
            <a:r>
              <a:rPr lang="uk-UA" b="0" i="1" dirty="0">
                <a:solidFill>
                  <a:srgbClr val="454545"/>
                </a:solidFill>
                <a:effectLst/>
                <a:latin typeface="Times New Roman" panose="02020603050405020304" pitchFamily="18" charset="0"/>
                <a:cs typeface="Times New Roman" panose="02020603050405020304" pitchFamily="18" charset="0"/>
              </a:rPr>
              <a:t>«Адаптивній екологічній оцінці та управлінні»</a:t>
            </a:r>
            <a:r>
              <a:rPr lang="uk-UA" b="0" i="0" dirty="0">
                <a:solidFill>
                  <a:srgbClr val="454545"/>
                </a:solidFill>
                <a:effectLst/>
                <a:latin typeface="Times New Roman" panose="02020603050405020304" pitchFamily="18" charset="0"/>
                <a:cs typeface="Times New Roman" panose="02020603050405020304" pitchFamily="18" charset="0"/>
              </a:rPr>
              <a:t> 16 </a:t>
            </a:r>
            <a:r>
              <a:rPr lang="uk-UA" b="0" i="0" baseline="30000" dirty="0">
                <a:solidFill>
                  <a:srgbClr val="454545"/>
                </a:solidFill>
                <a:effectLst/>
                <a:latin typeface="Times New Roman" panose="02020603050405020304" pitchFamily="18" charset="0"/>
                <a:cs typeface="Times New Roman" panose="02020603050405020304" pitchFamily="18" charset="0"/>
              </a:rPr>
              <a:t>,</a:t>
            </a:r>
            <a:r>
              <a:rPr lang="uk-UA" b="0" i="0" dirty="0">
                <a:solidFill>
                  <a:srgbClr val="454545"/>
                </a:solidFill>
                <a:effectLst/>
                <a:latin typeface="Times New Roman" panose="02020603050405020304" pitchFamily="18" charset="0"/>
                <a:cs typeface="Times New Roman" panose="02020603050405020304" pitchFamily="18" charset="0"/>
              </a:rPr>
              <a:t> інформують наше розуміння того, як економічна політика може бути гнучкою та реагувати на зміну геополітичних реалій.</a:t>
            </a:r>
          </a:p>
        </p:txBody>
      </p:sp>
    </p:spTree>
    <p:extLst>
      <p:ext uri="{BB962C8B-B14F-4D97-AF65-F5344CB8AC3E}">
        <p14:creationId xmlns:p14="http://schemas.microsoft.com/office/powerpoint/2010/main" val="2905995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9E4F66A-AA9F-4A77-84AD-56091030BCF9}"/>
              </a:ext>
            </a:extLst>
          </p:cNvPr>
          <p:cNvSpPr txBox="1"/>
          <p:nvPr/>
        </p:nvSpPr>
        <p:spPr>
          <a:xfrm>
            <a:off x="1671918" y="741420"/>
            <a:ext cx="8848164" cy="5632311"/>
          </a:xfrm>
          <a:prstGeom prst="rect">
            <a:avLst/>
          </a:prstGeom>
          <a:noFill/>
        </p:spPr>
        <p:txBody>
          <a:bodyPr wrap="square">
            <a:spAutoFit/>
          </a:bodyPr>
          <a:lstStyle/>
          <a:p>
            <a:pPr indent="457200" algn="just"/>
            <a:r>
              <a:rPr lang="uk-UA" b="1" dirty="0">
                <a:solidFill>
                  <a:srgbClr val="454545"/>
                </a:solidFill>
                <a:latin typeface="Times New Roman" panose="02020603050405020304" pitchFamily="18" charset="0"/>
                <a:cs typeface="Times New Roman" panose="02020603050405020304" pitchFamily="18" charset="0"/>
              </a:rPr>
              <a:t>Мир </a:t>
            </a:r>
            <a:r>
              <a:rPr lang="uk-UA" dirty="0">
                <a:solidFill>
                  <a:srgbClr val="454545"/>
                </a:solidFill>
                <a:latin typeface="Times New Roman" panose="02020603050405020304" pitchFamily="18" charset="0"/>
                <a:cs typeface="Times New Roman" panose="02020603050405020304" pitchFamily="18" charset="0"/>
              </a:rPr>
              <a:t>— </a:t>
            </a:r>
            <a:r>
              <a:rPr lang="uk-UA" i="1" dirty="0">
                <a:solidFill>
                  <a:srgbClr val="454545"/>
                </a:solidFill>
                <a:latin typeface="Times New Roman" panose="02020603050405020304" pitchFamily="18" charset="0"/>
                <a:cs typeface="Times New Roman" panose="02020603050405020304" pitchFamily="18" charset="0"/>
              </a:rPr>
              <a:t>це більше, ніж відсутність конфлікту; це каталізатор економічного добробуту, закладаючи основу для процвітання суспільства для майбутніх поколінь. Спираючись на досвід світових лідерів, емпіричні дослідження та панорамний погляд на історичні та сучасні перспективи, ми досліджуємо складний зв’язок між економікою та миром.</a:t>
            </a:r>
          </a:p>
          <a:p>
            <a:pPr indent="457200" algn="just"/>
            <a:r>
              <a:rPr lang="uk-UA" dirty="0">
                <a:solidFill>
                  <a:srgbClr val="454545"/>
                </a:solidFill>
                <a:latin typeface="Times New Roman" panose="02020603050405020304" pitchFamily="18" charset="0"/>
                <a:cs typeface="Times New Roman" panose="02020603050405020304" pitchFamily="18" charset="0"/>
              </a:rPr>
              <a:t>Як приклад того, як прагнення до миру може призвести до безпрецедентного економічного відродження, ми розглянемо країни Японії та Німеччини. Друга світова війна залишила Японію в руїнах, яка бореться з наслідками своєї участі в конфлікті, кульмінацією якого стали атомні бомбардування Хіросіми та Нагасакі в серпні 1945 року. Після остаточної капітуляції прем’єр-міністр Японії </a:t>
            </a:r>
            <a:r>
              <a:rPr lang="uk-UA" dirty="0" err="1">
                <a:solidFill>
                  <a:srgbClr val="454545"/>
                </a:solidFill>
                <a:latin typeface="Times New Roman" panose="02020603050405020304" pitchFamily="18" charset="0"/>
                <a:cs typeface="Times New Roman" panose="02020603050405020304" pitchFamily="18" charset="0"/>
              </a:rPr>
              <a:t>Сігеру</a:t>
            </a:r>
            <a:r>
              <a:rPr lang="uk-UA" dirty="0">
                <a:solidFill>
                  <a:srgbClr val="454545"/>
                </a:solidFill>
                <a:latin typeface="Times New Roman" panose="02020603050405020304" pitchFamily="18" charset="0"/>
                <a:cs typeface="Times New Roman" panose="02020603050405020304" pitchFamily="18" charset="0"/>
              </a:rPr>
              <a:t> </a:t>
            </a:r>
            <a:r>
              <a:rPr lang="uk-UA" dirty="0" err="1">
                <a:solidFill>
                  <a:srgbClr val="454545"/>
                </a:solidFill>
                <a:latin typeface="Times New Roman" panose="02020603050405020304" pitchFamily="18" charset="0"/>
                <a:cs typeface="Times New Roman" panose="02020603050405020304" pitchFamily="18" charset="0"/>
              </a:rPr>
              <a:t>Йосіда</a:t>
            </a:r>
            <a:r>
              <a:rPr lang="uk-UA" dirty="0">
                <a:solidFill>
                  <a:srgbClr val="454545"/>
                </a:solidFill>
                <a:latin typeface="Times New Roman" panose="02020603050405020304" pitchFamily="18" charset="0"/>
                <a:cs typeface="Times New Roman" panose="02020603050405020304" pitchFamily="18" charset="0"/>
              </a:rPr>
              <a:t> поступово відірвав країну від колишньої агресивної політики та прийняв політику миру та реконструкції — стратегію, інакше відому як Доктрина </a:t>
            </a:r>
            <a:r>
              <a:rPr lang="uk-UA" dirty="0" err="1">
                <a:solidFill>
                  <a:srgbClr val="454545"/>
                </a:solidFill>
                <a:latin typeface="Times New Roman" panose="02020603050405020304" pitchFamily="18" charset="0"/>
                <a:cs typeface="Times New Roman" panose="02020603050405020304" pitchFamily="18" charset="0"/>
              </a:rPr>
              <a:t>Йосіда</a:t>
            </a:r>
            <a:r>
              <a:rPr lang="uk-UA" dirty="0">
                <a:solidFill>
                  <a:srgbClr val="454545"/>
                </a:solidFill>
                <a:latin typeface="Times New Roman" panose="02020603050405020304" pitchFamily="18" charset="0"/>
                <a:cs typeface="Times New Roman" panose="02020603050405020304" pitchFamily="18" charset="0"/>
              </a:rPr>
              <a:t>. </a:t>
            </a:r>
          </a:p>
          <a:p>
            <a:pPr indent="457200" algn="just"/>
            <a:r>
              <a:rPr lang="uk-UA" dirty="0">
                <a:solidFill>
                  <a:srgbClr val="454545"/>
                </a:solidFill>
                <a:latin typeface="Times New Roman" panose="02020603050405020304" pitchFamily="18" charset="0"/>
                <a:cs typeface="Times New Roman" panose="02020603050405020304" pitchFamily="18" charset="0"/>
              </a:rPr>
              <a:t>Віддаючи перевагу економічному розвитку над військовими зусиллями, Японія створила стратегічні альянси з державами по всьому світу, інвестувала значні кошти в технологічні інновації та зробила свою освітню систему наріжним </a:t>
            </a:r>
            <a:r>
              <a:rPr lang="uk-UA" dirty="0" err="1">
                <a:solidFill>
                  <a:srgbClr val="454545"/>
                </a:solidFill>
                <a:latin typeface="Times New Roman" panose="02020603050405020304" pitchFamily="18" charset="0"/>
                <a:cs typeface="Times New Roman" panose="02020603050405020304" pitchFamily="18" charset="0"/>
              </a:rPr>
              <a:t>каменем</a:t>
            </a:r>
            <a:r>
              <a:rPr lang="uk-UA" dirty="0">
                <a:solidFill>
                  <a:srgbClr val="454545"/>
                </a:solidFill>
                <a:latin typeface="Times New Roman" panose="02020603050405020304" pitchFamily="18" charset="0"/>
                <a:cs typeface="Times New Roman" panose="02020603050405020304" pitchFamily="18" charset="0"/>
              </a:rPr>
              <a:t> свого відновлення. Результат був дивовижним: Японія стала третьою за величиною економікою світу. Надзвичайний економічний успіх Японії підкреслює, як відданість миру може перетворити націю з попелу на славу.</a:t>
            </a:r>
          </a:p>
          <a:p>
            <a:pPr algn="just"/>
            <a:endParaRPr lang="uk-UA" b="0" i="0" dirty="0">
              <a:solidFill>
                <a:srgbClr val="454545"/>
              </a:solidFill>
              <a:effectLst/>
              <a:latin typeface="Times New Roman" panose="02020603050405020304" pitchFamily="18" charset="0"/>
              <a:cs typeface="Times New Roman" panose="02020603050405020304" pitchFamily="18" charset="0"/>
            </a:endParaRPr>
          </a:p>
          <a:p>
            <a:pPr algn="just"/>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9663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5821F5-D915-48C9-A473-D2281BB7CC1B}"/>
              </a:ext>
            </a:extLst>
          </p:cNvPr>
          <p:cNvSpPr txBox="1"/>
          <p:nvPr/>
        </p:nvSpPr>
        <p:spPr>
          <a:xfrm>
            <a:off x="2402541" y="1309824"/>
            <a:ext cx="8113059" cy="2862322"/>
          </a:xfrm>
          <a:prstGeom prst="rect">
            <a:avLst/>
          </a:prstGeom>
          <a:noFill/>
        </p:spPr>
        <p:txBody>
          <a:bodyPr wrap="square">
            <a:spAutoFit/>
          </a:bodyPr>
          <a:lstStyle/>
          <a:p>
            <a:pPr indent="457200" algn="just"/>
            <a:r>
              <a:rPr lang="uk-UA" dirty="0">
                <a:solidFill>
                  <a:srgbClr val="454545"/>
                </a:solidFill>
                <a:latin typeface="Times New Roman" panose="02020603050405020304" pitchFamily="18" charset="0"/>
                <a:cs typeface="Times New Roman" panose="02020603050405020304" pitchFamily="18" charset="0"/>
              </a:rPr>
              <a:t>Паралельно Німеччина після Другої світової війни зіткнулася з подібним викликом відбудови зруйнованої нації. План Маршалла — ініціатива Сполучених Штатів щодо надання фінансової допомоги для відновлення післявоєнної інфраструктури в Європі — відіграв ключову роль у відбудові Німеччини. Змінивши свій курс від політики агресії до політики політичної стабільності та демократичних інститутів, Німеччина стала економічним центром Європи. Подібно до Японії, це німецьке «економічне відродження» є свідченням зв’язку між миром та економічним процвітанням.</a:t>
            </a:r>
          </a:p>
          <a:p>
            <a:pPr indent="457200" algn="just"/>
            <a:r>
              <a:rPr lang="uk-UA" dirty="0">
                <a:solidFill>
                  <a:srgbClr val="454545"/>
                </a:solidFill>
                <a:latin typeface="Times New Roman" panose="02020603050405020304" pitchFamily="18" charset="0"/>
                <a:cs typeface="Times New Roman" panose="02020603050405020304" pitchFamily="18" charset="0"/>
              </a:rPr>
              <a:t>Зв’язок між миром та економічною стабільністю очевидний не лише як моральний імператив, але й як логічна стратегія з довготривалими наслідками. </a:t>
            </a:r>
          </a:p>
        </p:txBody>
      </p:sp>
    </p:spTree>
    <p:extLst>
      <p:ext uri="{BB962C8B-B14F-4D97-AF65-F5344CB8AC3E}">
        <p14:creationId xmlns:p14="http://schemas.microsoft.com/office/powerpoint/2010/main" val="1535968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E8B827-D723-4EF1-B7F0-02B8CD2F752F}"/>
              </a:ext>
            </a:extLst>
          </p:cNvPr>
          <p:cNvSpPr txBox="1"/>
          <p:nvPr/>
        </p:nvSpPr>
        <p:spPr>
          <a:xfrm>
            <a:off x="1927412" y="474345"/>
            <a:ext cx="9036423" cy="5909310"/>
          </a:xfrm>
          <a:prstGeom prst="rect">
            <a:avLst/>
          </a:prstGeom>
          <a:noFill/>
        </p:spPr>
        <p:txBody>
          <a:bodyPr wrap="square">
            <a:spAutoFit/>
          </a:bodyPr>
          <a:lstStyle/>
          <a:p>
            <a:pPr indent="457200" algn="ctr"/>
            <a:r>
              <a:rPr lang="uk-UA" b="1" i="0" dirty="0">
                <a:solidFill>
                  <a:srgbClr val="454545"/>
                </a:solidFill>
                <a:effectLst/>
                <a:latin typeface="Times New Roman" panose="02020603050405020304" pitchFamily="18" charset="0"/>
                <a:cs typeface="Times New Roman" panose="02020603050405020304" pitchFamily="18" charset="0"/>
              </a:rPr>
              <a:t>Роль вирішення конфліктів в економічному процвітанні</a:t>
            </a:r>
            <a:endParaRPr lang="uk-UA" b="1" dirty="0">
              <a:solidFill>
                <a:srgbClr val="454545"/>
              </a:solidFill>
              <a:latin typeface="Times New Roman" panose="02020603050405020304" pitchFamily="18" charset="0"/>
              <a:cs typeface="Times New Roman" panose="02020603050405020304" pitchFamily="18" charset="0"/>
            </a:endParaRPr>
          </a:p>
          <a:p>
            <a:pPr indent="457200" algn="just"/>
            <a:endParaRPr lang="uk-UA" b="0" i="0" dirty="0">
              <a:solidFill>
                <a:srgbClr val="454545"/>
              </a:solidFill>
              <a:effectLst/>
              <a:latin typeface="Times New Roman" panose="02020603050405020304" pitchFamily="18" charset="0"/>
              <a:cs typeface="Times New Roman" panose="02020603050405020304" pitchFamily="18" charset="0"/>
            </a:endParaRPr>
          </a:p>
          <a:p>
            <a:pPr indent="457200" algn="just"/>
            <a:r>
              <a:rPr lang="uk-UA" b="0" i="0" dirty="0">
                <a:solidFill>
                  <a:srgbClr val="454545"/>
                </a:solidFill>
                <a:effectLst/>
                <a:latin typeface="Times New Roman" panose="02020603050405020304" pitchFamily="18" charset="0"/>
                <a:cs typeface="Times New Roman" panose="02020603050405020304" pitchFamily="18" charset="0"/>
              </a:rPr>
              <a:t>У гобелені глобальної динаміки вирішення конфліктів постає як стрижневий метод для підтримки процвітання. Зв’язок між дипломатичними відносинами та економічним процвітанням є прикладом багатьох історичних і сучасних контекстів. Після закінчення холодної війни відбулася дипломатична відлига між Сполученими Штатами та Радянським Союзом, що призвело до скорочення військових витрат і перенаправлення ресурсів на економічний розвиток. Подібним чином дипломатичні зусилля на Близькому Сході, включаючи </a:t>
            </a:r>
            <a:r>
              <a:rPr lang="uk-UA" b="0" i="0" dirty="0" err="1">
                <a:solidFill>
                  <a:srgbClr val="454545"/>
                </a:solidFill>
                <a:effectLst/>
                <a:latin typeface="Times New Roman" panose="02020603050405020304" pitchFamily="18" charset="0"/>
                <a:cs typeface="Times New Roman" panose="02020603050405020304" pitchFamily="18" charset="0"/>
              </a:rPr>
              <a:t>Кемп-Девідські</a:t>
            </a:r>
            <a:r>
              <a:rPr lang="uk-UA" b="0" i="0" dirty="0">
                <a:solidFill>
                  <a:srgbClr val="454545"/>
                </a:solidFill>
                <a:effectLst/>
                <a:latin typeface="Times New Roman" panose="02020603050405020304" pitchFamily="18" charset="0"/>
                <a:cs typeface="Times New Roman" panose="02020603050405020304" pitchFamily="18" charset="0"/>
              </a:rPr>
              <a:t> угоди 1978 року та подальший мирний договір між Єгиптом та Ізраїлем 1979 року, проклали шлях до миру між цими двома країнами, тим самим розблокувавши економічний потенціал.</a:t>
            </a:r>
          </a:p>
          <a:p>
            <a:pPr indent="457200" algn="just"/>
            <a:r>
              <a:rPr lang="uk-UA" dirty="0">
                <a:solidFill>
                  <a:srgbClr val="454545"/>
                </a:solidFill>
                <a:latin typeface="Times New Roman" panose="02020603050405020304" pitchFamily="18" charset="0"/>
                <a:cs typeface="Times New Roman" panose="02020603050405020304" pitchFamily="18" charset="0"/>
              </a:rPr>
              <a:t>Однією з безпосередніх переваг ефективного врегулювання конфліктів є відновлення довіри інвесторів, що є суттєвою рушійною силою економічного процвітання країни. Привид конфлікту стримує інвестиції, як внутрішні, так і іноземні, через невизначеність навколо безпеки та стабільності. Вирішення конфліктів надсилає позитивний сигнал бізнес-спільноті, сприяючи створенню середовища для процвітання інвестицій. «Міжнародні дані про рівень освіти: оновлення та наслідки», Роберт </a:t>
            </a:r>
            <a:r>
              <a:rPr lang="uk-UA" dirty="0" err="1">
                <a:solidFill>
                  <a:srgbClr val="454545"/>
                </a:solidFill>
                <a:latin typeface="Times New Roman" panose="02020603050405020304" pitchFamily="18" charset="0"/>
                <a:cs typeface="Times New Roman" panose="02020603050405020304" pitchFamily="18" charset="0"/>
              </a:rPr>
              <a:t>Дж</a:t>
            </a:r>
            <a:r>
              <a:rPr lang="uk-UA" dirty="0">
                <a:solidFill>
                  <a:srgbClr val="454545"/>
                </a:solidFill>
                <a:latin typeface="Times New Roman" panose="02020603050405020304" pitchFamily="18" charset="0"/>
                <a:cs typeface="Times New Roman" panose="02020603050405020304" pitchFamily="18" charset="0"/>
              </a:rPr>
              <a:t>. </a:t>
            </a:r>
            <a:r>
              <a:rPr lang="uk-UA" dirty="0" err="1">
                <a:solidFill>
                  <a:srgbClr val="454545"/>
                </a:solidFill>
                <a:latin typeface="Times New Roman" panose="02020603050405020304" pitchFamily="18" charset="0"/>
                <a:cs typeface="Times New Roman" panose="02020603050405020304" pitchFamily="18" charset="0"/>
              </a:rPr>
              <a:t>Барро</a:t>
            </a:r>
            <a:r>
              <a:rPr lang="uk-UA" dirty="0">
                <a:solidFill>
                  <a:srgbClr val="454545"/>
                </a:solidFill>
                <a:latin typeface="Times New Roman" panose="02020603050405020304" pitchFamily="18" charset="0"/>
                <a:cs typeface="Times New Roman" panose="02020603050405020304" pitchFamily="18" charset="0"/>
              </a:rPr>
              <a:t> та </a:t>
            </a:r>
            <a:r>
              <a:rPr lang="uk-UA" dirty="0" err="1">
                <a:solidFill>
                  <a:srgbClr val="454545"/>
                </a:solidFill>
                <a:latin typeface="Times New Roman" panose="02020603050405020304" pitchFamily="18" charset="0"/>
                <a:cs typeface="Times New Roman" panose="02020603050405020304" pitchFamily="18" charset="0"/>
              </a:rPr>
              <a:t>Джонг</a:t>
            </a:r>
            <a:r>
              <a:rPr lang="uk-UA" dirty="0">
                <a:solidFill>
                  <a:srgbClr val="454545"/>
                </a:solidFill>
                <a:latin typeface="Times New Roman" panose="02020603050405020304" pitchFamily="18" charset="0"/>
                <a:cs typeface="Times New Roman" panose="02020603050405020304" pitchFamily="18" charset="0"/>
              </a:rPr>
              <a:t>-Ва Лі, 1 і звіти Світового банку «</a:t>
            </a:r>
            <a:r>
              <a:rPr lang="uk-UA" i="1" dirty="0">
                <a:solidFill>
                  <a:srgbClr val="454545"/>
                </a:solidFill>
                <a:latin typeface="Times New Roman" panose="02020603050405020304" pitchFamily="18" charset="0"/>
                <a:cs typeface="Times New Roman" panose="02020603050405020304" pitchFamily="18" charset="0"/>
              </a:rPr>
              <a:t> </a:t>
            </a:r>
            <a:r>
              <a:rPr lang="uk-UA" i="1" dirty="0">
                <a:solidFill>
                  <a:srgbClr val="454545"/>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Ведення бізнесу» (2004–2020)</a:t>
            </a:r>
            <a:r>
              <a:rPr lang="uk-UA" i="1" dirty="0">
                <a:solidFill>
                  <a:srgbClr val="454545"/>
                </a:solidFill>
                <a:latin typeface="Times New Roman" panose="02020603050405020304" pitchFamily="18" charset="0"/>
                <a:cs typeface="Times New Roman" panose="02020603050405020304" pitchFamily="18" charset="0"/>
              </a:rPr>
              <a:t> , які тепер замінені серією </a:t>
            </a:r>
            <a:r>
              <a:rPr lang="uk-UA" i="1" dirty="0">
                <a:solidFill>
                  <a:srgbClr val="454545"/>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звітів «Бізнес готовий (</a:t>
            </a:r>
            <a:r>
              <a:rPr lang="en-GB" i="1" dirty="0">
                <a:solidFill>
                  <a:srgbClr val="454545"/>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B-READY)»</a:t>
            </a:r>
            <a:r>
              <a:rPr lang="en-GB" dirty="0">
                <a:solidFill>
                  <a:srgbClr val="454545"/>
                </a:solidFill>
                <a:latin typeface="Times New Roman" panose="02020603050405020304" pitchFamily="18" charset="0"/>
                <a:cs typeface="Times New Roman" panose="02020603050405020304" pitchFamily="18" charset="0"/>
              </a:rPr>
              <a:t>, </a:t>
            </a:r>
            <a:r>
              <a:rPr lang="uk-UA" dirty="0">
                <a:solidFill>
                  <a:srgbClr val="454545"/>
                </a:solidFill>
                <a:latin typeface="Times New Roman" panose="02020603050405020304" pitchFamily="18" charset="0"/>
                <a:cs typeface="Times New Roman" panose="02020603050405020304" pitchFamily="18" charset="0"/>
              </a:rPr>
              <a:t>пропонують розуміння симбіотичного зв’язку між політичною стабільністю та економічною жвавістю.</a:t>
            </a:r>
          </a:p>
          <a:p>
            <a:pPr indent="457200" algn="just"/>
            <a:endParaRPr lang="uk-UA" b="0" i="0" dirty="0">
              <a:solidFill>
                <a:srgbClr val="454545"/>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3405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6310C1C-EED8-4D59-B3A8-1CA6203DEA4A}"/>
              </a:ext>
            </a:extLst>
          </p:cNvPr>
          <p:cNvSpPr txBox="1"/>
          <p:nvPr/>
        </p:nvSpPr>
        <p:spPr>
          <a:xfrm>
            <a:off x="1999129" y="827142"/>
            <a:ext cx="8570259" cy="4801314"/>
          </a:xfrm>
          <a:prstGeom prst="rect">
            <a:avLst/>
          </a:prstGeom>
          <a:noFill/>
        </p:spPr>
        <p:txBody>
          <a:bodyPr wrap="square">
            <a:spAutoFit/>
          </a:bodyPr>
          <a:lstStyle/>
          <a:p>
            <a:pPr indent="457200" algn="just"/>
            <a:r>
              <a:rPr lang="uk-UA" dirty="0">
                <a:solidFill>
                  <a:srgbClr val="454545"/>
                </a:solidFill>
                <a:latin typeface="Times New Roman" panose="02020603050405020304" pitchFamily="18" charset="0"/>
                <a:cs typeface="Times New Roman" panose="02020603050405020304" pitchFamily="18" charset="0"/>
              </a:rPr>
              <a:t>Конфлікти також завдають шкоди людському капіталу — важливому рушію економічного зростання. Освіта, охорона здоров'я та розвиток навичок страждають у конфліктних районах, що перешкоджає потенціалу економічного розвитку. Пол </a:t>
            </a:r>
            <a:r>
              <a:rPr lang="uk-UA" dirty="0" err="1">
                <a:solidFill>
                  <a:srgbClr val="454545"/>
                </a:solidFill>
                <a:latin typeface="Times New Roman" panose="02020603050405020304" pitchFamily="18" charset="0"/>
                <a:cs typeface="Times New Roman" panose="02020603050405020304" pitchFamily="18" charset="0"/>
              </a:rPr>
              <a:t>Ромер</a:t>
            </a:r>
            <a:r>
              <a:rPr lang="uk-UA" dirty="0">
                <a:solidFill>
                  <a:srgbClr val="454545"/>
                </a:solidFill>
                <a:latin typeface="Times New Roman" panose="02020603050405020304" pitchFamily="18" charset="0"/>
                <a:cs typeface="Times New Roman" panose="02020603050405020304" pitchFamily="18" charset="0"/>
              </a:rPr>
              <a:t> у книзі «Ендогенні технологічні зміни» проливає світло на внутрішній зв’язок між розвитком людського капіталу та стійким економічним процвітанням. </a:t>
            </a:r>
          </a:p>
          <a:p>
            <a:pPr indent="457200" algn="just"/>
            <a:r>
              <a:rPr lang="uk-UA" dirty="0">
                <a:solidFill>
                  <a:srgbClr val="454545"/>
                </a:solidFill>
                <a:latin typeface="Times New Roman" panose="02020603050405020304" pitchFamily="18" charset="0"/>
                <a:cs typeface="Times New Roman" panose="02020603050405020304" pitchFamily="18" charset="0"/>
              </a:rPr>
              <a:t>Успішне вирішення конфліктів часто прокладає шлях для регіонального співробітництва та економічних зон, сприяючи синергії, яка приносить користь усім залученим сторонам. Європейський Союз є свідченням того, як нації, які історично ворогують, можуть створювати економічні альянси після вирішення глибинних конфліктів. Регіональне співробітництво не тільки посилює економічну інтеграцію, але й сприяє відчуттю спільної стабільності, мінімізуючи ймовірність конфліктів.</a:t>
            </a:r>
          </a:p>
          <a:p>
            <a:pPr indent="457200" algn="just"/>
            <a:r>
              <a:rPr lang="uk-UA" dirty="0">
                <a:solidFill>
                  <a:srgbClr val="454545"/>
                </a:solidFill>
                <a:latin typeface="Times New Roman" panose="02020603050405020304" pitchFamily="18" charset="0"/>
                <a:cs typeface="Times New Roman" panose="02020603050405020304" pitchFamily="18" charset="0"/>
              </a:rPr>
              <a:t>Крім того, позитивні хвилі впливу миру на такі сектори, як туризм, торгівля та розвиток інфраструктури, є величезними. Наприклад, індустрія туризму процвітає в регіонах, відомих миром і стабільністю, роблячи значний внесок у місцеву економіку. Торгівля процвітає, коли кордони відкриті, а інфраструктурні проекти набирають обертів, коли ресурси переключаються з військових витрат на ініціативи з будівництва нації.</a:t>
            </a:r>
          </a:p>
        </p:txBody>
      </p:sp>
    </p:spTree>
    <p:extLst>
      <p:ext uri="{BB962C8B-B14F-4D97-AF65-F5344CB8AC3E}">
        <p14:creationId xmlns:p14="http://schemas.microsoft.com/office/powerpoint/2010/main" val="1290721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7160333-38D7-4687-8BDD-800D131236D8}"/>
              </a:ext>
            </a:extLst>
          </p:cNvPr>
          <p:cNvSpPr txBox="1"/>
          <p:nvPr/>
        </p:nvSpPr>
        <p:spPr>
          <a:xfrm>
            <a:off x="2017058" y="555482"/>
            <a:ext cx="9009529" cy="6186309"/>
          </a:xfrm>
          <a:prstGeom prst="rect">
            <a:avLst/>
          </a:prstGeom>
          <a:noFill/>
        </p:spPr>
        <p:txBody>
          <a:bodyPr wrap="square">
            <a:spAutoFit/>
          </a:bodyPr>
          <a:lstStyle/>
          <a:p>
            <a:pPr indent="457200" algn="just"/>
            <a:r>
              <a:rPr lang="uk-UA" dirty="0">
                <a:solidFill>
                  <a:srgbClr val="454545"/>
                </a:solidFill>
                <a:latin typeface="Times New Roman" panose="02020603050405020304" pitchFamily="18" charset="0"/>
                <a:cs typeface="Times New Roman" panose="02020603050405020304" pitchFamily="18" charset="0"/>
              </a:rPr>
              <a:t>Торговельні відносини є природним фактором стримування збройних конфліктів. Дейл Коупленд у своїй книзі «Економічна взаємозалежність і війна» стверджує, що нації, залучені до економічних обмінів, можуть просто забагато втратити у разі конфлікту. 3 Торгівля, функціонуючи як канал для отримання взаємної вигоди, зміщує обчислення з агресії на гармонію. Тематичні дослідження, включно з економічними зв’язками між Сполученими Штатами та Китаєм, показують, як перспектива економічних наслідків зменшує геополітичну напругу.</a:t>
            </a:r>
          </a:p>
          <a:p>
            <a:pPr indent="457200" algn="just"/>
            <a:r>
              <a:rPr lang="uk-UA" dirty="0">
                <a:solidFill>
                  <a:srgbClr val="454545"/>
                </a:solidFill>
                <a:latin typeface="Times New Roman" panose="02020603050405020304" pitchFamily="18" charset="0"/>
                <a:cs typeface="Times New Roman" panose="02020603050405020304" pitchFamily="18" charset="0"/>
              </a:rPr>
              <a:t>Крім того, економічна взаємозалежність виходить далеко за межі двосторонньої торгівлі: вона сприяє розвитку культури співпраці у вирішенні спільних проблем. Багатосторонні інститути, сформовані економічною взаємозалежністю, стають форумами для діалогу та вирішення конфліктів. Такі організації, як Світова організація торгівлі та Міжнародний валютний фонд, втілюють дух співпраці, породжений економічною взаємозалежністю, надаючи можливості для вирішення суперечок і сприяння глобальній стабільності.</a:t>
            </a:r>
          </a:p>
          <a:p>
            <a:pPr indent="457200" algn="just"/>
            <a:r>
              <a:rPr lang="uk-UA" b="0" i="0" dirty="0">
                <a:solidFill>
                  <a:srgbClr val="454545"/>
                </a:solidFill>
                <a:effectLst/>
                <a:latin typeface="Times New Roman" panose="02020603050405020304" pitchFamily="18" charset="0"/>
                <a:cs typeface="Times New Roman" panose="02020603050405020304" pitchFamily="18" charset="0"/>
              </a:rPr>
              <a:t>Глобальні ланцюги поставок утворюють сучасний миротворчий механізм. Оскільки країни вносять спеціалізовані компоненти до глобальної виробничої мережі, порушення, спричинені збройним конфліктом, стають спільною проблемою. У  </a:t>
            </a:r>
            <a:r>
              <a:rPr lang="uk-UA" b="0" i="0" u="none" strike="noStrike" dirty="0">
                <a:solidFill>
                  <a:srgbClr val="000000"/>
                </a:solidFill>
                <a:effectLst/>
                <a:latin typeface="Times New Roman" panose="02020603050405020304" pitchFamily="18" charset="0"/>
                <a:cs typeface="Times New Roman" panose="02020603050405020304" pitchFamily="18" charset="0"/>
                <a:hlinkClick r:id="rId2"/>
              </a:rPr>
              <a:t>«Взаємозалежності та конфлікті: Вступ»</a:t>
            </a:r>
            <a:r>
              <a:rPr lang="uk-UA" b="0" i="0" dirty="0">
                <a:solidFill>
                  <a:srgbClr val="454545"/>
                </a:solidFill>
                <a:effectLst/>
                <a:latin typeface="Times New Roman" panose="02020603050405020304" pitchFamily="18" charset="0"/>
                <a:cs typeface="Times New Roman" panose="02020603050405020304" pitchFamily="18" charset="0"/>
              </a:rPr>
              <a:t> Едвард </a:t>
            </a:r>
            <a:r>
              <a:rPr lang="uk-UA" b="0" i="0" dirty="0" err="1">
                <a:solidFill>
                  <a:srgbClr val="454545"/>
                </a:solidFill>
                <a:effectLst/>
                <a:latin typeface="Times New Roman" panose="02020603050405020304" pitchFamily="18" charset="0"/>
                <a:cs typeface="Times New Roman" panose="02020603050405020304" pitchFamily="18" charset="0"/>
              </a:rPr>
              <a:t>Менсфілд</a:t>
            </a:r>
            <a:r>
              <a:rPr lang="uk-UA" b="0" i="0" dirty="0">
                <a:solidFill>
                  <a:srgbClr val="454545"/>
                </a:solidFill>
                <a:effectLst/>
                <a:latin typeface="Times New Roman" panose="02020603050405020304" pitchFamily="18" charset="0"/>
                <a:cs typeface="Times New Roman" panose="02020603050405020304" pitchFamily="18" charset="0"/>
              </a:rPr>
              <a:t> і Браян </a:t>
            </a:r>
            <a:r>
              <a:rPr lang="uk-UA" b="0" i="0" dirty="0" err="1">
                <a:solidFill>
                  <a:srgbClr val="454545"/>
                </a:solidFill>
                <a:effectLst/>
                <a:latin typeface="Times New Roman" panose="02020603050405020304" pitchFamily="18" charset="0"/>
                <a:cs typeface="Times New Roman" panose="02020603050405020304" pitchFamily="18" charset="0"/>
              </a:rPr>
              <a:t>Поллінз</a:t>
            </a:r>
            <a:r>
              <a:rPr lang="uk-UA" b="0" i="0" dirty="0">
                <a:solidFill>
                  <a:srgbClr val="454545"/>
                </a:solidFill>
                <a:effectLst/>
                <a:latin typeface="Times New Roman" panose="02020603050405020304" pitchFamily="18" charset="0"/>
                <a:cs typeface="Times New Roman" panose="02020603050405020304" pitchFamily="18" charset="0"/>
              </a:rPr>
              <a:t> досліджують, як ланцюги поставок роблять країни залежними одна від одної для безперебійного функціонування галузей. Ця залежність діє як стримуючий фактор, перешкоджаючи діям, які можуть порушити крихку рівновагу взаємопов’язаних економік.</a:t>
            </a:r>
            <a:endParaRPr lang="uk-UA" dirty="0">
              <a:latin typeface="Times New Roman" panose="02020603050405020304" pitchFamily="18" charset="0"/>
              <a:cs typeface="Times New Roman" panose="02020603050405020304" pitchFamily="18" charset="0"/>
            </a:endParaRPr>
          </a:p>
          <a:p>
            <a:pPr indent="457200" algn="just"/>
            <a:endParaRPr lang="uk-UA" dirty="0">
              <a:solidFill>
                <a:srgbClr val="454545"/>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3371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F05E3D4-0211-48B0-AA25-B335B853D3D2}"/>
              </a:ext>
            </a:extLst>
          </p:cNvPr>
          <p:cNvSpPr txBox="1"/>
          <p:nvPr/>
        </p:nvSpPr>
        <p:spPr>
          <a:xfrm>
            <a:off x="1757083" y="733868"/>
            <a:ext cx="8848164" cy="5909310"/>
          </a:xfrm>
          <a:prstGeom prst="rect">
            <a:avLst/>
          </a:prstGeom>
          <a:noFill/>
        </p:spPr>
        <p:txBody>
          <a:bodyPr wrap="square">
            <a:spAutoFit/>
          </a:bodyPr>
          <a:lstStyle/>
          <a:p>
            <a:pPr algn="ctr"/>
            <a:r>
              <a:rPr lang="uk-UA" b="1" i="0" dirty="0">
                <a:solidFill>
                  <a:srgbClr val="454545"/>
                </a:solidFill>
                <a:effectLst/>
                <a:latin typeface="Times New Roman" panose="02020603050405020304" pitchFamily="18" charset="0"/>
                <a:cs typeface="Times New Roman" panose="02020603050405020304" pitchFamily="18" charset="0"/>
              </a:rPr>
              <a:t>Людський розвиток і мир</a:t>
            </a:r>
          </a:p>
          <a:p>
            <a:pPr algn="just"/>
            <a:endParaRPr lang="uk-UA" b="0" i="0" dirty="0">
              <a:solidFill>
                <a:srgbClr val="454545"/>
              </a:solidFill>
              <a:effectLst/>
              <a:latin typeface="Times New Roman" panose="02020603050405020304" pitchFamily="18" charset="0"/>
              <a:cs typeface="Times New Roman" panose="02020603050405020304" pitchFamily="18" charset="0"/>
            </a:endParaRPr>
          </a:p>
          <a:p>
            <a:pPr indent="457200" algn="just"/>
            <a:r>
              <a:rPr lang="uk-UA" b="0" i="0" dirty="0">
                <a:solidFill>
                  <a:srgbClr val="454545"/>
                </a:solidFill>
                <a:effectLst/>
                <a:latin typeface="Times New Roman" panose="02020603050405020304" pitchFamily="18" charset="0"/>
                <a:cs typeface="Times New Roman" panose="02020603050405020304" pitchFamily="18" charset="0"/>
              </a:rPr>
              <a:t>Дослідження індексу людського розвитку (ІЛР) показує симбіоз між миром і розвитком нашого глобального суспільства. Ми повинні дослідити зв’язок між миром і людським розвитком, з’ясувавши, як мирні суспільства постійно демонструють високі показники ІЛР, покращене медичне обслуговування та розширений доступ до освіти.</a:t>
            </a:r>
          </a:p>
          <a:p>
            <a:pPr indent="457200" algn="just"/>
            <a:r>
              <a:rPr lang="uk-UA" b="0" i="0" dirty="0">
                <a:solidFill>
                  <a:srgbClr val="454545"/>
                </a:solidFill>
                <a:effectLst/>
                <a:latin typeface="Times New Roman" panose="02020603050405020304" pitchFamily="18" charset="0"/>
                <a:cs typeface="Times New Roman" panose="02020603050405020304" pitchFamily="18" charset="0"/>
              </a:rPr>
              <a:t>ІЛР, метрика, що охоплює такі фактори, як очікувана тривалість життя, освіта та дохід на душу населення, служить барометром суспільного добробуту. Миролюбні суспільства стають благодатним ґрунтом для людського розвитку, про що свідчить порівняльний аналіз  </a:t>
            </a:r>
            <a:r>
              <a:rPr lang="uk-UA" b="0" i="0" u="none" strike="noStrike" dirty="0">
                <a:solidFill>
                  <a:srgbClr val="000000"/>
                </a:solidFill>
                <a:effectLst/>
                <a:latin typeface="Times New Roman" panose="02020603050405020304" pitchFamily="18" charset="0"/>
                <a:cs typeface="Times New Roman" panose="02020603050405020304" pitchFamily="18" charset="0"/>
                <a:hlinkClick r:id="rId2"/>
              </a:rPr>
              <a:t>показників ІЛР у Програмі розвитку ООН (ПРООН)</a:t>
            </a:r>
            <a:r>
              <a:rPr lang="uk-UA" b="0" i="0" dirty="0">
                <a:solidFill>
                  <a:srgbClr val="454545"/>
                </a:solidFill>
                <a:effectLst/>
                <a:latin typeface="Times New Roman" panose="02020603050405020304" pitchFamily="18" charset="0"/>
                <a:cs typeface="Times New Roman" panose="02020603050405020304" pitchFamily="18" charset="0"/>
              </a:rPr>
              <a:t>. Країни, які переживають тривалі періоди миру, постійно демонструють вищі рейтинги ІЛР, результат, який вказує на позитивну кореляцію між гармонією та загальним </a:t>
            </a:r>
            <a:r>
              <a:rPr lang="uk-UA" dirty="0">
                <a:solidFill>
                  <a:srgbClr val="454545"/>
                </a:solidFill>
                <a:latin typeface="Times New Roman" panose="02020603050405020304" pitchFamily="18" charset="0"/>
                <a:cs typeface="Times New Roman" panose="02020603050405020304" pitchFamily="18" charset="0"/>
              </a:rPr>
              <a:t>прогресом людського суспільства.</a:t>
            </a:r>
          </a:p>
          <a:p>
            <a:pPr indent="457200" algn="just"/>
            <a:r>
              <a:rPr lang="uk-UA" dirty="0">
                <a:solidFill>
                  <a:srgbClr val="454545"/>
                </a:solidFill>
                <a:latin typeface="Times New Roman" panose="02020603050405020304" pitchFamily="18" charset="0"/>
                <a:cs typeface="Times New Roman" panose="02020603050405020304" pitchFamily="18" charset="0"/>
              </a:rPr>
              <a:t>Взаємодія між економічною стабільністю та людським розвитком є ​​основою цього дослідження. Мир полегшує економічну діяльність, що призводить до збільшення фінансових ресурсів, доступних для інвестицій у охорону здоров’я, освіту та соціальне забезпечення. Як показали наведені вище звіти, країни з тривалими періодами миру демонструють позитивний зворотний зв’язок, у якому економічна стабільність породжує людський розвиток, а, у свою чергу, посилений людський розвиток сприяє створенню середовища, сприятливого для підтримки миру.</a:t>
            </a:r>
          </a:p>
          <a:p>
            <a:pPr algn="just"/>
            <a:endParaRPr lang="uk-UA" b="0" i="0" dirty="0">
              <a:solidFill>
                <a:srgbClr val="454545"/>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5423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A644185-4428-4B29-99A8-491C461E6906}"/>
              </a:ext>
            </a:extLst>
          </p:cNvPr>
          <p:cNvSpPr txBox="1"/>
          <p:nvPr/>
        </p:nvSpPr>
        <p:spPr>
          <a:xfrm>
            <a:off x="1869140" y="403480"/>
            <a:ext cx="9058835" cy="5909310"/>
          </a:xfrm>
          <a:prstGeom prst="rect">
            <a:avLst/>
          </a:prstGeom>
          <a:noFill/>
        </p:spPr>
        <p:txBody>
          <a:bodyPr wrap="square">
            <a:spAutoFit/>
          </a:bodyPr>
          <a:lstStyle/>
          <a:p>
            <a:pPr algn="ctr"/>
            <a:r>
              <a:rPr lang="uk-UA" b="1" i="0" dirty="0">
                <a:solidFill>
                  <a:srgbClr val="454545"/>
                </a:solidFill>
                <a:effectLst/>
                <a:latin typeface="Times New Roman" panose="02020603050405020304" pitchFamily="18" charset="0"/>
                <a:cs typeface="Times New Roman" panose="02020603050405020304" pitchFamily="18" charset="0"/>
              </a:rPr>
              <a:t>Економічні стимули миру</a:t>
            </a:r>
          </a:p>
          <a:p>
            <a:pPr algn="ctr"/>
            <a:endParaRPr lang="uk-UA" b="0" i="0" dirty="0">
              <a:solidFill>
                <a:srgbClr val="454545"/>
              </a:solidFill>
              <a:effectLst/>
              <a:latin typeface="Times New Roman" panose="02020603050405020304" pitchFamily="18" charset="0"/>
              <a:cs typeface="Times New Roman" panose="02020603050405020304" pitchFamily="18" charset="0"/>
            </a:endParaRPr>
          </a:p>
          <a:p>
            <a:pPr indent="457200" algn="just"/>
            <a:r>
              <a:rPr lang="uk-UA" b="0" i="0" dirty="0">
                <a:solidFill>
                  <a:srgbClr val="454545"/>
                </a:solidFill>
                <a:effectLst/>
                <a:latin typeface="Times New Roman" panose="02020603050405020304" pitchFamily="18" charset="0"/>
                <a:cs typeface="Times New Roman" panose="02020603050405020304" pitchFamily="18" charset="0"/>
              </a:rPr>
              <a:t>Економічні стимули є ключовою силою сприяння глобальній стабільності. Іноземна допомога, наприклад, є потужним економічним інструментом у прагненні до миру, коли країни, які оговтуються від конфлікту або стикаються з економічними проблемами, регулярно отримують допомогу від партнерів, які переживають більшу стабільність. У «Політиці та ефективності іноземної допомоги» Пітер </a:t>
            </a:r>
            <a:r>
              <a:rPr lang="uk-UA" b="0" i="0" dirty="0" err="1">
                <a:solidFill>
                  <a:srgbClr val="454545"/>
                </a:solidFill>
                <a:effectLst/>
                <a:latin typeface="Times New Roman" panose="02020603050405020304" pitchFamily="18" charset="0"/>
                <a:cs typeface="Times New Roman" panose="02020603050405020304" pitchFamily="18" charset="0"/>
              </a:rPr>
              <a:t>Бун</a:t>
            </a:r>
            <a:r>
              <a:rPr lang="uk-UA" b="0" i="0" dirty="0">
                <a:solidFill>
                  <a:srgbClr val="454545"/>
                </a:solidFill>
                <a:effectLst/>
                <a:latin typeface="Times New Roman" panose="02020603050405020304" pitchFamily="18" charset="0"/>
                <a:cs typeface="Times New Roman" panose="02020603050405020304" pitchFamily="18" charset="0"/>
              </a:rPr>
              <a:t> висвітлює складну динаміку зовнішньої допомоги, демонструючи, як стратегічні виплати можуть сприяти </a:t>
            </a:r>
            <a:r>
              <a:rPr lang="uk-UA" b="0" i="0" dirty="0" err="1">
                <a:solidFill>
                  <a:srgbClr val="454545"/>
                </a:solidFill>
                <a:effectLst/>
                <a:latin typeface="Times New Roman" panose="02020603050405020304" pitchFamily="18" charset="0"/>
                <a:cs typeface="Times New Roman" panose="02020603050405020304" pitchFamily="18" charset="0"/>
              </a:rPr>
              <a:t>постконфліктному</a:t>
            </a:r>
            <a:r>
              <a:rPr lang="uk-UA" b="0" i="0" dirty="0">
                <a:solidFill>
                  <a:srgbClr val="454545"/>
                </a:solidFill>
                <a:effectLst/>
                <a:latin typeface="Times New Roman" panose="02020603050405020304" pitchFamily="18" charset="0"/>
                <a:cs typeface="Times New Roman" panose="02020603050405020304" pitchFamily="18" charset="0"/>
              </a:rPr>
              <a:t> відновленню та запобіганню конфліктам</a:t>
            </a:r>
            <a:r>
              <a:rPr lang="uk-UA" dirty="0">
                <a:solidFill>
                  <a:srgbClr val="454545"/>
                </a:solidFill>
                <a:latin typeface="Times New Roman" panose="02020603050405020304" pitchFamily="18" charset="0"/>
                <a:cs typeface="Times New Roman" panose="02020603050405020304" pitchFamily="18" charset="0"/>
              </a:rPr>
              <a:t>. </a:t>
            </a:r>
          </a:p>
          <a:p>
            <a:pPr indent="457200" algn="just"/>
            <a:r>
              <a:rPr lang="uk-UA" dirty="0">
                <a:solidFill>
                  <a:srgbClr val="454545"/>
                </a:solidFill>
                <a:latin typeface="Times New Roman" panose="02020603050405020304" pitchFamily="18" charset="0"/>
                <a:cs typeface="Times New Roman" panose="02020603050405020304" pitchFamily="18" charset="0"/>
              </a:rPr>
              <a:t>Інвестиції, як внутрішні, так і іноземні, також постають як будівельний блок для сталого миру. Економіки, що характеризуються стійким інвестиційним кліматом, часто відчувають підвищену стабільність. Роботи таких економістів, як Дені </a:t>
            </a:r>
            <a:r>
              <a:rPr lang="uk-UA" dirty="0" err="1">
                <a:solidFill>
                  <a:srgbClr val="454545"/>
                </a:solidFill>
                <a:latin typeface="Times New Roman" panose="02020603050405020304" pitchFamily="18" charset="0"/>
                <a:cs typeface="Times New Roman" panose="02020603050405020304" pitchFamily="18" charset="0"/>
              </a:rPr>
              <a:t>Родрік</a:t>
            </a:r>
            <a:r>
              <a:rPr lang="uk-UA" dirty="0">
                <a:solidFill>
                  <a:srgbClr val="454545"/>
                </a:solidFill>
                <a:latin typeface="Times New Roman" panose="02020603050405020304" pitchFamily="18" charset="0"/>
                <a:cs typeface="Times New Roman" panose="02020603050405020304" pitchFamily="18" charset="0"/>
              </a:rPr>
              <a:t> у «Інституціях для високоякісного зростання: що вони собою представляють і як їх придбати» , дають уявлення про взаємозв’язок між економічними інститутами, інвестиціями та миром.</a:t>
            </a:r>
          </a:p>
          <a:p>
            <a:pPr indent="457200" algn="just"/>
            <a:r>
              <a:rPr lang="uk-UA" dirty="0">
                <a:solidFill>
                  <a:srgbClr val="454545"/>
                </a:solidFill>
                <a:latin typeface="Times New Roman" panose="02020603050405020304" pitchFamily="18" charset="0"/>
                <a:cs typeface="Times New Roman" panose="02020603050405020304" pitchFamily="18" charset="0"/>
              </a:rPr>
              <a:t>Програми розвитку також мають значний вплив на формування траєкторії націй. Такі органи, як Організація Об’єднаних Націй, Світовий банк і регіональні профспілки, відіграють ключову роль в організації співпраці між державами. Через призму програм, ініційованих такими організаціями, зусилля з розвитку допомогли вирішити економічні нерівності та сприяли створенню суспільних рамок для миру.</a:t>
            </a:r>
          </a:p>
          <a:p>
            <a:pPr algn="just"/>
            <a:endParaRPr lang="uk-UA" b="0" i="0" dirty="0">
              <a:solidFill>
                <a:srgbClr val="454545"/>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8048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869596A-AB06-4336-BBF2-A38EE50C6411}"/>
              </a:ext>
            </a:extLst>
          </p:cNvPr>
          <p:cNvSpPr txBox="1"/>
          <p:nvPr/>
        </p:nvSpPr>
        <p:spPr>
          <a:xfrm>
            <a:off x="2088776" y="894326"/>
            <a:ext cx="8659906" cy="3693319"/>
          </a:xfrm>
          <a:prstGeom prst="rect">
            <a:avLst/>
          </a:prstGeom>
          <a:noFill/>
        </p:spPr>
        <p:txBody>
          <a:bodyPr wrap="square">
            <a:spAutoFit/>
          </a:bodyPr>
          <a:lstStyle/>
          <a:p>
            <a:pPr indent="457200" algn="ctr"/>
            <a:r>
              <a:rPr lang="uk-UA" b="1" i="0" dirty="0">
                <a:solidFill>
                  <a:srgbClr val="454545"/>
                </a:solidFill>
                <a:effectLst/>
                <a:latin typeface="Times New Roman" panose="02020603050405020304" pitchFamily="18" charset="0"/>
                <a:cs typeface="Times New Roman" panose="02020603050405020304" pitchFamily="18" charset="0"/>
              </a:rPr>
              <a:t>Виклики та бар’єри</a:t>
            </a:r>
          </a:p>
          <a:p>
            <a:pPr indent="457200" algn="just"/>
            <a:endParaRPr lang="uk-UA" b="0" i="0" dirty="0">
              <a:solidFill>
                <a:srgbClr val="454545"/>
              </a:solidFill>
              <a:effectLst/>
              <a:latin typeface="Times New Roman" panose="02020603050405020304" pitchFamily="18" charset="0"/>
              <a:cs typeface="Times New Roman" panose="02020603050405020304" pitchFamily="18" charset="0"/>
            </a:endParaRPr>
          </a:p>
          <a:p>
            <a:pPr indent="457200" algn="just"/>
            <a:r>
              <a:rPr lang="uk-UA" b="0" i="0" dirty="0">
                <a:solidFill>
                  <a:srgbClr val="454545"/>
                </a:solidFill>
                <a:effectLst/>
                <a:latin typeface="Times New Roman" panose="02020603050405020304" pitchFamily="18" charset="0"/>
                <a:cs typeface="Times New Roman" panose="02020603050405020304" pitchFamily="18" charset="0"/>
              </a:rPr>
              <a:t>Економічні стимули до миру знаменують зміну парадигми дипломатичних стратегій, підкреслюючи взаємозв’язок економічної співпраці та глобального спокою, але важливо протистояти викликам, які можуть стати на їхньому шляху. Політична динаміка має значний вплив між економічними стимулами та миром, а політичні інтереси, боротьба за владу та геополітична напруженість часто перетинаються, створюючи складний ландшафт.</a:t>
            </a:r>
          </a:p>
          <a:p>
            <a:pPr indent="457200" algn="just"/>
            <a:r>
              <a:rPr lang="uk-UA" b="0" i="0" dirty="0">
                <a:solidFill>
                  <a:srgbClr val="454545"/>
                </a:solidFill>
                <a:effectLst/>
                <a:latin typeface="Times New Roman" panose="02020603050405020304" pitchFamily="18" charset="0"/>
                <a:cs typeface="Times New Roman" panose="02020603050405020304" pitchFamily="18" charset="0"/>
              </a:rPr>
              <a:t>Наукові праці, включно з книгою </a:t>
            </a:r>
            <a:r>
              <a:rPr lang="uk-UA" b="0" i="0" dirty="0" err="1">
                <a:solidFill>
                  <a:srgbClr val="454545"/>
                </a:solidFill>
                <a:effectLst/>
                <a:latin typeface="Times New Roman" panose="02020603050405020304" pitchFamily="18" charset="0"/>
                <a:cs typeface="Times New Roman" panose="02020603050405020304" pitchFamily="18" charset="0"/>
              </a:rPr>
              <a:t>Грема</a:t>
            </a:r>
            <a:r>
              <a:rPr lang="uk-UA" b="0" i="0" dirty="0">
                <a:solidFill>
                  <a:srgbClr val="454545"/>
                </a:solidFill>
                <a:effectLst/>
                <a:latin typeface="Times New Roman" panose="02020603050405020304" pitchFamily="18" charset="0"/>
                <a:cs typeface="Times New Roman" panose="02020603050405020304" pitchFamily="18" charset="0"/>
              </a:rPr>
              <a:t> </a:t>
            </a:r>
            <a:r>
              <a:rPr lang="uk-UA" b="0" i="0" dirty="0" err="1">
                <a:solidFill>
                  <a:srgbClr val="454545"/>
                </a:solidFill>
                <a:effectLst/>
                <a:latin typeface="Times New Roman" panose="02020603050405020304" pitchFamily="18" charset="0"/>
                <a:cs typeface="Times New Roman" panose="02020603050405020304" pitchFamily="18" charset="0"/>
              </a:rPr>
              <a:t>Еллісона</a:t>
            </a:r>
            <a:r>
              <a:rPr lang="uk-UA" b="0" i="0" dirty="0">
                <a:solidFill>
                  <a:srgbClr val="454545"/>
                </a:solidFill>
                <a:effectLst/>
                <a:latin typeface="Times New Roman" panose="02020603050405020304" pitchFamily="18" charset="0"/>
                <a:cs typeface="Times New Roman" panose="02020603050405020304" pitchFamily="18" charset="0"/>
              </a:rPr>
              <a:t> «</a:t>
            </a:r>
            <a:r>
              <a:rPr lang="uk-UA" b="0" i="1" dirty="0">
                <a:solidFill>
                  <a:srgbClr val="454545"/>
                </a:solidFill>
                <a:effectLst/>
                <a:latin typeface="Times New Roman" panose="02020603050405020304" pitchFamily="18" charset="0"/>
                <a:cs typeface="Times New Roman" panose="02020603050405020304" pitchFamily="18" charset="0"/>
              </a:rPr>
              <a:t>Суть рішення: пояснення кубинської ракетної кризи»</a:t>
            </a:r>
            <a:r>
              <a:rPr lang="uk-UA" b="0" i="0" dirty="0">
                <a:solidFill>
                  <a:srgbClr val="454545"/>
                </a:solidFill>
                <a:effectLst/>
                <a:latin typeface="Times New Roman" panose="02020603050405020304" pitchFamily="18" charset="0"/>
                <a:cs typeface="Times New Roman" panose="02020603050405020304" pitchFamily="18" charset="0"/>
              </a:rPr>
              <a:t>, </a:t>
            </a:r>
            <a:r>
              <a:rPr lang="uk-UA" dirty="0">
                <a:solidFill>
                  <a:srgbClr val="454545"/>
                </a:solidFill>
                <a:latin typeface="Times New Roman" panose="02020603050405020304" pitchFamily="18" charset="0"/>
                <a:cs typeface="Times New Roman" panose="02020603050405020304" pitchFamily="18" charset="0"/>
              </a:rPr>
              <a:t>дають змогу зрозуміти </a:t>
            </a:r>
            <a:r>
              <a:rPr lang="uk-UA" b="0" i="0" dirty="0">
                <a:solidFill>
                  <a:srgbClr val="454545"/>
                </a:solidFill>
                <a:effectLst/>
                <a:latin typeface="Times New Roman" panose="02020603050405020304" pitchFamily="18" charset="0"/>
                <a:cs typeface="Times New Roman" panose="02020603050405020304" pitchFamily="18" charset="0"/>
              </a:rPr>
              <a:t>мережу прийняття політичних рішень та її вплив на глобальну стабільність. Політичні труднощі можуть переважити економічні стимули, перешкоджаючи розв’язанню конфліктів і підкреслюючи необхідність тонкого розуміння політичних проблем. </a:t>
            </a:r>
          </a:p>
        </p:txBody>
      </p:sp>
    </p:spTree>
    <p:extLst>
      <p:ext uri="{BB962C8B-B14F-4D97-AF65-F5344CB8AC3E}">
        <p14:creationId xmlns:p14="http://schemas.microsoft.com/office/powerpoint/2010/main" val="2513002577"/>
      </p:ext>
    </p:extLst>
  </p:cSld>
  <p:clrMapOvr>
    <a:masterClrMapping/>
  </p:clrMapOvr>
</p:sld>
</file>

<file path=ppt/theme/theme1.xml><?xml version="1.0" encoding="utf-8"?>
<a:theme xmlns:a="http://schemas.openxmlformats.org/drawingml/2006/main" name="Віхоть">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43</TotalTime>
  <Words>2114</Words>
  <Application>Microsoft Office PowerPoint</Application>
  <PresentationFormat>Широкий екран</PresentationFormat>
  <Paragraphs>42</Paragraphs>
  <Slides>14</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14</vt:i4>
      </vt:variant>
    </vt:vector>
  </HeadingPairs>
  <TitlesOfParts>
    <vt:vector size="19" baseType="lpstr">
      <vt:lpstr>Arial</vt:lpstr>
      <vt:lpstr>Century Gothic</vt:lpstr>
      <vt:lpstr>Times New Roman</vt:lpstr>
      <vt:lpstr>Wingdings 3</vt:lpstr>
      <vt:lpstr>Віхоть</vt:lpstr>
      <vt:lpstr>Тема 4. Економіка миру: вивчення взаємодії між економічною стабільністю, вирішенням конфліктів і глобальним процвітанням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4. Економіка миру: вивчення взаємодії між економічною стабільністю, вирішенням конфліктів і глобальним процвітанням </dc:title>
  <dc:creator>Iryna Abramova</dc:creator>
  <cp:lastModifiedBy>Iryna Abramova</cp:lastModifiedBy>
  <cp:revision>5</cp:revision>
  <dcterms:created xsi:type="dcterms:W3CDTF">2025-04-10T06:36:34Z</dcterms:created>
  <dcterms:modified xsi:type="dcterms:W3CDTF">2025-04-10T07:19:56Z</dcterms:modified>
</cp:coreProperties>
</file>