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1" r:id="rId18"/>
    <p:sldId id="272" r:id="rId19"/>
    <p:sldId id="274" r:id="rId20"/>
    <p:sldId id="275" r:id="rId21"/>
    <p:sldId id="278" r:id="rId22"/>
    <p:sldId id="277" r:id="rId23"/>
    <p:sldId id="276" r:id="rId24"/>
    <p:sldId id="279" r:id="rId2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E83959-1CAB-4458-A01C-06123A29F4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8F99576-1D2C-4A9E-8418-BDB8250927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A7824CE-63A2-4092-BCA8-36B36D487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54FE-38EB-4986-A99B-C7A64BB897AC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62BDFC7-34CF-49E8-9320-B316C2BCA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066B5B0-1CE5-4398-BA3D-64EF5F27C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60C-6198-4DA3-A9FF-F39FAAAC02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0151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3EBC04-9196-4AA3-875A-9BFA28D56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A026C213-3CE1-4E51-A153-AA6BE10F2A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54A00BB-2D21-4DE6-88E2-B21D25AA7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54FE-38EB-4986-A99B-C7A64BB897AC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10EE4CE-4F17-456A-B412-48A2FAD3F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7A059AD-61D6-487E-990F-995848DDD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60C-6198-4DA3-A9FF-F39FAAAC02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4129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6A9F2BE9-97F6-4539-B5F5-757EAEC580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0E5FAE0-E857-40B3-8C3E-D0EA936D4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DB120B7-B0B0-4EBB-8929-32475FA05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54FE-38EB-4986-A99B-C7A64BB897AC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77608B9-1441-4856-816A-07ADB115E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C247B3B-D35D-4C06-AA6F-B901DC470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60C-6198-4DA3-A9FF-F39FAAAC02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25593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968C56-64E4-4C8C-AF5A-D2FA096AD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71AA788-68AD-4ECA-8E9F-74D1F1DD9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BD7F549-F73B-4627-B098-3895C6095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54FE-38EB-4986-A99B-C7A64BB897AC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084CCA0-5D34-4357-BD4E-B016C2D19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5AEE80B-CEB0-4ECC-AF19-2DA509C52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60C-6198-4DA3-A9FF-F39FAAAC02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6537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61BA9B-C216-4E34-A295-94D92E377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C3C78B4-41EC-433A-B788-AEC2A6DE0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968B39D-0DA9-4FE6-BDB5-EEACAB886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54FE-38EB-4986-A99B-C7A64BB897AC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541E87F-F0BC-48ED-B0C8-B4AF6B024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88192C6-E45B-454D-960C-7D600B1F6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60C-6198-4DA3-A9FF-F39FAAAC02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8082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BA6891-5C96-4124-BC1D-4D59FC0A7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EC66832-4D41-49A4-8D6B-B79C96FA0E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384F19F-A23E-4009-9C1A-2FFBF7E6FF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8AC8118-ABCA-45E8-A98A-4B6AF1FA3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54FE-38EB-4986-A99B-C7A64BB897AC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4B8C937-1B9C-44CD-AE37-78C1E532D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BD4CC0-2812-4EBD-9892-CE5C6843E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60C-6198-4DA3-A9FF-F39FAAAC02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86414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086027-2F65-4165-8FD5-C96712FDE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5131E49-43FC-436D-AD76-4F7CAE298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530A74C-F2BB-447F-B5AE-BA98F6A5E6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7A72B166-FBC7-4275-A99D-5C779901A3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3D37F037-40AE-4A5D-8529-BFE795364A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9C3618D5-C94E-4F0E-AC87-B8023D586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54FE-38EB-4986-A99B-C7A64BB897AC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0D33D044-23DC-4825-A3C4-E61AD3AC7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98215A7D-EB0F-4917-820E-534CBFE6D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60C-6198-4DA3-A9FF-F39FAAAC02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3304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8538C4-B310-4E4D-A429-E9346AB20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F9423854-6AD1-434A-BA67-E074E4866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54FE-38EB-4986-A99B-C7A64BB897AC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0C4B82F4-5805-476C-8A24-196F0B2C4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581C0F13-E52B-4ECB-AFC0-D55D27A7D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60C-6198-4DA3-A9FF-F39FAAAC02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6514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66E938B1-ED15-41FD-AA15-4FC9440C8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54FE-38EB-4986-A99B-C7A64BB897AC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52E2316-E5A3-459A-A729-425039B2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EF482099-4E18-4CAD-B1D7-C5BB7897D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60C-6198-4DA3-A9FF-F39FAAAC02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0208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0F12B-E906-4A4F-9D7B-7C234D78B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6396D7B-096B-4A28-A294-52A456652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0224C911-D8EC-4B71-AF23-91198E642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318477A-75B2-49A9-AA11-854619B05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54FE-38EB-4986-A99B-C7A64BB897AC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F029AED-A386-42F2-BCC9-FCE516636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6AECA382-CA4E-4E87-9CEA-CA639F638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60C-6198-4DA3-A9FF-F39FAAAC02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0721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084A57-C7E5-4ED6-9D32-C310D6723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43C4D945-2DC7-4189-82AF-55016C2011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B71527A6-C978-47E6-90AB-A7F6AF662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430E2E5-5B9C-4AF5-A71F-8F53AB8E5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54FE-38EB-4986-A99B-C7A64BB897AC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8D3938F-BD03-44C6-9012-41C36C5F2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92B3292-09A7-4AC0-BDA9-E0520BF64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60C-6198-4DA3-A9FF-F39FAAAC02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9449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0D904EA1-68F8-4D83-A785-FE2597318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29955DF-8026-4DE4-A8EC-78C92FC92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EFA024C-7944-4F2B-B6B9-93F824720B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E54FE-38EB-4986-A99B-C7A64BB897AC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4F2ABB1-708E-4117-A95D-E657F7C92C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CD6EF15-7D01-4E16-8DED-2C8EED2335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E560C-6198-4DA3-A9FF-F39FAAAC02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8694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DA3700-4CDD-41F6-83E8-E6CD83710D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СТРУКТУРИ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C4FF8CA-358A-43E8-B538-871D9B9870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5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40368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EE55F244-E0AD-4EA7-B97A-77198588C2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3590" y="526618"/>
            <a:ext cx="5157787" cy="823912"/>
          </a:xfrm>
        </p:spPr>
        <p:txBody>
          <a:bodyPr/>
          <a:lstStyle/>
          <a:p>
            <a:r>
              <a:rPr lang="uk-UA" dirty="0"/>
              <a:t>Ініціалізація</a:t>
            </a: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F7A2137A-458A-48DC-B61D-C0F9BFC5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782618"/>
            <a:ext cx="5157787" cy="4407045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7000" dirty="0"/>
              <a:t>Point p={2.5,5.2};</a:t>
            </a:r>
          </a:p>
          <a:p>
            <a:pPr marL="0" indent="0">
              <a:buNone/>
            </a:pPr>
            <a:r>
              <a:rPr lang="en-US" sz="7000" dirty="0"/>
              <a:t>Circle c={5.0,7.5,2.0}; </a:t>
            </a:r>
            <a:endParaRPr lang="uk-UA" sz="7000" dirty="0"/>
          </a:p>
          <a:p>
            <a:pPr marL="0" indent="0">
              <a:buNone/>
            </a:pPr>
            <a:endParaRPr lang="en-US" sz="7000" dirty="0"/>
          </a:p>
          <a:p>
            <a:pPr marL="0" indent="0">
              <a:buNone/>
            </a:pPr>
            <a:r>
              <a:rPr lang="uk-UA" sz="5000" dirty="0"/>
              <a:t>Оскільки у змінної с  елемент </a:t>
            </a:r>
            <a:r>
              <a:rPr lang="en-US" sz="5000" dirty="0"/>
              <a:t>center </a:t>
            </a:r>
            <a:r>
              <a:rPr lang="uk-UA" sz="5000" dirty="0"/>
              <a:t>є структура, то можна записати:</a:t>
            </a:r>
          </a:p>
          <a:p>
            <a:pPr marL="0" indent="0">
              <a:buNone/>
            </a:pPr>
            <a:endParaRPr lang="uk-UA" sz="7000" dirty="0"/>
          </a:p>
          <a:p>
            <a:pPr marL="0" indent="0">
              <a:buNone/>
            </a:pPr>
            <a:r>
              <a:rPr lang="en-US" sz="7000" dirty="0"/>
              <a:t>Circle c={{5.0,7.5},2.0};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9" name="Місце для тексту 8">
            <a:extLst>
              <a:ext uri="{FF2B5EF4-FFF2-40B4-BE49-F238E27FC236}">
                <a16:creationId xmlns:a16="http://schemas.microsoft.com/office/drawing/2014/main" id="{2859E178-A290-42FF-814B-00ADF73A15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0625" y="526618"/>
            <a:ext cx="5183188" cy="823912"/>
          </a:xfrm>
        </p:spPr>
        <p:txBody>
          <a:bodyPr/>
          <a:lstStyle/>
          <a:p>
            <a:r>
              <a:rPr lang="uk-UA" dirty="0"/>
              <a:t>Оголошення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169632E5-5E56-4B41-9FB0-87A23B727D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04000" y="1586705"/>
            <a:ext cx="4748212" cy="4472349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4200" b="1" dirty="0"/>
              <a:t>struct Point</a:t>
            </a:r>
          </a:p>
          <a:p>
            <a:pPr marL="0" indent="0">
              <a:buNone/>
            </a:pPr>
            <a:r>
              <a:rPr lang="en-US" sz="4200" b="1" dirty="0"/>
              <a:t>   {</a:t>
            </a:r>
          </a:p>
          <a:p>
            <a:pPr marL="0" indent="0">
              <a:buNone/>
            </a:pPr>
            <a:r>
              <a:rPr lang="en-US" sz="4200" b="1" dirty="0"/>
              <a:t>     double x;</a:t>
            </a:r>
          </a:p>
          <a:p>
            <a:pPr marL="0" indent="0">
              <a:buNone/>
            </a:pPr>
            <a:r>
              <a:rPr lang="en-US" sz="4200" b="1" dirty="0"/>
              <a:t>     double y;</a:t>
            </a:r>
          </a:p>
          <a:p>
            <a:pPr marL="0" indent="0">
              <a:buNone/>
            </a:pPr>
            <a:r>
              <a:rPr lang="en-US" sz="4200" b="1" dirty="0"/>
              <a:t>   };</a:t>
            </a:r>
          </a:p>
          <a:p>
            <a:pPr marL="0" indent="0">
              <a:buNone/>
            </a:pPr>
            <a:r>
              <a:rPr lang="uk-UA" sz="4200" dirty="0"/>
              <a:t>Еквівалентне оголошення:</a:t>
            </a:r>
          </a:p>
          <a:p>
            <a:pPr marL="0" indent="0">
              <a:buNone/>
            </a:pPr>
            <a:r>
              <a:rPr lang="en-US" sz="4200" dirty="0"/>
              <a:t>struct point {double </a:t>
            </a:r>
            <a:r>
              <a:rPr lang="en-US" sz="4200" dirty="0" err="1"/>
              <a:t>x,y</a:t>
            </a:r>
            <a:r>
              <a:rPr lang="en-US" sz="4200" dirty="0"/>
              <a:t>;};</a:t>
            </a:r>
          </a:p>
          <a:p>
            <a:pPr marL="0" indent="0">
              <a:buNone/>
            </a:pPr>
            <a:r>
              <a:rPr lang="uk-UA" sz="4200" dirty="0"/>
              <a:t>оголошення структури кола </a:t>
            </a:r>
            <a:r>
              <a:rPr lang="en-US" sz="4200" dirty="0"/>
              <a:t>Circle </a:t>
            </a:r>
            <a:r>
              <a:rPr lang="uk-UA" sz="4200" dirty="0"/>
              <a:t>з центром у точці </a:t>
            </a:r>
            <a:r>
              <a:rPr lang="en-US" sz="4200" dirty="0"/>
              <a:t>center </a:t>
            </a:r>
            <a:r>
              <a:rPr lang="uk-UA" sz="4200" dirty="0"/>
              <a:t>радіусом </a:t>
            </a:r>
            <a:r>
              <a:rPr lang="en-US" sz="4200" dirty="0"/>
              <a:t>radius:</a:t>
            </a:r>
          </a:p>
          <a:p>
            <a:pPr marL="0" indent="0">
              <a:buNone/>
            </a:pPr>
            <a:endParaRPr lang="en-US" sz="4200" dirty="0"/>
          </a:p>
          <a:p>
            <a:pPr marL="0" indent="0">
              <a:buNone/>
            </a:pPr>
            <a:r>
              <a:rPr lang="en-US" sz="4200" b="1" dirty="0"/>
              <a:t>struct Circle</a:t>
            </a:r>
          </a:p>
          <a:p>
            <a:pPr marL="0" indent="0">
              <a:buNone/>
            </a:pPr>
            <a:r>
              <a:rPr lang="en-US" sz="4200" b="1" dirty="0"/>
              <a:t>  {</a:t>
            </a:r>
          </a:p>
          <a:p>
            <a:pPr marL="0" indent="0">
              <a:buNone/>
            </a:pPr>
            <a:r>
              <a:rPr lang="en-US" sz="4200" b="1" dirty="0"/>
              <a:t>    Point center;</a:t>
            </a:r>
          </a:p>
          <a:p>
            <a:pPr marL="0" indent="0">
              <a:buNone/>
            </a:pPr>
            <a:r>
              <a:rPr lang="en-US" sz="4200" b="1" dirty="0"/>
              <a:t>   double radius;</a:t>
            </a:r>
          </a:p>
          <a:p>
            <a:pPr marL="0" indent="0">
              <a:buNone/>
            </a:pPr>
            <a:r>
              <a:rPr lang="en-US" sz="4200" b="1" dirty="0"/>
              <a:t>  };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5480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3F15D2DE-0526-4E75-A14B-EDCDB2EB7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5457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r>
              <a:rPr lang="uk-UA" sz="3600" b="1" dirty="0"/>
              <a:t>Копіювання структур</a:t>
            </a:r>
            <a:br>
              <a:rPr lang="uk-UA" dirty="0"/>
            </a:br>
            <a:endParaRPr lang="uk-UA" dirty="0"/>
          </a:p>
        </p:txBody>
      </p:sp>
      <p:sp>
        <p:nvSpPr>
          <p:cNvPr id="8" name="Місце для вмісту 7">
            <a:extLst>
              <a:ext uri="{FF2B5EF4-FFF2-40B4-BE49-F238E27FC236}">
                <a16:creationId xmlns:a16="http://schemas.microsoft.com/office/drawing/2014/main" id="{B0A99849-7D59-4826-B9D5-7092AD6D4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9891"/>
            <a:ext cx="10515600" cy="50870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sz="2400" dirty="0"/>
              <a:t>С++ дозволяє оператору присвоювання копіювати значення однієї змінної-структури в іншу змінну-структуру при умові, що обидві змінні-структури одного типу. Тобто, один оператор присвоювання може скопіювати декілька членів даних, які можуть містити вкладені масиви та структури.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en-US" dirty="0"/>
              <a:t>const int MAX=100;</a:t>
            </a:r>
          </a:p>
          <a:p>
            <a:pPr marL="0" indent="0">
              <a:buNone/>
            </a:pPr>
            <a:r>
              <a:rPr lang="en-US" dirty="0"/>
              <a:t>struct </a:t>
            </a:r>
            <a:r>
              <a:rPr lang="en-US" b="1" dirty="0" err="1"/>
              <a:t>myArr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  {</a:t>
            </a:r>
          </a:p>
          <a:p>
            <a:pPr marL="0" indent="0">
              <a:buNone/>
            </a:pPr>
            <a:r>
              <a:rPr lang="en-US" dirty="0"/>
              <a:t>    int Num;</a:t>
            </a:r>
          </a:p>
          <a:p>
            <a:pPr marL="0" indent="0">
              <a:buNone/>
            </a:pPr>
            <a:r>
              <a:rPr lang="uk-UA" dirty="0"/>
              <a:t>    </a:t>
            </a:r>
            <a:r>
              <a:rPr lang="en-US" dirty="0"/>
              <a:t>char </a:t>
            </a:r>
            <a:r>
              <a:rPr lang="en-US" dirty="0" err="1"/>
              <a:t>cArray</a:t>
            </a:r>
            <a:r>
              <a:rPr lang="en-US" dirty="0"/>
              <a:t>[MAX];</a:t>
            </a:r>
          </a:p>
          <a:p>
            <a:pPr marL="0" indent="0">
              <a:buNone/>
            </a:pPr>
            <a:r>
              <a:rPr lang="en-US" dirty="0"/>
              <a:t>  };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 err="1"/>
              <a:t>myArr</a:t>
            </a:r>
            <a:r>
              <a:rPr lang="en-US" b="1" dirty="0"/>
              <a:t> A </a:t>
            </a:r>
            <a:r>
              <a:rPr lang="en-US" dirty="0"/>
              <a:t>= {5,’A’,’X’,’E’,’t’,’q’};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 err="1"/>
              <a:t>myArr</a:t>
            </a:r>
            <a:r>
              <a:rPr lang="en-US" b="1" dirty="0"/>
              <a:t> B</a:t>
            </a:r>
            <a:r>
              <a:rPr lang="en-US" dirty="0"/>
              <a:t>; </a:t>
            </a:r>
            <a:r>
              <a:rPr lang="uk-UA" dirty="0"/>
              <a:t>              </a:t>
            </a:r>
            <a:r>
              <a:rPr lang="en-US" dirty="0"/>
              <a:t>//A </a:t>
            </a:r>
            <a:r>
              <a:rPr lang="uk-UA" dirty="0"/>
              <a:t>і </a:t>
            </a:r>
            <a:r>
              <a:rPr lang="en-US" dirty="0"/>
              <a:t>B </a:t>
            </a:r>
            <a:r>
              <a:rPr lang="uk-UA" dirty="0"/>
              <a:t>одного типу</a:t>
            </a:r>
          </a:p>
          <a:p>
            <a:pPr marL="0" indent="0">
              <a:buNone/>
            </a:pPr>
            <a:r>
              <a:rPr lang="uk-UA" b="1" dirty="0">
                <a:solidFill>
                  <a:srgbClr val="7030A0"/>
                </a:solidFill>
              </a:rPr>
              <a:t> </a:t>
            </a:r>
            <a:r>
              <a:rPr lang="en-US" b="1" dirty="0">
                <a:solidFill>
                  <a:srgbClr val="7030A0"/>
                </a:solidFill>
              </a:rPr>
              <a:t>B=A;  </a:t>
            </a:r>
            <a:r>
              <a:rPr lang="uk-UA" b="1" dirty="0">
                <a:solidFill>
                  <a:srgbClr val="7030A0"/>
                </a:solidFill>
              </a:rPr>
              <a:t>                   </a:t>
            </a:r>
            <a:r>
              <a:rPr lang="en-US" dirty="0"/>
              <a:t>//</a:t>
            </a:r>
            <a:r>
              <a:rPr lang="uk-UA" dirty="0"/>
              <a:t>копіювання </a:t>
            </a:r>
            <a:r>
              <a:rPr lang="en-US" dirty="0"/>
              <a:t>A </a:t>
            </a:r>
            <a:r>
              <a:rPr lang="uk-UA" dirty="0"/>
              <a:t>в </a:t>
            </a:r>
            <a:r>
              <a:rPr lang="en-US" dirty="0"/>
              <a:t>B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30109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489808-A19A-402E-8897-74A1A7C99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6293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r>
              <a:rPr lang="uk-UA" dirty="0"/>
              <a:t>Масив структур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9CCCE7-25EF-46DE-BACB-7854B1ABB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256"/>
            <a:ext cx="10515600" cy="4994708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uk-UA" dirty="0"/>
              <a:t>Структури можуть бути елементами масивів, тобто, масиви структур використовуються достатньо часто.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b="1" dirty="0">
                <a:solidFill>
                  <a:srgbClr val="FF0000"/>
                </a:solidFill>
              </a:rPr>
              <a:t>Щоб визначити масив структур, необхідно спочатку  оголосити  структуру,  а  потім  визначити  масив  елементів  цього структурного типу.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dirty="0"/>
              <a:t>Наприклад, щоб визначити 100-елементний масив структур  типу  </a:t>
            </a:r>
            <a:r>
              <a:rPr lang="en-US" dirty="0" err="1"/>
              <a:t>invStruct</a:t>
            </a:r>
            <a:r>
              <a:rPr lang="en-US" dirty="0"/>
              <a:t>  (</a:t>
            </a:r>
            <a:r>
              <a:rPr lang="uk-UA" dirty="0"/>
              <a:t>який було оголошено  вище),  достатньо  записати  оголошення: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4500" b="1" dirty="0" err="1"/>
              <a:t>invStruct</a:t>
            </a:r>
            <a:r>
              <a:rPr lang="en-US" sz="4500" b="1" dirty="0"/>
              <a:t> </a:t>
            </a:r>
            <a:r>
              <a:rPr lang="en-US" sz="4500" b="1" dirty="0" err="1"/>
              <a:t>prodArray</a:t>
            </a:r>
            <a:r>
              <a:rPr lang="en-US" sz="4500" b="1" dirty="0"/>
              <a:t>[100];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dirty="0"/>
              <a:t>Щоб отримати доступ до конкретної структури в масиві структур, необхідно  індексувати  ім'я  структури.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dirty="0"/>
              <a:t>Процес опису масиву структур зовсім аналогічний опису будь-якого іншого типу масиву: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5100" b="1" dirty="0"/>
              <a:t>struct book </a:t>
            </a:r>
            <a:r>
              <a:rPr lang="en-US" sz="5100" b="1" dirty="0" err="1"/>
              <a:t>libry</a:t>
            </a:r>
            <a:r>
              <a:rPr lang="en-US" sz="5100" b="1" dirty="0"/>
              <a:t>[N];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3200" dirty="0"/>
              <a:t>Цей оператор оголошує </a:t>
            </a:r>
            <a:r>
              <a:rPr lang="en-US" sz="3200" b="1" dirty="0" err="1"/>
              <a:t>libry</a:t>
            </a:r>
            <a:r>
              <a:rPr lang="en-US" sz="3200" dirty="0"/>
              <a:t> </a:t>
            </a:r>
            <a:r>
              <a:rPr lang="uk-UA" sz="3200" dirty="0"/>
              <a:t>масивом, що складається з</a:t>
            </a:r>
            <a:r>
              <a:rPr lang="uk-UA" sz="3200" b="1" dirty="0"/>
              <a:t> </a:t>
            </a:r>
            <a:r>
              <a:rPr lang="en-US" sz="3200" b="1" dirty="0"/>
              <a:t>N-</a:t>
            </a:r>
            <a:r>
              <a:rPr lang="uk-UA" sz="3200" dirty="0"/>
              <a:t>елементів. Кожен елемент масиву являє собою структуру типу </a:t>
            </a:r>
            <a:r>
              <a:rPr lang="en-US" sz="3200" b="1" dirty="0"/>
              <a:t>book</a:t>
            </a:r>
            <a:r>
              <a:rPr lang="en-US" sz="3200" dirty="0"/>
              <a:t>. </a:t>
            </a:r>
            <a:r>
              <a:rPr lang="uk-UA" sz="3200" dirty="0"/>
              <a:t>Таким чином, </a:t>
            </a:r>
            <a:r>
              <a:rPr lang="en-US" sz="3200" b="1" dirty="0" err="1"/>
              <a:t>libry</a:t>
            </a:r>
            <a:r>
              <a:rPr lang="en-US" sz="3200" b="1" dirty="0"/>
              <a:t>[0]</a:t>
            </a:r>
            <a:r>
              <a:rPr lang="en-US" sz="3200" dirty="0"/>
              <a:t> </a:t>
            </a:r>
            <a:r>
              <a:rPr lang="uk-UA" sz="3200" dirty="0"/>
              <a:t>є </a:t>
            </a:r>
            <a:r>
              <a:rPr lang="en-US" sz="3200" dirty="0"/>
              <a:t>book-</a:t>
            </a:r>
            <a:r>
              <a:rPr lang="uk-UA" sz="3200" dirty="0"/>
              <a:t>структурою, </a:t>
            </a:r>
            <a:r>
              <a:rPr lang="en-US" sz="3200" b="1" dirty="0" err="1"/>
              <a:t>libry</a:t>
            </a:r>
            <a:r>
              <a:rPr lang="en-US" sz="3200" b="1" dirty="0"/>
              <a:t>[1]</a:t>
            </a:r>
            <a:r>
              <a:rPr lang="en-US" sz="3200" dirty="0"/>
              <a:t> - </a:t>
            </a:r>
            <a:r>
              <a:rPr lang="uk-UA" sz="3200" dirty="0"/>
              <a:t>другою </a:t>
            </a:r>
            <a:r>
              <a:rPr lang="en-US" sz="3200" dirty="0"/>
              <a:t>book-</a:t>
            </a:r>
            <a:r>
              <a:rPr lang="uk-UA" sz="3200" dirty="0"/>
              <a:t>структурою й </a:t>
            </a:r>
            <a:r>
              <a:rPr lang="uk-UA" sz="3200" dirty="0" err="1"/>
              <a:t>т.д</a:t>
            </a:r>
            <a:r>
              <a:rPr lang="uk-UA" sz="3200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89997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31BA8C1-D5B3-4F74-996D-5FA997ECC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0436"/>
            <a:ext cx="10515600" cy="54565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i="1" dirty="0"/>
              <a:t>Визначення елементів масиву структур</a:t>
            </a:r>
          </a:p>
          <a:p>
            <a:pPr marL="0" indent="0">
              <a:buNone/>
            </a:pPr>
            <a:r>
              <a:rPr lang="uk-UA" sz="2400" dirty="0"/>
              <a:t>При визначенні елементів масиву структур застосовуємо ті ж самі правила, які використовуються для окремих структур: супроводжуємо ім'я структури операцією одержання елемента й імені елемента:</a:t>
            </a:r>
          </a:p>
          <a:p>
            <a:pPr marL="0" indent="0">
              <a:buNone/>
            </a:pPr>
            <a:r>
              <a:rPr lang="uk-UA" b="1" dirty="0" err="1"/>
              <a:t>libry</a:t>
            </a:r>
            <a:r>
              <a:rPr lang="uk-UA" b="1" dirty="0"/>
              <a:t>[0].</a:t>
            </a:r>
            <a:r>
              <a:rPr lang="uk-UA" b="1" dirty="0" err="1"/>
              <a:t>value</a:t>
            </a:r>
            <a:r>
              <a:rPr lang="uk-UA" b="1" dirty="0"/>
              <a:t> </a:t>
            </a:r>
            <a:r>
              <a:rPr lang="uk-UA" b="1" dirty="0" err="1"/>
              <a:t>value</a:t>
            </a:r>
            <a:r>
              <a:rPr lang="uk-UA" b="1" dirty="0"/>
              <a:t> </a:t>
            </a:r>
            <a:r>
              <a:rPr lang="uk-UA" dirty="0"/>
              <a:t>- перший елемент масиву</a:t>
            </a:r>
          </a:p>
          <a:p>
            <a:pPr marL="0" indent="0">
              <a:buNone/>
            </a:pPr>
            <a:r>
              <a:rPr lang="uk-UA" b="1" dirty="0" err="1"/>
              <a:t>libry</a:t>
            </a:r>
            <a:r>
              <a:rPr lang="uk-UA" b="1" dirty="0"/>
              <a:t>[4].</a:t>
            </a:r>
            <a:r>
              <a:rPr lang="uk-UA" b="1" dirty="0" err="1"/>
              <a:t>title</a:t>
            </a:r>
            <a:r>
              <a:rPr lang="uk-UA" b="1" dirty="0"/>
              <a:t> </a:t>
            </a:r>
            <a:r>
              <a:rPr lang="uk-UA" b="1" dirty="0" err="1"/>
              <a:t>title</a:t>
            </a:r>
            <a:r>
              <a:rPr lang="uk-UA" b="1" dirty="0"/>
              <a:t> </a:t>
            </a:r>
            <a:r>
              <a:rPr lang="uk-UA" dirty="0"/>
              <a:t>- п'ятий елемент масиву</a:t>
            </a:r>
          </a:p>
          <a:p>
            <a:pPr marL="0" indent="0">
              <a:buNone/>
            </a:pPr>
            <a:r>
              <a:rPr lang="uk-UA" i="1" dirty="0" err="1"/>
              <a:t>Переіменування</a:t>
            </a:r>
            <a:r>
              <a:rPr lang="uk-UA" i="1" dirty="0"/>
              <a:t> типів</a:t>
            </a:r>
          </a:p>
          <a:p>
            <a:pPr marL="0" indent="0">
              <a:buNone/>
            </a:pPr>
            <a:r>
              <a:rPr lang="uk-UA" dirty="0"/>
              <a:t>Формат запису </a:t>
            </a:r>
            <a:r>
              <a:rPr lang="uk-UA" dirty="0" err="1"/>
              <a:t>переіменування</a:t>
            </a:r>
            <a:r>
              <a:rPr lang="uk-UA" dirty="0"/>
              <a:t> типів:</a:t>
            </a:r>
          </a:p>
          <a:p>
            <a:pPr marL="0" indent="0">
              <a:buNone/>
            </a:pPr>
            <a:r>
              <a:rPr lang="uk-UA" b="1" dirty="0" err="1"/>
              <a:t>typedef</a:t>
            </a:r>
            <a:r>
              <a:rPr lang="uk-UA" b="1" dirty="0"/>
              <a:t> </a:t>
            </a:r>
            <a:r>
              <a:rPr lang="uk-UA" b="1" dirty="0" err="1"/>
              <a:t>старий_тип</a:t>
            </a:r>
            <a:r>
              <a:rPr lang="uk-UA" b="1" dirty="0"/>
              <a:t> </a:t>
            </a:r>
            <a:r>
              <a:rPr lang="uk-UA" b="1" dirty="0" err="1"/>
              <a:t>новий_тип</a:t>
            </a:r>
            <a:endParaRPr lang="uk-UA" b="1" dirty="0"/>
          </a:p>
          <a:p>
            <a:pPr marL="0" indent="0">
              <a:buNone/>
            </a:pPr>
            <a:r>
              <a:rPr lang="uk-UA" sz="2400" dirty="0"/>
              <a:t>Перейменування типів використовується для введення осмислених або скорочених імен типів, що підвищує зрозумілість програм, і для поліпшення переносу програм</a:t>
            </a:r>
          </a:p>
        </p:txBody>
      </p:sp>
    </p:spTree>
    <p:extLst>
      <p:ext uri="{BB962C8B-B14F-4D97-AF65-F5344CB8AC3E}">
        <p14:creationId xmlns:p14="http://schemas.microsoft.com/office/powerpoint/2010/main" val="1946870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C37F71-EB32-4292-97E0-BD7A0B43A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3873"/>
            <a:ext cx="10515600" cy="621289"/>
          </a:xfrm>
        </p:spPr>
        <p:txBody>
          <a:bodyPr>
            <a:normAutofit/>
          </a:bodyPr>
          <a:lstStyle/>
          <a:p>
            <a:pPr algn="ctr"/>
            <a:r>
              <a:rPr lang="uk-UA" sz="3100" b="1" dirty="0"/>
              <a:t>Механізм використання масивів і структур як членів структур</a:t>
            </a:r>
            <a:endParaRPr lang="uk-UA" sz="31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E08034D-006C-44F4-80A8-8458DC8E4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0" y="1086715"/>
            <a:ext cx="11259127" cy="540644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sz="2600" dirty="0"/>
              <a:t>Кожен  член  структури  може  мати  будь-який  допустимий  тип  даних,  </a:t>
            </a:r>
            <a:r>
              <a:rPr lang="en-US" sz="2600" dirty="0"/>
              <a:t>y </a:t>
            </a:r>
            <a:r>
              <a:rPr lang="uk-UA" sz="2600" dirty="0"/>
              <a:t>тому числі і такі складені типи, як масиви й інші структури.</a:t>
            </a:r>
          </a:p>
          <a:p>
            <a:pPr marL="0" indent="0">
              <a:buNone/>
            </a:pPr>
            <a:r>
              <a:rPr lang="uk-UA" sz="2600" dirty="0"/>
              <a:t>Масив,  який  використовується  як член  структури, обробляється цілком звичайним способом. Розглянемо таку структуру:</a:t>
            </a:r>
          </a:p>
          <a:p>
            <a:pPr marL="0" indent="0">
              <a:buNone/>
            </a:pPr>
            <a:r>
              <a:rPr lang="en-US" b="1" dirty="0"/>
              <a:t>struct </a:t>
            </a:r>
            <a:r>
              <a:rPr lang="en-US" b="1" dirty="0" err="1"/>
              <a:t>demoStruct</a:t>
            </a:r>
            <a:r>
              <a:rPr lang="en-US" b="1" dirty="0"/>
              <a:t> {  </a:t>
            </a:r>
            <a:r>
              <a:rPr lang="en-US" sz="2200" dirty="0"/>
              <a:t>// </a:t>
            </a:r>
            <a:r>
              <a:rPr lang="uk-UA" sz="2200" dirty="0"/>
              <a:t>Попереднє оголошення типу структури </a:t>
            </a:r>
          </a:p>
          <a:p>
            <a:pPr marL="0" indent="0">
              <a:buNone/>
            </a:pPr>
            <a:r>
              <a:rPr lang="en-US" b="1" dirty="0"/>
              <a:t>int Array[10][10]; </a:t>
            </a:r>
            <a:r>
              <a:rPr lang="en-US" dirty="0"/>
              <a:t> </a:t>
            </a:r>
            <a:r>
              <a:rPr lang="en-US" sz="2200" dirty="0"/>
              <a:t>// </a:t>
            </a:r>
            <a:r>
              <a:rPr lang="uk-UA" sz="2200" dirty="0" err="1"/>
              <a:t>Цілочисельний</a:t>
            </a:r>
            <a:r>
              <a:rPr lang="uk-UA" sz="2200" dirty="0"/>
              <a:t> масив розміром 10х10</a:t>
            </a:r>
            <a:r>
              <a:rPr lang="uk-UA" dirty="0"/>
              <a:t>. </a:t>
            </a:r>
          </a:p>
          <a:p>
            <a:pPr marL="0" indent="0">
              <a:buNone/>
            </a:pPr>
            <a:r>
              <a:rPr lang="en-US" b="1" dirty="0"/>
              <a:t>float b; 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b="1" dirty="0"/>
              <a:t>} var;   </a:t>
            </a:r>
            <a:r>
              <a:rPr lang="uk-UA" b="1" dirty="0"/>
              <a:t>                   </a:t>
            </a:r>
            <a:r>
              <a:rPr lang="en-US" b="1" dirty="0"/>
              <a:t> </a:t>
            </a:r>
            <a:r>
              <a:rPr lang="en-US" sz="2200" dirty="0"/>
              <a:t>// </a:t>
            </a:r>
            <a:r>
              <a:rPr lang="uk-UA" sz="2200" dirty="0"/>
              <a:t>Визначення структурної змінної </a:t>
            </a:r>
          </a:p>
          <a:p>
            <a:pPr marL="0" indent="0">
              <a:buNone/>
            </a:pPr>
            <a:r>
              <a:rPr lang="uk-UA" dirty="0"/>
              <a:t>Щоб присвоїти певне значення елементу масиву </a:t>
            </a:r>
            <a:r>
              <a:rPr lang="en-US" dirty="0"/>
              <a:t>Array </a:t>
            </a:r>
            <a:r>
              <a:rPr lang="uk-UA" dirty="0"/>
              <a:t>з "координатами" 3×7 в структурі </a:t>
            </a:r>
            <a:r>
              <a:rPr lang="en-US" dirty="0"/>
              <a:t>var </a:t>
            </a:r>
            <a:r>
              <a:rPr lang="uk-UA" dirty="0"/>
              <a:t>типу </a:t>
            </a:r>
            <a:r>
              <a:rPr lang="en-US" dirty="0" err="1"/>
              <a:t>demoStruct</a:t>
            </a:r>
            <a:r>
              <a:rPr lang="en-US" dirty="0"/>
              <a:t>, </a:t>
            </a:r>
            <a:r>
              <a:rPr lang="uk-UA" dirty="0"/>
              <a:t>необхідно записати такий оператор оголошення:</a:t>
            </a:r>
          </a:p>
          <a:p>
            <a:pPr marL="0" indent="0">
              <a:buNone/>
            </a:pPr>
            <a:r>
              <a:rPr lang="en-US" b="1" dirty="0" err="1"/>
              <a:t>var.Array</a:t>
            </a:r>
            <a:r>
              <a:rPr lang="en-US" b="1" dirty="0"/>
              <a:t>[3][7] = 2.37; </a:t>
            </a:r>
          </a:p>
          <a:p>
            <a:pPr marL="0" indent="0">
              <a:buNone/>
            </a:pPr>
            <a:r>
              <a:rPr lang="uk-UA" dirty="0"/>
              <a:t>Як показано у цьому прикладі, якщо масив є членом структури, то </a:t>
            </a:r>
          </a:p>
          <a:p>
            <a:pPr marL="0" indent="0">
              <a:buNone/>
            </a:pPr>
            <a:r>
              <a:rPr lang="uk-UA" dirty="0">
                <a:solidFill>
                  <a:srgbClr val="FF0000"/>
                </a:solidFill>
              </a:rPr>
              <a:t>для доступу до елементів цього масиву індексується ім'я масиву, а не ім'я структури.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5586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DAB18D8-1B48-4CDC-B3EA-27D1B5903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981" y="539100"/>
            <a:ext cx="11372273" cy="5779799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uk-UA" sz="3600" dirty="0"/>
              <a:t>Якщо  певна  структура  є  членом  іншої  структури,  то  вона  називається вкладеною  структурою. У наведеному нижче прикладі  структура  </a:t>
            </a:r>
            <a:r>
              <a:rPr lang="en-US" sz="3600" b="1" i="1" dirty="0" err="1"/>
              <a:t>addrStruct</a:t>
            </a:r>
            <a:r>
              <a:rPr lang="en-US" sz="3600" b="1" i="1" dirty="0"/>
              <a:t> </a:t>
            </a:r>
            <a:r>
              <a:rPr lang="uk-UA" sz="3600" b="1" i="1" dirty="0"/>
              <a:t>вкладена у структуру </a:t>
            </a:r>
            <a:r>
              <a:rPr lang="en-US" sz="3600" b="1" i="1" dirty="0" err="1"/>
              <a:t>empStruct</a:t>
            </a:r>
            <a:r>
              <a:rPr lang="en-US" sz="3600" dirty="0"/>
              <a:t>:</a:t>
            </a:r>
          </a:p>
          <a:p>
            <a:pPr marL="0" indent="0">
              <a:buNone/>
            </a:pPr>
            <a:r>
              <a:rPr lang="en-US" sz="3500" b="1" dirty="0"/>
              <a:t>struct </a:t>
            </a:r>
            <a:r>
              <a:rPr lang="en-US" sz="3500" b="1" dirty="0" err="1"/>
              <a:t>addrStruct</a:t>
            </a:r>
            <a:r>
              <a:rPr lang="en-US" sz="3500" b="1" dirty="0"/>
              <a:t> {    </a:t>
            </a:r>
            <a:r>
              <a:rPr lang="en-US" dirty="0"/>
              <a:t>// </a:t>
            </a:r>
            <a:r>
              <a:rPr lang="uk-UA" dirty="0"/>
              <a:t>Попереднє оголошення адреси структури </a:t>
            </a:r>
          </a:p>
          <a:p>
            <a:pPr marL="0" indent="0">
              <a:buNone/>
            </a:pPr>
            <a:r>
              <a:rPr lang="en-US" sz="3500" b="1" dirty="0"/>
              <a:t>char name[40];  </a:t>
            </a:r>
            <a:r>
              <a:rPr lang="en-US" dirty="0"/>
              <a:t>// </a:t>
            </a:r>
            <a:r>
              <a:rPr lang="uk-UA" dirty="0"/>
              <a:t>Прізвище службовця </a:t>
            </a:r>
          </a:p>
          <a:p>
            <a:pPr marL="0" indent="0">
              <a:buNone/>
            </a:pPr>
            <a:r>
              <a:rPr lang="en-US" sz="3500" b="1" dirty="0"/>
              <a:t>char street[40];  </a:t>
            </a:r>
            <a:r>
              <a:rPr lang="en-US" dirty="0"/>
              <a:t>// </a:t>
            </a:r>
            <a:r>
              <a:rPr lang="uk-UA" dirty="0"/>
              <a:t>Вулиця </a:t>
            </a:r>
          </a:p>
          <a:p>
            <a:pPr marL="0" indent="0">
              <a:buNone/>
            </a:pPr>
            <a:r>
              <a:rPr lang="en-US" sz="3500" b="1" dirty="0"/>
              <a:t>char city[40];  </a:t>
            </a:r>
            <a:r>
              <a:rPr lang="en-US" dirty="0"/>
              <a:t>// </a:t>
            </a:r>
            <a:r>
              <a:rPr lang="uk-UA" dirty="0"/>
              <a:t>Місто </a:t>
            </a:r>
          </a:p>
          <a:p>
            <a:pPr marL="0" indent="0">
              <a:buNone/>
            </a:pPr>
            <a:r>
              <a:rPr lang="en-US" sz="3500" b="1" dirty="0"/>
              <a:t>char zip[10];</a:t>
            </a:r>
            <a:r>
              <a:rPr lang="en-US" dirty="0"/>
              <a:t>  // </a:t>
            </a:r>
            <a:r>
              <a:rPr lang="uk-UA" dirty="0"/>
              <a:t>Поштовий індекс </a:t>
            </a:r>
          </a:p>
          <a:p>
            <a:pPr marL="0" indent="0">
              <a:buNone/>
            </a:pPr>
            <a:r>
              <a:rPr lang="uk-UA" sz="3500" b="1" dirty="0"/>
              <a:t> }; 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lang="en-US" sz="3500" b="1" dirty="0"/>
              <a:t>struct </a:t>
            </a:r>
            <a:r>
              <a:rPr lang="en-US" sz="3500" b="1" dirty="0" err="1"/>
              <a:t>empStruct</a:t>
            </a:r>
            <a:r>
              <a:rPr lang="en-US" sz="3500" b="1" dirty="0"/>
              <a:t> {    </a:t>
            </a:r>
            <a:r>
              <a:rPr lang="en-US" dirty="0"/>
              <a:t>// </a:t>
            </a:r>
            <a:r>
              <a:rPr lang="uk-UA" dirty="0"/>
              <a:t>Попереднє оголошення реквізитів структури</a:t>
            </a:r>
          </a:p>
          <a:p>
            <a:pPr marL="0" indent="0">
              <a:buNone/>
            </a:pPr>
            <a:r>
              <a:rPr lang="en-US" sz="3500" b="1" dirty="0" err="1"/>
              <a:t>addrStruct</a:t>
            </a:r>
            <a:r>
              <a:rPr lang="en-US" sz="3500" b="1" dirty="0"/>
              <a:t> address;  </a:t>
            </a:r>
            <a:r>
              <a:rPr lang="en-US" dirty="0"/>
              <a:t>// </a:t>
            </a:r>
            <a:r>
              <a:rPr lang="uk-UA" dirty="0"/>
              <a:t>Адреса службовця   </a:t>
            </a:r>
          </a:p>
          <a:p>
            <a:pPr marL="0" indent="0">
              <a:buNone/>
            </a:pPr>
            <a:r>
              <a:rPr lang="en-US" sz="3500" b="1" dirty="0"/>
              <a:t>float wage;    </a:t>
            </a:r>
            <a:r>
              <a:rPr lang="en-US" dirty="0"/>
              <a:t>// </a:t>
            </a:r>
            <a:r>
              <a:rPr lang="uk-UA" dirty="0"/>
              <a:t>Оклад службовця </a:t>
            </a:r>
          </a:p>
          <a:p>
            <a:pPr marL="0" indent="0">
              <a:buNone/>
            </a:pPr>
            <a:r>
              <a:rPr lang="uk-UA" sz="3500" b="1" dirty="0"/>
              <a:t> } </a:t>
            </a:r>
            <a:r>
              <a:rPr lang="en-US" sz="3500" b="1" dirty="0"/>
              <a:t>worker;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3200" dirty="0"/>
              <a:t>Структура </a:t>
            </a:r>
            <a:r>
              <a:rPr lang="en-US" sz="3200" b="1" dirty="0" err="1"/>
              <a:t>empStruct</a:t>
            </a:r>
            <a:r>
              <a:rPr lang="en-US" sz="3200" b="1" dirty="0"/>
              <a:t> </a:t>
            </a:r>
            <a:r>
              <a:rPr lang="uk-UA" sz="3200" dirty="0"/>
              <a:t>має два члени. Першим членом є структура типу </a:t>
            </a:r>
            <a:r>
              <a:rPr lang="en-US" sz="3200" b="1" dirty="0" err="1"/>
              <a:t>addrStruct</a:t>
            </a:r>
            <a:r>
              <a:rPr lang="en-US" sz="3200" dirty="0"/>
              <a:t>,  </a:t>
            </a:r>
            <a:r>
              <a:rPr lang="uk-UA" sz="3200" dirty="0"/>
              <a:t>яка міститиме  адресу  службовця. Другим  членом  є  змінна </a:t>
            </a:r>
            <a:r>
              <a:rPr lang="en-US" sz="3200" b="1" dirty="0"/>
              <a:t>wage, </a:t>
            </a:r>
            <a:r>
              <a:rPr lang="uk-UA" sz="3200" dirty="0"/>
              <a:t>яка зберігає його оклад. У процесі виконання наведеного нижче фрагмента програми полю </a:t>
            </a:r>
            <a:r>
              <a:rPr lang="en-US" sz="3200" dirty="0"/>
              <a:t>zip </a:t>
            </a:r>
            <a:r>
              <a:rPr lang="uk-UA" sz="3200" dirty="0"/>
              <a:t>структури </a:t>
            </a:r>
            <a:r>
              <a:rPr lang="en-US" sz="3200" dirty="0"/>
              <a:t>address, </a:t>
            </a:r>
            <a:r>
              <a:rPr lang="uk-UA" sz="3200" dirty="0"/>
              <a:t>яка є членом структури </a:t>
            </a:r>
            <a:r>
              <a:rPr lang="en-US" sz="3200" dirty="0"/>
              <a:t>worker, </a:t>
            </a:r>
            <a:r>
              <a:rPr lang="uk-UA" sz="3200" dirty="0"/>
              <a:t>буде присвоєно поштовий індекс 76285: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3200" b="1" dirty="0"/>
              <a:t>worker.address.zip = 76285;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256329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7DD002-241D-4AF9-A333-FC9F810E3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6552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/>
              <a:t>Де оголошувати структуру?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B4900F0-A27A-4E9C-9F1C-339B4255C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021" y="1108953"/>
            <a:ext cx="11225719" cy="5311301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00000"/>
              </a:lnSpc>
              <a:buNone/>
            </a:pPr>
            <a:r>
              <a:rPr lang="ru-RU" b="1" i="1" dirty="0"/>
              <a:t>Глобальна область </a:t>
            </a:r>
            <a:r>
              <a:rPr lang="ru-RU" b="1" i="1" dirty="0" err="1"/>
              <a:t>видимості</a:t>
            </a:r>
            <a:r>
              <a:rPr lang="ru-RU" b="1" i="1" dirty="0"/>
              <a:t>:</a:t>
            </a:r>
          </a:p>
          <a:p>
            <a:pPr marL="0" indent="457200" algn="just">
              <a:lnSpc>
                <a:spcPct val="100000"/>
              </a:lnSpc>
              <a:buNone/>
            </a:pP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оголошуєте</a:t>
            </a:r>
            <a:r>
              <a:rPr lang="ru-RU" dirty="0"/>
              <a:t> структуру на глобальному </a:t>
            </a:r>
            <a:r>
              <a:rPr lang="ru-RU" dirty="0" err="1"/>
              <a:t>рівні</a:t>
            </a:r>
            <a:r>
              <a:rPr lang="ru-RU" dirty="0"/>
              <a:t> (поза будь-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функцією</a:t>
            </a:r>
            <a:r>
              <a:rPr lang="ru-RU" dirty="0"/>
              <a:t>, </a:t>
            </a:r>
            <a:r>
              <a:rPr lang="ru-RU" dirty="0" err="1"/>
              <a:t>включно</a:t>
            </a:r>
            <a:r>
              <a:rPr lang="ru-RU" dirty="0"/>
              <a:t> з </a:t>
            </a:r>
            <a:r>
              <a:rPr lang="ru-RU" dirty="0" err="1"/>
              <a:t>main</a:t>
            </a:r>
            <a:r>
              <a:rPr lang="ru-RU" dirty="0"/>
              <a:t>()), то </a:t>
            </a:r>
            <a:r>
              <a:rPr lang="ru-RU" dirty="0" err="1"/>
              <a:t>цю</a:t>
            </a:r>
            <a:r>
              <a:rPr lang="ru-RU" dirty="0"/>
              <a:t> структуру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в будь-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вашого</a:t>
            </a:r>
            <a:r>
              <a:rPr lang="ru-RU" dirty="0"/>
              <a:t> коду, </a:t>
            </a:r>
            <a:r>
              <a:rPr lang="ru-RU" dirty="0" err="1"/>
              <a:t>зокрема</a:t>
            </a:r>
            <a:r>
              <a:rPr lang="ru-RU" dirty="0"/>
              <a:t> і в </a:t>
            </a:r>
            <a:r>
              <a:rPr lang="ru-RU" dirty="0" err="1"/>
              <a:t>main</a:t>
            </a:r>
            <a:r>
              <a:rPr lang="ru-RU" dirty="0"/>
              <a:t>(), і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функціях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стандартна практика, яка </a:t>
            </a:r>
            <a:r>
              <a:rPr lang="ru-RU" dirty="0" err="1"/>
              <a:t>дозволяє</a:t>
            </a:r>
            <a:r>
              <a:rPr lang="ru-RU" dirty="0"/>
              <a:t> легко </a:t>
            </a:r>
            <a:r>
              <a:rPr lang="ru-RU" dirty="0" err="1"/>
              <a:t>створювати</a:t>
            </a:r>
            <a:r>
              <a:rPr lang="ru-RU" dirty="0"/>
              <a:t> </a:t>
            </a:r>
            <a:r>
              <a:rPr lang="ru-RU" dirty="0" err="1"/>
              <a:t>об'єкти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місцях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.</a:t>
            </a:r>
          </a:p>
          <a:p>
            <a:pPr marL="0" indent="457200" algn="just">
              <a:lnSpc>
                <a:spcPct val="100000"/>
              </a:lnSpc>
              <a:buNone/>
            </a:pPr>
            <a:r>
              <a:rPr lang="ru-RU" b="1" i="1" dirty="0"/>
              <a:t>Область </a:t>
            </a:r>
            <a:r>
              <a:rPr lang="ru-RU" b="1" i="1" dirty="0" err="1"/>
              <a:t>видимості</a:t>
            </a:r>
            <a:r>
              <a:rPr lang="ru-RU" b="1" i="1" dirty="0"/>
              <a:t> </a:t>
            </a:r>
            <a:r>
              <a:rPr lang="ru-RU" b="1" i="1" dirty="0" err="1"/>
              <a:t>всередині</a:t>
            </a:r>
            <a:r>
              <a:rPr lang="ru-RU" b="1" i="1" dirty="0"/>
              <a:t> </a:t>
            </a:r>
            <a:r>
              <a:rPr lang="ru-RU" b="1" i="1" dirty="0" err="1"/>
              <a:t>функції</a:t>
            </a:r>
            <a:r>
              <a:rPr lang="ru-RU" b="1" i="1" dirty="0"/>
              <a:t>: </a:t>
            </a:r>
          </a:p>
          <a:p>
            <a:pPr marL="0" indent="457200" algn="just">
              <a:lnSpc>
                <a:spcPct val="100000"/>
              </a:lnSpc>
              <a:buNone/>
            </a:pPr>
            <a:r>
              <a:rPr lang="ru-RU" dirty="0" err="1"/>
              <a:t>Хоча</a:t>
            </a:r>
            <a:r>
              <a:rPr lang="ru-RU" dirty="0"/>
              <a:t> C++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оголошувати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всередині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(</a:t>
            </a:r>
            <a:r>
              <a:rPr lang="ru-RU" dirty="0" err="1"/>
              <a:t>main</a:t>
            </a:r>
            <a:r>
              <a:rPr lang="ru-RU" dirty="0"/>
              <a:t>() </a:t>
            </a:r>
            <a:r>
              <a:rPr lang="ru-RU" dirty="0" err="1"/>
              <a:t>чи</a:t>
            </a:r>
            <a:r>
              <a:rPr lang="ru-RU" dirty="0"/>
              <a:t> будь-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), в такому </a:t>
            </a:r>
            <a:r>
              <a:rPr lang="ru-RU" dirty="0" err="1"/>
              <a:t>випадку</a:t>
            </a:r>
            <a:r>
              <a:rPr lang="ru-RU" dirty="0"/>
              <a:t> структура буде видима </a:t>
            </a:r>
            <a:r>
              <a:rPr lang="ru-RU" dirty="0" err="1"/>
              <a:t>лише</a:t>
            </a:r>
            <a:r>
              <a:rPr lang="ru-RU" dirty="0"/>
              <a:t> в межах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рідко</a:t>
            </a:r>
            <a:r>
              <a:rPr lang="ru-RU" dirty="0"/>
              <a:t> </a:t>
            </a:r>
            <a:r>
              <a:rPr lang="ru-RU" dirty="0" err="1"/>
              <a:t>буває</a:t>
            </a:r>
            <a:r>
              <a:rPr lang="ru-RU" dirty="0"/>
              <a:t> </a:t>
            </a:r>
            <a:r>
              <a:rPr lang="ru-RU" dirty="0" err="1"/>
              <a:t>бажаним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створюються</a:t>
            </a:r>
            <a:r>
              <a:rPr lang="ru-RU" dirty="0"/>
              <a:t> для </a:t>
            </a:r>
            <a:r>
              <a:rPr lang="ru-RU" dirty="0" err="1"/>
              <a:t>використання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частинах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38571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65AD8B0-E704-4DA1-8B3B-611200DAA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891" y="283153"/>
            <a:ext cx="10515600" cy="634855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// Оголошення структури з іменем "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car«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 яка описує автомобілі</a:t>
            </a:r>
            <a:endParaRPr lang="en-US" sz="20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struct car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  string brand;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  string model;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  int year;</a:t>
            </a:r>
            <a:r>
              <a:rPr lang="uk-UA" sz="2000" dirty="0"/>
              <a:t> </a:t>
            </a:r>
            <a:r>
              <a:rPr lang="en-US" sz="2000" dirty="0"/>
              <a:t>};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int main()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  // 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Створіть структуру автомобіля та збережіть її в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myCar1;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  </a:t>
            </a:r>
            <a:r>
              <a:rPr lang="en-US" sz="2000" b="1" dirty="0"/>
              <a:t>car myCar1;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  myCar1.brand = "BMW";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  myCar1.model = "X5";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  myCar1.year = 1999;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 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// 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Створіть іншу структуру автомобіля та збережіть її в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myCar2;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  </a:t>
            </a:r>
            <a:r>
              <a:rPr lang="en-US" sz="2000" b="1" dirty="0"/>
              <a:t>car myCar2;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  myCar2.brand = "Ford";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  myCar2.model = "Mustang";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  myCar2.year = 1969;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  // 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</a:rPr>
              <a:t>Роздрукуйте елементи структури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dirty="0"/>
              <a:t>  </a:t>
            </a:r>
            <a:r>
              <a:rPr lang="en-US" sz="2000" dirty="0" err="1"/>
              <a:t>cout</a:t>
            </a:r>
            <a:r>
              <a:rPr lang="en-US" sz="2000" dirty="0"/>
              <a:t> &lt;&lt; myCar1.brand &lt;&lt; " " &lt;&lt; myCar1.model &lt;&lt; " " &lt;&lt; myCar1.year &lt;&lt; "\n";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  </a:t>
            </a:r>
            <a:r>
              <a:rPr lang="en-US" sz="2000" dirty="0" err="1"/>
              <a:t>cout</a:t>
            </a:r>
            <a:r>
              <a:rPr lang="en-US" sz="2000" dirty="0"/>
              <a:t> &lt;&lt; myCar2.brand &lt;&lt; " " &lt;&lt; myCar2.model &lt;&lt; " " &lt;&lt; myCar2.year &lt;&lt; "\n";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   return 0;</a:t>
            </a:r>
            <a:r>
              <a:rPr lang="uk-UA" sz="2000" b="1" dirty="0"/>
              <a:t> </a:t>
            </a:r>
            <a:r>
              <a:rPr lang="en-US" sz="2000" b="1" dirty="0"/>
              <a:t>}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19451740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C8134FD-049C-4A31-B2B9-5A00EA4DFC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711200"/>
            <a:ext cx="5181600" cy="5465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i="1" dirty="0" err="1"/>
              <a:t>Призначити</a:t>
            </a:r>
            <a:r>
              <a:rPr lang="ru-RU" sz="2400" i="1" dirty="0"/>
              <a:t> </a:t>
            </a:r>
            <a:r>
              <a:rPr lang="ru-RU" sz="2400" i="1" dirty="0" err="1"/>
              <a:t>дані</a:t>
            </a:r>
            <a:r>
              <a:rPr lang="ru-RU" sz="2400" i="1" dirty="0"/>
              <a:t> членам </a:t>
            </a:r>
            <a:r>
              <a:rPr lang="ru-RU" sz="2400" i="1" dirty="0" err="1"/>
              <a:t>структури</a:t>
            </a:r>
            <a:endParaRPr lang="uk-UA" sz="2400" dirty="0"/>
          </a:p>
          <a:p>
            <a:pPr marL="0" indent="0">
              <a:buNone/>
            </a:pPr>
            <a:r>
              <a:rPr lang="en-US" sz="2400" dirty="0"/>
              <a:t>struct stud </a:t>
            </a:r>
          </a:p>
          <a:p>
            <a:pPr marL="0" indent="0">
              <a:buNone/>
            </a:pPr>
            <a:r>
              <a:rPr lang="en-US" sz="2400" dirty="0"/>
              <a:t>{ char fam [25]; </a:t>
            </a:r>
          </a:p>
          <a:p>
            <a:pPr marL="0" indent="0">
              <a:buNone/>
            </a:pPr>
            <a:r>
              <a:rPr lang="en-US" sz="2400" dirty="0"/>
              <a:t>int mat,</a:t>
            </a:r>
            <a:r>
              <a:rPr lang="uk-UA" sz="2400" dirty="0"/>
              <a:t> </a:t>
            </a:r>
            <a:r>
              <a:rPr lang="en-US" sz="2400" dirty="0" err="1"/>
              <a:t>fiz</a:t>
            </a:r>
            <a:r>
              <a:rPr lang="en-US" sz="2400" dirty="0"/>
              <a:t>, </a:t>
            </a:r>
            <a:r>
              <a:rPr lang="en-US" sz="2400" dirty="0" err="1"/>
              <a:t>prg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/>
              <a:t>float sb;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st1 = {"</a:t>
            </a:r>
            <a:r>
              <a:rPr lang="uk-UA" sz="2400" dirty="0"/>
              <a:t>Кравченко И. С.", 4, 5, 5};</a:t>
            </a:r>
          </a:p>
          <a:p>
            <a:pPr marL="0" indent="0">
              <a:buNone/>
            </a:pPr>
            <a:r>
              <a:rPr lang="en-US" sz="2400" dirty="0"/>
              <a:t>st2 = {"</a:t>
            </a:r>
            <a:r>
              <a:rPr lang="uk-UA" sz="2400" dirty="0"/>
              <a:t>Тесленко А. М.", 3, 4, 5};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60EDEE03-40C7-4DA4-A103-DDA5C6EA44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618836"/>
            <a:ext cx="5181600" cy="5558127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2000" i="1" dirty="0"/>
              <a:t>Структура без </a:t>
            </a:r>
            <a:r>
              <a:rPr lang="ru-RU" sz="2000" i="1" dirty="0" err="1"/>
              <a:t>імені</a:t>
            </a:r>
            <a:r>
              <a:rPr lang="ru-RU" sz="2000" i="1" dirty="0"/>
              <a:t>. (</a:t>
            </a:r>
            <a:r>
              <a:rPr lang="ru-RU" sz="1500" i="1" dirty="0" err="1"/>
              <a:t>Бажано</a:t>
            </a:r>
            <a:r>
              <a:rPr lang="ru-RU" sz="1500" i="1" dirty="0"/>
              <a:t> не </a:t>
            </a:r>
            <a:r>
              <a:rPr lang="ru-RU" sz="1500" i="1" dirty="0" err="1"/>
              <a:t>використовувати</a:t>
            </a:r>
            <a:r>
              <a:rPr lang="ru-RU" sz="1500" i="1" dirty="0"/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2000" i="1" dirty="0" err="1"/>
              <a:t>Призначити</a:t>
            </a:r>
            <a:r>
              <a:rPr lang="ru-RU" sz="2000" i="1" dirty="0"/>
              <a:t> </a:t>
            </a:r>
            <a:r>
              <a:rPr lang="ru-RU" sz="2000" i="1" dirty="0" err="1"/>
              <a:t>дані</a:t>
            </a:r>
            <a:r>
              <a:rPr lang="ru-RU" sz="2000" i="1" dirty="0"/>
              <a:t> членам </a:t>
            </a:r>
            <a:r>
              <a:rPr lang="ru-RU" sz="2000" i="1" dirty="0" err="1"/>
              <a:t>структури</a:t>
            </a:r>
            <a:r>
              <a:rPr lang="ru-RU" sz="2000" i="1" dirty="0"/>
              <a:t> та </a:t>
            </a:r>
            <a:r>
              <a:rPr lang="ru-RU" sz="2000" i="1" dirty="0" err="1"/>
              <a:t>надрукувати</a:t>
            </a:r>
            <a:r>
              <a:rPr lang="ru-RU" sz="2000" i="1" dirty="0"/>
              <a:t> </a:t>
            </a:r>
            <a:r>
              <a:rPr lang="ru-RU" sz="2000" i="1" dirty="0" err="1"/>
              <a:t>їх</a:t>
            </a:r>
            <a:r>
              <a:rPr lang="ru-RU" sz="2000" i="1" dirty="0"/>
              <a:t>: </a:t>
            </a:r>
            <a:endParaRPr lang="uk-UA" sz="2000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uk-UA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Створіть структурну змінну під назвою </a:t>
            </a:r>
            <a:r>
              <a:rPr lang="en-US" sz="2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myStructure</a:t>
            </a:r>
            <a:br>
              <a:rPr lang="en-US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 {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int 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myNum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string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myString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myStructure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Призначте значення членам </a:t>
            </a:r>
            <a:r>
              <a:rPr lang="en-US" sz="2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myStructure</a:t>
            </a:r>
            <a:br>
              <a:rPr lang="en-US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myStructure.myNum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= 1;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myStructure.myString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= "Hello World!";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Надрукувати члени </a:t>
            </a:r>
            <a:r>
              <a:rPr lang="en-US" sz="2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myStructure</a:t>
            </a:r>
            <a:endParaRPr lang="uk-UA" sz="20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myStructure.myNum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&lt;&lt; "\n";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myStructure.myString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&lt;&lt; "\n";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7156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4B7E5CEF-A4E5-4503-A039-2A3285A0B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851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C++ 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 (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518E6A6C-68C6-4825-87F9-BE2B984F7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080654"/>
            <a:ext cx="11508509" cy="55787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спеціальний тип, який представляє групу констант (незмінних значень).</a:t>
            </a:r>
          </a:p>
          <a:p>
            <a:pPr marL="0" indent="0">
              <a:buNone/>
            </a:pPr>
            <a:r>
              <a:rPr lang="ru-RU" b="1" dirty="0" err="1"/>
              <a:t>Enum</a:t>
            </a:r>
            <a:r>
              <a:rPr lang="ru-RU" dirty="0"/>
              <a:t> є </a:t>
            </a:r>
            <a:r>
              <a:rPr lang="ru-RU" dirty="0" err="1"/>
              <a:t>скороченням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 </a:t>
            </a:r>
            <a:r>
              <a:rPr lang="ru-RU" i="1" dirty="0"/>
              <a:t>"</a:t>
            </a:r>
            <a:r>
              <a:rPr lang="ru-RU" i="1" dirty="0" err="1"/>
              <a:t>enumerations</a:t>
            </a:r>
            <a:r>
              <a:rPr lang="ru-RU" i="1" dirty="0"/>
              <a:t>"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 </a:t>
            </a:r>
            <a:r>
              <a:rPr lang="ru-RU" i="1" dirty="0"/>
              <a:t>"конкретно </a:t>
            </a:r>
            <a:r>
              <a:rPr lang="ru-RU" i="1" dirty="0" err="1"/>
              <a:t>перерахований</a:t>
            </a:r>
            <a:r>
              <a:rPr lang="ru-RU" i="1" dirty="0"/>
              <a:t>"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Переліки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спрощують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код, </a:t>
            </a:r>
            <a:r>
              <a:rPr lang="ru-RU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роблячи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читабельним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допомагають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пов'язаних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незв'язаних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цілих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чисел.</a:t>
            </a:r>
            <a:r>
              <a:rPr lang="ru-RU" dirty="0"/>
              <a:t> </a:t>
            </a:r>
            <a:r>
              <a:rPr lang="ru-RU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Перерахування</a:t>
            </a: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C++ до </a:t>
            </a:r>
            <a:r>
              <a:rPr lang="ru-RU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констант.</a:t>
            </a:r>
            <a:endParaRPr lang="uk-UA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створити перелік, скористайтеся ключовим словом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якого вкажіть назву переліку та розділіть елементи переліку комою:</a:t>
            </a:r>
          </a:p>
          <a:p>
            <a:pPr marL="0" indent="0">
              <a:buNone/>
            </a:pPr>
            <a:r>
              <a:rPr lang="en-US" b="1" dirty="0" err="1"/>
              <a:t>enum</a:t>
            </a:r>
            <a:r>
              <a:rPr lang="en-US" b="1" dirty="0"/>
              <a:t> Level {</a:t>
            </a:r>
            <a:br>
              <a:rPr lang="en-US" dirty="0"/>
            </a:br>
            <a:r>
              <a:rPr lang="en-US" dirty="0"/>
              <a:t>  LOW,</a:t>
            </a:r>
            <a:br>
              <a:rPr lang="en-US" dirty="0"/>
            </a:br>
            <a:r>
              <a:rPr lang="en-US" dirty="0"/>
              <a:t>  MEDIUM,</a:t>
            </a:r>
            <a:br>
              <a:rPr lang="en-US" dirty="0"/>
            </a:br>
            <a:r>
              <a:rPr lang="en-US" dirty="0"/>
              <a:t>  HIGH</a:t>
            </a:r>
            <a:br>
              <a:rPr lang="en-US" dirty="0"/>
            </a:br>
            <a:r>
              <a:rPr lang="en-US" b="1" dirty="0"/>
              <a:t>};</a:t>
            </a:r>
            <a:endParaRPr lang="uk-UA" b="1" dirty="0"/>
          </a:p>
          <a:p>
            <a:pPr marL="0" indent="0">
              <a:buNone/>
            </a:pP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!!!!!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замовчуванням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перший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\(0\),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\(1\) і так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вказані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явно. 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B66C48A-8E7B-4317-BF21-FEEB506B04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820" y="3657599"/>
            <a:ext cx="2585198" cy="1810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90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E191A6-D7E6-4731-B841-EF9B822E7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5164"/>
            <a:ext cx="10515600" cy="5271799"/>
          </a:xfrm>
        </p:spPr>
        <p:txBody>
          <a:bodyPr>
            <a:normAutofit fontScale="92500" lnSpcReduction="20000"/>
          </a:bodyPr>
          <a:lstStyle/>
          <a:p>
            <a:pPr marL="0" indent="457200" algn="just">
              <a:lnSpc>
                <a:spcPct val="100000"/>
              </a:lnSpc>
              <a:buNone/>
            </a:pPr>
            <a:r>
              <a:rPr lang="ru-RU" dirty="0"/>
              <a:t>У  </a:t>
            </a:r>
            <a:r>
              <a:rPr lang="ru-RU" dirty="0" err="1"/>
              <a:t>мові</a:t>
            </a:r>
            <a:r>
              <a:rPr lang="ru-RU" dirty="0"/>
              <a:t>  </a:t>
            </a:r>
            <a:r>
              <a:rPr lang="ru-RU" dirty="0" err="1"/>
              <a:t>програмування</a:t>
            </a:r>
            <a:r>
              <a:rPr lang="ru-RU" dirty="0"/>
              <a:t>  C++  структура  </a:t>
            </a:r>
            <a:r>
              <a:rPr lang="ru-RU" dirty="0" err="1"/>
              <a:t>представляє</a:t>
            </a:r>
            <a:r>
              <a:rPr lang="ru-RU" dirty="0"/>
              <a:t>  </a:t>
            </a:r>
            <a:r>
              <a:rPr lang="ru-RU" dirty="0" err="1"/>
              <a:t>колекцію</a:t>
            </a:r>
            <a:r>
              <a:rPr lang="ru-RU" dirty="0"/>
              <a:t>  </a:t>
            </a:r>
            <a:r>
              <a:rPr lang="ru-RU" dirty="0" err="1"/>
              <a:t>змінних</a:t>
            </a:r>
            <a:r>
              <a:rPr lang="ru-RU" dirty="0"/>
              <a:t>, </a:t>
            </a:r>
            <a:r>
              <a:rPr lang="ru-RU" dirty="0" err="1"/>
              <a:t>об'єднаних</a:t>
            </a:r>
            <a:r>
              <a:rPr lang="ru-RU" dirty="0"/>
              <a:t> </a:t>
            </a:r>
            <a:r>
              <a:rPr lang="ru-RU" dirty="0" err="1"/>
              <a:t>загальним</a:t>
            </a:r>
            <a:r>
              <a:rPr lang="ru-RU" dirty="0"/>
              <a:t> </a:t>
            </a:r>
            <a:r>
              <a:rPr lang="ru-RU" dirty="0" err="1"/>
              <a:t>іменем</a:t>
            </a:r>
            <a:r>
              <a:rPr lang="ru-RU" dirty="0"/>
              <a:t>, яка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зручний</a:t>
            </a:r>
            <a:r>
              <a:rPr lang="ru-RU" dirty="0"/>
              <a:t> </a:t>
            </a:r>
            <a:r>
              <a:rPr lang="ru-RU" dirty="0" err="1"/>
              <a:t>засіб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споріднених</a:t>
            </a:r>
            <a:r>
              <a:rPr lang="ru-RU" dirty="0"/>
              <a:t>  </a:t>
            </a:r>
            <a:r>
              <a:rPr lang="ru-RU" dirty="0" err="1"/>
              <a:t>даних</a:t>
            </a:r>
            <a:r>
              <a:rPr lang="ru-RU" dirty="0"/>
              <a:t>  в  одному </a:t>
            </a:r>
            <a:r>
              <a:rPr lang="ru-RU" dirty="0" err="1"/>
              <a:t>місці</a:t>
            </a:r>
            <a:r>
              <a:rPr lang="ru-RU" dirty="0"/>
              <a:t>. </a:t>
            </a:r>
          </a:p>
          <a:p>
            <a:pPr marL="0" indent="457200" algn="just">
              <a:lnSpc>
                <a:spcPct val="100000"/>
              </a:lnSpc>
              <a:buNone/>
            </a:pPr>
            <a:r>
              <a:rPr lang="ru-RU" sz="3200" b="1" i="1" dirty="0">
                <a:solidFill>
                  <a:srgbClr val="7030A0"/>
                </a:solidFill>
              </a:rPr>
              <a:t>Структура –  </a:t>
            </a:r>
            <a:r>
              <a:rPr lang="ru-RU" sz="3200" b="1" i="1" dirty="0" err="1">
                <a:solidFill>
                  <a:srgbClr val="7030A0"/>
                </a:solidFill>
              </a:rPr>
              <a:t>сукупність</a:t>
            </a:r>
            <a:r>
              <a:rPr lang="ru-RU" sz="3200" b="1" i="1" dirty="0">
                <a:solidFill>
                  <a:srgbClr val="7030A0"/>
                </a:solidFill>
              </a:rPr>
              <a:t>  </a:t>
            </a:r>
            <a:r>
              <a:rPr lang="ru-RU" sz="3200" b="1" i="1" dirty="0" err="1">
                <a:solidFill>
                  <a:srgbClr val="7030A0"/>
                </a:solidFill>
              </a:rPr>
              <a:t>логічно</a:t>
            </a:r>
            <a:r>
              <a:rPr lang="ru-RU" sz="3200" b="1" i="1" dirty="0">
                <a:solidFill>
                  <a:srgbClr val="7030A0"/>
                </a:solidFill>
              </a:rPr>
              <a:t> </a:t>
            </a:r>
            <a:r>
              <a:rPr lang="ru-RU" sz="3200" b="1" i="1" dirty="0" err="1">
                <a:solidFill>
                  <a:srgbClr val="7030A0"/>
                </a:solidFill>
              </a:rPr>
              <a:t>взаємопов'язаних</a:t>
            </a:r>
            <a:r>
              <a:rPr lang="ru-RU" sz="3200" b="1" i="1" dirty="0">
                <a:solidFill>
                  <a:srgbClr val="7030A0"/>
                </a:solidFill>
              </a:rPr>
              <a:t> </a:t>
            </a:r>
            <a:r>
              <a:rPr lang="ru-RU" sz="3200" b="1" i="1" dirty="0" err="1">
                <a:solidFill>
                  <a:srgbClr val="7030A0"/>
                </a:solidFill>
              </a:rPr>
              <a:t>даних</a:t>
            </a:r>
            <a:r>
              <a:rPr lang="ru-RU" sz="3200" b="1" i="1" dirty="0">
                <a:solidFill>
                  <a:srgbClr val="7030A0"/>
                </a:solidFill>
              </a:rPr>
              <a:t> </a:t>
            </a:r>
            <a:r>
              <a:rPr lang="ru-RU" sz="3200" b="1" i="1" dirty="0" err="1">
                <a:solidFill>
                  <a:srgbClr val="7030A0"/>
                </a:solidFill>
              </a:rPr>
              <a:t>різних</a:t>
            </a:r>
            <a:r>
              <a:rPr lang="ru-RU" sz="3200" b="1" i="1" dirty="0">
                <a:solidFill>
                  <a:srgbClr val="7030A0"/>
                </a:solidFill>
              </a:rPr>
              <a:t>  </a:t>
            </a:r>
            <a:r>
              <a:rPr lang="ru-RU" sz="3200" b="1" i="1" dirty="0" err="1">
                <a:solidFill>
                  <a:srgbClr val="7030A0"/>
                </a:solidFill>
              </a:rPr>
              <a:t>типів</a:t>
            </a:r>
            <a:r>
              <a:rPr lang="ru-RU" sz="3200" b="1" i="1" dirty="0">
                <a:solidFill>
                  <a:srgbClr val="7030A0"/>
                </a:solidFill>
              </a:rPr>
              <a:t>.</a:t>
            </a:r>
          </a:p>
          <a:p>
            <a:pPr marL="0" indent="457200" algn="just">
              <a:lnSpc>
                <a:spcPct val="100000"/>
              </a:lnSpc>
              <a:buNone/>
            </a:pPr>
            <a:r>
              <a:rPr lang="ru-RU" dirty="0"/>
              <a:t>Перед  </a:t>
            </a:r>
            <a:r>
              <a:rPr lang="ru-RU" dirty="0" err="1"/>
              <a:t>визначенням</a:t>
            </a:r>
            <a:r>
              <a:rPr lang="ru-RU" dirty="0"/>
              <a:t>  </a:t>
            </a:r>
            <a:r>
              <a:rPr lang="ru-RU" b="1" i="1" dirty="0" err="1"/>
              <a:t>структурних</a:t>
            </a:r>
            <a:r>
              <a:rPr lang="ru-RU" b="1" i="1" dirty="0"/>
              <a:t>  </a:t>
            </a:r>
            <a:r>
              <a:rPr lang="ru-RU" b="1" i="1" dirty="0" err="1"/>
              <a:t>змінних</a:t>
            </a:r>
            <a:r>
              <a:rPr lang="ru-RU" dirty="0"/>
              <a:t>,  </a:t>
            </a:r>
            <a:r>
              <a:rPr lang="ru-RU" dirty="0" err="1"/>
              <a:t>необхідно</a:t>
            </a:r>
            <a:r>
              <a:rPr lang="ru-RU" dirty="0"/>
              <a:t> 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b="1" i="1" dirty="0"/>
              <a:t>формат </a:t>
            </a:r>
            <a:r>
              <a:rPr lang="ru-RU" b="1" i="1" dirty="0" err="1"/>
              <a:t>структури</a:t>
            </a:r>
            <a:r>
              <a:rPr lang="ru-RU" dirty="0"/>
              <a:t>.  </a:t>
            </a:r>
            <a:r>
              <a:rPr lang="ru-RU" dirty="0" err="1"/>
              <a:t>Це</a:t>
            </a:r>
            <a:r>
              <a:rPr lang="ru-RU" dirty="0"/>
              <a:t>  </a:t>
            </a:r>
            <a:r>
              <a:rPr lang="ru-RU" dirty="0" err="1"/>
              <a:t>робиться</a:t>
            </a:r>
            <a:r>
              <a:rPr lang="ru-RU" dirty="0"/>
              <a:t>  за  </a:t>
            </a:r>
            <a:r>
              <a:rPr lang="ru-RU" dirty="0" err="1"/>
              <a:t>допомогою</a:t>
            </a:r>
            <a:r>
              <a:rPr lang="ru-RU" dirty="0"/>
              <a:t>  </a:t>
            </a:r>
            <a:r>
              <a:rPr lang="ru-RU" b="1" i="1" dirty="0" err="1"/>
              <a:t>оголошення</a:t>
            </a:r>
            <a:r>
              <a:rPr lang="ru-RU" b="1" i="1" dirty="0"/>
              <a:t>  </a:t>
            </a:r>
            <a:r>
              <a:rPr lang="ru-RU" b="1" i="1" dirty="0" err="1"/>
              <a:t>структури</a:t>
            </a:r>
            <a:r>
              <a:rPr lang="ru-RU" dirty="0"/>
              <a:t>.  </a:t>
            </a:r>
          </a:p>
          <a:p>
            <a:pPr marL="0" indent="457200" algn="just">
              <a:lnSpc>
                <a:spcPct val="100000"/>
              </a:lnSpc>
              <a:buNone/>
            </a:pPr>
            <a:r>
              <a:rPr lang="ru-RU" i="1" dirty="0" err="1">
                <a:solidFill>
                  <a:srgbClr val="7030A0"/>
                </a:solidFill>
              </a:rPr>
              <a:t>Оголошення</a:t>
            </a:r>
            <a:r>
              <a:rPr lang="ru-RU" i="1" dirty="0">
                <a:solidFill>
                  <a:srgbClr val="7030A0"/>
                </a:solidFill>
              </a:rPr>
              <a:t> </a:t>
            </a:r>
            <a:r>
              <a:rPr lang="ru-RU" i="1" dirty="0" err="1">
                <a:solidFill>
                  <a:srgbClr val="7030A0"/>
                </a:solidFill>
              </a:rPr>
              <a:t>структури</a:t>
            </a:r>
            <a:r>
              <a:rPr lang="ru-RU" i="1" dirty="0">
                <a:solidFill>
                  <a:srgbClr val="7030A0"/>
                </a:solidFill>
              </a:rPr>
              <a:t> </a:t>
            </a:r>
            <a:r>
              <a:rPr lang="ru-RU" i="1" dirty="0" err="1">
                <a:solidFill>
                  <a:srgbClr val="7030A0"/>
                </a:solidFill>
              </a:rPr>
              <a:t>дає</a:t>
            </a:r>
            <a:r>
              <a:rPr lang="ru-RU" i="1" dirty="0">
                <a:solidFill>
                  <a:srgbClr val="7030A0"/>
                </a:solidFill>
              </a:rPr>
              <a:t> </a:t>
            </a:r>
            <a:r>
              <a:rPr lang="ru-RU" i="1" dirty="0" err="1">
                <a:solidFill>
                  <a:srgbClr val="7030A0"/>
                </a:solidFill>
              </a:rPr>
              <a:t>змогу</a:t>
            </a:r>
            <a:r>
              <a:rPr lang="ru-RU" i="1" dirty="0">
                <a:solidFill>
                  <a:srgbClr val="7030A0"/>
                </a:solidFill>
              </a:rPr>
              <a:t> </a:t>
            </a:r>
            <a:r>
              <a:rPr lang="ru-RU" i="1" dirty="0" err="1">
                <a:solidFill>
                  <a:srgbClr val="7030A0"/>
                </a:solidFill>
              </a:rPr>
              <a:t>компілятору</a:t>
            </a:r>
            <a:r>
              <a:rPr lang="ru-RU" i="1" dirty="0">
                <a:solidFill>
                  <a:srgbClr val="7030A0"/>
                </a:solidFill>
              </a:rPr>
              <a:t> </a:t>
            </a:r>
            <a:r>
              <a:rPr lang="ru-RU" i="1" dirty="0" err="1">
                <a:solidFill>
                  <a:srgbClr val="7030A0"/>
                </a:solidFill>
              </a:rPr>
              <a:t>зрозуміти</a:t>
            </a:r>
            <a:r>
              <a:rPr lang="ru-RU" i="1" dirty="0">
                <a:solidFill>
                  <a:srgbClr val="7030A0"/>
                </a:solidFill>
              </a:rPr>
              <a:t>, </a:t>
            </a:r>
            <a:r>
              <a:rPr lang="ru-RU" i="1" dirty="0" err="1">
                <a:solidFill>
                  <a:srgbClr val="7030A0"/>
                </a:solidFill>
              </a:rPr>
              <a:t>змінні</a:t>
            </a:r>
            <a:r>
              <a:rPr lang="ru-RU" i="1" dirty="0">
                <a:solidFill>
                  <a:srgbClr val="7030A0"/>
                </a:solidFill>
              </a:rPr>
              <a:t> </a:t>
            </a:r>
            <a:r>
              <a:rPr lang="ru-RU" i="1" dirty="0" err="1">
                <a:solidFill>
                  <a:srgbClr val="7030A0"/>
                </a:solidFill>
              </a:rPr>
              <a:t>якого</a:t>
            </a:r>
            <a:r>
              <a:rPr lang="ru-RU" i="1" dirty="0">
                <a:solidFill>
                  <a:srgbClr val="7030A0"/>
                </a:solidFill>
              </a:rPr>
              <a:t> типу вона </a:t>
            </a:r>
            <a:r>
              <a:rPr lang="ru-RU" i="1" dirty="0" err="1">
                <a:solidFill>
                  <a:srgbClr val="7030A0"/>
                </a:solidFill>
              </a:rPr>
              <a:t>містить</a:t>
            </a:r>
            <a:r>
              <a:rPr lang="ru-RU" i="1" dirty="0">
                <a:solidFill>
                  <a:srgbClr val="7030A0"/>
                </a:solidFill>
              </a:rPr>
              <a:t>.</a:t>
            </a:r>
          </a:p>
          <a:p>
            <a:pPr marL="0" indent="457200" algn="just">
              <a:lnSpc>
                <a:spcPct val="100000"/>
              </a:lnSpc>
              <a:buNone/>
            </a:pPr>
            <a:r>
              <a:rPr lang="ru-RU" dirty="0" err="1"/>
              <a:t>Змінні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належать до </a:t>
            </a:r>
            <a:r>
              <a:rPr lang="ru-RU" dirty="0" err="1"/>
              <a:t>структури</a:t>
            </a:r>
            <a:r>
              <a:rPr lang="ru-RU" dirty="0"/>
              <a:t>, </a:t>
            </a:r>
            <a:r>
              <a:rPr lang="ru-RU" dirty="0" err="1"/>
              <a:t>називаються</a:t>
            </a:r>
            <a:r>
              <a:rPr lang="ru-RU" dirty="0"/>
              <a:t>  </a:t>
            </a:r>
            <a:r>
              <a:rPr lang="ru-RU" dirty="0" err="1"/>
              <a:t>її</a:t>
            </a:r>
            <a:r>
              <a:rPr lang="ru-RU" dirty="0"/>
              <a:t> членами. Члени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полями. Член </a:t>
            </a:r>
            <a:r>
              <a:rPr lang="ru-RU" dirty="0" err="1"/>
              <a:t>структури</a:t>
            </a:r>
            <a:r>
              <a:rPr lang="ru-RU" dirty="0"/>
              <a:t> — </a:t>
            </a:r>
            <a:r>
              <a:rPr lang="ru-RU" dirty="0" err="1"/>
              <a:t>змінна</a:t>
            </a:r>
            <a:r>
              <a:rPr lang="ru-RU" dirty="0"/>
              <a:t>, яка є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197876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E05B4D3-F19C-494B-9BE5-7E61B11D0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8836"/>
            <a:ext cx="10515600" cy="5558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отримати доступ до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 повинні створити його змінну.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Усередині методу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main()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вкажіть ключове слово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потім назву переліку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Level),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потім ім’я змінної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myVar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цьому прикладі):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Level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myVar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створена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myVar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одним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(LOW, MEDIUM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HIGH):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Level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myVar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MEDIUM;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88037D7-A652-45BE-88CF-AA27B1F70A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019" y="4230255"/>
            <a:ext cx="5038799" cy="1450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5433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A888647-A7A6-426E-A2DA-7048A2A49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8145"/>
            <a:ext cx="10515600" cy="542881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#include &lt;iostream&gt;</a:t>
            </a:r>
          </a:p>
          <a:p>
            <a:pPr marL="0" indent="0">
              <a:buNone/>
            </a:pPr>
            <a:r>
              <a:rPr lang="en-US" dirty="0"/>
              <a:t>using namespace std;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enum</a:t>
            </a:r>
            <a:r>
              <a:rPr lang="en-US" dirty="0"/>
              <a:t> notes{ DO = 1, RE, MI, FA, SOL, LA, SI };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int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setlocale</a:t>
            </a:r>
            <a:r>
              <a:rPr lang="en-US" dirty="0"/>
              <a:t>(LC_ALL, "</a:t>
            </a:r>
            <a:r>
              <a:rPr lang="en-US" dirty="0" err="1"/>
              <a:t>rus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cout</a:t>
            </a:r>
            <a:r>
              <a:rPr lang="en-US" dirty="0"/>
              <a:t> &lt;&lt; DO &lt;&lt; ' ' &lt;&lt; RE &lt;&lt; ' ' &lt;&lt; SOL &lt;&lt; </a:t>
            </a:r>
            <a:r>
              <a:rPr lang="en-US" dirty="0" err="1"/>
              <a:t>endl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return 0;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B72F249-2A21-45E7-8DF7-34E2A45989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7851" y="5882387"/>
            <a:ext cx="1430186" cy="47223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F30D84D-3F68-4137-B248-FF9A3A6E3B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1268" y="1062182"/>
            <a:ext cx="3928913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7550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B1DC161E-273C-4D10-9626-0E12E05F71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2582" y="1073871"/>
            <a:ext cx="11286836" cy="5123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9366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67DD39-6C43-4A96-8387-677AF7669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818" y="193964"/>
            <a:ext cx="10891982" cy="59829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DayOfWeek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 MONDAY, TUESDAY, WEDNESDAY, THURSDAY, FRIDAY, SATURDAY, SUNDAY }; 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day;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 (day) {case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DayOfWeek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::MONDAY: schedule = 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Робочий день: Зустріч команди та планування спринту.";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break; 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DayOfWeek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::TUESDAY: schedule = 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Робочий день: Розробка функціоналу А."; 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break; 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DayOfWeek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::WEDNESDAY: schedule = 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Робочий день: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Рефакторинг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індивідуальні консультації."; 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break; 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DayOfWeek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::THURSDAY: schedule = 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Робочий день: Тестування та написання документації."; 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break; 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DayOfWeek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::FRIDAY: schedule = 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Робочий день: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Фіналізація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демонстрація, підготовка до вихідних."; 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break; 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Об'єднання двох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вихідних 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DayOfWeek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::SATURDAY: 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DayOfWeek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::SUNDAY: schedule = 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Вихідний: Активний відпочинок або хобі."; 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break; 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Обов'язковий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default (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хоча для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він менш критичний) 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default: schedule = 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Невідомий день.";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break; } 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7577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6B66BCE-3C72-4E64-B117-446F1335E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382"/>
            <a:ext cx="10515600" cy="5927581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78128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092F4F-EC32-4447-B14E-AD0858AB3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691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/>
              <a:t>Оголошення структури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38DDBE8-4FB6-4373-A00D-C8A489DBE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73" y="942110"/>
            <a:ext cx="10725727" cy="5624945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dirty="0"/>
              <a:t> </a:t>
            </a:r>
            <a:r>
              <a:rPr lang="ru-RU" dirty="0" err="1"/>
              <a:t>Змінна</a:t>
            </a:r>
            <a:r>
              <a:rPr lang="ru-RU" dirty="0"/>
              <a:t> типу структура, як і будь-яка </a:t>
            </a:r>
            <a:r>
              <a:rPr lang="ru-RU" dirty="0" err="1"/>
              <a:t>змінна</a:t>
            </a:r>
            <a:r>
              <a:rPr lang="ru-RU" dirty="0"/>
              <a:t>, повинна бути описана.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опис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кроків</a:t>
            </a:r>
            <a:r>
              <a:rPr lang="ru-RU" dirty="0"/>
              <a:t>: </a:t>
            </a:r>
            <a:r>
              <a:rPr lang="ru-RU" dirty="0" err="1"/>
              <a:t>опису</a:t>
            </a:r>
            <a:r>
              <a:rPr lang="ru-RU" dirty="0"/>
              <a:t> шаблону (</a:t>
            </a:r>
            <a:r>
              <a:rPr lang="ru-RU" dirty="0" err="1"/>
              <a:t>тобто</a:t>
            </a:r>
            <a:r>
              <a:rPr lang="ru-RU" dirty="0"/>
              <a:t> складу) </a:t>
            </a:r>
            <a:r>
              <a:rPr lang="ru-RU" dirty="0" err="1"/>
              <a:t>або</a:t>
            </a:r>
            <a:r>
              <a:rPr lang="ru-RU" dirty="0"/>
              <a:t> типу </a:t>
            </a:r>
            <a:r>
              <a:rPr lang="ru-RU" dirty="0" err="1"/>
              <a:t>структури</a:t>
            </a:r>
            <a:r>
              <a:rPr lang="ru-RU" dirty="0"/>
              <a:t> та </a:t>
            </a:r>
            <a:r>
              <a:rPr lang="ru-RU" dirty="0" err="1"/>
              <a:t>опису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 структур­ного типу.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dirty="0" err="1"/>
              <a:t>Структури</a:t>
            </a:r>
            <a:r>
              <a:rPr lang="ru-RU" dirty="0"/>
              <a:t> (</a:t>
            </a:r>
            <a:r>
              <a:rPr lang="ru-RU" dirty="0" err="1"/>
              <a:t>structs</a:t>
            </a:r>
            <a:r>
              <a:rPr lang="ru-RU" dirty="0"/>
              <a:t>) у C++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оголошуються</a:t>
            </a:r>
            <a:r>
              <a:rPr lang="ru-RU" dirty="0"/>
              <a:t> поза межами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main</a:t>
            </a:r>
            <a:r>
              <a:rPr lang="ru-RU" dirty="0"/>
              <a:t>(), а </a:t>
            </a:r>
            <a:r>
              <a:rPr lang="ru-RU" dirty="0" err="1"/>
              <a:t>також</a:t>
            </a:r>
            <a:r>
              <a:rPr lang="ru-RU" dirty="0"/>
              <a:t> поза межами будь-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dirty="0"/>
              <a:t>Ключове слово </a:t>
            </a:r>
            <a:r>
              <a:rPr lang="en-US" b="1" dirty="0">
                <a:solidFill>
                  <a:srgbClr val="7030A0"/>
                </a:solidFill>
              </a:rPr>
              <a:t>struct </a:t>
            </a:r>
            <a:r>
              <a:rPr lang="uk-UA" dirty="0"/>
              <a:t>означає початок оголошення структури. Синтаксис оголошення типу даних структура: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b="1" dirty="0"/>
              <a:t>struct  </a:t>
            </a:r>
            <a:r>
              <a:rPr lang="uk-UA" b="1" dirty="0" err="1"/>
              <a:t>ім’я_Структури</a:t>
            </a:r>
            <a:endParaRPr lang="uk-UA" b="1" dirty="0"/>
          </a:p>
          <a:p>
            <a:pPr marL="0" indent="0">
              <a:lnSpc>
                <a:spcPct val="120000"/>
              </a:lnSpc>
              <a:buNone/>
            </a:pPr>
            <a:r>
              <a:rPr lang="uk-UA" b="1" dirty="0"/>
              <a:t>      {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b="1" dirty="0"/>
              <a:t>         тип1 </a:t>
            </a:r>
            <a:r>
              <a:rPr lang="en-US" b="1" dirty="0"/>
              <a:t>ident1;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b="1" dirty="0"/>
              <a:t>         тип2 </a:t>
            </a:r>
            <a:r>
              <a:rPr lang="en-US" b="1" dirty="0"/>
              <a:t>ident2;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b="1" dirty="0"/>
              <a:t>          </a:t>
            </a:r>
            <a:r>
              <a:rPr lang="en-US" b="1" dirty="0"/>
              <a:t>..................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b="1" dirty="0"/>
              <a:t>         тип</a:t>
            </a:r>
            <a:r>
              <a:rPr lang="en-US" b="1" dirty="0"/>
              <a:t>N </a:t>
            </a:r>
            <a:r>
              <a:rPr lang="en-US" b="1" dirty="0" err="1"/>
              <a:t>identN</a:t>
            </a:r>
            <a:r>
              <a:rPr lang="en-US" b="1" dirty="0"/>
              <a:t>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b="1" dirty="0"/>
              <a:t>	  }; </a:t>
            </a:r>
            <a:endParaRPr lang="uk-UA" b="1" dirty="0"/>
          </a:p>
          <a:p>
            <a:pPr marL="0" indent="0">
              <a:lnSpc>
                <a:spcPct val="120000"/>
              </a:lnSpc>
              <a:buNone/>
            </a:pPr>
            <a:r>
              <a:rPr lang="uk-UA" dirty="0"/>
              <a:t>де  </a:t>
            </a:r>
            <a:r>
              <a:rPr lang="en-US" b="1" dirty="0">
                <a:solidFill>
                  <a:srgbClr val="7030A0"/>
                </a:solidFill>
              </a:rPr>
              <a:t>struct </a:t>
            </a:r>
            <a:r>
              <a:rPr lang="en-US" dirty="0"/>
              <a:t>– </a:t>
            </a:r>
            <a:r>
              <a:rPr lang="uk-UA" dirty="0"/>
              <a:t>ключове слово</a:t>
            </a:r>
            <a:r>
              <a:rPr lang="uk-UA" dirty="0">
                <a:solidFill>
                  <a:srgbClr val="7030A0"/>
                </a:solidFill>
              </a:rPr>
              <a:t>, </a:t>
            </a:r>
            <a:r>
              <a:rPr lang="uk-UA" b="1" dirty="0" err="1">
                <a:solidFill>
                  <a:srgbClr val="7030A0"/>
                </a:solidFill>
              </a:rPr>
              <a:t>ім’я_Структури</a:t>
            </a:r>
            <a:r>
              <a:rPr lang="uk-UA" b="1" dirty="0">
                <a:solidFill>
                  <a:srgbClr val="7030A0"/>
                </a:solidFill>
              </a:rPr>
              <a:t> </a:t>
            </a:r>
            <a:r>
              <a:rPr lang="uk-UA" dirty="0"/>
              <a:t>– ідентифікатор структури, </a:t>
            </a:r>
            <a:r>
              <a:rPr lang="uk-UA" b="1" dirty="0">
                <a:solidFill>
                  <a:srgbClr val="7030A0"/>
                </a:solidFill>
              </a:rPr>
              <a:t>тип</a:t>
            </a:r>
            <a:r>
              <a:rPr lang="en-US" b="1" dirty="0">
                <a:solidFill>
                  <a:srgbClr val="7030A0"/>
                </a:solidFill>
              </a:rPr>
              <a:t>I </a:t>
            </a:r>
            <a:r>
              <a:rPr lang="en-US" b="1" dirty="0" err="1">
                <a:solidFill>
                  <a:srgbClr val="7030A0"/>
                </a:solidFill>
              </a:rPr>
              <a:t>identI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dirty="0"/>
              <a:t>(I=1,2,…,N) – I-</a:t>
            </a:r>
            <a:r>
              <a:rPr lang="uk-UA" dirty="0"/>
              <a:t>й ідентифікатор (елемент)  відповідного типу, що входить до складу структури.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dirty="0"/>
              <a:t>!!!!!!!  В кінці оголошення типу структура ставиться знак крапка з комою (;).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13930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67A1139-FDE6-4F84-BB92-5C1199AAB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0801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3200" b="1" dirty="0"/>
            </a:br>
            <a:r>
              <a:rPr lang="uk-UA" sz="3200" b="1" dirty="0"/>
              <a:t>Приклад оголошення структури.</a:t>
            </a:r>
            <a:br>
              <a:rPr lang="uk-UA" dirty="0"/>
            </a:br>
            <a:endParaRPr lang="uk-UA" dirty="0"/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C126D3E3-78DC-4989-8A9F-6AF98A7F28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62182"/>
            <a:ext cx="5181600" cy="5329382"/>
          </a:xfrm>
        </p:spPr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r>
              <a:rPr lang="uk-UA" dirty="0"/>
              <a:t>оголошення структури для </a:t>
            </a:r>
            <a:r>
              <a:rPr lang="uk-UA" dirty="0" err="1"/>
              <a:t>коодинат</a:t>
            </a:r>
            <a:r>
              <a:rPr lang="uk-UA" dirty="0"/>
              <a:t> точки </a:t>
            </a:r>
            <a:r>
              <a:rPr lang="uk-UA" dirty="0" err="1"/>
              <a:t>Point</a:t>
            </a:r>
            <a:r>
              <a:rPr lang="uk-UA" dirty="0"/>
              <a:t>:</a:t>
            </a:r>
          </a:p>
          <a:p>
            <a:pPr marL="0" indent="0">
              <a:buNone/>
            </a:pPr>
            <a:endParaRPr lang="uk-UA" b="1" dirty="0"/>
          </a:p>
          <a:p>
            <a:pPr marL="0" indent="0">
              <a:buNone/>
            </a:pPr>
            <a:r>
              <a:rPr lang="uk-UA" sz="3600" b="1" dirty="0" err="1">
                <a:solidFill>
                  <a:srgbClr val="7030A0"/>
                </a:solidFill>
              </a:rPr>
              <a:t>struct</a:t>
            </a:r>
            <a:r>
              <a:rPr lang="uk-UA" sz="3600" b="1" dirty="0">
                <a:solidFill>
                  <a:srgbClr val="7030A0"/>
                </a:solidFill>
              </a:rPr>
              <a:t> </a:t>
            </a:r>
            <a:r>
              <a:rPr lang="uk-UA" sz="3600" b="1" dirty="0" err="1">
                <a:solidFill>
                  <a:srgbClr val="7030A0"/>
                </a:solidFill>
              </a:rPr>
              <a:t>Point</a:t>
            </a:r>
            <a:endParaRPr lang="uk-UA" sz="36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3600" dirty="0"/>
              <a:t>   {</a:t>
            </a:r>
          </a:p>
          <a:p>
            <a:pPr marL="0" indent="0">
              <a:buNone/>
            </a:pPr>
            <a:r>
              <a:rPr lang="uk-UA" sz="3600" dirty="0"/>
              <a:t>     </a:t>
            </a:r>
            <a:r>
              <a:rPr lang="uk-UA" sz="3600" dirty="0" err="1"/>
              <a:t>double</a:t>
            </a:r>
            <a:r>
              <a:rPr lang="uk-UA" sz="3600" dirty="0"/>
              <a:t> x;</a:t>
            </a:r>
          </a:p>
          <a:p>
            <a:pPr marL="0" indent="0">
              <a:buNone/>
            </a:pPr>
            <a:r>
              <a:rPr lang="uk-UA" sz="3600" dirty="0"/>
              <a:t>     </a:t>
            </a:r>
            <a:r>
              <a:rPr lang="uk-UA" sz="3600" dirty="0" err="1"/>
              <a:t>double</a:t>
            </a:r>
            <a:r>
              <a:rPr lang="uk-UA" sz="3600" dirty="0"/>
              <a:t> y;</a:t>
            </a:r>
          </a:p>
          <a:p>
            <a:pPr marL="0" indent="0">
              <a:buNone/>
            </a:pPr>
            <a:r>
              <a:rPr lang="uk-UA" sz="3600" dirty="0"/>
              <a:t>   };</a:t>
            </a:r>
          </a:p>
          <a:p>
            <a:pPr marL="0" indent="0">
              <a:buNone/>
            </a:pPr>
            <a:r>
              <a:rPr lang="uk-UA" dirty="0"/>
              <a:t>Еквівалентне оголошення:</a:t>
            </a:r>
          </a:p>
          <a:p>
            <a:pPr marL="0" indent="0">
              <a:buNone/>
            </a:pPr>
            <a:r>
              <a:rPr lang="uk-UA" b="1" dirty="0" err="1">
                <a:solidFill>
                  <a:srgbClr val="7030A0"/>
                </a:solidFill>
              </a:rPr>
              <a:t>struct</a:t>
            </a:r>
            <a:r>
              <a:rPr lang="uk-UA" b="1" dirty="0">
                <a:solidFill>
                  <a:srgbClr val="7030A0"/>
                </a:solidFill>
              </a:rPr>
              <a:t> </a:t>
            </a:r>
            <a:r>
              <a:rPr lang="uk-UA" b="1" dirty="0" err="1">
                <a:solidFill>
                  <a:srgbClr val="7030A0"/>
                </a:solidFill>
              </a:rPr>
              <a:t>point</a:t>
            </a:r>
            <a:r>
              <a:rPr lang="uk-UA" b="1" dirty="0">
                <a:solidFill>
                  <a:srgbClr val="7030A0"/>
                </a:solidFill>
              </a:rPr>
              <a:t> {</a:t>
            </a:r>
            <a:r>
              <a:rPr lang="uk-UA" b="1" dirty="0" err="1">
                <a:solidFill>
                  <a:srgbClr val="7030A0"/>
                </a:solidFill>
              </a:rPr>
              <a:t>double</a:t>
            </a:r>
            <a:r>
              <a:rPr lang="uk-UA" b="1" dirty="0">
                <a:solidFill>
                  <a:srgbClr val="7030A0"/>
                </a:solidFill>
              </a:rPr>
              <a:t> </a:t>
            </a:r>
            <a:r>
              <a:rPr lang="uk-UA" b="1" dirty="0" err="1">
                <a:solidFill>
                  <a:srgbClr val="7030A0"/>
                </a:solidFill>
              </a:rPr>
              <a:t>x,y</a:t>
            </a:r>
            <a:r>
              <a:rPr lang="uk-UA" b="1" dirty="0">
                <a:solidFill>
                  <a:srgbClr val="7030A0"/>
                </a:solidFill>
              </a:rPr>
              <a:t>;};</a:t>
            </a:r>
          </a:p>
          <a:p>
            <a:pPr marL="0" indent="0">
              <a:buNone/>
            </a:pPr>
            <a:r>
              <a:rPr lang="uk-UA" dirty="0"/>
              <a:t>оголошення структури кола </a:t>
            </a:r>
            <a:r>
              <a:rPr lang="uk-UA" dirty="0" err="1"/>
              <a:t>Circle</a:t>
            </a:r>
            <a:r>
              <a:rPr lang="uk-UA" dirty="0"/>
              <a:t> з центром у точці </a:t>
            </a:r>
            <a:r>
              <a:rPr lang="uk-UA" dirty="0" err="1"/>
              <a:t>center</a:t>
            </a:r>
            <a:r>
              <a:rPr lang="uk-UA" dirty="0"/>
              <a:t> радіусом </a:t>
            </a:r>
            <a:r>
              <a:rPr lang="uk-UA" dirty="0" err="1"/>
              <a:t>radius</a:t>
            </a:r>
            <a:r>
              <a:rPr lang="uk-UA" dirty="0"/>
              <a:t>: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sz="3600" b="1" dirty="0" err="1">
                <a:solidFill>
                  <a:srgbClr val="7030A0"/>
                </a:solidFill>
              </a:rPr>
              <a:t>struct</a:t>
            </a:r>
            <a:r>
              <a:rPr lang="uk-UA" sz="3600" b="1" dirty="0">
                <a:solidFill>
                  <a:srgbClr val="7030A0"/>
                </a:solidFill>
              </a:rPr>
              <a:t> </a:t>
            </a:r>
            <a:r>
              <a:rPr lang="uk-UA" sz="3600" b="1" dirty="0" err="1">
                <a:solidFill>
                  <a:srgbClr val="7030A0"/>
                </a:solidFill>
              </a:rPr>
              <a:t>Circle</a:t>
            </a:r>
            <a:endParaRPr lang="uk-UA" sz="36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3600" dirty="0"/>
              <a:t>  {</a:t>
            </a:r>
          </a:p>
          <a:p>
            <a:pPr marL="0" indent="0">
              <a:buNone/>
            </a:pPr>
            <a:r>
              <a:rPr lang="uk-UA" sz="3600" dirty="0"/>
              <a:t>    </a:t>
            </a:r>
            <a:r>
              <a:rPr lang="uk-UA" sz="3600" dirty="0" err="1"/>
              <a:t>Point</a:t>
            </a:r>
            <a:r>
              <a:rPr lang="uk-UA" sz="3600" dirty="0"/>
              <a:t> </a:t>
            </a:r>
            <a:r>
              <a:rPr lang="uk-UA" sz="3600" dirty="0" err="1"/>
              <a:t>center</a:t>
            </a:r>
            <a:r>
              <a:rPr lang="uk-UA" sz="3600" dirty="0"/>
              <a:t>;</a:t>
            </a:r>
          </a:p>
          <a:p>
            <a:pPr marL="0" indent="0">
              <a:buNone/>
            </a:pPr>
            <a:r>
              <a:rPr lang="uk-UA" sz="3600" dirty="0"/>
              <a:t>   </a:t>
            </a:r>
            <a:r>
              <a:rPr lang="uk-UA" sz="3600" dirty="0" err="1"/>
              <a:t>double</a:t>
            </a:r>
            <a:r>
              <a:rPr lang="uk-UA" sz="3600" dirty="0"/>
              <a:t> </a:t>
            </a:r>
            <a:r>
              <a:rPr lang="uk-UA" sz="3600" dirty="0" err="1"/>
              <a:t>radius</a:t>
            </a:r>
            <a:r>
              <a:rPr lang="uk-UA" sz="3600" dirty="0"/>
              <a:t>;</a:t>
            </a:r>
          </a:p>
          <a:p>
            <a:pPr marL="0" indent="0">
              <a:buNone/>
            </a:pPr>
            <a:r>
              <a:rPr lang="uk-UA" sz="3600" dirty="0"/>
              <a:t>  };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2D46B6D6-D9B7-4585-ADC5-5EF17016D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217" y="1062182"/>
            <a:ext cx="5283200" cy="511478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i="1" dirty="0"/>
              <a:t>Інвентарна відомість з інформацією про продукцію, що зберігаються на складі</a:t>
            </a:r>
          </a:p>
          <a:p>
            <a:pPr marL="0" indent="0">
              <a:buNone/>
            </a:pPr>
            <a:endParaRPr lang="uk-UA" i="1" dirty="0"/>
          </a:p>
          <a:p>
            <a:pPr marL="0" indent="0">
              <a:buNone/>
            </a:pPr>
            <a:r>
              <a:rPr lang="uk-UA" sz="4400" b="1" dirty="0" err="1">
                <a:solidFill>
                  <a:srgbClr val="7030A0"/>
                </a:solidFill>
              </a:rPr>
              <a:t>struct</a:t>
            </a:r>
            <a:r>
              <a:rPr lang="uk-UA" sz="4400" b="1" dirty="0">
                <a:solidFill>
                  <a:srgbClr val="7030A0"/>
                </a:solidFill>
              </a:rPr>
              <a:t> </a:t>
            </a:r>
            <a:r>
              <a:rPr lang="uk-UA" sz="4400" b="1" dirty="0" err="1">
                <a:solidFill>
                  <a:srgbClr val="7030A0"/>
                </a:solidFill>
              </a:rPr>
              <a:t>invStruct</a:t>
            </a:r>
            <a:r>
              <a:rPr lang="uk-UA" sz="4400" b="1" dirty="0">
                <a:solidFill>
                  <a:srgbClr val="7030A0"/>
                </a:solidFill>
              </a:rPr>
              <a:t> </a:t>
            </a:r>
            <a:r>
              <a:rPr lang="uk-UA" sz="4400" dirty="0"/>
              <a:t>{    </a:t>
            </a:r>
            <a:r>
              <a:rPr lang="uk-UA" sz="1900" dirty="0"/>
              <a:t>// Попереднє оголошення типу структури</a:t>
            </a:r>
          </a:p>
          <a:p>
            <a:pPr marL="720725" indent="0">
              <a:buNone/>
            </a:pPr>
            <a:r>
              <a:rPr lang="uk-UA" sz="4400" dirty="0"/>
              <a:t> </a:t>
            </a:r>
            <a:r>
              <a:rPr lang="uk-UA" sz="4400" dirty="0" err="1"/>
              <a:t>char</a:t>
            </a:r>
            <a:r>
              <a:rPr lang="uk-UA" sz="4400" dirty="0"/>
              <a:t> </a:t>
            </a:r>
            <a:r>
              <a:rPr lang="uk-UA" sz="4400" dirty="0" err="1"/>
              <a:t>nameProd</a:t>
            </a:r>
            <a:r>
              <a:rPr lang="uk-UA" sz="4400" dirty="0"/>
              <a:t>[40];    </a:t>
            </a:r>
            <a:r>
              <a:rPr lang="uk-UA" sz="1900" dirty="0"/>
              <a:t>// Назва продукції </a:t>
            </a:r>
          </a:p>
          <a:p>
            <a:pPr marL="720725" indent="0">
              <a:buNone/>
            </a:pPr>
            <a:r>
              <a:rPr lang="uk-UA" sz="4400" dirty="0"/>
              <a:t> </a:t>
            </a:r>
            <a:r>
              <a:rPr lang="uk-UA" sz="4400" dirty="0" err="1"/>
              <a:t>double</a:t>
            </a:r>
            <a:r>
              <a:rPr lang="uk-UA" sz="4400" dirty="0"/>
              <a:t> </a:t>
            </a:r>
            <a:r>
              <a:rPr lang="uk-UA" sz="4400" dirty="0" err="1"/>
              <a:t>vartProd</a:t>
            </a:r>
            <a:r>
              <a:rPr lang="uk-UA" sz="4400" dirty="0"/>
              <a:t>;</a:t>
            </a:r>
            <a:r>
              <a:rPr lang="uk-UA" dirty="0"/>
              <a:t>    </a:t>
            </a:r>
            <a:r>
              <a:rPr lang="uk-UA" sz="1900" dirty="0"/>
              <a:t>// Вартість продукції</a:t>
            </a:r>
          </a:p>
          <a:p>
            <a:pPr marL="720725" indent="0">
              <a:buNone/>
            </a:pPr>
            <a:r>
              <a:rPr lang="uk-UA" dirty="0"/>
              <a:t> </a:t>
            </a:r>
            <a:r>
              <a:rPr lang="uk-UA" sz="4400" dirty="0" err="1"/>
              <a:t>double</a:t>
            </a:r>
            <a:r>
              <a:rPr lang="uk-UA" sz="4400" dirty="0"/>
              <a:t> </a:t>
            </a:r>
            <a:r>
              <a:rPr lang="uk-UA" sz="4400" dirty="0" err="1"/>
              <a:t>rozdrCina</a:t>
            </a:r>
            <a:r>
              <a:rPr lang="uk-UA" sz="4400" dirty="0"/>
              <a:t>;    </a:t>
            </a:r>
            <a:r>
              <a:rPr lang="uk-UA" sz="1900" dirty="0"/>
              <a:t>// Роздрібна ціна</a:t>
            </a:r>
          </a:p>
          <a:p>
            <a:pPr marL="720725" indent="0">
              <a:buNone/>
            </a:pPr>
            <a:r>
              <a:rPr lang="uk-UA" dirty="0"/>
              <a:t> </a:t>
            </a:r>
            <a:r>
              <a:rPr lang="uk-UA" sz="4400" dirty="0" err="1"/>
              <a:t>int</a:t>
            </a:r>
            <a:r>
              <a:rPr lang="uk-UA" sz="4400" dirty="0"/>
              <a:t> </a:t>
            </a:r>
            <a:r>
              <a:rPr lang="uk-UA" sz="4400" dirty="0" err="1"/>
              <a:t>nayavKilk</a:t>
            </a:r>
            <a:r>
              <a:rPr lang="uk-UA" sz="4400" dirty="0"/>
              <a:t>;    </a:t>
            </a:r>
            <a:r>
              <a:rPr lang="uk-UA" sz="1900" dirty="0"/>
              <a:t>// Наявна кількість</a:t>
            </a:r>
          </a:p>
          <a:p>
            <a:pPr marL="720725" indent="0">
              <a:buNone/>
            </a:pPr>
            <a:r>
              <a:rPr lang="uk-UA" sz="4400" dirty="0"/>
              <a:t> </a:t>
            </a:r>
            <a:r>
              <a:rPr lang="uk-UA" sz="4400" dirty="0" err="1"/>
              <a:t>int</a:t>
            </a:r>
            <a:r>
              <a:rPr lang="uk-UA" sz="4400" dirty="0"/>
              <a:t> </a:t>
            </a:r>
            <a:r>
              <a:rPr lang="uk-UA" sz="4400" dirty="0" err="1"/>
              <a:t>kilkDniv</a:t>
            </a:r>
            <a:r>
              <a:rPr lang="uk-UA" sz="4400" dirty="0"/>
              <a:t>;    </a:t>
            </a:r>
            <a:r>
              <a:rPr lang="uk-UA" sz="1900" dirty="0"/>
              <a:t>// Кількість днів до поновлення запасів </a:t>
            </a:r>
          </a:p>
          <a:p>
            <a:pPr marL="0" indent="0">
              <a:buNone/>
            </a:pPr>
            <a:r>
              <a:rPr lang="uk-UA" sz="4400" dirty="0"/>
              <a:t>             };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00714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FA0C56E6-F0AF-4151-AF2F-A228AFFF7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036" y="356321"/>
            <a:ext cx="11563927" cy="61453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/>
              <a:t>Структура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складений</a:t>
            </a:r>
            <a:r>
              <a:rPr lang="ru-RU" dirty="0"/>
              <a:t> </a:t>
            </a:r>
            <a:r>
              <a:rPr lang="ru-RU" dirty="0" err="1"/>
              <a:t>об'єкт</a:t>
            </a:r>
            <a:r>
              <a:rPr lang="ru-RU" dirty="0"/>
              <a:t>, у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компоненти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масиву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однорідним</a:t>
            </a:r>
            <a:r>
              <a:rPr lang="ru-RU" dirty="0"/>
              <a:t> </a:t>
            </a:r>
            <a:r>
              <a:rPr lang="ru-RU" dirty="0" err="1"/>
              <a:t>об'єктом</a:t>
            </a:r>
            <a:r>
              <a:rPr lang="ru-RU" dirty="0"/>
              <a:t>, </a:t>
            </a:r>
            <a:r>
              <a:rPr lang="ru-RU" b="1" i="1" dirty="0"/>
              <a:t>структура </a:t>
            </a:r>
            <a:r>
              <a:rPr lang="ru-RU" b="1" i="1" dirty="0" err="1"/>
              <a:t>може</a:t>
            </a:r>
            <a:r>
              <a:rPr lang="ru-RU" b="1" i="1" dirty="0"/>
              <a:t> бути </a:t>
            </a:r>
            <a:r>
              <a:rPr lang="ru-RU" b="1" i="1" dirty="0" err="1"/>
              <a:t>неоднорідною</a:t>
            </a:r>
            <a:r>
              <a:rPr lang="ru-RU" b="1" i="1" dirty="0"/>
              <a:t>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FF0000"/>
                </a:solidFill>
              </a:rPr>
              <a:t>!!! </a:t>
            </a:r>
            <a:r>
              <a:rPr lang="ru-RU" i="1" dirty="0" err="1">
                <a:solidFill>
                  <a:srgbClr val="FF0000"/>
                </a:solidFill>
              </a:rPr>
              <a:t>Важливо</a:t>
            </a:r>
            <a:r>
              <a:rPr lang="ru-RU" i="1" dirty="0">
                <a:solidFill>
                  <a:srgbClr val="FF0000"/>
                </a:solidFill>
              </a:rPr>
              <a:t>. </a:t>
            </a:r>
            <a:r>
              <a:rPr lang="ru-RU" i="1" dirty="0" err="1">
                <a:solidFill>
                  <a:srgbClr val="FF0000"/>
                </a:solidFill>
              </a:rPr>
              <a:t>Оголошення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структури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дає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змогу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створити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новий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структурний</a:t>
            </a:r>
            <a:r>
              <a:rPr lang="ru-RU" i="1" dirty="0">
                <a:solidFill>
                  <a:srgbClr val="FF0000"/>
                </a:solidFill>
              </a:rPr>
              <a:t> тип </a:t>
            </a:r>
            <a:r>
              <a:rPr lang="ru-RU" i="1" dirty="0" err="1">
                <a:solidFill>
                  <a:srgbClr val="FF0000"/>
                </a:solidFill>
              </a:rPr>
              <a:t>даних</a:t>
            </a:r>
            <a:r>
              <a:rPr lang="ru-RU" i="1" dirty="0">
                <a:solidFill>
                  <a:srgbClr val="FF0000"/>
                </a:solidFill>
              </a:rPr>
              <a:t>, але </a:t>
            </a:r>
            <a:r>
              <a:rPr lang="ru-RU" i="1" dirty="0" err="1">
                <a:solidFill>
                  <a:srgbClr val="FF0000"/>
                </a:solidFill>
              </a:rPr>
              <a:t>він</a:t>
            </a:r>
            <a:r>
              <a:rPr lang="ru-RU" i="1" dirty="0">
                <a:solidFill>
                  <a:srgbClr val="FF0000"/>
                </a:solidFill>
              </a:rPr>
              <a:t> не буде </a:t>
            </a:r>
            <a:r>
              <a:rPr lang="ru-RU" i="1" dirty="0" err="1">
                <a:solidFill>
                  <a:srgbClr val="FF0000"/>
                </a:solidFill>
              </a:rPr>
              <a:t>реалізований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доти</a:t>
            </a:r>
            <a:r>
              <a:rPr lang="ru-RU" i="1" dirty="0">
                <a:solidFill>
                  <a:srgbClr val="FF0000"/>
                </a:solidFill>
              </a:rPr>
              <a:t>, доки не буде </a:t>
            </a:r>
            <a:r>
              <a:rPr lang="ru-RU" i="1" dirty="0" err="1">
                <a:solidFill>
                  <a:srgbClr val="FF0000"/>
                </a:solidFill>
              </a:rPr>
              <a:t>оголошено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хоча</a:t>
            </a:r>
            <a:r>
              <a:rPr lang="ru-RU" i="1" dirty="0">
                <a:solidFill>
                  <a:srgbClr val="FF0000"/>
                </a:solidFill>
              </a:rPr>
              <a:t> б одну </a:t>
            </a:r>
            <a:r>
              <a:rPr lang="ru-RU" i="1" dirty="0" err="1">
                <a:solidFill>
                  <a:srgbClr val="FF0000"/>
                </a:solidFill>
              </a:rPr>
              <a:t>змінну</a:t>
            </a:r>
            <a:r>
              <a:rPr lang="ru-RU" i="1" dirty="0">
                <a:solidFill>
                  <a:srgbClr val="FF0000"/>
                </a:solidFill>
              </a:rPr>
              <a:t> структурного типу.</a:t>
            </a:r>
          </a:p>
          <a:p>
            <a:pPr marL="0" indent="0">
              <a:buNone/>
            </a:pPr>
            <a:r>
              <a:rPr lang="ru-RU" dirty="0"/>
              <a:t>Структурна </a:t>
            </a:r>
            <a:r>
              <a:rPr lang="ru-RU" dirty="0" err="1"/>
              <a:t>змінна</a:t>
            </a:r>
            <a:r>
              <a:rPr lang="ru-RU" dirty="0"/>
              <a:t> </a:t>
            </a:r>
            <a:r>
              <a:rPr lang="ru-RU" dirty="0" err="1"/>
              <a:t>описується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змінної</a:t>
            </a:r>
            <a:r>
              <a:rPr lang="ru-RU" dirty="0"/>
              <a:t> структурного типу.</a:t>
            </a:r>
          </a:p>
          <a:p>
            <a:pPr marL="0" indent="0">
              <a:buNone/>
            </a:pPr>
            <a:r>
              <a:rPr lang="uk-UA" dirty="0"/>
              <a:t>Синтаксис оголошення структурної змінної:</a:t>
            </a:r>
          </a:p>
          <a:p>
            <a:pPr marL="0" indent="0">
              <a:buNone/>
            </a:pPr>
            <a:r>
              <a:rPr lang="uk-UA" b="1" dirty="0" err="1">
                <a:solidFill>
                  <a:srgbClr val="7030A0"/>
                </a:solidFill>
              </a:rPr>
              <a:t>ім’яТипуСтруктури</a:t>
            </a:r>
            <a:r>
              <a:rPr lang="uk-UA" b="1" dirty="0">
                <a:solidFill>
                  <a:srgbClr val="7030A0"/>
                </a:solidFill>
              </a:rPr>
              <a:t>    </a:t>
            </a:r>
            <a:r>
              <a:rPr lang="uk-UA" b="1" dirty="0" err="1">
                <a:solidFill>
                  <a:srgbClr val="7030A0"/>
                </a:solidFill>
              </a:rPr>
              <a:t>ім’яЗмінної</a:t>
            </a:r>
            <a:r>
              <a:rPr lang="uk-UA" b="1" dirty="0">
                <a:solidFill>
                  <a:srgbClr val="7030A0"/>
                </a:solidFill>
              </a:rPr>
              <a:t>;</a:t>
            </a:r>
          </a:p>
          <a:p>
            <a:pPr marL="0" indent="0">
              <a:buNone/>
            </a:pPr>
            <a:r>
              <a:rPr lang="en-US" b="1" dirty="0"/>
              <a:t>point p;</a:t>
            </a:r>
            <a:r>
              <a:rPr lang="uk-UA" dirty="0"/>
              <a:t>   // структурна змінна </a:t>
            </a:r>
            <a:r>
              <a:rPr lang="uk-UA" dirty="0">
                <a:solidFill>
                  <a:srgbClr val="7030A0"/>
                </a:solidFill>
              </a:rPr>
              <a:t>р</a:t>
            </a:r>
            <a:r>
              <a:rPr lang="uk-UA" dirty="0"/>
              <a:t> типу </a:t>
            </a:r>
            <a:r>
              <a:rPr lang="en-US" dirty="0">
                <a:solidFill>
                  <a:srgbClr val="7030A0"/>
                </a:solidFill>
              </a:rPr>
              <a:t>point</a:t>
            </a:r>
          </a:p>
          <a:p>
            <a:pPr marL="0" indent="0">
              <a:buNone/>
            </a:pPr>
            <a:r>
              <a:rPr lang="en-US" b="1" dirty="0"/>
              <a:t>circle c;</a:t>
            </a:r>
            <a:r>
              <a:rPr lang="uk-UA" dirty="0"/>
              <a:t> // структурна змінна </a:t>
            </a:r>
            <a:r>
              <a:rPr lang="uk-UA" b="1" dirty="0">
                <a:solidFill>
                  <a:srgbClr val="7030A0"/>
                </a:solidFill>
              </a:rPr>
              <a:t>с</a:t>
            </a:r>
            <a:r>
              <a:rPr lang="uk-UA" dirty="0"/>
              <a:t> типу </a:t>
            </a:r>
            <a:r>
              <a:rPr lang="en-US" dirty="0">
                <a:solidFill>
                  <a:srgbClr val="7030A0"/>
                </a:solidFill>
              </a:rPr>
              <a:t>circle </a:t>
            </a:r>
            <a:endParaRPr lang="uk-UA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b="1" dirty="0" err="1"/>
              <a:t>invStruct</a:t>
            </a:r>
            <a:r>
              <a:rPr lang="en-US" b="1" dirty="0"/>
              <a:t> </a:t>
            </a:r>
            <a:r>
              <a:rPr lang="en-US" b="1" dirty="0" err="1"/>
              <a:t>MyVidom</a:t>
            </a:r>
            <a:r>
              <a:rPr lang="en-US" dirty="0"/>
              <a:t>;</a:t>
            </a:r>
            <a:r>
              <a:rPr lang="uk-UA" dirty="0"/>
              <a:t> // структурна змінна </a:t>
            </a:r>
            <a:r>
              <a:rPr lang="en-US" dirty="0" err="1">
                <a:solidFill>
                  <a:srgbClr val="7030A0"/>
                </a:solidFill>
              </a:rPr>
              <a:t>MyVidom</a:t>
            </a:r>
            <a:r>
              <a:rPr lang="uk-UA" dirty="0"/>
              <a:t> типу </a:t>
            </a:r>
            <a:r>
              <a:rPr lang="en-US" dirty="0" err="1">
                <a:solidFill>
                  <a:srgbClr val="7030A0"/>
                </a:solidFill>
              </a:rPr>
              <a:t>invStruct</a:t>
            </a: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97656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0E5CCA-BF9E-4A32-936D-F6366F0DB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934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 </a:t>
            </a:r>
            <a:r>
              <a:rPr lang="uk-UA" sz="3200" b="1" dirty="0"/>
              <a:t>Оголошення структурної змінної при оголошенні типу</a:t>
            </a:r>
            <a:endParaRPr lang="uk-UA" sz="32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CDD08BD-1282-4B81-A94B-6DDEB1488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237" y="951345"/>
            <a:ext cx="11305308" cy="564341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struct Point</a:t>
            </a:r>
          </a:p>
          <a:p>
            <a:pPr marL="0" indent="0">
              <a:buNone/>
            </a:pPr>
            <a:r>
              <a:rPr lang="en-US" dirty="0"/>
              <a:t>   {</a:t>
            </a:r>
          </a:p>
          <a:p>
            <a:pPr marL="0" indent="0">
              <a:buNone/>
            </a:pPr>
            <a:r>
              <a:rPr lang="en-US" dirty="0"/>
              <a:t>     double x;</a:t>
            </a:r>
          </a:p>
          <a:p>
            <a:pPr marL="0" indent="0">
              <a:buNone/>
            </a:pPr>
            <a:r>
              <a:rPr lang="uk-UA" dirty="0"/>
              <a:t>     </a:t>
            </a:r>
            <a:r>
              <a:rPr lang="en-US" dirty="0"/>
              <a:t>double y;</a:t>
            </a:r>
          </a:p>
          <a:p>
            <a:pPr marL="0" indent="0">
              <a:buNone/>
            </a:pPr>
            <a:r>
              <a:rPr lang="en-US" dirty="0"/>
              <a:t>  } </a:t>
            </a:r>
            <a:r>
              <a:rPr lang="en-US" b="1" dirty="0">
                <a:solidFill>
                  <a:srgbClr val="7030A0"/>
                </a:solidFill>
              </a:rPr>
              <a:t>p;</a:t>
            </a:r>
            <a:r>
              <a:rPr lang="uk-UA" b="1" dirty="0">
                <a:solidFill>
                  <a:srgbClr val="7030A0"/>
                </a:solidFill>
              </a:rPr>
              <a:t> </a:t>
            </a:r>
            <a:r>
              <a:rPr lang="en-US" dirty="0"/>
              <a:t>// </a:t>
            </a:r>
            <a:r>
              <a:rPr lang="uk-UA" dirty="0"/>
              <a:t>Оголошення структурної змінної </a:t>
            </a:r>
            <a:r>
              <a:rPr lang="en-US" dirty="0"/>
              <a:t>point p;</a:t>
            </a:r>
            <a:r>
              <a:rPr lang="uk-UA" dirty="0"/>
              <a:t> </a:t>
            </a: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en-US" dirty="0"/>
              <a:t>struct </a:t>
            </a:r>
            <a:r>
              <a:rPr lang="en-US" dirty="0" err="1"/>
              <a:t>invStruct</a:t>
            </a:r>
            <a:r>
              <a:rPr lang="en-US" dirty="0"/>
              <a:t> {    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  </a:t>
            </a:r>
            <a:r>
              <a:rPr lang="en-US" dirty="0"/>
              <a:t>char </a:t>
            </a:r>
            <a:r>
              <a:rPr lang="en-US" dirty="0" err="1"/>
              <a:t>nameProd</a:t>
            </a:r>
            <a:r>
              <a:rPr lang="en-US" dirty="0"/>
              <a:t>[40]; </a:t>
            </a:r>
            <a:r>
              <a:rPr lang="uk-UA" dirty="0"/>
              <a:t> </a:t>
            </a:r>
          </a:p>
          <a:p>
            <a:pPr marL="0" indent="0">
              <a:buNone/>
            </a:pPr>
            <a:r>
              <a:rPr lang="uk-UA" dirty="0"/>
              <a:t>  </a:t>
            </a:r>
            <a:r>
              <a:rPr lang="en-US" dirty="0"/>
              <a:t>double </a:t>
            </a:r>
            <a:r>
              <a:rPr lang="en-US" dirty="0" err="1"/>
              <a:t>rozdrCina</a:t>
            </a:r>
            <a:r>
              <a:rPr lang="en-US" dirty="0"/>
              <a:t>;  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  </a:t>
            </a:r>
            <a:r>
              <a:rPr lang="en-US" dirty="0"/>
              <a:t>int </a:t>
            </a:r>
            <a:r>
              <a:rPr lang="en-US" dirty="0" err="1"/>
              <a:t>nayavKilk</a:t>
            </a:r>
            <a:r>
              <a:rPr lang="en-US" dirty="0"/>
              <a:t>;    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  </a:t>
            </a:r>
            <a:r>
              <a:rPr lang="en-US" dirty="0"/>
              <a:t>int </a:t>
            </a:r>
            <a:r>
              <a:rPr lang="en-US" dirty="0" err="1"/>
              <a:t>kilkDniv</a:t>
            </a:r>
            <a:r>
              <a:rPr lang="en-US" dirty="0"/>
              <a:t>;    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  }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7030A0"/>
                </a:solidFill>
              </a:rPr>
              <a:t>InvVidomA</a:t>
            </a:r>
            <a:r>
              <a:rPr lang="en-US" b="1" dirty="0">
                <a:solidFill>
                  <a:srgbClr val="7030A0"/>
                </a:solidFill>
              </a:rPr>
              <a:t>, </a:t>
            </a:r>
            <a:r>
              <a:rPr lang="en-US" b="1" dirty="0" err="1">
                <a:solidFill>
                  <a:srgbClr val="7030A0"/>
                </a:solidFill>
              </a:rPr>
              <a:t>InvVidomB</a:t>
            </a:r>
            <a:r>
              <a:rPr lang="en-US" b="1" dirty="0">
                <a:solidFill>
                  <a:srgbClr val="7030A0"/>
                </a:solidFill>
              </a:rPr>
              <a:t>, </a:t>
            </a:r>
            <a:r>
              <a:rPr lang="en-US" b="1" dirty="0" err="1">
                <a:solidFill>
                  <a:srgbClr val="7030A0"/>
                </a:solidFill>
              </a:rPr>
              <a:t>InvVidomC</a:t>
            </a:r>
            <a:r>
              <a:rPr lang="en-US" dirty="0"/>
              <a:t>;  // </a:t>
            </a:r>
            <a:r>
              <a:rPr lang="uk-UA" dirty="0"/>
              <a:t>Оголошення структурної змінної </a:t>
            </a:r>
            <a:r>
              <a:rPr lang="en-US" dirty="0" err="1"/>
              <a:t>invStruct</a:t>
            </a:r>
            <a:r>
              <a:rPr lang="en-US" dirty="0"/>
              <a:t> </a:t>
            </a:r>
            <a:r>
              <a:rPr lang="uk-UA" dirty="0"/>
              <a:t>А …</a:t>
            </a:r>
          </a:p>
          <a:p>
            <a:pPr marL="0" indent="0">
              <a:buNone/>
            </a:pPr>
            <a:r>
              <a:rPr lang="uk-UA" dirty="0">
                <a:solidFill>
                  <a:srgbClr val="FF0000"/>
                </a:solidFill>
              </a:rPr>
              <a:t>!!!! Важливо. Кожна  структурна  змінна містить  власні  копії  членів  структури. </a:t>
            </a:r>
          </a:p>
          <a:p>
            <a:pPr marL="0" indent="0">
              <a:buNone/>
            </a:pPr>
            <a:r>
              <a:rPr lang="uk-UA" dirty="0">
                <a:solidFill>
                  <a:srgbClr val="FF0000"/>
                </a:solidFill>
              </a:rPr>
              <a:t>зміни, що вносяться в певне поле однієї структурної змінної, ніяк не впливають на вміст такого самого поля іншої структурної змінної.</a:t>
            </a:r>
          </a:p>
          <a:p>
            <a:pPr marL="0" indent="0">
              <a:buNone/>
            </a:pP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99979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5933C6-A550-4054-9111-C1D2782E9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944" y="430934"/>
            <a:ext cx="11326091" cy="606223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uk-UA" dirty="0"/>
              <a:t>Якщо програмі достатньо тільки однієї структурної змінної, то оголошення структури необов'язково міститиме ім'я структурного типу.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dirty="0"/>
              <a:t>Покажчик типу структури використовується для визначення структур. Визначення структур у даному випадку має такий вигляд: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dirty="0"/>
              <a:t>тип-даних опис;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dirty="0"/>
              <a:t>де тип даних вказує тип структури для об'єктів, зазначених в описі. Наприклад, за допомогою визначення: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3600" b="1" dirty="0"/>
              <a:t>struct {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3600" b="1" dirty="0"/>
              <a:t>   double </a:t>
            </a:r>
            <a:r>
              <a:rPr lang="en-US" sz="3600" b="1" dirty="0" err="1"/>
              <a:t>x,y</a:t>
            </a:r>
            <a:r>
              <a:rPr lang="en-US" sz="3600" b="1" dirty="0"/>
              <a:t>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3600" b="1" dirty="0"/>
              <a:t>  } a, b, c[9];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dirty="0"/>
              <a:t>змінні </a:t>
            </a:r>
            <a:r>
              <a:rPr lang="en-US" dirty="0"/>
              <a:t>a </a:t>
            </a:r>
            <a:r>
              <a:rPr lang="uk-UA" dirty="0"/>
              <a:t>й </a:t>
            </a:r>
            <a:r>
              <a:rPr lang="en-US" dirty="0"/>
              <a:t>b </a:t>
            </a:r>
            <a:r>
              <a:rPr lang="uk-UA" dirty="0"/>
              <a:t>визначаються як структурні змінні, кожна з яких складається із двох компонентів – </a:t>
            </a:r>
            <a:r>
              <a:rPr lang="en-US" dirty="0"/>
              <a:t>x </a:t>
            </a:r>
            <a:r>
              <a:rPr lang="uk-UA" dirty="0"/>
              <a:t>й </a:t>
            </a:r>
            <a:r>
              <a:rPr lang="en-US" dirty="0"/>
              <a:t>y. </a:t>
            </a:r>
            <a:r>
              <a:rPr lang="uk-UA" b="1" i="1" dirty="0"/>
              <a:t>Змінна </a:t>
            </a:r>
            <a:r>
              <a:rPr lang="en-US" b="1" i="1" dirty="0"/>
              <a:t>c </a:t>
            </a:r>
            <a:r>
              <a:rPr lang="uk-UA" b="1" i="1" dirty="0"/>
              <a:t>визначається як масив з дев'яти таких структур.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dirty="0"/>
              <a:t>З опису структури: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3600" b="1" dirty="0"/>
              <a:t>struct {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3600" b="1" dirty="0"/>
              <a:t>   int year;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3600" b="1" dirty="0"/>
              <a:t>   short month, day;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3600" b="1" dirty="0"/>
              <a:t> } date1,date2;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dirty="0"/>
              <a:t>зрозуміло, що кожна із двох змінних </a:t>
            </a:r>
            <a:r>
              <a:rPr lang="en-US" dirty="0"/>
              <a:t>date1, date2 </a:t>
            </a:r>
            <a:r>
              <a:rPr lang="uk-UA" dirty="0"/>
              <a:t>складається із трьох компонентів структури: </a:t>
            </a:r>
            <a:r>
              <a:rPr lang="en-US" dirty="0"/>
              <a:t>year, month, day.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37449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FA2F4C-67A0-4443-B23C-E52DFCE7A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538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/>
              <a:t> </a:t>
            </a:r>
            <a:br>
              <a:rPr lang="uk-UA" sz="3600" b="1" dirty="0"/>
            </a:br>
            <a:r>
              <a:rPr lang="uk-UA" sz="3600" b="1" dirty="0"/>
              <a:t>Доступ до елементів структури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AA86777-84DF-47FB-BB10-B0FEA9F87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0510"/>
            <a:ext cx="10515600" cy="565236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/>
              <a:t>Доступ до елементів змінної структурного типу має такий синтаксис:</a:t>
            </a:r>
          </a:p>
          <a:p>
            <a:pPr marL="0" indent="0" algn="ctr">
              <a:buNone/>
            </a:pPr>
            <a:r>
              <a:rPr lang="uk-UA" b="1" dirty="0" err="1">
                <a:solidFill>
                  <a:srgbClr val="7030A0"/>
                </a:solidFill>
              </a:rPr>
              <a:t>змінна.ідентифікатор</a:t>
            </a:r>
            <a:endParaRPr lang="uk-UA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dirty="0"/>
              <a:t>Доступ до змінних структури.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/>
              <a:t>Point p;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err="1"/>
              <a:t>p.x</a:t>
            </a:r>
            <a:r>
              <a:rPr lang="en-US" b="1" dirty="0"/>
              <a:t>=2.5;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err="1"/>
              <a:t>p.y</a:t>
            </a:r>
            <a:r>
              <a:rPr lang="en-US" b="1" dirty="0"/>
              <a:t>=7.2;</a:t>
            </a:r>
          </a:p>
          <a:p>
            <a:pPr marL="2327275" indent="0">
              <a:buNone/>
            </a:pPr>
            <a:r>
              <a:rPr lang="en-US" dirty="0"/>
              <a:t>	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Circle c;</a:t>
            </a:r>
          </a:p>
          <a:p>
            <a:pPr marL="2327275" indent="0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c.center.x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=1.3;</a:t>
            </a:r>
          </a:p>
          <a:p>
            <a:pPr marL="2327275" indent="0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c.center.y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=3.7;</a:t>
            </a:r>
          </a:p>
          <a:p>
            <a:pPr marL="2327275" indent="0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c.radius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=2.0;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uk-UA" dirty="0"/>
              <a:t>і</a:t>
            </a:r>
            <a:r>
              <a:rPr lang="en-US" dirty="0" err="1"/>
              <a:t>nvVidom.vartProd</a:t>
            </a:r>
            <a:r>
              <a:rPr lang="en-US" dirty="0"/>
              <a:t> = 10.39;</a:t>
            </a:r>
          </a:p>
          <a:p>
            <a:pPr marL="0" indent="0">
              <a:buNone/>
            </a:pPr>
            <a:r>
              <a:rPr lang="uk-UA" dirty="0">
                <a:solidFill>
                  <a:srgbClr val="FF0000"/>
                </a:solidFill>
              </a:rPr>
              <a:t>!!!!!Якщо елемент змінної являє собою структурну змінну, то доступ до полів цього елемента здійснюється через відповідні складені імена</a:t>
            </a:r>
            <a:r>
              <a:rPr lang="uk-UA" dirty="0"/>
              <a:t>. </a:t>
            </a:r>
          </a:p>
          <a:p>
            <a:pPr marL="0" indent="0">
              <a:buNone/>
            </a:pPr>
            <a:r>
              <a:rPr lang="uk-UA" dirty="0"/>
              <a:t>Щоб звернутися до члена структури, потрібно перед його іменем поставити ім'я структурної змінної та оператор "крапка". </a:t>
            </a:r>
          </a:p>
          <a:p>
            <a:pPr marL="0" indent="0">
              <a:buNone/>
            </a:pPr>
            <a:r>
              <a:rPr lang="uk-UA" dirty="0"/>
              <a:t>Доступ до координат центра кола (</a:t>
            </a:r>
            <a:r>
              <a:rPr lang="en-US" dirty="0"/>
              <a:t>center) </a:t>
            </a:r>
            <a:r>
              <a:rPr lang="uk-UA" dirty="0"/>
              <a:t>здійснюється через складені імена </a:t>
            </a:r>
            <a:r>
              <a:rPr lang="en-US" dirty="0" err="1"/>
              <a:t>center.x</a:t>
            </a:r>
            <a:r>
              <a:rPr lang="en-US" dirty="0"/>
              <a:t> </a:t>
            </a:r>
            <a:r>
              <a:rPr lang="uk-UA" dirty="0"/>
              <a:t>та </a:t>
            </a:r>
            <a:r>
              <a:rPr lang="en-US" dirty="0" err="1"/>
              <a:t>center.y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775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478E57-7EB3-4C63-8F61-CF3904E65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6220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3600" dirty="0"/>
            </a:br>
            <a:r>
              <a:rPr lang="uk-UA" sz="3600" b="1" dirty="0"/>
              <a:t>Ініціалізація  структури</a:t>
            </a:r>
            <a:br>
              <a:rPr lang="uk-UA" sz="3600" dirty="0"/>
            </a:br>
            <a:endParaRPr lang="uk-UA" sz="36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5069E8D-4276-4623-997E-65E4BF7DF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3782"/>
            <a:ext cx="10515600" cy="484692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/>
              <a:t>При оголошенні змінних структурного типу їх можна </a:t>
            </a:r>
            <a:r>
              <a:rPr lang="uk-UA" dirty="0" err="1"/>
              <a:t>ініціалізувати</a:t>
            </a:r>
            <a:r>
              <a:rPr lang="uk-UA" dirty="0"/>
              <a:t>.</a:t>
            </a:r>
          </a:p>
          <a:p>
            <a:pPr marL="0" indent="0">
              <a:buNone/>
            </a:pPr>
            <a:r>
              <a:rPr lang="uk-UA" dirty="0"/>
              <a:t>Синтаксис ініціалізації змінної типу структури:</a:t>
            </a:r>
          </a:p>
          <a:p>
            <a:pPr marL="0" indent="0">
              <a:buNone/>
            </a:pPr>
            <a:r>
              <a:rPr lang="uk-UA" b="1" dirty="0"/>
              <a:t>тип структури змінна = {</a:t>
            </a:r>
            <a:r>
              <a:rPr lang="en-US" b="1" dirty="0"/>
              <a:t>v1,v2,…,</a:t>
            </a:r>
            <a:r>
              <a:rPr lang="en-US" b="1" dirty="0" err="1"/>
              <a:t>vN</a:t>
            </a:r>
            <a:r>
              <a:rPr lang="en-US" b="1" dirty="0"/>
              <a:t> };</a:t>
            </a:r>
          </a:p>
          <a:p>
            <a:pPr marL="0" indent="0">
              <a:buNone/>
            </a:pPr>
            <a:r>
              <a:rPr lang="uk-UA" dirty="0"/>
              <a:t>де  </a:t>
            </a:r>
            <a:r>
              <a:rPr lang="en-US" b="1" i="1" dirty="0"/>
              <a:t>v</a:t>
            </a:r>
            <a:r>
              <a:rPr lang="uk-UA" b="1" i="1" dirty="0"/>
              <a:t>і</a:t>
            </a:r>
            <a:r>
              <a:rPr lang="en-US" b="1" i="1" dirty="0"/>
              <a:t> (</a:t>
            </a:r>
            <a:r>
              <a:rPr lang="uk-UA" b="1" i="1" dirty="0"/>
              <a:t>і</a:t>
            </a:r>
            <a:r>
              <a:rPr lang="en-US" b="1" i="1" dirty="0"/>
              <a:t>=1,2,..,N) – </a:t>
            </a:r>
            <a:r>
              <a:rPr lang="uk-UA" b="1" i="1" dirty="0" err="1"/>
              <a:t>ініціалізуюче</a:t>
            </a:r>
            <a:r>
              <a:rPr lang="uk-UA" b="1" i="1" dirty="0"/>
              <a:t> значення </a:t>
            </a:r>
            <a:r>
              <a:rPr lang="en-US" b="1" i="1" dirty="0"/>
              <a:t>I–</a:t>
            </a:r>
            <a:r>
              <a:rPr lang="uk-UA" b="1" i="1" dirty="0"/>
              <a:t>го елемента змінної.</a:t>
            </a:r>
          </a:p>
          <a:p>
            <a:pPr marL="0" indent="0">
              <a:buNone/>
            </a:pPr>
            <a:r>
              <a:rPr lang="uk-UA" dirty="0"/>
              <a:t>При цьому необхідно дотримуватися таких правил:</a:t>
            </a:r>
          </a:p>
          <a:p>
            <a:pPr marL="360363" indent="-360363">
              <a:buNone/>
              <a:tabLst>
                <a:tab pos="360363" algn="l"/>
              </a:tabLst>
            </a:pPr>
            <a:r>
              <a:rPr lang="uk-UA" dirty="0"/>
              <a:t>•	</a:t>
            </a:r>
            <a:r>
              <a:rPr lang="uk-UA" dirty="0" err="1"/>
              <a:t>ініцалізуючі</a:t>
            </a:r>
            <a:r>
              <a:rPr lang="uk-UA" dirty="0"/>
              <a:t> значення мають бути сумісних з відповідними елементами структури типів;</a:t>
            </a:r>
          </a:p>
          <a:p>
            <a:pPr marL="442913" indent="-442913">
              <a:buNone/>
              <a:tabLst>
                <a:tab pos="176213" algn="l"/>
                <a:tab pos="442913" algn="l"/>
              </a:tabLst>
            </a:pPr>
            <a:r>
              <a:rPr lang="uk-UA" dirty="0"/>
              <a:t>•	   можна вказувати меншу кількість </a:t>
            </a:r>
            <a:r>
              <a:rPr lang="en-US" dirty="0"/>
              <a:t>v</a:t>
            </a:r>
            <a:r>
              <a:rPr lang="uk-UA" dirty="0"/>
              <a:t>і</a:t>
            </a:r>
            <a:r>
              <a:rPr lang="en-US" dirty="0"/>
              <a:t>, </a:t>
            </a:r>
            <a:r>
              <a:rPr lang="uk-UA" dirty="0"/>
              <a:t>ніж кількість елементів структури.      Компілятор </a:t>
            </a:r>
            <a:r>
              <a:rPr lang="uk-UA" dirty="0" err="1"/>
              <a:t>ініціалізує</a:t>
            </a:r>
            <a:r>
              <a:rPr lang="uk-UA" dirty="0"/>
              <a:t>  нулями решту елементів змінної-структури;</a:t>
            </a:r>
          </a:p>
          <a:p>
            <a:pPr marL="0" indent="0">
              <a:buNone/>
              <a:tabLst>
                <a:tab pos="360363" algn="l"/>
              </a:tabLst>
            </a:pPr>
            <a:r>
              <a:rPr lang="uk-UA" dirty="0"/>
              <a:t>•	не можна задавати більше </a:t>
            </a:r>
            <a:r>
              <a:rPr lang="en-US" dirty="0"/>
              <a:t>v</a:t>
            </a:r>
            <a:r>
              <a:rPr lang="uk-UA" dirty="0"/>
              <a:t>і</a:t>
            </a:r>
            <a:r>
              <a:rPr lang="en-US" dirty="0"/>
              <a:t> </a:t>
            </a:r>
            <a:r>
              <a:rPr lang="uk-UA" dirty="0"/>
              <a:t>ніж кількість елементів структури;</a:t>
            </a:r>
          </a:p>
          <a:p>
            <a:pPr marL="0" indent="0">
              <a:buNone/>
              <a:tabLst>
                <a:tab pos="360363" algn="l"/>
              </a:tabLst>
            </a:pPr>
            <a:r>
              <a:rPr lang="uk-UA" dirty="0"/>
              <a:t>•	список ініціалізації послідовно </a:t>
            </a:r>
            <a:r>
              <a:rPr lang="uk-UA" dirty="0" err="1"/>
              <a:t>ініціалізує</a:t>
            </a:r>
            <a:r>
              <a:rPr lang="uk-UA" dirty="0"/>
              <a:t> елементи внутрішніх структур;</a:t>
            </a:r>
          </a:p>
          <a:p>
            <a:pPr marL="0" indent="0">
              <a:buNone/>
              <a:tabLst>
                <a:tab pos="360363" algn="l"/>
              </a:tabLst>
            </a:pPr>
            <a:r>
              <a:rPr lang="uk-UA" dirty="0"/>
              <a:t>•	список ініціалізації послідовно </a:t>
            </a:r>
            <a:r>
              <a:rPr lang="uk-UA" dirty="0" err="1"/>
              <a:t>ініціалізує</a:t>
            </a:r>
            <a:r>
              <a:rPr lang="uk-UA" dirty="0"/>
              <a:t> елементи внутрішніх масивів.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398091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6017</TotalTime>
  <Words>2568</Words>
  <Application>Microsoft Office PowerPoint</Application>
  <PresentationFormat>Широкий екран</PresentationFormat>
  <Paragraphs>271</Paragraphs>
  <Slides>24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Тема Office</vt:lpstr>
      <vt:lpstr>СТРУКТУРИ</vt:lpstr>
      <vt:lpstr>Презентація PowerPoint</vt:lpstr>
      <vt:lpstr>Оголошення структури</vt:lpstr>
      <vt:lpstr> Приклад оголошення структури. </vt:lpstr>
      <vt:lpstr>Презентація PowerPoint</vt:lpstr>
      <vt:lpstr> Оголошення структурної змінної при оголошенні типу</vt:lpstr>
      <vt:lpstr>Презентація PowerPoint</vt:lpstr>
      <vt:lpstr>  Доступ до елементів структури </vt:lpstr>
      <vt:lpstr> Ініціалізація  структури </vt:lpstr>
      <vt:lpstr>Презентація PowerPoint</vt:lpstr>
      <vt:lpstr> Копіювання структур </vt:lpstr>
      <vt:lpstr> Масив структур </vt:lpstr>
      <vt:lpstr>Презентація PowerPoint</vt:lpstr>
      <vt:lpstr>Механізм використання масивів і структур як членів структур</vt:lpstr>
      <vt:lpstr>Презентація PowerPoint</vt:lpstr>
      <vt:lpstr>Де оголошувати структуру?</vt:lpstr>
      <vt:lpstr>Презентація PowerPoint</vt:lpstr>
      <vt:lpstr>Презентація PowerPoint</vt:lpstr>
      <vt:lpstr>C++ Перелік (enum)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СТРУКТУРИ</dc:title>
  <dc:creator>Oksana Okunkova</dc:creator>
  <cp:lastModifiedBy>Oksana Okunkova</cp:lastModifiedBy>
  <cp:revision>28</cp:revision>
  <dcterms:created xsi:type="dcterms:W3CDTF">2025-10-08T12:26:16Z</dcterms:created>
  <dcterms:modified xsi:type="dcterms:W3CDTF">2025-10-22T09:58:55Z</dcterms:modified>
</cp:coreProperties>
</file>