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90" r:id="rId5"/>
    <p:sldId id="291" r:id="rId6"/>
    <p:sldId id="292" r:id="rId7"/>
    <p:sldId id="293" r:id="rId8"/>
    <p:sldId id="259" r:id="rId9"/>
    <p:sldId id="260" r:id="rId10"/>
    <p:sldId id="284" r:id="rId11"/>
    <p:sldId id="299" r:id="rId12"/>
    <p:sldId id="300" r:id="rId13"/>
    <p:sldId id="301" r:id="rId14"/>
    <p:sldId id="280" r:id="rId15"/>
    <p:sldId id="294" r:id="rId16"/>
    <p:sldId id="295" r:id="rId17"/>
    <p:sldId id="297" r:id="rId18"/>
    <p:sldId id="298" r:id="rId19"/>
    <p:sldId id="261" r:id="rId20"/>
    <p:sldId id="275" r:id="rId21"/>
    <p:sldId id="289" r:id="rId22"/>
    <p:sldId id="262" r:id="rId23"/>
    <p:sldId id="263" r:id="rId24"/>
    <p:sldId id="268" r:id="rId25"/>
    <p:sldId id="269" r:id="rId26"/>
    <p:sldId id="281" r:id="rId27"/>
    <p:sldId id="282" r:id="rId28"/>
    <p:sldId id="287" r:id="rId29"/>
    <p:sldId id="288" r:id="rId30"/>
    <p:sldId id="285" r:id="rId31"/>
    <p:sldId id="286" r:id="rId32"/>
    <p:sldId id="270" r:id="rId33"/>
    <p:sldId id="271" r:id="rId34"/>
    <p:sldId id="272" r:id="rId35"/>
    <p:sldId id="273" r:id="rId36"/>
    <p:sldId id="302" r:id="rId3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03.09.2025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997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03.09.2025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122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03.09.2025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671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03.09.2025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804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03.09.2025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229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03.09.2025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533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03.09.2025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3192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03.09.2025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234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03.09.2025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6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03.09.2025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978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03.09.2025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851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03.09.2025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024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03.09.2025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20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03.09.2025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977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03.09.2025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09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28A1-EE63-493E-9BE3-BDDB63BD92F1}" type="datetimeFigureOut">
              <a:rPr lang="uk-UA" smtClean="0"/>
              <a:pPr/>
              <a:t>03.09.2025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788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428A1-EE63-493E-9BE3-BDDB63BD92F1}" type="datetimeFigureOut">
              <a:rPr lang="uk-UA" smtClean="0"/>
              <a:pPr/>
              <a:t>03.09.2025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EDC810-3C81-4EB8-AFF2-6D4B3935E4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251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1817" y="1524000"/>
            <a:ext cx="8900160" cy="3432527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Тема 1</a:t>
            </a:r>
            <a:br>
              <a:rPr lang="uk-UA" b="1" dirty="0">
                <a:solidFill>
                  <a:schemeClr val="tx1"/>
                </a:solidFill>
              </a:rPr>
            </a:br>
            <a:r>
              <a:rPr lang="ru-RU" b="1" dirty="0" err="1">
                <a:solidFill>
                  <a:schemeClr val="tx1"/>
                </a:solidFill>
              </a:rPr>
              <a:t>Фінансовий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контролінг</a:t>
            </a:r>
            <a:r>
              <a:rPr lang="ru-RU" b="1" dirty="0">
                <a:solidFill>
                  <a:schemeClr val="tx1"/>
                </a:solidFill>
              </a:rPr>
              <a:t> як </a:t>
            </a:r>
            <a:r>
              <a:rPr lang="ru-RU" b="1" dirty="0" err="1">
                <a:solidFill>
                  <a:schemeClr val="tx1"/>
                </a:solidFill>
              </a:rPr>
              <a:t>інструмент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управління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підприємством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17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9483" y="534572"/>
            <a:ext cx="8173329" cy="550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7D9B9CE-D33B-0260-531F-AE5EF2757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713" y="889462"/>
            <a:ext cx="8537171" cy="5152563"/>
          </a:xfrm>
        </p:spPr>
      </p:pic>
    </p:spTree>
    <p:extLst>
      <p:ext uri="{BB962C8B-B14F-4D97-AF65-F5344CB8AC3E}">
        <p14:creationId xmlns:p14="http://schemas.microsoft.com/office/powerpoint/2010/main" val="3583291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15A3DA-2211-9591-2918-94D67BD2E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586" y="714896"/>
            <a:ext cx="8562110" cy="5327130"/>
          </a:xfrm>
        </p:spPr>
      </p:pic>
    </p:spTree>
    <p:extLst>
      <p:ext uri="{BB962C8B-B14F-4D97-AF65-F5344CB8AC3E}">
        <p14:creationId xmlns:p14="http://schemas.microsoft.com/office/powerpoint/2010/main" val="373996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E47AD5-37B6-8D1D-4EB4-FBA19D8C8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215" y="1188720"/>
            <a:ext cx="8196349" cy="4853305"/>
          </a:xfrm>
        </p:spPr>
      </p:pic>
    </p:spTree>
    <p:extLst>
      <p:ext uri="{BB962C8B-B14F-4D97-AF65-F5344CB8AC3E}">
        <p14:creationId xmlns:p14="http://schemas.microsoft.com/office/powerpoint/2010/main" val="1523342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5749" y="-1"/>
            <a:ext cx="6654018" cy="634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2CF73A-E35A-3356-5C84-479030CCA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033" y="1413164"/>
            <a:ext cx="8055032" cy="4145467"/>
          </a:xfrm>
        </p:spPr>
      </p:pic>
    </p:spTree>
    <p:extLst>
      <p:ext uri="{BB962C8B-B14F-4D97-AF65-F5344CB8AC3E}">
        <p14:creationId xmlns:p14="http://schemas.microsoft.com/office/powerpoint/2010/main" val="2735894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17274F-C9F4-7432-B4A2-D420C4E9D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673" y="1089025"/>
            <a:ext cx="6409112" cy="4953000"/>
          </a:xfrm>
        </p:spPr>
      </p:pic>
    </p:spTree>
    <p:extLst>
      <p:ext uri="{BB962C8B-B14F-4D97-AF65-F5344CB8AC3E}">
        <p14:creationId xmlns:p14="http://schemas.microsoft.com/office/powerpoint/2010/main" val="3189772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B219D2-B1B3-0B9D-4639-43FF1CD26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287" y="357447"/>
            <a:ext cx="7614458" cy="5868786"/>
          </a:xfrm>
        </p:spPr>
      </p:pic>
    </p:spTree>
    <p:extLst>
      <p:ext uri="{BB962C8B-B14F-4D97-AF65-F5344CB8AC3E}">
        <p14:creationId xmlns:p14="http://schemas.microsoft.com/office/powerpoint/2010/main" val="3574634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0A84440-2564-5ADC-5E85-5B8C8040A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693" y="1571105"/>
            <a:ext cx="7405615" cy="4111351"/>
          </a:xfrm>
        </p:spPr>
      </p:pic>
    </p:spTree>
    <p:extLst>
      <p:ext uri="{BB962C8B-B14F-4D97-AF65-F5344CB8AC3E}">
        <p14:creationId xmlns:p14="http://schemas.microsoft.com/office/powerpoint/2010/main" val="4265063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676" t="26332" r="25504" b="41564"/>
          <a:stretch/>
        </p:blipFill>
        <p:spPr>
          <a:xfrm>
            <a:off x="193364" y="480492"/>
            <a:ext cx="9307687" cy="482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6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28" y="1820955"/>
            <a:ext cx="9529111" cy="4092164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1.1. Сутність контролінгу та його необхідність у системі ухвалення фінансових рішень. </a:t>
            </a:r>
          </a:p>
          <a:p>
            <a:r>
              <a:rPr lang="uk-UA" sz="3200" dirty="0">
                <a:solidFill>
                  <a:schemeClr val="tx1"/>
                </a:solidFill>
              </a:rPr>
              <a:t>1.2. Основні функції фінансового </a:t>
            </a:r>
            <a:r>
              <a:rPr lang="uk-UA" sz="3200" dirty="0" err="1">
                <a:solidFill>
                  <a:schemeClr val="tx1"/>
                </a:solidFill>
              </a:rPr>
              <a:t>контролінгу</a:t>
            </a:r>
            <a:endParaRPr lang="uk-UA" sz="3200" dirty="0">
              <a:solidFill>
                <a:schemeClr val="tx1"/>
              </a:solidFill>
            </a:endParaRPr>
          </a:p>
          <a:p>
            <a:r>
              <a:rPr lang="uk-UA" sz="3200" dirty="0">
                <a:solidFill>
                  <a:schemeClr val="tx1"/>
                </a:solidFill>
              </a:rPr>
              <a:t>1.3. Оперативний та стратегічний </a:t>
            </a:r>
            <a:r>
              <a:rPr lang="uk-UA" sz="3200" dirty="0" err="1">
                <a:solidFill>
                  <a:schemeClr val="tx1"/>
                </a:solidFill>
              </a:rPr>
              <a:t>контролінг</a:t>
            </a:r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04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463041"/>
            <a:ext cx="8596668" cy="4578322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chemeClr val="tx1"/>
                </a:solidFill>
              </a:rPr>
              <a:t>1.2. Основні функції фінансового </a:t>
            </a:r>
            <a:r>
              <a:rPr lang="uk-UA" sz="4000" dirty="0" err="1">
                <a:solidFill>
                  <a:schemeClr val="tx1"/>
                </a:solidFill>
              </a:rPr>
              <a:t>контролінгу</a:t>
            </a:r>
            <a:r>
              <a:rPr lang="uk-UA" sz="4000" dirty="0">
                <a:solidFill>
                  <a:schemeClr val="tx1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520" y="849486"/>
            <a:ext cx="94090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довгострокового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динамічного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0869" y="2152933"/>
            <a:ext cx="94136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контролінгу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є: </a:t>
            </a:r>
          </a:p>
          <a:p>
            <a:pPr algn="just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координація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інформаційна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рівнях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корпоративної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інформаційної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0480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113" t="32805" r="25566" b="21025"/>
          <a:stretch/>
        </p:blipFill>
        <p:spPr>
          <a:xfrm>
            <a:off x="984069" y="324526"/>
            <a:ext cx="8156357" cy="61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92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822" t="21683" r="25421" b="18608"/>
          <a:stretch/>
        </p:blipFill>
        <p:spPr>
          <a:xfrm>
            <a:off x="1804957" y="88777"/>
            <a:ext cx="6964574" cy="672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73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065" t="49547" r="25566" b="22836"/>
          <a:stretch/>
        </p:blipFill>
        <p:spPr>
          <a:xfrm>
            <a:off x="1527126" y="386643"/>
            <a:ext cx="7626783" cy="3445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9822" t="35653" r="25324" b="45188"/>
          <a:stretch/>
        </p:blipFill>
        <p:spPr>
          <a:xfrm>
            <a:off x="1467753" y="3770811"/>
            <a:ext cx="7745527" cy="239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08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967" t="36170" r="25324" b="24391"/>
          <a:stretch/>
        </p:blipFill>
        <p:spPr>
          <a:xfrm>
            <a:off x="734312" y="923109"/>
            <a:ext cx="8461124" cy="5408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7554" y="269966"/>
            <a:ext cx="2943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Закінчення таблиці 1.5</a:t>
            </a:r>
          </a:p>
        </p:txBody>
      </p:sp>
    </p:spTree>
    <p:extLst>
      <p:ext uri="{BB962C8B-B14F-4D97-AF65-F5344CB8AC3E}">
        <p14:creationId xmlns:p14="http://schemas.microsoft.com/office/powerpoint/2010/main" val="889045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1.3. Оперативний та стратегічний </a:t>
            </a:r>
            <a:r>
              <a:rPr lang="uk-UA" dirty="0" err="1"/>
              <a:t>контролінг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9995" y="332656"/>
            <a:ext cx="8560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i="1" u="sng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цільовим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спрямуванням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стратегічний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оперативний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>
                <a:latin typeface="Times New Roman" pitchFamily="18" charset="0"/>
                <a:cs typeface="Times New Roman" pitchFamily="18" charset="0"/>
              </a:rPr>
              <a:t>контролінг</a:t>
            </a: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248" y="1504603"/>
            <a:ext cx="8560191" cy="396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0760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129" y="1083212"/>
            <a:ext cx="8496886" cy="378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776" y="1111348"/>
            <a:ext cx="8651630" cy="277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59988"/>
            <a:ext cx="8596668" cy="2827606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1.1. Сутність </a:t>
            </a:r>
            <a:r>
              <a:rPr lang="uk-UA" dirty="0" err="1">
                <a:solidFill>
                  <a:schemeClr val="tx1"/>
                </a:solidFill>
              </a:rPr>
              <a:t>контролінгу</a:t>
            </a:r>
            <a:r>
              <a:rPr lang="uk-UA" dirty="0">
                <a:solidFill>
                  <a:schemeClr val="tx1"/>
                </a:solidFill>
              </a:rPr>
              <a:t> та його необхідність у системі ухвалення фінансових рішень. </a:t>
            </a:r>
            <a:br>
              <a:rPr lang="uk-UA" dirty="0">
                <a:solidFill>
                  <a:schemeClr val="tx1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1686" y="253218"/>
            <a:ext cx="8486016" cy="621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399" y="787791"/>
            <a:ext cx="8356209" cy="427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452" y="384039"/>
            <a:ext cx="9058849" cy="57642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b="1" dirty="0"/>
              <a:t>Основними проблемами під час упровадження системи контролінгу на підприємствах є: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1. Неправильне розуміння суті та завдань контролінгу.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2. Помилки під час вибору цілей.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3. Надлишкова або недостатня кількість інформації.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4. Надмірність контрольованих показників.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5. Упровадження контролінгу без попереднього аналізу достовірності інформаційної бази підприємства і організаційно-технологічних процесів.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6. Вбудовування контролінгу у структуру фінансової або </a:t>
            </a:r>
            <a:r>
              <a:rPr lang="uk-UA" sz="2200" dirty="0" err="1">
                <a:solidFill>
                  <a:schemeClr val="tx1"/>
                </a:solidFill>
              </a:rPr>
              <a:t>плановоекономічної</a:t>
            </a:r>
            <a:r>
              <a:rPr lang="uk-UA" sz="2200" dirty="0">
                <a:solidFill>
                  <a:schemeClr val="tx1"/>
                </a:solidFill>
              </a:rPr>
              <a:t> служби підприємства.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7. Фокусування уваги на витратах і суворий контроль бюджетів. </a:t>
            </a:r>
          </a:p>
          <a:p>
            <a:pPr marL="0" indent="0">
              <a:buNone/>
            </a:pPr>
            <a:r>
              <a:rPr lang="uk-UA" sz="2200" dirty="0">
                <a:solidFill>
                  <a:schemeClr val="tx1"/>
                </a:solidFill>
              </a:rPr>
              <a:t>8. Спроби впроваджувати контролінг "знизу догори«.</a:t>
            </a:r>
          </a:p>
        </p:txBody>
      </p:sp>
    </p:spTree>
    <p:extLst>
      <p:ext uri="{BB962C8B-B14F-4D97-AF65-F5344CB8AC3E}">
        <p14:creationId xmlns:p14="http://schemas.microsoft.com/office/powerpoint/2010/main" val="897736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259" t="32029" r="25517" b="17140"/>
          <a:stretch/>
        </p:blipFill>
        <p:spPr>
          <a:xfrm>
            <a:off x="1449428" y="139338"/>
            <a:ext cx="7755210" cy="64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29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550" t="35135" r="26052" b="17659"/>
          <a:stretch/>
        </p:blipFill>
        <p:spPr>
          <a:xfrm>
            <a:off x="1067265" y="306153"/>
            <a:ext cx="7983308" cy="634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79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152" t="17789" r="27266" b="31812"/>
          <a:stretch/>
        </p:blipFill>
        <p:spPr>
          <a:xfrm>
            <a:off x="1908868" y="94351"/>
            <a:ext cx="7113212" cy="659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26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1725B4A-7AE9-FFAC-A0A2-87EF737ED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674" y="914401"/>
            <a:ext cx="6384174" cy="5119312"/>
          </a:xfrm>
        </p:spPr>
      </p:pic>
    </p:spTree>
    <p:extLst>
      <p:ext uri="{BB962C8B-B14F-4D97-AF65-F5344CB8AC3E}">
        <p14:creationId xmlns:p14="http://schemas.microsoft.com/office/powerpoint/2010/main" val="357571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7142C4D-6205-F74A-58F6-58B1229C8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14401"/>
            <a:ext cx="8596668" cy="5126962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/>
              <a:t>Однією з причин виникнення кризової ситуації на багатьох українських підприємствах є низький рівень менеджменту. Саме некваліфіковані та помилкові дії керівництва привели велику кількість суб’єктів господарювання на межу банкрутства. Істотним фактором, який зумовлює прийняття неправильних управлінських рішень, є відсутність на </a:t>
            </a:r>
            <a:r>
              <a:rPr lang="uk-UA" dirty="0" err="1"/>
              <a:t>ві</a:t>
            </a:r>
            <a:r>
              <a:rPr lang="uk-UA" dirty="0"/>
              <a:t> </a:t>
            </a:r>
            <a:r>
              <a:rPr lang="uk-UA" dirty="0" err="1"/>
              <a:t>тчизняних</a:t>
            </a:r>
            <a:r>
              <a:rPr lang="uk-UA" dirty="0"/>
              <a:t> підприємствах ефективної системи контролінгу. Сьогодні не існує однозначного визначення поняття «контролінг», але практично ніхто не заперечує, що це нова концепція управління, породжена практикою сучасного менеджменту.</a:t>
            </a:r>
          </a:p>
          <a:p>
            <a:pPr algn="just"/>
            <a:r>
              <a:rPr lang="uk-UA" dirty="0"/>
              <a:t>Контролінг (від </a:t>
            </a:r>
            <a:r>
              <a:rPr lang="uk-UA" dirty="0" err="1"/>
              <a:t>англ</a:t>
            </a:r>
            <a:r>
              <a:rPr lang="uk-UA" dirty="0"/>
              <a:t>. </a:t>
            </a:r>
            <a:r>
              <a:rPr lang="en-US" dirty="0"/>
              <a:t>Control – </a:t>
            </a:r>
            <a:r>
              <a:rPr lang="uk-UA" dirty="0"/>
              <a:t>керівництво, регулювання, управління, контроль) далеко не вичерпується контролем. У деяких літературних джерелах під поняттям «контролінг» розуміють виключно контроль або управлінський облік (</a:t>
            </a:r>
            <a:r>
              <a:rPr lang="en-US" dirty="0"/>
              <a:t>managerial accounting). </a:t>
            </a:r>
            <a:r>
              <a:rPr lang="uk-UA" dirty="0"/>
              <a:t>Таке тлумачення контролінгу є неповним, оскільки і контроль, і управлінський облік є лише окремими функціями контролінгу. Контролінг як система підтримки управлінських рішень був уперше запроваджений на підприємствах у США наприкінці </a:t>
            </a:r>
            <a:r>
              <a:rPr lang="en-US" dirty="0"/>
              <a:t>XIX – </a:t>
            </a:r>
            <a:r>
              <a:rPr lang="uk-UA" dirty="0"/>
              <a:t>на початку </a:t>
            </a:r>
            <a:r>
              <a:rPr lang="en-US" dirty="0"/>
              <a:t>XX </a:t>
            </a:r>
            <a:r>
              <a:rPr lang="uk-UA" dirty="0"/>
              <a:t>століття. Спочатку контролінг був сконцентрований переважно на фінансових питаннях (фінансовий контролінг) і розглядався виключно</a:t>
            </a:r>
          </a:p>
        </p:txBody>
      </p:sp>
    </p:spTree>
    <p:extLst>
      <p:ext uri="{BB962C8B-B14F-4D97-AF65-F5344CB8AC3E}">
        <p14:creationId xmlns:p14="http://schemas.microsoft.com/office/powerpoint/2010/main" val="3475783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03254A1-4C11-9EF6-FBBC-2347DE5F6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39339"/>
            <a:ext cx="8596668" cy="51020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як </a:t>
            </a:r>
            <a:r>
              <a:rPr lang="ru-RU" dirty="0" err="1"/>
              <a:t>функціональний</a:t>
            </a:r>
            <a:r>
              <a:rPr lang="ru-RU" dirty="0"/>
              <a:t> блок </a:t>
            </a:r>
            <a:r>
              <a:rPr lang="ru-RU" dirty="0" err="1"/>
              <a:t>фінансового</a:t>
            </a:r>
            <a:r>
              <a:rPr lang="ru-RU" dirty="0"/>
              <a:t> менеджменту. З часом сфера ком </a:t>
            </a:r>
            <a:r>
              <a:rPr lang="ru-RU" dirty="0" err="1"/>
              <a:t>петенцій</a:t>
            </a:r>
            <a:r>
              <a:rPr lang="ru-RU" dirty="0"/>
              <a:t> контролера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поширювалася</a:t>
            </a:r>
            <a:r>
              <a:rPr lang="ru-RU" dirty="0"/>
              <a:t> на маркетинг, </a:t>
            </a:r>
            <a:r>
              <a:rPr lang="ru-RU" dirty="0" err="1"/>
              <a:t>постачання</a:t>
            </a:r>
            <a:r>
              <a:rPr lang="ru-RU" dirty="0"/>
              <a:t>, </a:t>
            </a:r>
            <a:r>
              <a:rPr lang="ru-RU" dirty="0" err="1"/>
              <a:t>виробництво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У </a:t>
            </a:r>
            <a:r>
              <a:rPr lang="ru-RU" dirty="0" err="1"/>
              <a:t>континентальній</a:t>
            </a:r>
            <a:r>
              <a:rPr lang="ru-RU" dirty="0"/>
              <a:t>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контролінг</a:t>
            </a:r>
            <a:r>
              <a:rPr lang="ru-RU" dirty="0"/>
              <a:t> активно почав </a:t>
            </a:r>
            <a:r>
              <a:rPr lang="ru-RU" dirty="0" err="1"/>
              <a:t>упроваджуватися</a:t>
            </a:r>
            <a:r>
              <a:rPr lang="ru-RU" dirty="0"/>
              <a:t> </a:t>
            </a:r>
            <a:r>
              <a:rPr lang="ru-RU" dirty="0" err="1"/>
              <a:t>починаючи</a:t>
            </a:r>
            <a:r>
              <a:rPr lang="ru-RU" dirty="0"/>
              <a:t> з 70-х </a:t>
            </a:r>
            <a:r>
              <a:rPr lang="ru-RU" dirty="0" err="1"/>
              <a:t>років</a:t>
            </a:r>
            <a:r>
              <a:rPr lang="ru-RU" dirty="0"/>
              <a:t> ХХ ст.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контролінгу</a:t>
            </a:r>
            <a:r>
              <a:rPr lang="ru-RU" dirty="0"/>
              <a:t> </a:t>
            </a:r>
            <a:r>
              <a:rPr lang="ru-RU" dirty="0" err="1"/>
              <a:t>функціонують</a:t>
            </a:r>
            <a:r>
              <a:rPr lang="ru-RU" dirty="0"/>
              <a:t> практично на </a:t>
            </a:r>
            <a:r>
              <a:rPr lang="ru-RU" dirty="0" err="1"/>
              <a:t>всіх</a:t>
            </a:r>
            <a:r>
              <a:rPr lang="ru-RU" dirty="0"/>
              <a:t> великих та на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середніх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. </a:t>
            </a:r>
            <a:r>
              <a:rPr lang="ru-RU" dirty="0" err="1"/>
              <a:t>Незважаючи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найповніше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система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описа</a:t>
            </a:r>
            <a:r>
              <a:rPr lang="ru-RU" dirty="0"/>
              <a:t> на і </a:t>
            </a:r>
            <a:r>
              <a:rPr lang="ru-RU" dirty="0" err="1"/>
              <a:t>застосована</a:t>
            </a:r>
            <a:r>
              <a:rPr lang="ru-RU" dirty="0"/>
              <a:t> у США, в </a:t>
            </a:r>
            <a:r>
              <a:rPr lang="ru-RU" dirty="0" err="1"/>
              <a:t>англомовних</a:t>
            </a:r>
            <a:r>
              <a:rPr lang="ru-RU" dirty="0"/>
              <a:t> </a:t>
            </a:r>
            <a:r>
              <a:rPr lang="ru-RU" dirty="0" err="1"/>
              <a:t>джерелах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контролінг</a:t>
            </a:r>
            <a:r>
              <a:rPr lang="ru-RU" dirty="0"/>
              <a:t>» практично не </a:t>
            </a:r>
            <a:r>
              <a:rPr lang="ru-RU" dirty="0" err="1"/>
              <a:t>використовується</a:t>
            </a:r>
            <a:r>
              <a:rPr lang="ru-RU" dirty="0"/>
              <a:t>: у </a:t>
            </a:r>
            <a:r>
              <a:rPr lang="ru-RU" dirty="0" err="1"/>
              <a:t>Великобританії</a:t>
            </a:r>
            <a:r>
              <a:rPr lang="ru-RU" dirty="0"/>
              <a:t> і США </a:t>
            </a:r>
            <a:r>
              <a:rPr lang="ru-RU" dirty="0" err="1"/>
              <a:t>укорінився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управлінський</a:t>
            </a:r>
            <a:r>
              <a:rPr lang="ru-RU" dirty="0"/>
              <a:t> </a:t>
            </a:r>
            <a:r>
              <a:rPr lang="ru-RU" dirty="0" err="1"/>
              <a:t>облік</a:t>
            </a:r>
            <a:r>
              <a:rPr lang="ru-RU" dirty="0"/>
              <a:t>»,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до </a:t>
            </a:r>
            <a:r>
              <a:rPr lang="ru-RU" dirty="0" err="1"/>
              <a:t>чиїх</a:t>
            </a:r>
            <a:r>
              <a:rPr lang="ru-RU" dirty="0"/>
              <a:t> </a:t>
            </a:r>
            <a:r>
              <a:rPr lang="ru-RU" dirty="0" err="1"/>
              <a:t>посадових</a:t>
            </a:r>
            <a:r>
              <a:rPr lang="ru-RU" dirty="0"/>
              <a:t> </a:t>
            </a:r>
            <a:r>
              <a:rPr lang="ru-RU" dirty="0" err="1"/>
              <a:t>обов’язків</a:t>
            </a:r>
            <a:r>
              <a:rPr lang="ru-RU" dirty="0"/>
              <a:t> входить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управлінського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,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контро</a:t>
            </a:r>
            <a:r>
              <a:rPr lang="ru-RU" dirty="0"/>
              <a:t> </a:t>
            </a:r>
            <a:r>
              <a:rPr lang="ru-RU" dirty="0" err="1"/>
              <a:t>лерами</a:t>
            </a:r>
            <a:r>
              <a:rPr lang="ru-RU" dirty="0"/>
              <a:t> (</a:t>
            </a:r>
            <a:r>
              <a:rPr lang="ru-RU" dirty="0" err="1"/>
              <a:t>controller</a:t>
            </a:r>
            <a:r>
              <a:rPr lang="ru-RU" dirty="0"/>
              <a:t>). </a:t>
            </a:r>
          </a:p>
          <a:p>
            <a:pPr algn="just"/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контролінг</a:t>
            </a:r>
            <a:r>
              <a:rPr lang="ru-RU" dirty="0"/>
              <a:t>» </a:t>
            </a:r>
            <a:r>
              <a:rPr lang="ru-RU" dirty="0" err="1"/>
              <a:t>прийнято</a:t>
            </a:r>
            <a:r>
              <a:rPr lang="ru-RU" dirty="0"/>
              <a:t> в </a:t>
            </a:r>
            <a:r>
              <a:rPr lang="ru-RU" dirty="0" err="1"/>
              <a:t>Німеччині</a:t>
            </a:r>
            <a:r>
              <a:rPr lang="ru-RU" dirty="0"/>
              <a:t>, </a:t>
            </a:r>
            <a:r>
              <a:rPr lang="ru-RU" dirty="0" err="1"/>
              <a:t>звідки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прийшов</a:t>
            </a:r>
            <a:r>
              <a:rPr lang="ru-RU" dirty="0"/>
              <a:t> до </a:t>
            </a:r>
            <a:r>
              <a:rPr lang="ru-RU" dirty="0" err="1"/>
              <a:t>країн</a:t>
            </a:r>
            <a:r>
              <a:rPr lang="ru-RU" dirty="0"/>
              <a:t> СНД.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, то </a:t>
            </a:r>
            <a:r>
              <a:rPr lang="ru-RU" dirty="0" err="1"/>
              <a:t>судячи</a:t>
            </a:r>
            <a:r>
              <a:rPr lang="ru-RU" dirty="0"/>
              <a:t> з </a:t>
            </a:r>
            <a:r>
              <a:rPr lang="ru-RU" dirty="0" err="1"/>
              <a:t>зарубіжної</a:t>
            </a:r>
            <a:r>
              <a:rPr lang="ru-RU" dirty="0"/>
              <a:t> та </a:t>
            </a:r>
            <a:r>
              <a:rPr lang="ru-RU" dirty="0" err="1"/>
              <a:t>вітчизняної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і, на перший </a:t>
            </a:r>
            <a:r>
              <a:rPr lang="ru-RU" dirty="0" err="1"/>
              <a:t>погляд</a:t>
            </a:r>
            <a:r>
              <a:rPr lang="ru-RU" dirty="0"/>
              <a:t>, </a:t>
            </a:r>
            <a:r>
              <a:rPr lang="ru-RU" dirty="0" err="1"/>
              <a:t>асоціюється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словом «контроль». Але </a:t>
            </a:r>
            <a:r>
              <a:rPr lang="ru-RU" dirty="0" err="1"/>
              <a:t>контролінг</a:t>
            </a:r>
            <a:r>
              <a:rPr lang="ru-RU" dirty="0"/>
              <a:t> не </a:t>
            </a:r>
            <a:r>
              <a:rPr lang="ru-RU" dirty="0" err="1"/>
              <a:t>зводиться</a:t>
            </a:r>
            <a:r>
              <a:rPr lang="ru-RU" dirty="0"/>
              <a:t> до </a:t>
            </a:r>
            <a:r>
              <a:rPr lang="ru-RU" dirty="0" err="1"/>
              <a:t>простої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контролю, а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ширшу</a:t>
            </a:r>
            <a:r>
              <a:rPr lang="ru-RU" dirty="0"/>
              <a:t> сферу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контролінг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і система </a:t>
            </a:r>
            <a:r>
              <a:rPr lang="ru-RU" dirty="0" err="1"/>
              <a:t>спостереження</a:t>
            </a:r>
            <a:r>
              <a:rPr lang="ru-RU" dirty="0"/>
              <a:t>, і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механізму</a:t>
            </a:r>
            <a:r>
              <a:rPr lang="ru-RU" dirty="0"/>
              <a:t> конкретного </a:t>
            </a:r>
            <a:r>
              <a:rPr lang="ru-RU" dirty="0" err="1"/>
              <a:t>підприємства</a:t>
            </a:r>
            <a:r>
              <a:rPr lang="ru-RU" dirty="0"/>
              <a:t> та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мети, яку </a:t>
            </a:r>
            <a:r>
              <a:rPr lang="ru-RU" dirty="0" err="1"/>
              <a:t>воно</a:t>
            </a:r>
            <a:r>
              <a:rPr lang="ru-RU" dirty="0"/>
              <a:t> ставить перед собою, і система, </a:t>
            </a:r>
            <a:r>
              <a:rPr lang="ru-RU" dirty="0" err="1"/>
              <a:t>орієнтована</a:t>
            </a:r>
            <a:r>
              <a:rPr lang="ru-RU" dirty="0"/>
              <a:t> на </a:t>
            </a:r>
            <a:r>
              <a:rPr lang="ru-RU" dirty="0" err="1"/>
              <a:t>майбутній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 </a:t>
            </a:r>
            <a:r>
              <a:rPr lang="ru-RU" dirty="0" err="1"/>
              <a:t>Отже</a:t>
            </a:r>
            <a:r>
              <a:rPr lang="ru-RU" dirty="0"/>
              <a:t>, контроль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спрямований</a:t>
            </a:r>
            <a:r>
              <a:rPr lang="ru-RU" dirty="0"/>
              <a:t> у </a:t>
            </a:r>
            <a:r>
              <a:rPr lang="ru-RU" dirty="0" err="1"/>
              <a:t>минуле</a:t>
            </a:r>
            <a:r>
              <a:rPr lang="ru-RU" dirty="0"/>
              <a:t>, на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помилок</a:t>
            </a:r>
            <a:r>
              <a:rPr lang="ru-RU" dirty="0"/>
              <a:t> і </a:t>
            </a:r>
            <a:r>
              <a:rPr lang="ru-RU" dirty="0" err="1"/>
              <a:t>прорахунків</a:t>
            </a:r>
            <a:r>
              <a:rPr lang="ru-RU" dirty="0"/>
              <a:t>, а </a:t>
            </a:r>
            <a:r>
              <a:rPr lang="ru-RU" dirty="0" err="1"/>
              <a:t>контролінг</a:t>
            </a:r>
            <a:r>
              <a:rPr lang="ru-RU" dirty="0"/>
              <a:t> – на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майбутнім</a:t>
            </a:r>
            <a:r>
              <a:rPr lang="ru-RU" dirty="0"/>
              <a:t> для за </a:t>
            </a:r>
            <a:r>
              <a:rPr lang="ru-RU" dirty="0" err="1"/>
              <a:t>безпечення</a:t>
            </a:r>
            <a:r>
              <a:rPr lang="ru-RU" dirty="0"/>
              <a:t> </a:t>
            </a:r>
            <a:r>
              <a:rPr lang="ru-RU" dirty="0" err="1"/>
              <a:t>тривалого</a:t>
            </a:r>
            <a:r>
              <a:rPr lang="ru-RU" dirty="0"/>
              <a:t> й </a:t>
            </a:r>
            <a:r>
              <a:rPr lang="ru-RU" dirty="0" err="1"/>
              <a:t>успішного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суб’єкта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114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50B90C-F0B0-F402-B0E5-239267953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46909"/>
            <a:ext cx="8596668" cy="4794453"/>
          </a:xfrm>
        </p:spPr>
        <p:txBody>
          <a:bodyPr/>
          <a:lstStyle/>
          <a:p>
            <a:pPr algn="just"/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контролінг</a:t>
            </a:r>
            <a:r>
              <a:rPr lang="ru-RU" dirty="0"/>
              <a:t>» </a:t>
            </a:r>
            <a:r>
              <a:rPr lang="ru-RU" dirty="0" err="1"/>
              <a:t>виник</a:t>
            </a:r>
            <a:r>
              <a:rPr lang="ru-RU" dirty="0"/>
              <a:t> у США у ХІХ </a:t>
            </a:r>
            <a:r>
              <a:rPr lang="ru-RU" dirty="0" err="1"/>
              <a:t>столітті</a:t>
            </a:r>
            <a:r>
              <a:rPr lang="ru-RU" dirty="0"/>
              <a:t> та </a:t>
            </a:r>
            <a:r>
              <a:rPr lang="ru-RU" dirty="0" err="1"/>
              <a:t>сприймався</a:t>
            </a:r>
            <a:r>
              <a:rPr lang="ru-RU" dirty="0"/>
              <a:t> як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в </a:t>
            </a:r>
            <a:r>
              <a:rPr lang="ru-RU" dirty="0" err="1"/>
              <a:t>господарській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установи. Але, за </a:t>
            </a:r>
            <a:r>
              <a:rPr lang="ru-RU" dirty="0" err="1"/>
              <a:t>дослідженнями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авторів</a:t>
            </a:r>
            <a:r>
              <a:rPr lang="ru-RU" dirty="0"/>
              <a:t>, посада контролера (особи,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займалась</a:t>
            </a:r>
            <a:r>
              <a:rPr lang="ru-RU" dirty="0"/>
              <a:t> </a:t>
            </a:r>
            <a:r>
              <a:rPr lang="ru-RU" dirty="0" err="1"/>
              <a:t>обліком</a:t>
            </a:r>
            <a:r>
              <a:rPr lang="ru-RU" dirty="0"/>
              <a:t>, контролем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) </a:t>
            </a:r>
            <a:r>
              <a:rPr lang="ru-RU" dirty="0" err="1"/>
              <a:t>існувала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у ХV ст. в </a:t>
            </a:r>
            <a:r>
              <a:rPr lang="ru-RU" dirty="0" err="1"/>
              <a:t>Англії</a:t>
            </a:r>
            <a:r>
              <a:rPr lang="ru-RU" dirty="0"/>
              <a:t>.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контролінгу</a:t>
            </a:r>
            <a:r>
              <a:rPr lang="ru-RU" dirty="0"/>
              <a:t>, </a:t>
            </a:r>
            <a:r>
              <a:rPr lang="ru-RU" dirty="0" err="1"/>
              <a:t>наближена</a:t>
            </a:r>
            <a:r>
              <a:rPr lang="ru-RU" dirty="0"/>
              <a:t> до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уявлень</a:t>
            </a:r>
            <a:r>
              <a:rPr lang="ru-RU" dirty="0"/>
              <a:t>, почала активно </a:t>
            </a:r>
            <a:r>
              <a:rPr lang="ru-RU" dirty="0" err="1"/>
              <a:t>розвиватись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у ХХ </a:t>
            </a:r>
            <a:r>
              <a:rPr lang="ru-RU" dirty="0" err="1"/>
              <a:t>столітті</a:t>
            </a:r>
            <a:r>
              <a:rPr lang="ru-RU" dirty="0"/>
              <a:t>.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передумовами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</a:t>
            </a:r>
            <a:r>
              <a:rPr lang="ru-RU" dirty="0" err="1"/>
              <a:t>контролінгу</a:t>
            </a:r>
            <a:r>
              <a:rPr lang="ru-RU" dirty="0"/>
              <a:t> в США на початку ХХ </a:t>
            </a:r>
            <a:r>
              <a:rPr lang="ru-RU" dirty="0" err="1"/>
              <a:t>століття</a:t>
            </a:r>
            <a:r>
              <a:rPr lang="ru-RU" dirty="0"/>
              <a:t> стали </a:t>
            </a:r>
            <a:r>
              <a:rPr lang="ru-RU" dirty="0" err="1"/>
              <a:t>такі</a:t>
            </a:r>
            <a:r>
              <a:rPr lang="ru-RU" dirty="0"/>
              <a:t>: </a:t>
            </a:r>
          </a:p>
          <a:p>
            <a:pPr algn="just"/>
            <a:r>
              <a:rPr lang="ru-RU" dirty="0"/>
              <a:t>1)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,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ефективних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компаніями</a:t>
            </a:r>
            <a:r>
              <a:rPr lang="ru-RU" dirty="0"/>
              <a:t>, особливо на </a:t>
            </a:r>
            <a:r>
              <a:rPr lang="ru-RU" dirty="0" err="1"/>
              <a:t>фоні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30-х </a:t>
            </a:r>
            <a:r>
              <a:rPr lang="ru-RU" dirty="0" err="1"/>
              <a:t>років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 2) </a:t>
            </a:r>
            <a:r>
              <a:rPr lang="ru-RU" dirty="0" err="1"/>
              <a:t>поява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контролерів</a:t>
            </a:r>
            <a:r>
              <a:rPr lang="ru-RU" dirty="0"/>
              <a:t> в США як </a:t>
            </a: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виклики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1929 р.;</a:t>
            </a:r>
          </a:p>
          <a:p>
            <a:pPr algn="just"/>
            <a:r>
              <a:rPr lang="ru-RU" dirty="0"/>
              <a:t> 3) </a:t>
            </a:r>
            <a:r>
              <a:rPr lang="ru-RU" dirty="0" err="1"/>
              <a:t>поява</a:t>
            </a:r>
            <a:r>
              <a:rPr lang="ru-RU" dirty="0"/>
              <a:t> </a:t>
            </a:r>
            <a:r>
              <a:rPr lang="ru-RU" dirty="0" err="1"/>
              <a:t>крупних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запитом на </a:t>
            </a:r>
            <a:r>
              <a:rPr lang="ru-RU" dirty="0" err="1"/>
              <a:t>ефективні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особливо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антикризових</a:t>
            </a:r>
            <a:r>
              <a:rPr lang="ru-RU" dirty="0"/>
              <a:t> </a:t>
            </a:r>
            <a:r>
              <a:rPr lang="ru-RU" dirty="0" err="1"/>
              <a:t>стратегій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4212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4D13CB-F524-3B42-B86C-A23A94104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1601"/>
            <a:ext cx="8596668" cy="4669762"/>
          </a:xfrm>
        </p:spPr>
        <p:txBody>
          <a:bodyPr/>
          <a:lstStyle/>
          <a:p>
            <a:pPr algn="just"/>
            <a:r>
              <a:rPr lang="uk-UA" dirty="0"/>
              <a:t>Поширення в Європі, зокрема Німеччині, контролінгу було пов’язано з його впровадженням на дочірніх підприємствах американських компаній та відзначенням більшої ефективності управлінських фінансових рішень, прийнятих на підставі використання </a:t>
            </a:r>
            <a:r>
              <a:rPr lang="uk-UA" dirty="0" err="1"/>
              <a:t>контролінгових</a:t>
            </a:r>
            <a:r>
              <a:rPr lang="uk-UA" dirty="0"/>
              <a:t> технологій. </a:t>
            </a:r>
          </a:p>
          <a:p>
            <a:pPr algn="just"/>
            <a:r>
              <a:rPr lang="uk-UA" dirty="0"/>
              <a:t>На початкових етапах фінансовий контролінг зосереджувався на контролі фінансових результатів діяльності підприємств та впроваджувався виключно у сфері виробництва, але в подальшому його функції були значно розширені. Слід відзначити і той факт, що термін «фінансовий контролінг» у німецькій концепції був наближений до терміну «управлінський облік», що пояснювалось виділенням центральних об’єктів контролінгу – витрат та процесів калькулювання. </a:t>
            </a:r>
          </a:p>
        </p:txBody>
      </p:sp>
    </p:spTree>
    <p:extLst>
      <p:ext uri="{BB962C8B-B14F-4D97-AF65-F5344CB8AC3E}">
        <p14:creationId xmlns:p14="http://schemas.microsoft.com/office/powerpoint/2010/main" val="3593560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726" t="48252" r="24449" b="30690"/>
          <a:stretch/>
        </p:blipFill>
        <p:spPr>
          <a:xfrm>
            <a:off x="2037807" y="270893"/>
            <a:ext cx="7161630" cy="23678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0113" t="27540" r="25081" b="39925"/>
          <a:stretch/>
        </p:blipFill>
        <p:spPr>
          <a:xfrm>
            <a:off x="2117619" y="2550257"/>
            <a:ext cx="6956711" cy="365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8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579" t="32027" r="24887" b="19127"/>
          <a:stretch/>
        </p:blipFill>
        <p:spPr>
          <a:xfrm>
            <a:off x="1647357" y="593829"/>
            <a:ext cx="7548894" cy="5836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7920" y="156754"/>
            <a:ext cx="286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Закінчення таблиці 1.1</a:t>
            </a:r>
          </a:p>
        </p:txBody>
      </p:sp>
    </p:spTree>
    <p:extLst>
      <p:ext uri="{BB962C8B-B14F-4D97-AF65-F5344CB8AC3E}">
        <p14:creationId xmlns:p14="http://schemas.microsoft.com/office/powerpoint/2010/main" val="132348987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</TotalTime>
  <Words>862</Words>
  <Application>Microsoft Office PowerPoint</Application>
  <PresentationFormat>Широкоэкранный</PresentationFormat>
  <Paragraphs>43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Times New Roman</vt:lpstr>
      <vt:lpstr>Trebuchet MS</vt:lpstr>
      <vt:lpstr>Wingdings</vt:lpstr>
      <vt:lpstr>Wingdings 3</vt:lpstr>
      <vt:lpstr>Грань</vt:lpstr>
      <vt:lpstr>Тема 1 Фінансовий контролінг як інструмент управління підприємством</vt:lpstr>
      <vt:lpstr>Презентация PowerPoint</vt:lpstr>
      <vt:lpstr>1.1. Сутність контролінгу та його необхідність у системі ухвалення фінансових рішень.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1.3. Оперативний та стратегічний контролінг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 Фінансовий контролінг як інструмент управління підприємством</dc:title>
  <dc:creator>Прохорчук Наталія Олегівна</dc:creator>
  <cp:lastModifiedBy>Користувач</cp:lastModifiedBy>
  <cp:revision>20</cp:revision>
  <dcterms:created xsi:type="dcterms:W3CDTF">2022-09-01T06:49:43Z</dcterms:created>
  <dcterms:modified xsi:type="dcterms:W3CDTF">2025-09-03T20:14:19Z</dcterms:modified>
</cp:coreProperties>
</file>