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1" r:id="rId3"/>
    <p:sldId id="283" r:id="rId4"/>
    <p:sldId id="284" r:id="rId5"/>
    <p:sldId id="285" r:id="rId6"/>
    <p:sldId id="286" r:id="rId7"/>
    <p:sldId id="287" r:id="rId8"/>
    <p:sldId id="288" r:id="rId9"/>
    <p:sldId id="289" r:id="rId10"/>
    <p:sldId id="290" r:id="rId11"/>
    <p:sldId id="291" r:id="rId12"/>
    <p:sldId id="292" r:id="rId13"/>
    <p:sldId id="293" r:id="rId14"/>
    <p:sldId id="294" r:id="rId15"/>
    <p:sldId id="295" r:id="rId16"/>
    <p:sldId id="307" r:id="rId17"/>
    <p:sldId id="311" r:id="rId18"/>
    <p:sldId id="313" r:id="rId19"/>
    <p:sldId id="314" r:id="rId20"/>
    <p:sldId id="315" r:id="rId21"/>
    <p:sldId id="316" r:id="rId22"/>
    <p:sldId id="317" r:id="rId23"/>
    <p:sldId id="318" r:id="rId24"/>
    <p:sldId id="297" r:id="rId25"/>
    <p:sldId id="298" r:id="rId26"/>
    <p:sldId id="299" r:id="rId27"/>
    <p:sldId id="300" r:id="rId28"/>
    <p:sldId id="301" r:id="rId29"/>
    <p:sldId id="302" r:id="rId30"/>
    <p:sldId id="303" r:id="rId31"/>
    <p:sldId id="319" r:id="rId32"/>
    <p:sldId id="320" r:id="rId33"/>
    <p:sldId id="321" r:id="rId34"/>
    <p:sldId id="322" r:id="rId35"/>
    <p:sldId id="323" r:id="rId36"/>
    <p:sldId id="282" r:id="rId37"/>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6" d="100"/>
          <a:sy n="106" d="100"/>
        </p:scale>
        <p:origin x="672"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uk-U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uk-UA"/>
          </a:p>
        </p:txBody>
      </p:sp>
      <p:sp>
        <p:nvSpPr>
          <p:cNvPr id="4" name="Date Placeholder 3"/>
          <p:cNvSpPr>
            <a:spLocks noGrp="1"/>
          </p:cNvSpPr>
          <p:nvPr>
            <p:ph type="dt" sz="half" idx="10"/>
          </p:nvPr>
        </p:nvSpPr>
        <p:spPr/>
        <p:txBody>
          <a:bodyPr/>
          <a:lstStyle/>
          <a:p>
            <a:fld id="{79AEE44E-1649-4AF0-80E7-5BD996C53B7B}" type="datetimeFigureOut">
              <a:rPr lang="uk-UA" smtClean="0"/>
              <a:t>10.05.2022</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1BDF9FBA-6E41-4CC5-8A83-96C5480C6232}" type="slidenum">
              <a:rPr lang="uk-UA" smtClean="0"/>
              <a:t>‹#›</a:t>
            </a:fld>
            <a:endParaRPr lang="uk-UA"/>
          </a:p>
        </p:txBody>
      </p:sp>
    </p:spTree>
    <p:extLst>
      <p:ext uri="{BB962C8B-B14F-4D97-AF65-F5344CB8AC3E}">
        <p14:creationId xmlns:p14="http://schemas.microsoft.com/office/powerpoint/2010/main" val="18928711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uk-U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uk-UA"/>
          </a:p>
        </p:txBody>
      </p:sp>
      <p:sp>
        <p:nvSpPr>
          <p:cNvPr id="4" name="Date Placeholder 3"/>
          <p:cNvSpPr>
            <a:spLocks noGrp="1"/>
          </p:cNvSpPr>
          <p:nvPr>
            <p:ph type="dt" sz="half" idx="10"/>
          </p:nvPr>
        </p:nvSpPr>
        <p:spPr/>
        <p:txBody>
          <a:bodyPr/>
          <a:lstStyle/>
          <a:p>
            <a:fld id="{79AEE44E-1649-4AF0-80E7-5BD996C53B7B}" type="datetimeFigureOut">
              <a:rPr lang="uk-UA" smtClean="0"/>
              <a:t>10.05.2022</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1BDF9FBA-6E41-4CC5-8A83-96C5480C6232}" type="slidenum">
              <a:rPr lang="uk-UA" smtClean="0"/>
              <a:t>‹#›</a:t>
            </a:fld>
            <a:endParaRPr lang="uk-UA"/>
          </a:p>
        </p:txBody>
      </p:sp>
    </p:spTree>
    <p:extLst>
      <p:ext uri="{BB962C8B-B14F-4D97-AF65-F5344CB8AC3E}">
        <p14:creationId xmlns:p14="http://schemas.microsoft.com/office/powerpoint/2010/main" val="2385512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uk-U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uk-UA"/>
          </a:p>
        </p:txBody>
      </p:sp>
      <p:sp>
        <p:nvSpPr>
          <p:cNvPr id="4" name="Date Placeholder 3"/>
          <p:cNvSpPr>
            <a:spLocks noGrp="1"/>
          </p:cNvSpPr>
          <p:nvPr>
            <p:ph type="dt" sz="half" idx="10"/>
          </p:nvPr>
        </p:nvSpPr>
        <p:spPr/>
        <p:txBody>
          <a:bodyPr/>
          <a:lstStyle/>
          <a:p>
            <a:fld id="{79AEE44E-1649-4AF0-80E7-5BD996C53B7B}" type="datetimeFigureOut">
              <a:rPr lang="uk-UA" smtClean="0"/>
              <a:t>10.05.2022</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1BDF9FBA-6E41-4CC5-8A83-96C5480C6232}" type="slidenum">
              <a:rPr lang="uk-UA" smtClean="0"/>
              <a:t>‹#›</a:t>
            </a:fld>
            <a:endParaRPr lang="uk-UA"/>
          </a:p>
        </p:txBody>
      </p:sp>
    </p:spTree>
    <p:extLst>
      <p:ext uri="{BB962C8B-B14F-4D97-AF65-F5344CB8AC3E}">
        <p14:creationId xmlns:p14="http://schemas.microsoft.com/office/powerpoint/2010/main" val="30925517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uk-U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uk-UA"/>
          </a:p>
        </p:txBody>
      </p:sp>
      <p:sp>
        <p:nvSpPr>
          <p:cNvPr id="4" name="Date Placeholder 3"/>
          <p:cNvSpPr>
            <a:spLocks noGrp="1"/>
          </p:cNvSpPr>
          <p:nvPr>
            <p:ph type="dt" sz="half" idx="10"/>
          </p:nvPr>
        </p:nvSpPr>
        <p:spPr/>
        <p:txBody>
          <a:bodyPr/>
          <a:lstStyle/>
          <a:p>
            <a:fld id="{79AEE44E-1649-4AF0-80E7-5BD996C53B7B}" type="datetimeFigureOut">
              <a:rPr lang="uk-UA" smtClean="0"/>
              <a:t>10.05.2022</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1BDF9FBA-6E41-4CC5-8A83-96C5480C6232}" type="slidenum">
              <a:rPr lang="uk-UA" smtClean="0"/>
              <a:t>‹#›</a:t>
            </a:fld>
            <a:endParaRPr lang="uk-UA"/>
          </a:p>
        </p:txBody>
      </p:sp>
    </p:spTree>
    <p:extLst>
      <p:ext uri="{BB962C8B-B14F-4D97-AF65-F5344CB8AC3E}">
        <p14:creationId xmlns:p14="http://schemas.microsoft.com/office/powerpoint/2010/main" val="39419098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uk-U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AEE44E-1649-4AF0-80E7-5BD996C53B7B}" type="datetimeFigureOut">
              <a:rPr lang="uk-UA" smtClean="0"/>
              <a:t>10.05.2022</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1BDF9FBA-6E41-4CC5-8A83-96C5480C6232}" type="slidenum">
              <a:rPr lang="uk-UA" smtClean="0"/>
              <a:t>‹#›</a:t>
            </a:fld>
            <a:endParaRPr lang="uk-UA"/>
          </a:p>
        </p:txBody>
      </p:sp>
    </p:spTree>
    <p:extLst>
      <p:ext uri="{BB962C8B-B14F-4D97-AF65-F5344CB8AC3E}">
        <p14:creationId xmlns:p14="http://schemas.microsoft.com/office/powerpoint/2010/main" val="37672909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uk-UA"/>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uk-UA"/>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uk-UA"/>
          </a:p>
        </p:txBody>
      </p:sp>
      <p:sp>
        <p:nvSpPr>
          <p:cNvPr id="5" name="Date Placeholder 4"/>
          <p:cNvSpPr>
            <a:spLocks noGrp="1"/>
          </p:cNvSpPr>
          <p:nvPr>
            <p:ph type="dt" sz="half" idx="10"/>
          </p:nvPr>
        </p:nvSpPr>
        <p:spPr/>
        <p:txBody>
          <a:bodyPr/>
          <a:lstStyle/>
          <a:p>
            <a:fld id="{79AEE44E-1649-4AF0-80E7-5BD996C53B7B}" type="datetimeFigureOut">
              <a:rPr lang="uk-UA" smtClean="0"/>
              <a:t>10.05.2022</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1BDF9FBA-6E41-4CC5-8A83-96C5480C6232}" type="slidenum">
              <a:rPr lang="uk-UA" smtClean="0"/>
              <a:t>‹#›</a:t>
            </a:fld>
            <a:endParaRPr lang="uk-UA"/>
          </a:p>
        </p:txBody>
      </p:sp>
    </p:spTree>
    <p:extLst>
      <p:ext uri="{BB962C8B-B14F-4D97-AF65-F5344CB8AC3E}">
        <p14:creationId xmlns:p14="http://schemas.microsoft.com/office/powerpoint/2010/main" val="3353310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uk-U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uk-U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uk-UA"/>
          </a:p>
        </p:txBody>
      </p:sp>
      <p:sp>
        <p:nvSpPr>
          <p:cNvPr id="7" name="Date Placeholder 6"/>
          <p:cNvSpPr>
            <a:spLocks noGrp="1"/>
          </p:cNvSpPr>
          <p:nvPr>
            <p:ph type="dt" sz="half" idx="10"/>
          </p:nvPr>
        </p:nvSpPr>
        <p:spPr/>
        <p:txBody>
          <a:bodyPr/>
          <a:lstStyle/>
          <a:p>
            <a:fld id="{79AEE44E-1649-4AF0-80E7-5BD996C53B7B}" type="datetimeFigureOut">
              <a:rPr lang="uk-UA" smtClean="0"/>
              <a:t>10.05.2022</a:t>
            </a:fld>
            <a:endParaRPr lang="uk-UA"/>
          </a:p>
        </p:txBody>
      </p:sp>
      <p:sp>
        <p:nvSpPr>
          <p:cNvPr id="8" name="Footer Placeholder 7"/>
          <p:cNvSpPr>
            <a:spLocks noGrp="1"/>
          </p:cNvSpPr>
          <p:nvPr>
            <p:ph type="ftr" sz="quarter" idx="11"/>
          </p:nvPr>
        </p:nvSpPr>
        <p:spPr/>
        <p:txBody>
          <a:bodyPr/>
          <a:lstStyle/>
          <a:p>
            <a:endParaRPr lang="uk-UA"/>
          </a:p>
        </p:txBody>
      </p:sp>
      <p:sp>
        <p:nvSpPr>
          <p:cNvPr id="9" name="Slide Number Placeholder 8"/>
          <p:cNvSpPr>
            <a:spLocks noGrp="1"/>
          </p:cNvSpPr>
          <p:nvPr>
            <p:ph type="sldNum" sz="quarter" idx="12"/>
          </p:nvPr>
        </p:nvSpPr>
        <p:spPr/>
        <p:txBody>
          <a:bodyPr/>
          <a:lstStyle/>
          <a:p>
            <a:fld id="{1BDF9FBA-6E41-4CC5-8A83-96C5480C6232}" type="slidenum">
              <a:rPr lang="uk-UA" smtClean="0"/>
              <a:t>‹#›</a:t>
            </a:fld>
            <a:endParaRPr lang="uk-UA"/>
          </a:p>
        </p:txBody>
      </p:sp>
    </p:spTree>
    <p:extLst>
      <p:ext uri="{BB962C8B-B14F-4D97-AF65-F5344CB8AC3E}">
        <p14:creationId xmlns:p14="http://schemas.microsoft.com/office/powerpoint/2010/main" val="1621241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uk-UA"/>
          </a:p>
        </p:txBody>
      </p:sp>
      <p:sp>
        <p:nvSpPr>
          <p:cNvPr id="3" name="Date Placeholder 2"/>
          <p:cNvSpPr>
            <a:spLocks noGrp="1"/>
          </p:cNvSpPr>
          <p:nvPr>
            <p:ph type="dt" sz="half" idx="10"/>
          </p:nvPr>
        </p:nvSpPr>
        <p:spPr/>
        <p:txBody>
          <a:bodyPr/>
          <a:lstStyle/>
          <a:p>
            <a:fld id="{79AEE44E-1649-4AF0-80E7-5BD996C53B7B}" type="datetimeFigureOut">
              <a:rPr lang="uk-UA" smtClean="0"/>
              <a:t>10.05.2022</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1BDF9FBA-6E41-4CC5-8A83-96C5480C6232}" type="slidenum">
              <a:rPr lang="uk-UA" smtClean="0"/>
              <a:t>‹#›</a:t>
            </a:fld>
            <a:endParaRPr lang="uk-UA"/>
          </a:p>
        </p:txBody>
      </p:sp>
    </p:spTree>
    <p:extLst>
      <p:ext uri="{BB962C8B-B14F-4D97-AF65-F5344CB8AC3E}">
        <p14:creationId xmlns:p14="http://schemas.microsoft.com/office/powerpoint/2010/main" val="19269569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AEE44E-1649-4AF0-80E7-5BD996C53B7B}" type="datetimeFigureOut">
              <a:rPr lang="uk-UA" smtClean="0"/>
              <a:t>10.05.2022</a:t>
            </a:fld>
            <a:endParaRPr lang="uk-UA"/>
          </a:p>
        </p:txBody>
      </p:sp>
      <p:sp>
        <p:nvSpPr>
          <p:cNvPr id="3" name="Footer Placeholder 2"/>
          <p:cNvSpPr>
            <a:spLocks noGrp="1"/>
          </p:cNvSpPr>
          <p:nvPr>
            <p:ph type="ftr" sz="quarter" idx="11"/>
          </p:nvPr>
        </p:nvSpPr>
        <p:spPr/>
        <p:txBody>
          <a:bodyPr/>
          <a:lstStyle/>
          <a:p>
            <a:endParaRPr lang="uk-UA"/>
          </a:p>
        </p:txBody>
      </p:sp>
      <p:sp>
        <p:nvSpPr>
          <p:cNvPr id="4" name="Slide Number Placeholder 3"/>
          <p:cNvSpPr>
            <a:spLocks noGrp="1"/>
          </p:cNvSpPr>
          <p:nvPr>
            <p:ph type="sldNum" sz="quarter" idx="12"/>
          </p:nvPr>
        </p:nvSpPr>
        <p:spPr/>
        <p:txBody>
          <a:bodyPr/>
          <a:lstStyle/>
          <a:p>
            <a:fld id="{1BDF9FBA-6E41-4CC5-8A83-96C5480C6232}" type="slidenum">
              <a:rPr lang="uk-UA" smtClean="0"/>
              <a:t>‹#›</a:t>
            </a:fld>
            <a:endParaRPr lang="uk-UA"/>
          </a:p>
        </p:txBody>
      </p:sp>
    </p:spTree>
    <p:extLst>
      <p:ext uri="{BB962C8B-B14F-4D97-AF65-F5344CB8AC3E}">
        <p14:creationId xmlns:p14="http://schemas.microsoft.com/office/powerpoint/2010/main" val="36070858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uk-U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uk-U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AEE44E-1649-4AF0-80E7-5BD996C53B7B}" type="datetimeFigureOut">
              <a:rPr lang="uk-UA" smtClean="0"/>
              <a:t>10.05.2022</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1BDF9FBA-6E41-4CC5-8A83-96C5480C6232}" type="slidenum">
              <a:rPr lang="uk-UA" smtClean="0"/>
              <a:t>‹#›</a:t>
            </a:fld>
            <a:endParaRPr lang="uk-UA"/>
          </a:p>
        </p:txBody>
      </p:sp>
    </p:spTree>
    <p:extLst>
      <p:ext uri="{BB962C8B-B14F-4D97-AF65-F5344CB8AC3E}">
        <p14:creationId xmlns:p14="http://schemas.microsoft.com/office/powerpoint/2010/main" val="13252195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uk-U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AEE44E-1649-4AF0-80E7-5BD996C53B7B}" type="datetimeFigureOut">
              <a:rPr lang="uk-UA" smtClean="0"/>
              <a:t>10.05.2022</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1BDF9FBA-6E41-4CC5-8A83-96C5480C6232}" type="slidenum">
              <a:rPr lang="uk-UA" smtClean="0"/>
              <a:t>‹#›</a:t>
            </a:fld>
            <a:endParaRPr lang="uk-UA"/>
          </a:p>
        </p:txBody>
      </p:sp>
    </p:spTree>
    <p:extLst>
      <p:ext uri="{BB962C8B-B14F-4D97-AF65-F5344CB8AC3E}">
        <p14:creationId xmlns:p14="http://schemas.microsoft.com/office/powerpoint/2010/main" val="28076210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uk-U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uk-U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AEE44E-1649-4AF0-80E7-5BD996C53B7B}" type="datetimeFigureOut">
              <a:rPr lang="uk-UA" smtClean="0"/>
              <a:t>10.05.2022</a:t>
            </a:fld>
            <a:endParaRPr lang="uk-U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DF9FBA-6E41-4CC5-8A83-96C5480C6232}" type="slidenum">
              <a:rPr lang="uk-UA" smtClean="0"/>
              <a:t>‹#›</a:t>
            </a:fld>
            <a:endParaRPr lang="uk-UA"/>
          </a:p>
        </p:txBody>
      </p:sp>
    </p:spTree>
    <p:extLst>
      <p:ext uri="{BB962C8B-B14F-4D97-AF65-F5344CB8AC3E}">
        <p14:creationId xmlns:p14="http://schemas.microsoft.com/office/powerpoint/2010/main" val="30680391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06306" y="1791346"/>
            <a:ext cx="10001060" cy="3450610"/>
          </a:xfrm>
        </p:spPr>
        <p:txBody>
          <a:bodyPr>
            <a:noAutofit/>
          </a:bodyPr>
          <a:lstStyle/>
          <a:p>
            <a:endParaRPr lang="uk-UA" sz="2800" b="1" dirty="0" smtClean="0"/>
          </a:p>
          <a:p>
            <a:r>
              <a:rPr lang="uk-UA" sz="4400" b="1" dirty="0" smtClean="0"/>
              <a:t>Лекція 7</a:t>
            </a:r>
            <a:endParaRPr lang="uk-UA" sz="4400" b="1" dirty="0"/>
          </a:p>
          <a:p>
            <a:endParaRPr lang="uk-UA" sz="3200" b="1" dirty="0" smtClean="0"/>
          </a:p>
          <a:p>
            <a:r>
              <a:rPr lang="uk-UA" sz="4400" b="1" dirty="0" smtClean="0"/>
              <a:t>Протокол маршрутизації </a:t>
            </a:r>
            <a:r>
              <a:rPr lang="en-US" sz="4400" b="1" dirty="0" smtClean="0"/>
              <a:t>OSPF</a:t>
            </a:r>
            <a:endParaRPr lang="uk-UA" sz="4400" b="1" dirty="0"/>
          </a:p>
        </p:txBody>
      </p:sp>
    </p:spTree>
    <p:extLst>
      <p:ext uri="{BB962C8B-B14F-4D97-AF65-F5344CB8AC3E}">
        <p14:creationId xmlns:p14="http://schemas.microsoft.com/office/powerpoint/2010/main" val="41270512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8474" y="141679"/>
            <a:ext cx="11407367" cy="6548831"/>
          </a:xfrm>
        </p:spPr>
        <p:txBody>
          <a:bodyPr>
            <a:normAutofit/>
          </a:bodyPr>
          <a:lstStyle/>
          <a:p>
            <a:pPr marL="0" indent="0" algn="just">
              <a:buNone/>
            </a:pPr>
            <a:r>
              <a:rPr lang="uk-UA" sz="1600" dirty="0"/>
              <a:t>Після цього всі інтерфейси повинні бути в стані </a:t>
            </a:r>
            <a:r>
              <a:rPr lang="uk-UA" sz="1600" b="1" dirty="0"/>
              <a:t>UP</a:t>
            </a:r>
            <a:r>
              <a:rPr lang="uk-UA" sz="1600" dirty="0"/>
              <a:t> і стати зеленими. Тепер надамо IP адреси комп'ютерам. Для цього двічі клацнемо іконку комп'ютера, перейдемо у вкладку </a:t>
            </a:r>
            <a:r>
              <a:rPr lang="uk-UA" sz="1600" b="1" dirty="0"/>
              <a:t>Desktop</a:t>
            </a:r>
            <a:r>
              <a:rPr lang="uk-UA" sz="1600" dirty="0"/>
              <a:t> і натисніть на </a:t>
            </a:r>
            <a:r>
              <a:rPr lang="uk-UA" sz="1600" b="1" dirty="0"/>
              <a:t>IP Configuration</a:t>
            </a:r>
            <a:r>
              <a:rPr lang="uk-UA" sz="1600" dirty="0"/>
              <a:t>. У вікні вибираємо опцію </a:t>
            </a:r>
            <a:r>
              <a:rPr lang="uk-UA" sz="1600" b="1" dirty="0"/>
              <a:t>static</a:t>
            </a:r>
            <a:r>
              <a:rPr lang="uk-UA" sz="1600" dirty="0"/>
              <a:t> в блоці </a:t>
            </a:r>
            <a:r>
              <a:rPr lang="uk-UA" sz="1600" b="1" dirty="0"/>
              <a:t>IP Configuration </a:t>
            </a:r>
            <a:r>
              <a:rPr lang="uk-UA" sz="1600" dirty="0"/>
              <a:t>і задаємо необхідну IP адресу, маску та шлюз, відповідно до нашої схеми.</a:t>
            </a:r>
          </a:p>
        </p:txBody>
      </p:sp>
      <p:pic>
        <p:nvPicPr>
          <p:cNvPr id="8194" name="Picture 2" descr=" Присвоение адреса ПК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5943" y="986828"/>
            <a:ext cx="6424439" cy="52112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51551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8474" y="141679"/>
            <a:ext cx="11407367" cy="6548831"/>
          </a:xfrm>
        </p:spPr>
        <p:txBody>
          <a:bodyPr>
            <a:normAutofit/>
          </a:bodyPr>
          <a:lstStyle/>
          <a:p>
            <a:pPr marL="0" indent="0" algn="just">
              <a:buNone/>
            </a:pPr>
            <a:r>
              <a:rPr lang="uk-UA" sz="1600" dirty="0"/>
              <a:t>Те саме проробляємо і для інших ПК. Після цього можна перевірити доступність, використовуючи команду </a:t>
            </a:r>
            <a:r>
              <a:rPr lang="uk-UA" sz="1600" b="1" dirty="0"/>
              <a:t>Ping</a:t>
            </a:r>
            <a:r>
              <a:rPr lang="uk-UA" sz="1600" dirty="0"/>
              <a:t>, зайшовши на комп'ютер у вкладку </a:t>
            </a:r>
            <a:r>
              <a:rPr lang="uk-UA" sz="1600" b="1" dirty="0"/>
              <a:t>Desktop – Command Prompt</a:t>
            </a:r>
            <a:r>
              <a:rPr lang="uk-UA" sz="1600" dirty="0"/>
              <a:t>.</a:t>
            </a:r>
          </a:p>
        </p:txBody>
      </p:sp>
      <p:pic>
        <p:nvPicPr>
          <p:cNvPr id="9218" name="Picture 2" descr=" Command Prompt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1622" y="787651"/>
            <a:ext cx="6593501" cy="5400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38393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8474" y="141679"/>
            <a:ext cx="11407367" cy="6548831"/>
          </a:xfrm>
        </p:spPr>
        <p:txBody>
          <a:bodyPr>
            <a:normAutofit/>
          </a:bodyPr>
          <a:lstStyle/>
          <a:p>
            <a:pPr marL="0" indent="0" algn="just">
              <a:buNone/>
            </a:pPr>
            <a:r>
              <a:rPr lang="uk-UA" sz="1600" dirty="0"/>
              <a:t>Як видно на скріншоті, у нас є доступ до шлюзу, який знаходиться в нашій підмережі 192.168.1.0/24, є доступ до інтерфейсу роутера, що знаходиться в підмережі 192.168.2.0/24, тому що він знаходиться на роутері і тому потрапляє в таблицю </a:t>
            </a:r>
            <a:r>
              <a:rPr lang="uk-UA" sz="1600" dirty="0" smtClean="0"/>
              <a:t>маршрутизації </a:t>
            </a:r>
            <a:r>
              <a:rPr lang="uk-UA" sz="1600" dirty="0"/>
              <a:t>але при цьому до іншої адреси цієї підмережі доступу у нас немає. І ми не маємо доступу до підмережі 192.168.3.0/24. На даний момент таблиця маршрузіації лівого роутера виглядає </a:t>
            </a:r>
            <a:r>
              <a:rPr lang="uk-UA" sz="1600" dirty="0" smtClean="0"/>
              <a:t>так</a:t>
            </a:r>
            <a:endParaRPr lang="en-US" sz="1600" dirty="0" smtClean="0"/>
          </a:p>
          <a:p>
            <a:pPr marL="0" indent="0" algn="just">
              <a:buNone/>
            </a:pPr>
            <a:endParaRPr lang="en-US" sz="1600" dirty="0"/>
          </a:p>
          <a:p>
            <a:pPr marL="0" indent="0" algn="just">
              <a:buNone/>
            </a:pPr>
            <a:endParaRPr lang="en-US" sz="1600" dirty="0" smtClean="0"/>
          </a:p>
          <a:p>
            <a:pPr marL="0" indent="0" algn="just">
              <a:buNone/>
            </a:pPr>
            <a:endParaRPr lang="en-US" sz="1600" dirty="0"/>
          </a:p>
          <a:p>
            <a:pPr marL="0" indent="0" algn="just">
              <a:buNone/>
            </a:pPr>
            <a:endParaRPr lang="en-US" sz="1600" dirty="0" smtClean="0"/>
          </a:p>
          <a:p>
            <a:pPr marL="0" indent="0" algn="just">
              <a:buNone/>
            </a:pPr>
            <a:endParaRPr lang="en-US" sz="1600" dirty="0"/>
          </a:p>
          <a:p>
            <a:pPr marL="0" indent="0" algn="just">
              <a:buNone/>
            </a:pPr>
            <a:endParaRPr lang="en-US" sz="1600" dirty="0" smtClean="0"/>
          </a:p>
          <a:p>
            <a:pPr marL="0" indent="0" algn="just">
              <a:buNone/>
            </a:pPr>
            <a:endParaRPr lang="en-US" sz="1600" dirty="0"/>
          </a:p>
          <a:p>
            <a:pPr marL="0" indent="0" algn="just">
              <a:buNone/>
            </a:pPr>
            <a:endParaRPr lang="en-US" sz="1600" dirty="0" smtClean="0"/>
          </a:p>
          <a:p>
            <a:pPr marL="0" indent="0" algn="just">
              <a:buNone/>
            </a:pPr>
            <a:r>
              <a:rPr lang="uk-UA" sz="1600" dirty="0"/>
              <a:t>Щоб це виправити та отримати доступ до підмережі 192.168.3.0/24, налаштуємо протокол маршрутизації OSPF.</a:t>
            </a:r>
          </a:p>
        </p:txBody>
      </p:sp>
      <p:pic>
        <p:nvPicPr>
          <p:cNvPr id="10242" name="Picture 2" descr=" Таблица маршрутизации до настройки OSPF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890" y="1133931"/>
            <a:ext cx="7620000" cy="2647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01276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6458" y="132625"/>
            <a:ext cx="11407367" cy="6548831"/>
          </a:xfrm>
        </p:spPr>
        <p:txBody>
          <a:bodyPr>
            <a:normAutofit/>
          </a:bodyPr>
          <a:lstStyle/>
          <a:p>
            <a:pPr marL="0" indent="0" algn="just">
              <a:buNone/>
            </a:pPr>
            <a:r>
              <a:rPr lang="uk-UA" sz="1600" b="1" dirty="0"/>
              <a:t>Налаштування OSFP </a:t>
            </a:r>
            <a:endParaRPr lang="en-US" sz="1600" b="1" dirty="0" smtClean="0"/>
          </a:p>
          <a:p>
            <a:pPr marL="0" indent="0" algn="just">
              <a:buNone/>
            </a:pPr>
            <a:r>
              <a:rPr lang="uk-UA" sz="1600" dirty="0" smtClean="0"/>
              <a:t>Запускаємо </a:t>
            </a:r>
            <a:r>
              <a:rPr lang="uk-UA" sz="1600" dirty="0"/>
              <a:t>процес OSPF на першому маршрутизаторі. Для цього використовуємо команду </a:t>
            </a:r>
            <a:r>
              <a:rPr lang="uk-UA" sz="1600" b="1" dirty="0"/>
              <a:t>router OSPF [номер процесу] </a:t>
            </a:r>
            <a:r>
              <a:rPr lang="uk-UA" sz="1600" dirty="0"/>
              <a:t>для запуску протоколу, і команду </a:t>
            </a:r>
            <a:r>
              <a:rPr lang="uk-UA" sz="1600" b="1" dirty="0"/>
              <a:t>network [ip_адреса_мережі][wildcard_маска][зона] </a:t>
            </a:r>
            <a:r>
              <a:rPr lang="uk-UA" sz="1600" dirty="0"/>
              <a:t>, в якій ми вказуємо всі </a:t>
            </a:r>
            <a:r>
              <a:rPr lang="uk-UA" sz="1600" dirty="0" smtClean="0"/>
              <a:t>підмережі, </a:t>
            </a:r>
            <a:r>
              <a:rPr lang="uk-UA" sz="1600" dirty="0"/>
              <a:t>для яких буде працювати OSPF. </a:t>
            </a:r>
            <a:endParaRPr lang="uk-UA" sz="1600" dirty="0" smtClean="0"/>
          </a:p>
          <a:p>
            <a:pPr marL="0" indent="0" algn="just">
              <a:buNone/>
            </a:pPr>
            <a:endParaRPr lang="uk-UA" sz="1600" dirty="0"/>
          </a:p>
          <a:p>
            <a:pPr marL="0" indent="0" algn="just">
              <a:buNone/>
            </a:pPr>
            <a:endParaRPr lang="uk-UA" sz="1600" dirty="0" smtClean="0"/>
          </a:p>
          <a:p>
            <a:pPr marL="0" indent="0" algn="just">
              <a:buNone/>
            </a:pPr>
            <a:endParaRPr lang="uk-UA" sz="1600" dirty="0"/>
          </a:p>
          <a:p>
            <a:pPr marL="0" indent="0" algn="just">
              <a:buNone/>
            </a:pPr>
            <a:endParaRPr lang="uk-UA" sz="1600" dirty="0" smtClean="0"/>
          </a:p>
          <a:p>
            <a:pPr marL="0" indent="0" algn="just">
              <a:buNone/>
            </a:pPr>
            <a:endParaRPr lang="uk-UA" sz="1600" dirty="0"/>
          </a:p>
          <a:p>
            <a:pPr marL="0" indent="0" algn="just">
              <a:buNone/>
            </a:pPr>
            <a:endParaRPr lang="uk-UA" sz="1600" dirty="0" smtClean="0"/>
          </a:p>
          <a:p>
            <a:pPr marL="0" indent="0" algn="just">
              <a:buNone/>
            </a:pPr>
            <a:endParaRPr lang="uk-UA" sz="1600" dirty="0"/>
          </a:p>
          <a:p>
            <a:pPr marL="0" indent="0" algn="just">
              <a:buNone/>
            </a:pPr>
            <a:endParaRPr lang="uk-UA" sz="1600" dirty="0" smtClean="0"/>
          </a:p>
          <a:p>
            <a:pPr marL="0" indent="0" algn="just">
              <a:buNone/>
            </a:pPr>
            <a:endParaRPr lang="uk-UA" sz="1600" dirty="0"/>
          </a:p>
          <a:p>
            <a:pPr marL="0" indent="0" algn="just">
              <a:buNone/>
            </a:pPr>
            <a:endParaRPr lang="uk-UA" sz="1600" dirty="0" smtClean="0"/>
          </a:p>
          <a:p>
            <a:pPr marL="0" indent="0" algn="just">
              <a:buNone/>
            </a:pPr>
            <a:r>
              <a:rPr lang="uk-UA" sz="1600" dirty="0"/>
              <a:t>Те саме </a:t>
            </a:r>
            <a:r>
              <a:rPr lang="uk-UA" sz="1600" dirty="0" smtClean="0"/>
              <a:t>виконуємо </a:t>
            </a:r>
            <a:r>
              <a:rPr lang="uk-UA" sz="1600" dirty="0"/>
              <a:t>на другому маршрутизаторі. Номер зони має бути таким самим, як і на першому роутері.</a:t>
            </a:r>
          </a:p>
        </p:txBody>
      </p:sp>
      <p:pic>
        <p:nvPicPr>
          <p:cNvPr id="11266" name="Picture 2" descr=" Настройка OSPF на первом роутере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6477" y="1331660"/>
            <a:ext cx="7620000" cy="130492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3"/>
          <p:cNvSpPr>
            <a:spLocks noChangeArrowheads="1"/>
          </p:cNvSpPr>
          <p:nvPr/>
        </p:nvSpPr>
        <p:spPr bwMode="auto">
          <a:xfrm>
            <a:off x="522081" y="2878447"/>
            <a:ext cx="3057247" cy="1600438"/>
          </a:xfrm>
          <a:prstGeom prst="rect">
            <a:avLst/>
          </a:prstGeom>
          <a:solidFill>
            <a:schemeClr val="tx1"/>
          </a:solidFill>
          <a:ln>
            <a:noFill/>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bg1"/>
                </a:solidFill>
                <a:effectLst/>
                <a:latin typeface="SFMono-Regular"/>
              </a:rPr>
              <a:t>en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bg1"/>
                </a:solidFill>
                <a:effectLst/>
                <a:latin typeface="SFMono-Regular"/>
              </a:rPr>
              <a:t>conf t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bg1"/>
                </a:solidFill>
                <a:effectLst/>
                <a:latin typeface="SFMono-Regular"/>
              </a:rPr>
              <a:t>router ospf 1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bg1"/>
                </a:solidFill>
                <a:effectLst/>
                <a:latin typeface="SFMono-Regular"/>
              </a:rPr>
              <a:t>network 192.168.1.0 0.0.255 area 0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bg1"/>
                </a:solidFill>
                <a:effectLst/>
                <a:latin typeface="SFMono-Regular"/>
              </a:rPr>
              <a:t>network 192.168.2.0 0.0.255 area 0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bg1"/>
                </a:solidFill>
                <a:effectLst/>
                <a:latin typeface="SFMono-Regular"/>
              </a:rPr>
              <a:t>network 192.168.3.0 0.0.255 area 0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bg1"/>
                </a:solidFill>
                <a:effectLst/>
                <a:latin typeface="SFMono-Regular"/>
              </a:rPr>
              <a:t>exit</a:t>
            </a:r>
            <a:r>
              <a:rPr kumimoji="0" lang="ru-RU" altLang="ru-RU" sz="1400" b="0" i="0" u="none" strike="noStrike" cap="none" normalizeH="0" baseline="0" dirty="0" smtClean="0">
                <a:ln>
                  <a:noFill/>
                </a:ln>
                <a:solidFill>
                  <a:schemeClr val="bg1"/>
                </a:solidFill>
                <a:effectLst/>
              </a:rPr>
              <a:t> </a:t>
            </a:r>
            <a:endParaRPr kumimoji="0" lang="ru-RU" altLang="ru-RU" sz="1400" b="0" i="0" u="none" strike="noStrike" cap="none" normalizeH="0" baseline="0" dirty="0" smtClean="0">
              <a:ln>
                <a:noFill/>
              </a:ln>
              <a:solidFill>
                <a:schemeClr val="bg1"/>
              </a:solidFill>
              <a:effectLst/>
              <a:latin typeface="Arial" panose="020B0604020202020204" pitchFamily="34" charset="0"/>
            </a:endParaRPr>
          </a:p>
        </p:txBody>
      </p:sp>
      <p:pic>
        <p:nvPicPr>
          <p:cNvPr id="11269" name="Picture 5" descr=" Настройка OSPF на втором роутере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569" y="5023934"/>
            <a:ext cx="7620000" cy="1495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53707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8474" y="141679"/>
            <a:ext cx="11407367" cy="6548831"/>
          </a:xfrm>
        </p:spPr>
        <p:txBody>
          <a:bodyPr>
            <a:normAutofit/>
          </a:bodyPr>
          <a:lstStyle/>
          <a:p>
            <a:pPr marL="0" indent="0" algn="just">
              <a:buNone/>
            </a:pPr>
            <a:r>
              <a:rPr lang="uk-UA" sz="1600" dirty="0"/>
              <a:t>Як видно на скріншоті, процес OSPF вже одразу запрацював. Тепер можна перевірити таблицю маршрутизації.</a:t>
            </a:r>
          </a:p>
        </p:txBody>
      </p:sp>
      <p:pic>
        <p:nvPicPr>
          <p:cNvPr id="12290" name="Picture 2" descr=" Таблица маршрутизации до после настройки OSPF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5120" y="520493"/>
            <a:ext cx="7620000" cy="289560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57885" y="3516900"/>
            <a:ext cx="11211208" cy="584775"/>
          </a:xfrm>
          <a:prstGeom prst="rect">
            <a:avLst/>
          </a:prstGeom>
        </p:spPr>
        <p:txBody>
          <a:bodyPr wrap="square">
            <a:spAutoFit/>
          </a:bodyPr>
          <a:lstStyle/>
          <a:p>
            <a:r>
              <a:rPr lang="uk-UA" sz="1600" dirty="0"/>
              <a:t>Як бачимо, тепер усі мережі з'явилися у таблиці маршрутизації. Тепер знову перевіримо мережеву доступність між підмережами 192.168.1.0/24 та 192.168.3.0/24, використовуючи утиліту Ping.</a:t>
            </a:r>
          </a:p>
        </p:txBody>
      </p:sp>
      <p:pic>
        <p:nvPicPr>
          <p:cNvPr id="12292" name="Picture 4" descr=" Проверка Ping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5943" y="4161873"/>
            <a:ext cx="7305675" cy="1857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96336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8474" y="141679"/>
            <a:ext cx="11407367" cy="6548831"/>
          </a:xfrm>
        </p:spPr>
        <p:txBody>
          <a:bodyPr>
            <a:normAutofit lnSpcReduction="10000"/>
          </a:bodyPr>
          <a:lstStyle/>
          <a:p>
            <a:pPr marL="0" indent="0" algn="ctr">
              <a:buNone/>
            </a:pPr>
            <a:r>
              <a:rPr lang="uk-UA" sz="1600" b="1" dirty="0"/>
              <a:t>Протокол маршрутизації OSPF: LSA, області та віртуальні посилання </a:t>
            </a:r>
            <a:endParaRPr lang="uk-UA" sz="1600" b="1" dirty="0" smtClean="0"/>
          </a:p>
          <a:p>
            <a:pPr marL="0" indent="0" algn="just">
              <a:buNone/>
            </a:pPr>
            <a:r>
              <a:rPr lang="uk-UA" sz="1600" dirty="0" smtClean="0"/>
              <a:t>Розглянемо </a:t>
            </a:r>
            <a:r>
              <a:rPr lang="uk-UA" sz="1600" dirty="0"/>
              <a:t>типи LSA, типи областей та віртуальні посилання (LSA types, area types та virtual links). </a:t>
            </a:r>
            <a:endParaRPr lang="uk-UA" sz="1600" dirty="0" smtClean="0"/>
          </a:p>
          <a:p>
            <a:pPr marL="0" indent="0" algn="just">
              <a:buNone/>
            </a:pPr>
            <a:r>
              <a:rPr lang="uk-UA" sz="1600" b="1" dirty="0" smtClean="0"/>
              <a:t>OSPF LSA ТИПИ</a:t>
            </a:r>
          </a:p>
          <a:p>
            <a:pPr marL="0" indent="0" algn="just">
              <a:buNone/>
            </a:pPr>
            <a:r>
              <a:rPr lang="uk-UA" sz="1600" b="1" dirty="0"/>
              <a:t>Link State Advertisements (LSA) </a:t>
            </a:r>
            <a:r>
              <a:rPr lang="uk-UA" sz="1600" dirty="0"/>
              <a:t>— Оголошення стану каналу — це основа роботи мереж на OSPF. Наповнення цих оновлень дозволяють мережі OSPF створити </a:t>
            </a:r>
            <a:r>
              <a:rPr lang="uk-UA" sz="1600" dirty="0" smtClean="0"/>
              <a:t>карту </a:t>
            </a:r>
            <a:r>
              <a:rPr lang="uk-UA" sz="1600" dirty="0"/>
              <a:t>мережі. Це відбувається за допомогою алгоритму найкоротшого шляху Дейкстри. </a:t>
            </a:r>
            <a:endParaRPr lang="uk-UA" sz="1600" dirty="0" smtClean="0"/>
          </a:p>
          <a:p>
            <a:pPr marL="0" indent="0" algn="just">
              <a:buNone/>
            </a:pPr>
            <a:r>
              <a:rPr lang="uk-UA" sz="1600" dirty="0" smtClean="0"/>
              <a:t>Не </a:t>
            </a:r>
            <a:r>
              <a:rPr lang="uk-UA" sz="1600" dirty="0"/>
              <a:t>всі LSA OSPF рівні. Нижче представлений кожен з них: </a:t>
            </a:r>
            <a:endParaRPr lang="uk-UA" sz="1600" dirty="0" smtClean="0"/>
          </a:p>
          <a:p>
            <a:pPr marL="0" indent="0" algn="just">
              <a:buNone/>
            </a:pPr>
            <a:r>
              <a:rPr lang="uk-UA" sz="1600" b="1" dirty="0" smtClean="0"/>
              <a:t>Router </a:t>
            </a:r>
            <a:r>
              <a:rPr lang="uk-UA" sz="1600" b="1" dirty="0"/>
              <a:t>(Type 1) LSA </a:t>
            </a:r>
            <a:r>
              <a:rPr lang="uk-UA" sz="1600" dirty="0"/>
              <a:t>- </a:t>
            </a:r>
            <a:r>
              <a:rPr lang="uk-UA" sz="1600" dirty="0" smtClean="0"/>
              <a:t>визначено </a:t>
            </a:r>
            <a:r>
              <a:rPr lang="uk-UA" sz="1600" dirty="0"/>
              <a:t>в межах області. Він описує інтерфейси локального маршрутизатора, що беруть участь у OSPF, та сусідів, яких встановив локальний спікер OSPF. </a:t>
            </a:r>
            <a:endParaRPr lang="uk-UA" sz="1600" dirty="0" smtClean="0"/>
          </a:p>
          <a:p>
            <a:pPr marL="0" indent="0" algn="just">
              <a:buNone/>
            </a:pPr>
            <a:r>
              <a:rPr lang="uk-UA" sz="1600" b="1" dirty="0" smtClean="0"/>
              <a:t>Network </a:t>
            </a:r>
            <a:r>
              <a:rPr lang="uk-UA" sz="1600" b="1" dirty="0"/>
              <a:t>(Type 2) LSA </a:t>
            </a:r>
            <a:r>
              <a:rPr lang="uk-UA" sz="1600" dirty="0" smtClean="0"/>
              <a:t>–OSPF </a:t>
            </a:r>
            <a:r>
              <a:rPr lang="uk-UA" sz="1600" dirty="0"/>
              <a:t>функціонує на (широкомовному) Ethernet сегменті. Він вибирає Designated Router (DR) and Backup Designated Router (BDR), щоб зменшити кількість суміжностей, які мають бути сформовані, та хаос, який буде результатом перетину цих відносин. Type 2 LSA відправляється призначеним маршрутизатором до локальної області. Цей LSA описує всі маршрутизатори, підключені до цього сегменту. </a:t>
            </a:r>
            <a:endParaRPr lang="uk-UA" sz="1600" dirty="0" smtClean="0"/>
          </a:p>
          <a:p>
            <a:pPr marL="0" indent="0" algn="just">
              <a:buNone/>
            </a:pPr>
            <a:r>
              <a:rPr lang="uk-UA" sz="1600" b="1" dirty="0" smtClean="0"/>
              <a:t>Summary </a:t>
            </a:r>
            <a:r>
              <a:rPr lang="uk-UA" sz="1600" b="1" dirty="0"/>
              <a:t>(Type 3) LSA </a:t>
            </a:r>
            <a:r>
              <a:rPr lang="uk-UA" sz="1600" dirty="0" smtClean="0"/>
              <a:t>–Type </a:t>
            </a:r>
            <a:r>
              <a:rPr lang="uk-UA" sz="1600" dirty="0"/>
              <a:t>1 LSA та Type 2 LSA ретранслюються в межах області. </a:t>
            </a:r>
            <a:r>
              <a:rPr lang="uk-UA" sz="1600" dirty="0" smtClean="0"/>
              <a:t>Їх </a:t>
            </a:r>
            <a:r>
              <a:rPr lang="uk-UA" sz="1600" dirty="0" smtClean="0"/>
              <a:t>називають </a:t>
            </a:r>
            <a:r>
              <a:rPr lang="uk-UA" sz="1600" dirty="0"/>
              <a:t>intra-area LSA. </a:t>
            </a:r>
            <a:r>
              <a:rPr lang="uk-UA" sz="1600" dirty="0" smtClean="0"/>
              <a:t> </a:t>
            </a:r>
            <a:r>
              <a:rPr lang="uk-UA" sz="1600" dirty="0"/>
              <a:t>Summary (Type 3) LSA використовується для оголошення префіксів, отриманих з Type 1 LSA та Type 2 LSA в іншій області. </a:t>
            </a:r>
            <a:r>
              <a:rPr lang="uk-UA" sz="1600" dirty="0" smtClean="0"/>
              <a:t>ABR </a:t>
            </a:r>
            <a:r>
              <a:rPr lang="uk-UA" sz="1600" dirty="0"/>
              <a:t>- це пристрій OSPF, який розділяє області, і саме цей пристрій рекламує Type 3 LSA</a:t>
            </a:r>
            <a:r>
              <a:rPr lang="uk-UA" sz="1600" dirty="0" smtClean="0"/>
              <a:t>.</a:t>
            </a:r>
          </a:p>
          <a:p>
            <a:pPr marL="0" indent="0" algn="just">
              <a:buNone/>
            </a:pPr>
            <a:r>
              <a:rPr lang="uk-UA" sz="1600" b="1" dirty="0"/>
              <a:t>ASBR Summary (Type4) LSA </a:t>
            </a:r>
            <a:r>
              <a:rPr lang="uk-UA" sz="1600" b="1" dirty="0" smtClean="0"/>
              <a:t>- </a:t>
            </a:r>
            <a:r>
              <a:rPr lang="uk-UA" sz="1600" dirty="0" smtClean="0"/>
              <a:t>Autonomous </a:t>
            </a:r>
            <a:r>
              <a:rPr lang="uk-UA" sz="1600" dirty="0"/>
              <a:t>System Boundary Router (ASBR). Завдання цього маршрутизатора у тому, щоб запровадити зовнішню префиксную інформацію з іншого домену маршрутизації. Для того, щоб повідомити маршрутизатори в різних областях про існування цього спеціального маршрутизатора, використовується Type 4 LSA. Цей Summary LSA надає ідентифікатор маршрутизатора ASBR</a:t>
            </a:r>
            <a:r>
              <a:rPr lang="uk-UA" sz="1600" dirty="0" smtClean="0"/>
              <a:t>. </a:t>
            </a:r>
          </a:p>
          <a:p>
            <a:pPr marL="0" indent="0" algn="just">
              <a:buNone/>
            </a:pPr>
            <a:r>
              <a:rPr lang="uk-UA" sz="1600" b="1" dirty="0" smtClean="0"/>
              <a:t>External </a:t>
            </a:r>
            <a:r>
              <a:rPr lang="uk-UA" sz="1600" b="1" dirty="0"/>
              <a:t>(Type 5) LSA </a:t>
            </a:r>
            <a:r>
              <a:rPr lang="uk-UA" sz="1600" dirty="0"/>
              <a:t>- </a:t>
            </a:r>
            <a:r>
              <a:rPr lang="uk-UA" sz="1600" dirty="0" smtClean="0"/>
              <a:t>ASBR </a:t>
            </a:r>
            <a:r>
              <a:rPr lang="uk-UA" sz="1600" dirty="0"/>
              <a:t>це пристрій, який приносить префікси з інших доменів маршрутизації. Type 4 LSA описує цей пристрій. Але який LSA використовується для реальних префіксів, що надходять з іншого домену? </a:t>
            </a:r>
            <a:r>
              <a:rPr lang="uk-UA" sz="1600" dirty="0" smtClean="0"/>
              <a:t>Це </a:t>
            </a:r>
            <a:r>
              <a:rPr lang="uk-UA" sz="1600" dirty="0"/>
              <a:t>Type 5 LSA. OSPF ASBR створює ці LSA, і вони відправляються до Area Border Routers для пересилання в інші області</a:t>
            </a:r>
            <a:r>
              <a:rPr lang="uk-UA" sz="1600" dirty="0" smtClean="0"/>
              <a:t>.</a:t>
            </a:r>
          </a:p>
          <a:p>
            <a:pPr marL="0" indent="0" algn="just">
              <a:buNone/>
            </a:pPr>
            <a:r>
              <a:rPr lang="uk-UA" sz="1600" b="1" dirty="0" smtClean="0"/>
              <a:t>NSSA </a:t>
            </a:r>
            <a:r>
              <a:rPr lang="uk-UA" sz="1600" b="1" dirty="0"/>
              <a:t>External (Type 7) LSA </a:t>
            </a:r>
            <a:r>
              <a:rPr lang="uk-UA" sz="1600" dirty="0"/>
              <a:t>- у OSPF є спеціальний тип області, званий Not So Stubby Area (NSSA). Ця область може бути заглушкою, але вона також може вводити зовнішні префікси з ASBR. Ці префікси передаються як Type 7 LSA. Коли ABR отримує ці Type 7 LSA, він відправляє по одному інші області, такі як Type 5 LSA. Таким чином, позначення Type 7 призначене лише для цієї спеціальної області NSSA.</a:t>
            </a:r>
            <a:endParaRPr lang="uk-UA" sz="1600" b="1" dirty="0"/>
          </a:p>
        </p:txBody>
      </p:sp>
    </p:spTree>
    <p:extLst>
      <p:ext uri="{BB962C8B-B14F-4D97-AF65-F5344CB8AC3E}">
        <p14:creationId xmlns:p14="http://schemas.microsoft.com/office/powerpoint/2010/main" val="8278616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351" y="208230"/>
            <a:ext cx="11579383" cy="6292158"/>
          </a:xfrm>
        </p:spPr>
        <p:txBody>
          <a:bodyPr>
            <a:normAutofit/>
          </a:bodyPr>
          <a:lstStyle/>
          <a:p>
            <a:pPr marL="0" indent="0" algn="ctr">
              <a:buNone/>
            </a:pPr>
            <a:r>
              <a:rPr lang="uk-UA" sz="1600" b="1" dirty="0"/>
              <a:t>Області (Areas) </a:t>
            </a:r>
            <a:endParaRPr lang="uk-UA" sz="1600" b="1" dirty="0" smtClean="0"/>
          </a:p>
          <a:p>
            <a:pPr marL="0" indent="0">
              <a:buNone/>
            </a:pPr>
            <a:r>
              <a:rPr lang="uk-UA" sz="1600" dirty="0" smtClean="0"/>
              <a:t>OSPF </a:t>
            </a:r>
            <a:r>
              <a:rPr lang="uk-UA" sz="1600" dirty="0"/>
              <a:t>використовує різні типи областей обмеження лавинної розсилки оновлень станів каналів (link-state flooding) через мережу. Лавинне розсилання та обчислення алгоритму Дейкстри на маршрутизаторі обмежено змінами в межах області. Маршрутизатори, що відносяться до кількох областей, називають </a:t>
            </a:r>
            <a:r>
              <a:rPr lang="uk-UA" sz="1600" b="1" dirty="0"/>
              <a:t>граничним маршрутизатором мережі (ABR)</a:t>
            </a:r>
            <a:r>
              <a:rPr lang="uk-UA" sz="1600" dirty="0"/>
              <a:t>. Тому ABR має містити інформацію про всі області, до яких він підключений. Маршрутизатор називають </a:t>
            </a:r>
            <a:r>
              <a:rPr lang="uk-UA" sz="1600" b="1" dirty="0"/>
              <a:t>ASBR граничний маршрутизатор автономної системи</a:t>
            </a:r>
            <a:r>
              <a:rPr lang="uk-UA" sz="1600" dirty="0"/>
              <a:t>, коли він виконує функції шлюзу між OSPF та іншим протоколом маршрутизації. Маршрутизатор називають </a:t>
            </a:r>
            <a:r>
              <a:rPr lang="uk-UA" sz="1600" b="1" dirty="0"/>
              <a:t>внутрішнім маршрутизатором (IR)</a:t>
            </a:r>
            <a:r>
              <a:rPr lang="uk-UA" sz="1600" dirty="0"/>
              <a:t>, коли всі його інтерфейси OSPF відносяться до однієї області.</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8351" y="2269067"/>
            <a:ext cx="5397538" cy="4048153"/>
          </a:xfrm>
          <a:prstGeom prst="rect">
            <a:avLst/>
          </a:prstGeom>
        </p:spPr>
      </p:pic>
      <p:sp>
        <p:nvSpPr>
          <p:cNvPr id="4" name="Rectangle 3"/>
          <p:cNvSpPr/>
          <p:nvPr/>
        </p:nvSpPr>
        <p:spPr>
          <a:xfrm>
            <a:off x="6448734" y="2200147"/>
            <a:ext cx="4930094" cy="2800767"/>
          </a:xfrm>
          <a:prstGeom prst="rect">
            <a:avLst/>
          </a:prstGeom>
        </p:spPr>
        <p:txBody>
          <a:bodyPr wrap="square">
            <a:spAutoFit/>
          </a:bodyPr>
          <a:lstStyle/>
          <a:p>
            <a:r>
              <a:rPr lang="uk-UA" sz="1600" dirty="0"/>
              <a:t>OSPF передбачає кілька типів областей: </a:t>
            </a:r>
            <a:endParaRPr lang="en-US" sz="1600" dirty="0" smtClean="0"/>
          </a:p>
          <a:p>
            <a:pPr marL="285750" indent="-285750">
              <a:buFont typeface="Arial" panose="020B0604020202020204" pitchFamily="34" charset="0"/>
              <a:buChar char="•"/>
            </a:pPr>
            <a:r>
              <a:rPr lang="uk-UA" sz="1600" dirty="0" smtClean="0"/>
              <a:t>магістральна </a:t>
            </a:r>
            <a:r>
              <a:rPr lang="uk-UA" sz="1600" dirty="0"/>
              <a:t>область (backbone area), </a:t>
            </a:r>
            <a:endParaRPr lang="en-US" sz="1600" dirty="0" smtClean="0"/>
          </a:p>
          <a:p>
            <a:pPr marL="285750" indent="-285750">
              <a:buFont typeface="Arial" panose="020B0604020202020204" pitchFamily="34" charset="0"/>
              <a:buChar char="•"/>
            </a:pPr>
            <a:r>
              <a:rPr lang="uk-UA" sz="1600" dirty="0" smtClean="0"/>
              <a:t>стандартна </a:t>
            </a:r>
            <a:r>
              <a:rPr lang="uk-UA" sz="1600" dirty="0"/>
              <a:t>область (standard area), </a:t>
            </a:r>
            <a:endParaRPr lang="en-US" sz="1600" dirty="0" smtClean="0"/>
          </a:p>
          <a:p>
            <a:pPr marL="285750" indent="-285750">
              <a:buFont typeface="Arial" panose="020B0604020202020204" pitchFamily="34" charset="0"/>
              <a:buChar char="•"/>
            </a:pPr>
            <a:r>
              <a:rPr lang="uk-UA" sz="1600" dirty="0" smtClean="0"/>
              <a:t>тупикова </a:t>
            </a:r>
            <a:r>
              <a:rPr lang="uk-UA" sz="1600" dirty="0"/>
              <a:t>область (stub area) та </a:t>
            </a:r>
            <a:endParaRPr lang="en-US" sz="1600" dirty="0" smtClean="0"/>
          </a:p>
          <a:p>
            <a:pPr marL="285750" indent="-285750">
              <a:buFont typeface="Arial" panose="020B0604020202020204" pitchFamily="34" charset="0"/>
              <a:buChar char="•"/>
            </a:pPr>
            <a:r>
              <a:rPr lang="uk-UA" sz="1600" dirty="0" smtClean="0"/>
              <a:t>не </a:t>
            </a:r>
            <a:r>
              <a:rPr lang="uk-UA" sz="1600" dirty="0"/>
              <a:t>повністю тупикова область (not-so-stubby area). </a:t>
            </a:r>
            <a:endParaRPr lang="en-US" sz="1600" dirty="0" smtClean="0"/>
          </a:p>
          <a:p>
            <a:endParaRPr lang="en-US" sz="1600" dirty="0"/>
          </a:p>
          <a:p>
            <a:r>
              <a:rPr lang="uk-UA" sz="1600" dirty="0" smtClean="0"/>
              <a:t>Магістральна </a:t>
            </a:r>
            <a:r>
              <a:rPr lang="uk-UA" sz="1600" dirty="0"/>
              <a:t>область є ядром всієї мережі OSPF, всі області з'єднані з магістральною областю. </a:t>
            </a:r>
            <a:endParaRPr lang="en-US" sz="1600" dirty="0" smtClean="0"/>
          </a:p>
          <a:p>
            <a:r>
              <a:rPr lang="uk-UA" sz="1600" dirty="0" smtClean="0"/>
              <a:t>Необхідно завжди починати </a:t>
            </a:r>
            <a:r>
              <a:rPr lang="uk-UA" sz="1600" dirty="0"/>
              <a:t>конфігурацію OSPF з магістральних областей, а потім </a:t>
            </a:r>
            <a:r>
              <a:rPr lang="uk-UA" sz="1600" dirty="0" smtClean="0"/>
              <a:t>розширювати конфігурацію </a:t>
            </a:r>
            <a:r>
              <a:rPr lang="uk-UA" sz="1600" dirty="0"/>
              <a:t>мережі в інші області.</a:t>
            </a:r>
          </a:p>
        </p:txBody>
      </p:sp>
    </p:spTree>
    <p:extLst>
      <p:ext uri="{BB962C8B-B14F-4D97-AF65-F5344CB8AC3E}">
        <p14:creationId xmlns:p14="http://schemas.microsoft.com/office/powerpoint/2010/main" val="25696963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351" y="208230"/>
            <a:ext cx="11579383" cy="2407970"/>
          </a:xfrm>
        </p:spPr>
        <p:txBody>
          <a:bodyPr>
            <a:normAutofit/>
          </a:bodyPr>
          <a:lstStyle/>
          <a:p>
            <a:pPr marL="0" indent="0" algn="ctr">
              <a:buNone/>
            </a:pPr>
            <a:r>
              <a:rPr lang="uk-UA" sz="1600" b="1" dirty="0"/>
              <a:t>Мережі з кількома областями </a:t>
            </a:r>
            <a:endParaRPr lang="uk-UA" sz="1600" b="1" dirty="0" smtClean="0"/>
          </a:p>
          <a:p>
            <a:pPr marL="0" indent="0">
              <a:buNone/>
            </a:pPr>
            <a:r>
              <a:rPr lang="uk-UA" sz="1600" dirty="0" smtClean="0"/>
              <a:t>OSPF </a:t>
            </a:r>
            <a:r>
              <a:rPr lang="uk-UA" sz="1600" dirty="0"/>
              <a:t>надає </a:t>
            </a:r>
            <a:r>
              <a:rPr lang="uk-UA" sz="1600" dirty="0" smtClean="0"/>
              <a:t>можливість </a:t>
            </a:r>
            <a:r>
              <a:rPr lang="uk-UA" sz="1600" dirty="0"/>
              <a:t>розбити велику OSPF мережу на безліч керованих областей. </a:t>
            </a:r>
            <a:r>
              <a:rPr lang="uk-UA" sz="1600" dirty="0" smtClean="0"/>
              <a:t>Великі </a:t>
            </a:r>
            <a:r>
              <a:rPr lang="uk-UA" sz="1600" dirty="0"/>
              <a:t>мережі, що складаються з єдиної області, можуть викликати серйозні проблеми через різні фактори. Кожен маршрутизатор перераховує базу даних щоразу, коли топологія мережі зазнає змін, цей процес займає ресурси центрального процесора. Кожен маршрутизатор містить повну базу даних станів каналів, що показує топологію всієї мережі, це займає ресурси пам'яті. </a:t>
            </a:r>
            <a:endParaRPr lang="uk-UA" sz="1600" dirty="0" smtClean="0"/>
          </a:p>
          <a:p>
            <a:pPr marL="0" indent="0">
              <a:buNone/>
            </a:pPr>
            <a:r>
              <a:rPr lang="uk-UA" sz="1600" dirty="0" smtClean="0"/>
              <a:t>Повна </a:t>
            </a:r>
            <a:r>
              <a:rPr lang="uk-UA" sz="1600" dirty="0"/>
              <a:t>копія таблиці маршрутизації та кількість записів у таблиці маршрутизації може бути значно більшою, ніж кількість мереж, які можуть зайняти ще більше ресурсів пам'яті. Ось чому </a:t>
            </a:r>
            <a:r>
              <a:rPr lang="uk-UA" sz="1600" dirty="0" smtClean="0"/>
              <a:t>краще створити </a:t>
            </a:r>
            <a:r>
              <a:rPr lang="uk-UA" sz="1600" dirty="0"/>
              <a:t>кілька областей для великих </a:t>
            </a:r>
            <a:r>
              <a:rPr lang="uk-UA" sz="1600" dirty="0" smtClean="0"/>
              <a:t>мереж.</a:t>
            </a:r>
          </a:p>
          <a:p>
            <a:pPr marL="0" indent="0">
              <a:buNone/>
            </a:pPr>
            <a:r>
              <a:rPr lang="uk-UA" sz="1600" b="1" dirty="0"/>
              <a:t>Проста мережа з кількома областями</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6046" y="2319456"/>
            <a:ext cx="4348757" cy="2730235"/>
          </a:xfrm>
          <a:prstGeom prst="rect">
            <a:avLst/>
          </a:prstGeom>
        </p:spPr>
      </p:pic>
    </p:spTree>
    <p:extLst>
      <p:ext uri="{BB962C8B-B14F-4D97-AF65-F5344CB8AC3E}">
        <p14:creationId xmlns:p14="http://schemas.microsoft.com/office/powerpoint/2010/main" val="33145684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351" y="208230"/>
            <a:ext cx="11579383" cy="6292158"/>
          </a:xfrm>
        </p:spPr>
        <p:txBody>
          <a:bodyPr>
            <a:normAutofit/>
          </a:bodyPr>
          <a:lstStyle/>
          <a:p>
            <a:pPr marL="0" indent="0" algn="ctr">
              <a:buNone/>
            </a:pPr>
            <a:r>
              <a:rPr lang="uk-UA" sz="1600" b="1" dirty="0"/>
              <a:t>Магістральна Область (Backbone Area) </a:t>
            </a:r>
            <a:endParaRPr lang="uk-UA" sz="1600" b="1" dirty="0" smtClean="0"/>
          </a:p>
          <a:p>
            <a:pPr marL="0" indent="0">
              <a:buNone/>
            </a:pPr>
            <a:r>
              <a:rPr lang="uk-UA" sz="1600" dirty="0" smtClean="0"/>
              <a:t>OSPF </a:t>
            </a:r>
            <a:r>
              <a:rPr lang="uk-UA" sz="1600" dirty="0"/>
              <a:t>має специфічні обмеження для конфігурацій, що складаються з декількох областей, одна з цих областей має бути магістральною областю. </a:t>
            </a:r>
            <a:endParaRPr lang="uk-UA" sz="1600" dirty="0" smtClean="0"/>
          </a:p>
          <a:p>
            <a:pPr marL="0" indent="0">
              <a:buNone/>
            </a:pPr>
            <a:r>
              <a:rPr lang="uk-UA" sz="1600" dirty="0" smtClean="0"/>
              <a:t>Area-ID </a:t>
            </a:r>
            <a:r>
              <a:rPr lang="uk-UA" sz="1600" dirty="0"/>
              <a:t>магістральної області завжди 0.0.0.0 і не має бути змінено. Магістральна область має бути центром всіх інших областей, оскільки магістральна область збирає та вводить маршрутну інформацію з усіх областей та пересилає цю інформацію до інших областей.</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2599" y="1876875"/>
            <a:ext cx="5117500" cy="3838125"/>
          </a:xfrm>
          <a:prstGeom prst="rect">
            <a:avLst/>
          </a:prstGeom>
        </p:spPr>
      </p:pic>
      <p:sp>
        <p:nvSpPr>
          <p:cNvPr id="4" name="Rectangle 3"/>
          <p:cNvSpPr/>
          <p:nvPr/>
        </p:nvSpPr>
        <p:spPr>
          <a:xfrm>
            <a:off x="5901267" y="1784648"/>
            <a:ext cx="5879080" cy="3631763"/>
          </a:xfrm>
          <a:prstGeom prst="rect">
            <a:avLst/>
          </a:prstGeom>
        </p:spPr>
        <p:txBody>
          <a:bodyPr wrap="square">
            <a:spAutoFit/>
          </a:bodyPr>
          <a:lstStyle/>
          <a:p>
            <a:r>
              <a:rPr lang="uk-UA" sz="1600" dirty="0"/>
              <a:t>У разі коли нова область не може бути фізично приєднана до магістральної області, повинен бути створений віртуальний канал (virtual link). </a:t>
            </a:r>
            <a:endParaRPr lang="uk-UA" sz="1600" dirty="0" smtClean="0"/>
          </a:p>
          <a:p>
            <a:endParaRPr lang="uk-UA" sz="1600" dirty="0" smtClean="0"/>
          </a:p>
          <a:p>
            <a:r>
              <a:rPr lang="uk-UA" sz="1600" dirty="0" smtClean="0"/>
              <a:t>Існує </a:t>
            </a:r>
            <a:r>
              <a:rPr lang="uk-UA" sz="1600" dirty="0"/>
              <a:t>кілька типів маршрутної інформації: </a:t>
            </a:r>
            <a:endParaRPr lang="uk-UA" sz="1600" dirty="0" smtClean="0"/>
          </a:p>
          <a:p>
            <a:pPr marL="285750" indent="-285750">
              <a:buFont typeface="Arial" panose="020B0604020202020204" pitchFamily="34" charset="0"/>
              <a:buChar char="•"/>
            </a:pPr>
            <a:r>
              <a:rPr lang="uk-UA" sz="1600" b="1" dirty="0" smtClean="0"/>
              <a:t>Внутрішні </a:t>
            </a:r>
            <a:r>
              <a:rPr lang="uk-UA" sz="1600" b="1" dirty="0"/>
              <a:t>обласні маршрути (intra-area routes) </a:t>
            </a:r>
            <a:r>
              <a:rPr lang="uk-UA" sz="1600" dirty="0"/>
              <a:t>- маршрути, створені в межах області (пункт призначення належить області)</a:t>
            </a:r>
            <a:r>
              <a:rPr lang="uk-UA" sz="1600" dirty="0" smtClean="0"/>
              <a:t>. </a:t>
            </a:r>
          </a:p>
          <a:p>
            <a:pPr marL="285750" indent="-285750">
              <a:buFont typeface="Arial" panose="020B0604020202020204" pitchFamily="34" charset="0"/>
              <a:buChar char="•"/>
            </a:pPr>
            <a:r>
              <a:rPr lang="uk-UA" sz="1600" b="1" dirty="0" smtClean="0"/>
              <a:t>Зовнішні </a:t>
            </a:r>
            <a:r>
              <a:rPr lang="uk-UA" sz="1600" b="1" dirty="0"/>
              <a:t>обласні маршрути (inter-area routes) </a:t>
            </a:r>
            <a:r>
              <a:rPr lang="uk-UA" sz="1600" dirty="0"/>
              <a:t>- маршрути походять з інших областей, які також називаються підсумковими маршрутами</a:t>
            </a:r>
            <a:r>
              <a:rPr lang="uk-UA" sz="1600" dirty="0" smtClean="0"/>
              <a:t>. </a:t>
            </a:r>
          </a:p>
          <a:p>
            <a:pPr marL="285750" indent="-285750">
              <a:buFont typeface="Arial" panose="020B0604020202020204" pitchFamily="34" charset="0"/>
              <a:buChar char="•"/>
            </a:pPr>
            <a:r>
              <a:rPr lang="uk-UA" sz="1600" b="1" dirty="0" smtClean="0"/>
              <a:t>Зовнішні </a:t>
            </a:r>
            <a:r>
              <a:rPr lang="uk-UA" sz="1600" b="1" dirty="0"/>
              <a:t>маршрути (external routes) </a:t>
            </a:r>
            <a:r>
              <a:rPr lang="uk-UA" sz="1600" dirty="0"/>
              <a:t>– маршрути, створені зовнішніми протоколами маршрутизації та запроваджені в OSPF шляхом перерозподілу.</a:t>
            </a:r>
          </a:p>
        </p:txBody>
      </p:sp>
    </p:spTree>
    <p:extLst>
      <p:ext uri="{BB962C8B-B14F-4D97-AF65-F5344CB8AC3E}">
        <p14:creationId xmlns:p14="http://schemas.microsoft.com/office/powerpoint/2010/main" val="1856992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351" y="208230"/>
            <a:ext cx="11579383" cy="6292158"/>
          </a:xfrm>
        </p:spPr>
        <p:txBody>
          <a:bodyPr>
            <a:normAutofit/>
          </a:bodyPr>
          <a:lstStyle/>
          <a:p>
            <a:pPr marL="0" indent="0" algn="ctr">
              <a:buNone/>
            </a:pPr>
            <a:r>
              <a:rPr lang="uk-UA" sz="1600" b="1" dirty="0" smtClean="0"/>
              <a:t>Віртуальний Канал (Virtual Link) </a:t>
            </a:r>
          </a:p>
          <a:p>
            <a:pPr marL="0" indent="0">
              <a:buNone/>
            </a:pPr>
            <a:r>
              <a:rPr lang="uk-UA" sz="1600" dirty="0" smtClean="0"/>
              <a:t>Віртуальні канали створюються для двох цілей:</a:t>
            </a:r>
          </a:p>
          <a:p>
            <a:r>
              <a:rPr lang="uk-UA" sz="1600" dirty="0" smtClean="0"/>
              <a:t> з'єднати область із магістральною областю, якщо немає фізичного сполучення; </a:t>
            </a:r>
          </a:p>
          <a:p>
            <a:r>
              <a:rPr lang="uk-UA" sz="1600" dirty="0" smtClean="0"/>
              <a:t>з'єднати воєдино сегменти магістральної області. </a:t>
            </a:r>
          </a:p>
          <a:p>
            <a:pPr marL="0" indent="0">
              <a:buNone/>
            </a:pPr>
            <a:r>
              <a:rPr lang="uk-UA" sz="1600" b="1" dirty="0" smtClean="0"/>
              <a:t>Немає фізичного з'єднання з магістральною областю </a:t>
            </a:r>
          </a:p>
          <a:p>
            <a:pPr marL="0" indent="0">
              <a:buNone/>
            </a:pPr>
            <a:r>
              <a:rPr lang="uk-UA" sz="1600" dirty="0" smtClean="0"/>
              <a:t>Область може мати фізичного з'єднання з магістральною областю, віртуальний канал використовується задля забезпечення логічного шляху від від'єднаної області до магістральної області. Канал має бути створений між двома ABR, які мають спільні області з ABR, пов'язаною з магістральною областю.</a:t>
            </a:r>
            <a:endParaRPr lang="uk-UA" sz="16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268" y="2743200"/>
            <a:ext cx="4699388" cy="2950368"/>
          </a:xfrm>
          <a:prstGeom prst="rect">
            <a:avLst/>
          </a:prstGeom>
        </p:spPr>
      </p:pic>
      <p:sp>
        <p:nvSpPr>
          <p:cNvPr id="4" name="Rectangle 3"/>
          <p:cNvSpPr/>
          <p:nvPr/>
        </p:nvSpPr>
        <p:spPr>
          <a:xfrm>
            <a:off x="5319250" y="2610465"/>
            <a:ext cx="6743565" cy="2308324"/>
          </a:xfrm>
          <a:prstGeom prst="rect">
            <a:avLst/>
          </a:prstGeom>
        </p:spPr>
        <p:txBody>
          <a:bodyPr wrap="square">
            <a:spAutoFit/>
          </a:bodyPr>
          <a:lstStyle/>
          <a:p>
            <a:r>
              <a:rPr lang="uk-UA" sz="1600" dirty="0" smtClean="0"/>
              <a:t>Обидва </a:t>
            </a:r>
            <a:r>
              <a:rPr lang="uk-UA" sz="1600" dirty="0"/>
              <a:t>маршрутизатори R1 та R2 є ABR та R1 з'єднаний з магістральною областю. Area2 використовуватиметься як транзитна область і R1 буде точкою входу в магістральну область. Віртуальні канали мають бути налаштовані на обох маршрутизаторах. </a:t>
            </a:r>
            <a:endParaRPr lang="uk-UA" sz="1600" dirty="0" smtClean="0"/>
          </a:p>
          <a:p>
            <a:endParaRPr lang="uk-UA" sz="1600" dirty="0" smtClean="0"/>
          </a:p>
          <a:p>
            <a:endParaRPr lang="ru-RU" sz="1600" dirty="0"/>
          </a:p>
          <a:p>
            <a:endParaRPr lang="ru-RU" sz="1600" dirty="0" smtClean="0"/>
          </a:p>
          <a:p>
            <a:endParaRPr lang="uk-UA" sz="1600" dirty="0" smtClean="0"/>
          </a:p>
          <a:p>
            <a:endParaRPr lang="uk-UA" sz="1600" dirty="0"/>
          </a:p>
        </p:txBody>
      </p:sp>
      <p:sp>
        <p:nvSpPr>
          <p:cNvPr id="5" name="Rectangle 4"/>
          <p:cNvSpPr/>
          <p:nvPr/>
        </p:nvSpPr>
        <p:spPr>
          <a:xfrm>
            <a:off x="5319249" y="3718679"/>
            <a:ext cx="6743565" cy="3046988"/>
          </a:xfrm>
          <a:prstGeom prst="rect">
            <a:avLst/>
          </a:prstGeom>
        </p:spPr>
        <p:txBody>
          <a:bodyPr wrap="square">
            <a:spAutoFit/>
          </a:bodyPr>
          <a:lstStyle/>
          <a:p>
            <a:r>
              <a:rPr lang="uk-UA" sz="1600" dirty="0"/>
              <a:t>Ви створюєте virtual link за допомогою команди у режимі конфігурації </a:t>
            </a:r>
            <a:r>
              <a:rPr lang="uk-UA" sz="1600" dirty="0" smtClean="0"/>
              <a:t>OSPF для </a:t>
            </a:r>
            <a:r>
              <a:rPr lang="en-US" sz="1600" dirty="0" smtClean="0"/>
              <a:t>R2</a:t>
            </a:r>
            <a:r>
              <a:rPr lang="uk-UA" sz="1600" dirty="0" smtClean="0"/>
              <a:t>:</a:t>
            </a:r>
          </a:p>
          <a:p>
            <a:endParaRPr lang="uk-UA" sz="1600" dirty="0" smtClean="0"/>
          </a:p>
          <a:p>
            <a:r>
              <a:rPr lang="uk-UA" sz="1600" b="1" dirty="0" smtClean="0"/>
              <a:t> </a:t>
            </a:r>
            <a:r>
              <a:rPr lang="uk-UA" sz="1600" b="1" dirty="0"/>
              <a:t>area </a:t>
            </a:r>
            <a:r>
              <a:rPr lang="uk-UA" sz="1600" b="1" dirty="0" smtClean="0"/>
              <a:t>2 </a:t>
            </a:r>
            <a:r>
              <a:rPr lang="uk-UA" sz="1600" b="1" dirty="0"/>
              <a:t>virtual-link </a:t>
            </a:r>
            <a:r>
              <a:rPr lang="uk-UA" sz="1600" b="1" dirty="0" smtClean="0"/>
              <a:t>1.1.1.1 </a:t>
            </a:r>
          </a:p>
          <a:p>
            <a:endParaRPr lang="uk-UA" sz="1600" b="1" dirty="0" smtClean="0"/>
          </a:p>
          <a:p>
            <a:r>
              <a:rPr lang="uk-UA" sz="1600" dirty="0" smtClean="0"/>
              <a:t>Ця </a:t>
            </a:r>
            <a:r>
              <a:rPr lang="uk-UA" sz="1600" dirty="0"/>
              <a:t>команда створює virtual link через область 1 із віддаленим пристроєм </a:t>
            </a:r>
            <a:r>
              <a:rPr lang="uk-UA" sz="1600" dirty="0" smtClean="0"/>
              <a:t>OSPF</a:t>
            </a:r>
            <a:r>
              <a:rPr lang="en-US" sz="1600" dirty="0" smtClean="0"/>
              <a:t> R1</a:t>
            </a:r>
            <a:r>
              <a:rPr lang="uk-UA" sz="1600" dirty="0" smtClean="0"/>
              <a:t> </a:t>
            </a:r>
            <a:r>
              <a:rPr lang="uk-UA" sz="1600" dirty="0"/>
              <a:t>з ідентифікатором маршрутизатора (Router ID) </a:t>
            </a:r>
            <a:r>
              <a:rPr lang="uk-UA" sz="1600" dirty="0" smtClean="0"/>
              <a:t>1.1.1.1. </a:t>
            </a:r>
          </a:p>
          <a:p>
            <a:r>
              <a:rPr lang="uk-UA" sz="1600" dirty="0" smtClean="0"/>
              <a:t>Ви </a:t>
            </a:r>
            <a:r>
              <a:rPr lang="uk-UA" sz="1600" dirty="0"/>
              <a:t>також </a:t>
            </a:r>
            <a:r>
              <a:rPr lang="uk-UA" sz="1600" dirty="0" smtClean="0"/>
              <a:t>налаштовуєтецей </a:t>
            </a:r>
            <a:r>
              <a:rPr lang="uk-UA" sz="1600" dirty="0"/>
              <a:t>віддалений пристрій OSPF за допомогою команди </a:t>
            </a:r>
            <a:r>
              <a:rPr lang="uk-UA" sz="1600" dirty="0" smtClean="0"/>
              <a:t>virtual-link</a:t>
            </a:r>
            <a:r>
              <a:rPr lang="en-US" sz="1600" dirty="0" smtClean="0"/>
              <a:t> </a:t>
            </a:r>
            <a:r>
              <a:rPr lang="ru-RU" sz="1600" dirty="0" smtClean="0"/>
              <a:t>для </a:t>
            </a:r>
            <a:r>
              <a:rPr lang="uk-UA" sz="1600" dirty="0" smtClean="0"/>
              <a:t>зв’язку з </a:t>
            </a:r>
            <a:r>
              <a:rPr lang="en-US" sz="1600" dirty="0" smtClean="0"/>
              <a:t>R2</a:t>
            </a:r>
            <a:r>
              <a:rPr lang="uk-UA" sz="1600" dirty="0" smtClean="0"/>
              <a:t>. </a:t>
            </a:r>
          </a:p>
          <a:p>
            <a:r>
              <a:rPr lang="uk-UA" sz="1600" dirty="0"/>
              <a:t>В</a:t>
            </a:r>
            <a:r>
              <a:rPr lang="uk-UA" sz="1600" dirty="0" smtClean="0"/>
              <a:t>ідповідна команда </a:t>
            </a:r>
            <a:r>
              <a:rPr lang="uk-UA" sz="1600" dirty="0"/>
              <a:t>буде: </a:t>
            </a:r>
            <a:endParaRPr lang="uk-UA" sz="1600" dirty="0" smtClean="0"/>
          </a:p>
          <a:p>
            <a:endParaRPr lang="uk-UA" sz="1600" dirty="0" smtClean="0"/>
          </a:p>
          <a:p>
            <a:r>
              <a:rPr lang="uk-UA" sz="1600" b="1" dirty="0" smtClean="0"/>
              <a:t>area 2 </a:t>
            </a:r>
            <a:r>
              <a:rPr lang="uk-UA" sz="1600" b="1" dirty="0"/>
              <a:t>virtual-link </a:t>
            </a:r>
            <a:r>
              <a:rPr lang="uk-UA" sz="1600" b="1" dirty="0" smtClean="0"/>
              <a:t>2.2.2.2</a:t>
            </a:r>
            <a:endParaRPr lang="uk-UA" sz="1600" b="1" dirty="0"/>
          </a:p>
        </p:txBody>
      </p:sp>
    </p:spTree>
    <p:extLst>
      <p:ext uri="{BB962C8B-B14F-4D97-AF65-F5344CB8AC3E}">
        <p14:creationId xmlns:p14="http://schemas.microsoft.com/office/powerpoint/2010/main" val="36400909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8474" y="141679"/>
            <a:ext cx="11407367" cy="6548831"/>
          </a:xfrm>
        </p:spPr>
        <p:txBody>
          <a:bodyPr>
            <a:normAutofit/>
          </a:bodyPr>
          <a:lstStyle/>
          <a:p>
            <a:pPr marL="0" indent="0" algn="ctr">
              <a:buNone/>
            </a:pPr>
            <a:r>
              <a:rPr lang="uk-UA" sz="1600" b="1" dirty="0"/>
              <a:t>Протокол OSPF </a:t>
            </a:r>
            <a:endParaRPr lang="uk-UA" sz="1600" b="1" dirty="0" smtClean="0"/>
          </a:p>
          <a:p>
            <a:pPr marL="0" indent="0" algn="just">
              <a:buNone/>
            </a:pPr>
            <a:r>
              <a:rPr lang="uk-UA" sz="1600" b="1" dirty="0" smtClean="0"/>
              <a:t>OSPF </a:t>
            </a:r>
            <a:r>
              <a:rPr lang="uk-UA" sz="1600" b="1" dirty="0"/>
              <a:t>(Open Shortest Path First) </a:t>
            </a:r>
            <a:r>
              <a:rPr lang="uk-UA" sz="1600" dirty="0"/>
              <a:t>- </a:t>
            </a:r>
            <a:r>
              <a:rPr lang="uk-UA" sz="1600" dirty="0" smtClean="0"/>
              <a:t>надійний </a:t>
            </a:r>
            <a:r>
              <a:rPr lang="uk-UA" sz="1600" dirty="0"/>
              <a:t>протокол внутрішньої </a:t>
            </a:r>
            <a:r>
              <a:rPr lang="uk-UA" sz="1600" dirty="0" smtClean="0"/>
              <a:t>маршрутизації, що працює на основі інформації про стан каналів.</a:t>
            </a:r>
          </a:p>
          <a:p>
            <a:pPr marL="0" indent="0" algn="just">
              <a:buNone/>
            </a:pPr>
            <a:r>
              <a:rPr lang="uk-UA" sz="1600" dirty="0" smtClean="0"/>
              <a:t>OSPF найпопулярніший </a:t>
            </a:r>
            <a:r>
              <a:rPr lang="uk-UA" sz="1600" u="sng" dirty="0" smtClean="0"/>
              <a:t>протокол </a:t>
            </a:r>
            <a:r>
              <a:rPr lang="uk-UA" sz="1600" u="sng" dirty="0"/>
              <a:t>внутрішньої маршрутизації </a:t>
            </a:r>
            <a:r>
              <a:rPr lang="uk-UA" sz="1600" dirty="0"/>
              <a:t>(Interior gateway protocol, IGP). </a:t>
            </a:r>
            <a:r>
              <a:rPr lang="uk-UA" sz="1600" dirty="0" smtClean="0"/>
              <a:t>Коли </a:t>
            </a:r>
            <a:r>
              <a:rPr lang="uk-UA" sz="1600" dirty="0"/>
              <a:t>йдеться про внутрішню маршрутизацію, це означає, що зв'язок між </a:t>
            </a:r>
            <a:r>
              <a:rPr lang="uk-UA" sz="1600" dirty="0" smtClean="0"/>
              <a:t>маршрутизаторами встановлюється </a:t>
            </a:r>
            <a:r>
              <a:rPr lang="uk-UA" sz="1600" u="sng" dirty="0" smtClean="0"/>
              <a:t>в одному домені маршрутизації</a:t>
            </a:r>
            <a:r>
              <a:rPr lang="uk-UA" sz="1600" dirty="0" smtClean="0"/>
              <a:t>, </a:t>
            </a:r>
            <a:r>
              <a:rPr lang="uk-UA" sz="1600" dirty="0"/>
              <a:t>або в одній </a:t>
            </a:r>
            <a:r>
              <a:rPr lang="uk-UA" sz="1600" u="sng" dirty="0"/>
              <a:t>автономній системі</a:t>
            </a:r>
            <a:r>
              <a:rPr lang="uk-UA" sz="1600" dirty="0"/>
              <a:t>. Представте компанію середнього масштабу з кількома будинками та </a:t>
            </a:r>
            <a:r>
              <a:rPr lang="uk-UA" sz="1600" dirty="0" smtClean="0"/>
              <a:t>різними </a:t>
            </a:r>
            <a:r>
              <a:rPr lang="uk-UA" sz="1600" dirty="0"/>
              <a:t>департаментами, кожна з яких пов'язана з іншим за допомогою каналу зв'язку, що дублюється з метою збільшення надійності. Усі будівлі є частиною однієї автономної системи. Однак при використанні OSPF, з'являється поняття «майданчик», «зона» (Area), яке дозволяє сильніше сегментувати мережу, наприклад, поділ «зонами» для кожного окремого департаменту. Для розуміння необхідності даних «зон» при проектуванні мережі необхідно зрозуміти, як </a:t>
            </a:r>
            <a:r>
              <a:rPr lang="uk-UA" sz="1600" dirty="0" smtClean="0"/>
              <a:t>працює OSPF</a:t>
            </a:r>
            <a:r>
              <a:rPr lang="uk-UA" sz="1600" dirty="0"/>
              <a:t>. </a:t>
            </a:r>
            <a:endParaRPr lang="uk-UA" sz="1600" dirty="0" smtClean="0"/>
          </a:p>
          <a:p>
            <a:pPr marL="0" indent="0" algn="just">
              <a:buNone/>
            </a:pPr>
            <a:endParaRPr lang="uk-UA" sz="1600" dirty="0" smtClean="0"/>
          </a:p>
        </p:txBody>
      </p:sp>
      <p:pic>
        <p:nvPicPr>
          <p:cNvPr id="4" name="Picture 2" descr="Протокол OSP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81210" y="3625941"/>
            <a:ext cx="3214631" cy="210490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88474" y="2939586"/>
            <a:ext cx="7842746" cy="3539430"/>
          </a:xfrm>
          <a:prstGeom prst="rect">
            <a:avLst/>
          </a:prstGeom>
        </p:spPr>
        <p:txBody>
          <a:bodyPr wrap="square">
            <a:spAutoFit/>
          </a:bodyPr>
          <a:lstStyle/>
          <a:p>
            <a:pPr algn="just"/>
            <a:r>
              <a:rPr lang="uk-UA" sz="1600" dirty="0"/>
              <a:t>Є кілька понять, пов'язаних із цим </a:t>
            </a:r>
            <a:r>
              <a:rPr lang="uk-UA" sz="1600" dirty="0" smtClean="0"/>
              <a:t>протоколом:</a:t>
            </a:r>
          </a:p>
          <a:p>
            <a:pPr algn="just"/>
            <a:endParaRPr lang="uk-UA" sz="1600" dirty="0"/>
          </a:p>
          <a:p>
            <a:pPr algn="just"/>
            <a:r>
              <a:rPr lang="uk-UA" sz="1600" b="1" dirty="0"/>
              <a:t>Router </a:t>
            </a:r>
            <a:r>
              <a:rPr lang="uk-UA" sz="1600" b="1" dirty="0" smtClean="0"/>
              <a:t>ID - </a:t>
            </a:r>
            <a:r>
              <a:rPr lang="uk-UA" sz="1600" dirty="0"/>
              <a:t>Унікальний 32-бітний номер, призначений кожному маршрутизатору. Як правило, це </a:t>
            </a:r>
            <a:r>
              <a:rPr lang="uk-UA" sz="1600" dirty="0" smtClean="0"/>
              <a:t>мережева </a:t>
            </a:r>
            <a:r>
              <a:rPr lang="uk-UA" sz="1600" dirty="0"/>
              <a:t>адреса з інтерфейсу маршрутизатора, що має найбільше значення. Часто з цією метою використовується </a:t>
            </a:r>
            <a:r>
              <a:rPr lang="uk-UA" sz="1600" i="1" dirty="0"/>
              <a:t>loopback</a:t>
            </a:r>
            <a:r>
              <a:rPr lang="uk-UA" sz="1600" dirty="0"/>
              <a:t> інтерфейс маршрутизатора. </a:t>
            </a:r>
          </a:p>
          <a:p>
            <a:pPr algn="just"/>
            <a:r>
              <a:rPr lang="uk-UA" sz="1600" b="1" dirty="0" smtClean="0"/>
              <a:t>Маршрутизатори-сусіди - </a:t>
            </a:r>
            <a:r>
              <a:rPr lang="uk-UA" sz="1600" dirty="0"/>
              <a:t>Два маршрутизатори з каналом зв'язку між ними можуть надсилати один одному повідомлення. </a:t>
            </a:r>
          </a:p>
          <a:p>
            <a:pPr algn="just"/>
            <a:r>
              <a:rPr lang="uk-UA" sz="1600" b="1" dirty="0" smtClean="0"/>
              <a:t>Сусідство - </a:t>
            </a:r>
            <a:r>
              <a:rPr lang="uk-UA" sz="1600" dirty="0"/>
              <a:t>Двосторонні відносини між маршрутизаторами-сусідами. Сусіди не обов'язково формують між собою сусідство. </a:t>
            </a:r>
          </a:p>
          <a:p>
            <a:pPr algn="just"/>
            <a:r>
              <a:rPr lang="uk-UA" sz="1600" b="1" dirty="0" smtClean="0"/>
              <a:t>LSA (Link </a:t>
            </a:r>
            <a:r>
              <a:rPr lang="uk-UA" sz="1600" b="1" dirty="0"/>
              <a:t>State </a:t>
            </a:r>
            <a:r>
              <a:rPr lang="uk-UA" sz="1600" b="1" dirty="0" smtClean="0"/>
              <a:t>Advertisement) </a:t>
            </a:r>
            <a:r>
              <a:rPr lang="uk-UA" sz="1600" dirty="0" smtClean="0"/>
              <a:t>– </a:t>
            </a:r>
            <a:r>
              <a:rPr lang="uk-UA" sz="1600" dirty="0"/>
              <a:t>​​повідомлення про стан каналу між маршрутизаторами. </a:t>
            </a:r>
          </a:p>
          <a:p>
            <a:pPr algn="just"/>
            <a:r>
              <a:rPr lang="uk-UA" sz="1600" b="1" dirty="0"/>
              <a:t>Hello </a:t>
            </a:r>
            <a:r>
              <a:rPr lang="uk-UA" sz="1600" b="1" dirty="0" smtClean="0"/>
              <a:t>повідомлення</a:t>
            </a:r>
            <a:r>
              <a:rPr lang="uk-UA" sz="1600" dirty="0" smtClean="0"/>
              <a:t> - </a:t>
            </a:r>
            <a:r>
              <a:rPr lang="uk-UA" sz="1600" dirty="0"/>
              <a:t>За допомогою цих повідомлень маршрутизатори визначають сусідів та формують LSA </a:t>
            </a:r>
          </a:p>
          <a:p>
            <a:pPr algn="just"/>
            <a:r>
              <a:rPr lang="uk-UA" sz="1600" b="1" dirty="0"/>
              <a:t>Area (Зона</a:t>
            </a:r>
            <a:r>
              <a:rPr lang="uk-UA" sz="1600" b="1" dirty="0" smtClean="0"/>
              <a:t>) - </a:t>
            </a:r>
            <a:r>
              <a:rPr lang="uk-UA" sz="1600" dirty="0" smtClean="0"/>
              <a:t>набір </a:t>
            </a:r>
            <a:r>
              <a:rPr lang="uk-UA" sz="1600" dirty="0"/>
              <a:t>маршрутизаторів, які обмінюються LSA з іншими в одній зоні. Зони обмежують LSA та стимулюють агрегацію роутерів.</a:t>
            </a:r>
          </a:p>
        </p:txBody>
      </p:sp>
    </p:spTree>
    <p:extLst>
      <p:ext uri="{BB962C8B-B14F-4D97-AF65-F5344CB8AC3E}">
        <p14:creationId xmlns:p14="http://schemas.microsoft.com/office/powerpoint/2010/main" val="551180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351" y="208230"/>
            <a:ext cx="11579383" cy="6292158"/>
          </a:xfrm>
        </p:spPr>
        <p:txBody>
          <a:bodyPr>
            <a:normAutofit/>
          </a:bodyPr>
          <a:lstStyle/>
          <a:p>
            <a:pPr marL="0" indent="0" algn="ctr">
              <a:buNone/>
            </a:pPr>
            <a:r>
              <a:rPr lang="uk-UA" sz="1600" b="1" dirty="0"/>
              <a:t>Розділена магістральна область </a:t>
            </a:r>
            <a:endParaRPr lang="uk-UA" sz="1600" b="1" dirty="0" smtClean="0"/>
          </a:p>
          <a:p>
            <a:pPr marL="0" indent="0">
              <a:buNone/>
            </a:pPr>
            <a:r>
              <a:rPr lang="uk-UA" sz="1600" dirty="0" smtClean="0"/>
              <a:t>OSPF </a:t>
            </a:r>
            <a:r>
              <a:rPr lang="uk-UA" sz="1600" dirty="0"/>
              <a:t>дає змогу приєднати розділені частини магістральної області за допомогою віртуальних каналів. Це може знадобитися, коли дві розділені мережі OSPF об'єднуються в одну велику мережу. Віртуальний канал може бути налаштований між ізольованими ABR, які стикаються з магістральною областю та мають спільну область</a:t>
            </a:r>
            <a:r>
              <a:rPr lang="uk-UA" sz="1600" dirty="0" smtClean="0"/>
              <a:t>.</a:t>
            </a:r>
          </a:p>
          <a:p>
            <a:pPr marL="0" indent="0">
              <a:buNone/>
            </a:pPr>
            <a:endParaRPr lang="ru-RU" sz="1600" dirty="0"/>
          </a:p>
          <a:p>
            <a:pPr marL="0" indent="0">
              <a:buNone/>
            </a:pPr>
            <a:endParaRPr lang="ru-RU" sz="1600" dirty="0" smtClean="0"/>
          </a:p>
          <a:p>
            <a:pPr marL="0" indent="0">
              <a:buNone/>
            </a:pPr>
            <a:endParaRPr lang="ru-RU" sz="1600" dirty="0"/>
          </a:p>
          <a:p>
            <a:pPr marL="0" indent="0">
              <a:buNone/>
            </a:pPr>
            <a:endParaRPr lang="ru-RU" sz="1600" dirty="0" smtClean="0"/>
          </a:p>
          <a:p>
            <a:pPr marL="0" indent="0">
              <a:buNone/>
            </a:pPr>
            <a:endParaRPr lang="ru-RU" sz="1600" dirty="0"/>
          </a:p>
          <a:p>
            <a:pPr marL="0" indent="0">
              <a:buNone/>
            </a:pPr>
            <a:endParaRPr lang="ru-RU" sz="1600" dirty="0" smtClean="0"/>
          </a:p>
          <a:p>
            <a:pPr marL="0" indent="0">
              <a:buNone/>
            </a:pPr>
            <a:r>
              <a:rPr lang="uk-UA" sz="1600" dirty="0"/>
              <a:t>Додаткова область може бути створена, щоб стати транзитною областю, коли </a:t>
            </a:r>
            <a:r>
              <a:rPr lang="uk-UA" sz="1600" dirty="0" smtClean="0"/>
              <a:t>спільної області </a:t>
            </a:r>
            <a:r>
              <a:rPr lang="uk-UA" sz="1600" dirty="0"/>
              <a:t>немає, це проілюстровано </a:t>
            </a:r>
            <a:r>
              <a:rPr lang="uk-UA" sz="1600" dirty="0" smtClean="0"/>
              <a:t>вище</a:t>
            </a:r>
            <a:r>
              <a:rPr lang="uk-UA" sz="1600" dirty="0"/>
              <a:t>. </a:t>
            </a:r>
            <a:endParaRPr lang="uk-UA" sz="1600" dirty="0" smtClean="0"/>
          </a:p>
          <a:p>
            <a:pPr marL="0" indent="0">
              <a:buNone/>
            </a:pPr>
            <a:r>
              <a:rPr lang="uk-UA" sz="1600" dirty="0" smtClean="0"/>
              <a:t>Віртуальні </a:t>
            </a:r>
            <a:r>
              <a:rPr lang="uk-UA" sz="1600" dirty="0"/>
              <a:t>канали не потрібні в не магістральних областях, коли вони виявляються розділеними. OSPF не намагається активно відновлювати розділені області, кожен компонент просто стає окремою областю, коли область виявляється розділеною. Магістральна область забезпечує маршрутизацію між новими областями. Деякі призначення можна досягти через внутрішньообласну маршрутизацію, частина області вимагає міжобласну маршрутизацію</a:t>
            </a:r>
            <a:r>
              <a:rPr lang="uk-UA" sz="1600" dirty="0" smtClean="0"/>
              <a:t>.</a:t>
            </a:r>
          </a:p>
          <a:p>
            <a:pPr marL="0" indent="0">
              <a:buNone/>
            </a:pPr>
            <a:r>
              <a:rPr lang="uk-UA" sz="1600" dirty="0" smtClean="0"/>
              <a:t> </a:t>
            </a:r>
            <a:r>
              <a:rPr lang="uk-UA" sz="1600" dirty="0"/>
              <a:t>Однак, щоб зберегти повну маршрутизацію після поділу, діапазон адрес не повинен бути розбитий на кілька компонентів серед частин області.</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8351" y="1350632"/>
            <a:ext cx="4656992" cy="2188436"/>
          </a:xfrm>
          <a:prstGeom prst="rect">
            <a:avLst/>
          </a:prstGeom>
        </p:spPr>
      </p:pic>
    </p:spTree>
    <p:extLst>
      <p:ext uri="{BB962C8B-B14F-4D97-AF65-F5344CB8AC3E}">
        <p14:creationId xmlns:p14="http://schemas.microsoft.com/office/powerpoint/2010/main" val="36873229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351" y="208230"/>
            <a:ext cx="11579383" cy="6292158"/>
          </a:xfrm>
        </p:spPr>
        <p:txBody>
          <a:bodyPr>
            <a:normAutofit/>
          </a:bodyPr>
          <a:lstStyle/>
          <a:p>
            <a:pPr marL="0" indent="0" algn="ctr">
              <a:buNone/>
            </a:pPr>
            <a:r>
              <a:rPr lang="uk-UA" sz="1600" b="1" dirty="0"/>
              <a:t>Підсумовування маршрутів </a:t>
            </a:r>
            <a:endParaRPr lang="uk-UA" sz="1600" b="1" dirty="0" smtClean="0"/>
          </a:p>
          <a:p>
            <a:pPr marL="0" indent="0">
              <a:buNone/>
            </a:pPr>
            <a:r>
              <a:rPr lang="uk-UA" sz="1600" b="1" dirty="0" smtClean="0"/>
              <a:t>Підсумовування </a:t>
            </a:r>
            <a:r>
              <a:rPr lang="uk-UA" sz="1600" b="1" dirty="0"/>
              <a:t>маршрутів </a:t>
            </a:r>
            <a:r>
              <a:rPr lang="uk-UA" sz="1600" dirty="0"/>
              <a:t>- це </a:t>
            </a:r>
            <a:r>
              <a:rPr lang="uk-UA" sz="1600" dirty="0" smtClean="0"/>
              <a:t>ущільнення множинимаршрутів </a:t>
            </a:r>
            <a:r>
              <a:rPr lang="uk-UA" sz="1600" dirty="0"/>
              <a:t>на єдиний анонс. Зазвичай це відбувається на межах областей (Area Border Routers), хоч і може бути зроблено між двома будь-якими областями. </a:t>
            </a:r>
            <a:endParaRPr lang="uk-UA" sz="1600" dirty="0" smtClean="0"/>
          </a:p>
          <a:p>
            <a:pPr marL="0" indent="0">
              <a:buNone/>
            </a:pPr>
            <a:r>
              <a:rPr lang="uk-UA" sz="1600" dirty="0" smtClean="0"/>
              <a:t>Найкраще </a:t>
            </a:r>
            <a:r>
              <a:rPr lang="uk-UA" sz="1600" dirty="0"/>
              <a:t>виконувати підсумовування у напрямку магістральної області. Таким чином, магістральна область отримує всі агреговані адреси і вводить їх в інші області вже сумованими. Існує два види підсумовування: міжобласне та підсумовування зовнішніх маршрутів. </a:t>
            </a:r>
            <a:endParaRPr lang="uk-UA" sz="1600" dirty="0" smtClean="0"/>
          </a:p>
          <a:p>
            <a:pPr marL="0" indent="0">
              <a:buNone/>
            </a:pPr>
            <a:r>
              <a:rPr lang="uk-UA" sz="1600" dirty="0" smtClean="0"/>
              <a:t>Міжобласне </a:t>
            </a:r>
            <a:r>
              <a:rPr lang="uk-UA" sz="1600" dirty="0"/>
              <a:t>підсумовування маршрутів </a:t>
            </a:r>
            <a:endParaRPr lang="uk-UA" sz="1600" dirty="0" smtClean="0"/>
          </a:p>
          <a:p>
            <a:pPr marL="0" indent="0">
              <a:buNone/>
            </a:pPr>
            <a:r>
              <a:rPr lang="uk-UA" sz="1600" dirty="0" smtClean="0"/>
              <a:t>Міжобласне </a:t>
            </a:r>
            <a:r>
              <a:rPr lang="uk-UA" sz="1600" dirty="0"/>
              <a:t>підсумовування маршрутів виконується на ABR, воно не застосовується до зовнішніх маршрутів, запроваджених у OSPF через перерозподіл. Налаштування підсумовування здійснюється у меню OSPF area range.</a:t>
            </a:r>
          </a:p>
        </p:txBody>
      </p:sp>
    </p:spTree>
    <p:extLst>
      <p:ext uri="{BB962C8B-B14F-4D97-AF65-F5344CB8AC3E}">
        <p14:creationId xmlns:p14="http://schemas.microsoft.com/office/powerpoint/2010/main" val="35716491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2885" y="0"/>
            <a:ext cx="11579383" cy="2743200"/>
          </a:xfrm>
        </p:spPr>
        <p:txBody>
          <a:bodyPr>
            <a:normAutofit/>
          </a:bodyPr>
          <a:lstStyle/>
          <a:p>
            <a:pPr marL="0" indent="0" algn="ctr">
              <a:buNone/>
            </a:pPr>
            <a:r>
              <a:rPr lang="uk-UA" sz="1600" b="1" dirty="0"/>
              <a:t>Тупикова Область (Stub Area) </a:t>
            </a:r>
            <a:endParaRPr lang="uk-UA" sz="1600" b="1" dirty="0" smtClean="0"/>
          </a:p>
          <a:p>
            <a:pPr marL="0" indent="0">
              <a:buNone/>
            </a:pPr>
            <a:r>
              <a:rPr lang="uk-UA" sz="1600" dirty="0" smtClean="0"/>
              <a:t>Головна </a:t>
            </a:r>
            <a:r>
              <a:rPr lang="uk-UA" sz="1600" dirty="0"/>
              <a:t>мета тупикових областей – захистити такі області від перенесення зовнішніх маршрутів. Маршрутизація з цих областей у зовнішній світ базується на маршруті за замовчуванням. Тупикова область зменшує розмір бази даних усередині області та знижує вимоги до пам'яті, необхідної маршрутизаторам у цій галузі. </a:t>
            </a:r>
            <a:r>
              <a:rPr lang="uk-UA" sz="1600" dirty="0" smtClean="0"/>
              <a:t> Тупикові </a:t>
            </a:r>
            <a:r>
              <a:rPr lang="uk-UA" sz="1600" dirty="0"/>
              <a:t>області мають деякі обмеження, ASBR маршрутизатори не можуть бути внутрішніми маршрутизаторами цієї області, тупикова область може бути транзитною областю для віртуальних каналів. Ці обмеження створені оскільки тупикові області переважно налаштовані задля перенесення зовнішніх маршрутів. </a:t>
            </a:r>
            <a:endParaRPr lang="uk-UA" sz="1600" dirty="0" smtClean="0"/>
          </a:p>
          <a:p>
            <a:pPr marL="0" indent="0">
              <a:buNone/>
            </a:pPr>
            <a:r>
              <a:rPr lang="uk-UA" sz="1600" dirty="0" smtClean="0"/>
              <a:t>Абсолютно </a:t>
            </a:r>
            <a:r>
              <a:rPr lang="uk-UA" sz="1600" dirty="0"/>
              <a:t>тупикові області – це розширення для тупикової області. Абсолютно тупикова область блокує зовнішні маршрути та підсумововані (міжобластні) маршрути від попадання всередину області. Тільки усередині обласні маршрути впроваджуються у цю область</a:t>
            </a:r>
            <a:r>
              <a:rPr lang="uk-UA" sz="1600" dirty="0" smtClean="0"/>
              <a:t>.</a:t>
            </a:r>
            <a:r>
              <a:rPr lang="en-US" sz="1600" dirty="0" smtClean="0"/>
              <a:t> </a:t>
            </a:r>
            <a:endParaRPr lang="uk-UA" sz="16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6540" y="2908963"/>
            <a:ext cx="3810000" cy="2628327"/>
          </a:xfrm>
          <a:prstGeom prst="rect">
            <a:avLst/>
          </a:prstGeom>
        </p:spPr>
      </p:pic>
    </p:spTree>
    <p:extLst>
      <p:ext uri="{BB962C8B-B14F-4D97-AF65-F5344CB8AC3E}">
        <p14:creationId xmlns:p14="http://schemas.microsoft.com/office/powerpoint/2010/main" val="21367407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351" y="208230"/>
            <a:ext cx="11579383" cy="6292158"/>
          </a:xfrm>
        </p:spPr>
        <p:txBody>
          <a:bodyPr>
            <a:normAutofit/>
          </a:bodyPr>
          <a:lstStyle/>
          <a:p>
            <a:pPr marL="0" indent="0">
              <a:buNone/>
            </a:pPr>
            <a:r>
              <a:rPr lang="uk-UA" sz="1600" b="1" dirty="0"/>
              <a:t>NSSA </a:t>
            </a:r>
            <a:endParaRPr lang="en-US" sz="1600" b="1" dirty="0" smtClean="0"/>
          </a:p>
          <a:p>
            <a:pPr marL="0" indent="0">
              <a:buNone/>
            </a:pPr>
            <a:r>
              <a:rPr lang="uk-UA" sz="1600" dirty="0" smtClean="0"/>
              <a:t>Не повністю тупикові області (Not-so-stubby area) або NSSA корисні, коли є потреба впровадити зовнішні маршрути, але використання LSA типу 5 не потрібно.</a:t>
            </a:r>
            <a:endParaRPr lang="uk-UA" sz="16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8351" y="1028898"/>
            <a:ext cx="4332682" cy="2036035"/>
          </a:xfrm>
          <a:prstGeom prst="rect">
            <a:avLst/>
          </a:prstGeom>
        </p:spPr>
      </p:pic>
      <p:sp>
        <p:nvSpPr>
          <p:cNvPr id="4" name="Rectangle 3"/>
          <p:cNvSpPr/>
          <p:nvPr/>
        </p:nvSpPr>
        <p:spPr>
          <a:xfrm>
            <a:off x="5238650" y="1152141"/>
            <a:ext cx="6096000" cy="1323439"/>
          </a:xfrm>
          <a:prstGeom prst="rect">
            <a:avLst/>
          </a:prstGeom>
        </p:spPr>
        <p:txBody>
          <a:bodyPr>
            <a:spAutoFit/>
          </a:bodyPr>
          <a:lstStyle/>
          <a:p>
            <a:r>
              <a:rPr lang="uk-UA" sz="1600" dirty="0" smtClean="0"/>
              <a:t>Тут </a:t>
            </a:r>
            <a:r>
              <a:rPr lang="uk-UA" sz="1600" dirty="0"/>
              <a:t>дві області (магістральна та area1) та з'єднання RIP до area1. Нам потрібно налаштувати Area1 так, щоб вона стала тупиковою областю, але потрібно вводити зовнішні маршрути протоколу RIP. У цьому випадку Area1 має бути налаштована як NSSA </a:t>
            </a:r>
            <a:endParaRPr lang="uk-UA" sz="1600" dirty="0" smtClean="0"/>
          </a:p>
          <a:p>
            <a:r>
              <a:rPr lang="uk-UA" sz="1600" dirty="0" smtClean="0"/>
              <a:t>Приклад конфігурації не включає конфігурацію RIP. </a:t>
            </a:r>
            <a:endParaRPr lang="uk-UA" sz="1600" dirty="0"/>
          </a:p>
        </p:txBody>
      </p:sp>
    </p:spTree>
    <p:extLst>
      <p:ext uri="{BB962C8B-B14F-4D97-AF65-F5344CB8AC3E}">
        <p14:creationId xmlns:p14="http://schemas.microsoft.com/office/powerpoint/2010/main" val="5548856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8474" y="141679"/>
            <a:ext cx="11407367" cy="6548831"/>
          </a:xfrm>
        </p:spPr>
        <p:txBody>
          <a:bodyPr>
            <a:normAutofit/>
          </a:bodyPr>
          <a:lstStyle/>
          <a:p>
            <a:pPr marL="0" indent="0" algn="ctr">
              <a:buNone/>
            </a:pPr>
            <a:r>
              <a:rPr lang="uk-UA" sz="1600" b="1" dirty="0"/>
              <a:t>МАГІСТРАЛЬНА І НЕ МАГІСТРАЛЬНА ОБЛАСТЬ (BACKBONE І NON-BACKBONE AREAS) </a:t>
            </a:r>
            <a:endParaRPr lang="uk-UA" sz="1600" b="1" dirty="0" smtClean="0"/>
          </a:p>
          <a:p>
            <a:pPr marL="0" indent="0" algn="just">
              <a:buNone/>
            </a:pPr>
            <a:r>
              <a:rPr lang="uk-UA" sz="1600" dirty="0" smtClean="0"/>
              <a:t>На рисунку </a:t>
            </a:r>
            <a:r>
              <a:rPr lang="uk-UA" sz="1600" dirty="0"/>
              <a:t>1 показана проста багатозонна мережа. </a:t>
            </a:r>
          </a:p>
        </p:txBody>
      </p:sp>
      <p:pic>
        <p:nvPicPr>
          <p:cNvPr id="1026" name="Picture 2" descr="Топология сет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28379"/>
            <a:ext cx="6292157" cy="175004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3"/>
          <p:cNvSpPr>
            <a:spLocks noChangeArrowheads="1"/>
          </p:cNvSpPr>
          <p:nvPr/>
        </p:nvSpPr>
        <p:spPr bwMode="auto">
          <a:xfrm>
            <a:off x="6292157" y="928379"/>
            <a:ext cx="6046848" cy="5693866"/>
          </a:xfrm>
          <a:prstGeom prst="rect">
            <a:avLst/>
          </a:prstGeom>
          <a:solidFill>
            <a:schemeClr val="tx1"/>
          </a:solidFill>
          <a:ln>
            <a:noFill/>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bg1"/>
                </a:solidFill>
                <a:effectLst/>
                <a:latin typeface="SFMono-Regular"/>
              </a:rPr>
              <a:t>ATL#conf t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bg1"/>
                </a:solidFill>
                <a:effectLst/>
                <a:latin typeface="SFMono-Regular"/>
              </a:rPr>
              <a:t>Enter configuration commands, one per line. End with CNTL/Z.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bg1"/>
                </a:solidFill>
                <a:effectLst/>
                <a:latin typeface="SFMono-Regular"/>
              </a:rPr>
              <a:t>ATL(config)#interface fa0/0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bg1"/>
                </a:solidFill>
                <a:effectLst/>
                <a:latin typeface="SFMono-Regular"/>
              </a:rPr>
              <a:t>ATL(config-if)#ip ospf 1 area 0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bg1"/>
                </a:solidFill>
                <a:effectLst/>
                <a:latin typeface="SFMono-Regular"/>
              </a:rPr>
              <a:t>ATL(config-if)#interface lo0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bg1"/>
                </a:solidFill>
                <a:effectLst/>
                <a:latin typeface="SFMono-Regular"/>
              </a:rPr>
              <a:t>ATL(config-if)#ip ospf 1 area 0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bg1"/>
                </a:solidFill>
                <a:effectLst/>
                <a:latin typeface="SFMono-Regular"/>
              </a:rPr>
              <a:t>ATL(config-if)#end </a:t>
            </a:r>
          </a:p>
          <a:p>
            <a:pPr marL="0" marR="0" lvl="0" indent="0" algn="l" defTabSz="914400" rtl="0" eaLnBrk="0" fontAlgn="base" latinLnBrk="0" hangingPunct="0">
              <a:lnSpc>
                <a:spcPct val="100000"/>
              </a:lnSpc>
              <a:spcBef>
                <a:spcPct val="0"/>
              </a:spcBef>
              <a:spcAft>
                <a:spcPct val="0"/>
              </a:spcAft>
              <a:buClrTx/>
              <a:buSzTx/>
              <a:buFontTx/>
              <a:buNone/>
              <a:tabLst/>
            </a:pPr>
            <a:endParaRPr lang="ru-RU" altLang="ru-RU" sz="1400" dirty="0">
              <a:solidFill>
                <a:schemeClr val="bg1"/>
              </a:solidFill>
              <a:latin typeface="SFMono-Regular"/>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bg1"/>
                </a:solidFill>
                <a:effectLst/>
                <a:latin typeface="SFMono-Regular"/>
              </a:rPr>
              <a:t>ATL2#conf t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bg1"/>
                </a:solidFill>
                <a:effectLst/>
                <a:latin typeface="SFMono-Regular"/>
              </a:rPr>
              <a:t>Enter configuration commands, one per line. End with CNTL/Z.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bg1"/>
                </a:solidFill>
                <a:effectLst/>
                <a:latin typeface="SFMono-Regular"/>
              </a:rPr>
              <a:t>ATL2 (config)#interface fa0/0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bg1"/>
                </a:solidFill>
                <a:effectLst/>
                <a:latin typeface="SFMono-Regular"/>
              </a:rPr>
              <a:t>ATL2 (config-if)#ip ospf 1 area 0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bg1"/>
                </a:solidFill>
                <a:effectLst/>
                <a:latin typeface="SFMono-Regular"/>
              </a:rPr>
              <a:t>*Mar 27 22 :03 :27.815 : %0SPF-5-ADJCHG : Process 1, Nbr 1 .1.1 .1 on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bg1"/>
                </a:solidFill>
                <a:effectLst/>
                <a:latin typeface="SFMono-Regular"/>
              </a:rPr>
              <a:t>FastEthernet0/0 from LOADING to FULL, Loading Done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bg1"/>
                </a:solidFill>
                <a:effectLst/>
                <a:latin typeface="SFMono-Regular"/>
              </a:rPr>
              <a:t>ATL2 (config-if)#interface fa1/0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bg1"/>
                </a:solidFill>
                <a:effectLst/>
                <a:latin typeface="SFMono-Regular"/>
              </a:rPr>
              <a:t>ATL2 (config-if)#ip ospf 1 area 1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bg1"/>
                </a:solidFill>
                <a:effectLst/>
                <a:latin typeface="SFMono-Regular"/>
              </a:rPr>
              <a:t>ATL2 (config-if)#end </a:t>
            </a:r>
          </a:p>
          <a:p>
            <a:pPr marL="0" marR="0" lvl="0" indent="0" algn="l" defTabSz="914400" rtl="0" eaLnBrk="0" fontAlgn="base" latinLnBrk="0" hangingPunct="0">
              <a:lnSpc>
                <a:spcPct val="100000"/>
              </a:lnSpc>
              <a:spcBef>
                <a:spcPct val="0"/>
              </a:spcBef>
              <a:spcAft>
                <a:spcPct val="0"/>
              </a:spcAft>
              <a:buClrTx/>
              <a:buSzTx/>
              <a:buFontTx/>
              <a:buNone/>
              <a:tabLst/>
            </a:pPr>
            <a:endParaRPr lang="ru-RU" altLang="ru-RU" sz="1400" dirty="0">
              <a:solidFill>
                <a:schemeClr val="bg1"/>
              </a:solidFill>
              <a:latin typeface="SFMono-Regular"/>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bg1"/>
                </a:solidFill>
                <a:effectLst/>
                <a:latin typeface="SFMono-Regular"/>
              </a:rPr>
              <a:t>ORL Router: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bg1"/>
                </a:solidFill>
                <a:effectLst/>
                <a:latin typeface="SFMono-Regular"/>
              </a:rPr>
              <a:t>ORL# conf t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bg1"/>
                </a:solidFill>
                <a:effectLst/>
                <a:latin typeface="SFMono-Regular"/>
              </a:rPr>
              <a:t>Enter configuration commands, one per line. End with CNTL/Z.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bg1"/>
                </a:solidFill>
                <a:effectLst/>
                <a:latin typeface="SFMono-Regular"/>
              </a:rPr>
              <a:t>ORL( config )#interface fa1/0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bg1"/>
                </a:solidFill>
                <a:effectLst/>
                <a:latin typeface="SFMono-Regular"/>
              </a:rPr>
              <a:t>ORL(config-if)#ip ospf 1 area 1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bg1"/>
                </a:solidFill>
                <a:effectLst/>
                <a:latin typeface="SFMono-Regular"/>
              </a:rPr>
              <a:t>ORL(config-if)#end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bg1"/>
                </a:solidFill>
                <a:effectLst/>
                <a:latin typeface="SFMono-Regular"/>
              </a:rPr>
              <a:t>*Mar 27 22 :04:21.515: %0SPF-5-ADJCHG: Process 1, Nbr 10.23.23.2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bg1"/>
                </a:solidFill>
                <a:effectLst/>
                <a:latin typeface="SFMono-Regular"/>
              </a:rPr>
              <a:t>on FastEthernet1/0 from LOADING to FULL , Loading Done</a:t>
            </a:r>
            <a:r>
              <a:rPr kumimoji="0" lang="ru-RU" altLang="ru-RU" sz="1400" b="0" i="0" u="none" strike="noStrike" cap="none" normalizeH="0" baseline="0" dirty="0" smtClean="0">
                <a:ln>
                  <a:noFill/>
                </a:ln>
                <a:solidFill>
                  <a:schemeClr val="bg1"/>
                </a:solidFill>
                <a:effectLst/>
              </a:rPr>
              <a:t> </a:t>
            </a:r>
            <a:endParaRPr kumimoji="0" lang="ru-RU" altLang="ru-RU" sz="1400" b="0" i="0" u="none" strike="noStrike" cap="none" normalizeH="0" baseline="0" dirty="0" smtClean="0">
              <a:ln>
                <a:noFill/>
              </a:ln>
              <a:solidFill>
                <a:schemeClr val="bg1"/>
              </a:solidFill>
              <a:effectLst/>
              <a:latin typeface="Arial" panose="020B0604020202020204" pitchFamily="34" charset="0"/>
            </a:endParaRPr>
          </a:p>
        </p:txBody>
      </p:sp>
      <p:sp>
        <p:nvSpPr>
          <p:cNvPr id="5" name="Rectangle 4"/>
          <p:cNvSpPr/>
          <p:nvPr/>
        </p:nvSpPr>
        <p:spPr>
          <a:xfrm>
            <a:off x="98078" y="2918003"/>
            <a:ext cx="6096000" cy="2062103"/>
          </a:xfrm>
          <a:prstGeom prst="rect">
            <a:avLst/>
          </a:prstGeom>
        </p:spPr>
        <p:txBody>
          <a:bodyPr>
            <a:spAutoFit/>
          </a:bodyPr>
          <a:lstStyle/>
          <a:p>
            <a:r>
              <a:rPr lang="uk-UA" sz="1600" dirty="0"/>
              <a:t>Зверніть увагу на простоту цієї конфігурації навіть якщо ми налаштовуємо досить складний протокол маршрутизації. Area Border Router (ABR) знаходиться в ATL2 з одним інтерфейсом у магістральній та одним у немагістральній області. </a:t>
            </a:r>
            <a:endParaRPr lang="uk-UA" sz="1600" dirty="0" smtClean="0"/>
          </a:p>
          <a:p>
            <a:r>
              <a:rPr lang="uk-UA" sz="1600" dirty="0" smtClean="0"/>
              <a:t>Зверніть </a:t>
            </a:r>
            <a:r>
              <a:rPr lang="uk-UA" sz="1600" dirty="0"/>
              <a:t>увагу, як ми отримуємо деякі «бонусні» перевірки. Коли налаштовуємо інтерфейси, ми можемо бачити, що OSPF-сусідства формуються між пристроями. Це позбавляє нас необхідності перевіряти їх «вручну» за допомогою наступної команди:</a:t>
            </a:r>
          </a:p>
        </p:txBody>
      </p:sp>
      <p:sp>
        <p:nvSpPr>
          <p:cNvPr id="6" name="Rectangle 4"/>
          <p:cNvSpPr>
            <a:spLocks noChangeArrowheads="1"/>
          </p:cNvSpPr>
          <p:nvPr/>
        </p:nvSpPr>
        <p:spPr bwMode="auto">
          <a:xfrm>
            <a:off x="245310" y="5065792"/>
            <a:ext cx="2529347" cy="307777"/>
          </a:xfrm>
          <a:prstGeom prst="rect">
            <a:avLst/>
          </a:prstGeom>
          <a:solidFill>
            <a:schemeClr val="tx1"/>
          </a:solidFill>
          <a:ln>
            <a:noFill/>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smtClean="0">
                <a:ln>
                  <a:noFill/>
                </a:ln>
                <a:solidFill>
                  <a:schemeClr val="bg1"/>
                </a:solidFill>
                <a:effectLst/>
                <a:latin typeface="SFMono-Regular"/>
              </a:rPr>
              <a:t>ATL2# show ip ospf neighbor</a:t>
            </a:r>
            <a:r>
              <a:rPr kumimoji="0" lang="ru-RU" altLang="ru-RU" sz="1400" b="0" i="0" u="none" strike="noStrike" cap="none" normalizeH="0" baseline="0" smtClean="0">
                <a:ln>
                  <a:noFill/>
                </a:ln>
                <a:solidFill>
                  <a:schemeClr val="bg1"/>
                </a:solidFill>
                <a:effectLst/>
              </a:rPr>
              <a:t> </a:t>
            </a:r>
            <a:endParaRPr kumimoji="0" lang="ru-RU" altLang="ru-RU" sz="1400" b="0" i="0" u="none" strike="noStrike" cap="none" normalizeH="0" baseline="0" smtClean="0">
              <a:ln>
                <a:noFill/>
              </a:ln>
              <a:solidFill>
                <a:schemeClr val="bg1"/>
              </a:solidFill>
              <a:effectLst/>
              <a:latin typeface="Arial" panose="020B0604020202020204" pitchFamily="34" charset="0"/>
            </a:endParaRPr>
          </a:p>
        </p:txBody>
      </p:sp>
      <p:pic>
        <p:nvPicPr>
          <p:cNvPr id="1030" name="Picture 6" descr="show ip ospf neighb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2522" y="5459255"/>
            <a:ext cx="5167096" cy="1363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34307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8474" y="141679"/>
            <a:ext cx="11407367" cy="6548831"/>
          </a:xfrm>
        </p:spPr>
        <p:txBody>
          <a:bodyPr>
            <a:normAutofit/>
          </a:bodyPr>
          <a:lstStyle/>
          <a:p>
            <a:pPr marL="0" indent="0" algn="just">
              <a:buNone/>
            </a:pPr>
            <a:r>
              <a:rPr lang="uk-UA" sz="1600" dirty="0"/>
              <a:t>Цікавою перевіркою для нас є перевірка префікса 1.1.1.0/24 з пристрою ATL (а також віддаленого зв'язку між ATL і ATL2). Ми перевіряємо це на ORL, щоб перевірити багатозональну конфігурацію OSPF. Оскільки це "нормальна" область, всі LSA повинні бути дозволені в цій області, і ми повинні бачити, що префікс з'являється міжзонний маршрут OSPF.</a:t>
            </a:r>
          </a:p>
        </p:txBody>
      </p:sp>
      <p:sp>
        <p:nvSpPr>
          <p:cNvPr id="4" name="Rectangle 2"/>
          <p:cNvSpPr>
            <a:spLocks noChangeArrowheads="1"/>
          </p:cNvSpPr>
          <p:nvPr/>
        </p:nvSpPr>
        <p:spPr bwMode="auto">
          <a:xfrm>
            <a:off x="707923" y="974363"/>
            <a:ext cx="1677062" cy="307777"/>
          </a:xfrm>
          <a:prstGeom prst="rect">
            <a:avLst/>
          </a:prstGeom>
          <a:solidFill>
            <a:schemeClr val="tx1"/>
          </a:solidFill>
          <a:ln>
            <a:noFill/>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smtClean="0">
                <a:ln>
                  <a:noFill/>
                </a:ln>
                <a:solidFill>
                  <a:schemeClr val="bg1"/>
                </a:solidFill>
                <a:effectLst/>
                <a:latin typeface="SFMono-Regular"/>
              </a:rPr>
              <a:t>show ip route ospf</a:t>
            </a:r>
            <a:r>
              <a:rPr kumimoji="0" lang="ru-RU" altLang="ru-RU" sz="1400" b="0" i="0" u="none" strike="noStrike" cap="none" normalizeH="0" baseline="0" smtClean="0">
                <a:ln>
                  <a:noFill/>
                </a:ln>
                <a:solidFill>
                  <a:schemeClr val="bg1"/>
                </a:solidFill>
                <a:effectLst/>
              </a:rPr>
              <a:t> </a:t>
            </a:r>
            <a:endParaRPr kumimoji="0" lang="ru-RU" altLang="ru-RU" sz="1400" b="0" i="0" u="none" strike="noStrike" cap="none" normalizeH="0" baseline="0" smtClean="0">
              <a:ln>
                <a:noFill/>
              </a:ln>
              <a:solidFill>
                <a:schemeClr val="bg1"/>
              </a:solidFill>
              <a:effectLst/>
              <a:latin typeface="Arial" panose="020B0604020202020204" pitchFamily="34" charset="0"/>
            </a:endParaRPr>
          </a:p>
        </p:txBody>
      </p:sp>
      <p:pic>
        <p:nvPicPr>
          <p:cNvPr id="2052" name="Picture 4" descr="show ip route osp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7923" y="1426002"/>
            <a:ext cx="5592813" cy="54319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66869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8474" y="141679"/>
            <a:ext cx="11407367" cy="6548831"/>
          </a:xfrm>
        </p:spPr>
        <p:txBody>
          <a:bodyPr>
            <a:normAutofit/>
          </a:bodyPr>
          <a:lstStyle/>
          <a:p>
            <a:pPr marL="0" indent="0" algn="just">
              <a:buNone/>
            </a:pPr>
            <a:r>
              <a:rPr lang="uk-UA" sz="1600" dirty="0"/>
              <a:t>Хоча </a:t>
            </a:r>
            <a:r>
              <a:rPr lang="uk-UA" sz="1600" dirty="0" smtClean="0"/>
              <a:t>усунення проблем з </a:t>
            </a:r>
            <a:r>
              <a:rPr lang="en-US" sz="1600" dirty="0" smtClean="0"/>
              <a:t>OSPF </a:t>
            </a:r>
            <a:r>
              <a:rPr lang="uk-UA" sz="1600" dirty="0" smtClean="0"/>
              <a:t>потрібно не часто, ми </a:t>
            </a:r>
            <a:r>
              <a:rPr lang="uk-UA" sz="1600" dirty="0"/>
              <a:t>можемо вивчити базу даних OSPF, щоб побачити різні типи LSA.</a:t>
            </a:r>
          </a:p>
        </p:txBody>
      </p:sp>
      <p:sp>
        <p:nvSpPr>
          <p:cNvPr id="2" name="Rectangle 1"/>
          <p:cNvSpPr>
            <a:spLocks noChangeArrowheads="1"/>
          </p:cNvSpPr>
          <p:nvPr/>
        </p:nvSpPr>
        <p:spPr bwMode="auto">
          <a:xfrm>
            <a:off x="588474" y="487666"/>
            <a:ext cx="2005677" cy="307777"/>
          </a:xfrm>
          <a:prstGeom prst="rect">
            <a:avLst/>
          </a:prstGeom>
          <a:solidFill>
            <a:schemeClr val="tx1"/>
          </a:solidFill>
          <a:ln>
            <a:noFill/>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smtClean="0">
                <a:ln>
                  <a:noFill/>
                </a:ln>
                <a:solidFill>
                  <a:schemeClr val="bg1"/>
                </a:solidFill>
                <a:effectLst/>
                <a:latin typeface="SFMono-Regular"/>
              </a:rPr>
              <a:t>show ip ospf database</a:t>
            </a:r>
            <a:r>
              <a:rPr kumimoji="0" lang="ru-RU" altLang="ru-RU" sz="1400" b="0" i="0" u="none" strike="noStrike" cap="none" normalizeH="0" baseline="0" smtClean="0">
                <a:ln>
                  <a:noFill/>
                </a:ln>
                <a:solidFill>
                  <a:schemeClr val="bg1"/>
                </a:solidFill>
                <a:effectLst/>
              </a:rPr>
              <a:t> </a:t>
            </a:r>
            <a:endParaRPr kumimoji="0" lang="ru-RU" altLang="ru-RU" sz="1400" b="0" i="0" u="none" strike="noStrike" cap="none" normalizeH="0" baseline="0" smtClean="0">
              <a:ln>
                <a:noFill/>
              </a:ln>
              <a:solidFill>
                <a:schemeClr val="bg1"/>
              </a:solidFill>
              <a:effectLst/>
              <a:latin typeface="Arial" panose="020B0604020202020204" pitchFamily="34" charset="0"/>
            </a:endParaRPr>
          </a:p>
        </p:txBody>
      </p:sp>
      <p:pic>
        <p:nvPicPr>
          <p:cNvPr id="3075" name="Picture 3" descr="show ip ospf databa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996" y="1141430"/>
            <a:ext cx="6280312" cy="449453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7093974" y="1141430"/>
            <a:ext cx="4734232" cy="2062103"/>
          </a:xfrm>
          <a:prstGeom prst="rect">
            <a:avLst/>
          </a:prstGeom>
        </p:spPr>
        <p:txBody>
          <a:bodyPr wrap="square">
            <a:spAutoFit/>
          </a:bodyPr>
          <a:lstStyle/>
          <a:p>
            <a:r>
              <a:rPr lang="uk-UA" sz="1600" dirty="0"/>
              <a:t>Записи стану маршрутизатора є Type 1 LSA. Це кінцеві точки в нашій локальній області 1. Записи стану net link є Type 2 LSA. Тут бачимо ідентифікатор маршрутизатора призначеного маршрутизатора (DR). Нарешті, сумарні стани мережевих посилань це Type 3 LSA. Це префікси, які ABR надсилає в нашу область. Звичайно, це loopback (1.1.1.0) та віддалена мережа (10.12.12.0).</a:t>
            </a:r>
          </a:p>
        </p:txBody>
      </p:sp>
    </p:spTree>
    <p:extLst>
      <p:ext uri="{BB962C8B-B14F-4D97-AF65-F5344CB8AC3E}">
        <p14:creationId xmlns:p14="http://schemas.microsoft.com/office/powerpoint/2010/main" val="6908301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8474" y="141679"/>
            <a:ext cx="11407367" cy="6548831"/>
          </a:xfrm>
        </p:spPr>
        <p:txBody>
          <a:bodyPr>
            <a:normAutofit/>
          </a:bodyPr>
          <a:lstStyle/>
          <a:p>
            <a:pPr marL="0" indent="0" algn="just">
              <a:buNone/>
            </a:pPr>
            <a:r>
              <a:rPr lang="uk-UA" sz="1600" dirty="0" smtClean="0"/>
              <a:t>Інтерфейс </a:t>
            </a:r>
            <a:r>
              <a:rPr lang="uk-UA" sz="1600" dirty="0"/>
              <a:t>зворотного зв'язку (loopback interface) оголошений як хост-маршрут 32-розрядної версії. Щоб змінити це, ви можете використовувати команду </a:t>
            </a:r>
            <a:r>
              <a:rPr lang="uk-UA" sz="1600" b="1" dirty="0"/>
              <a:t>ip ospf network point-to-point</a:t>
            </a:r>
            <a:r>
              <a:rPr lang="uk-UA" sz="1600" dirty="0"/>
              <a:t> на інтерфейсі loopback. Це змінює тип мережі від типу loopback для OSPF і викликає оголошення маски у вигляді, як вона налаштована. </a:t>
            </a:r>
            <a:endParaRPr lang="uk-UA" sz="1600" dirty="0" smtClean="0"/>
          </a:p>
          <a:p>
            <a:pPr marL="0" indent="0" algn="just">
              <a:buNone/>
            </a:pPr>
            <a:r>
              <a:rPr lang="uk-UA" sz="1600" dirty="0" smtClean="0"/>
              <a:t>Давайте </a:t>
            </a:r>
            <a:r>
              <a:rPr lang="uk-UA" sz="1600" dirty="0"/>
              <a:t>налаштуємо деякі зовнішні префікси та введемо їх у домен OSPF. Це просто завдяки loopback interfaces. Ми створимо деякі з них на маршрутизаторі ATL, запустимо на них EIGRP, а потім перерозподілимо їх в OSPF.</a:t>
            </a:r>
          </a:p>
        </p:txBody>
      </p:sp>
      <p:sp>
        <p:nvSpPr>
          <p:cNvPr id="4" name="Rectangle 2"/>
          <p:cNvSpPr>
            <a:spLocks noChangeArrowheads="1"/>
          </p:cNvSpPr>
          <p:nvPr/>
        </p:nvSpPr>
        <p:spPr bwMode="auto">
          <a:xfrm>
            <a:off x="588474" y="1485490"/>
            <a:ext cx="5258171" cy="2677656"/>
          </a:xfrm>
          <a:prstGeom prst="rect">
            <a:avLst/>
          </a:prstGeom>
          <a:solidFill>
            <a:schemeClr val="tx1"/>
          </a:solidFill>
          <a:ln>
            <a:noFill/>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bg1"/>
                </a:solidFill>
                <a:effectLst/>
                <a:latin typeface="SFMono-Regular"/>
              </a:rPr>
              <a:t>ATL#conf t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bg1"/>
                </a:solidFill>
                <a:effectLst/>
                <a:latin typeface="SFMono-Regular"/>
              </a:rPr>
              <a:t>Enter configuration commands, one per line. End with CNTL/Z .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bg1"/>
                </a:solidFill>
                <a:effectLst/>
                <a:latin typeface="SFMono-Regular"/>
              </a:rPr>
              <a:t>ATL (config)#interface lo10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bg1"/>
                </a:solidFill>
                <a:effectLst/>
                <a:latin typeface="SFMono-Regular"/>
              </a:rPr>
              <a:t>ATL (config-if)#ip address 192.168.10.1 255.255.255.0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bg1"/>
                </a:solidFill>
                <a:effectLst/>
                <a:latin typeface="SFMono-Regular"/>
              </a:rPr>
              <a:t>ATL (config-if)#interface loopback 20 </a:t>
            </a:r>
            <a:endParaRPr kumimoji="0" lang="en-US" altLang="ru-RU" sz="1400" b="0" i="0" u="none" strike="noStrike" cap="none" normalizeH="0" baseline="0" dirty="0" smtClean="0">
              <a:ln>
                <a:noFill/>
              </a:ln>
              <a:solidFill>
                <a:schemeClr val="bg1"/>
              </a:solidFill>
              <a:effectLst/>
              <a:latin typeface="SFMono-Regular"/>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bg1"/>
                </a:solidFill>
                <a:effectLst/>
                <a:latin typeface="SFMono-Regular"/>
              </a:rPr>
              <a:t>ATL (config-if)#ip address 192.168.20.1 255.255.255.0 </a:t>
            </a:r>
            <a:endParaRPr kumimoji="0" lang="en-US" altLang="ru-RU" sz="1400" b="0" i="0" u="none" strike="noStrike" cap="none" normalizeH="0" baseline="0" dirty="0" smtClean="0">
              <a:ln>
                <a:noFill/>
              </a:ln>
              <a:solidFill>
                <a:schemeClr val="bg1"/>
              </a:solidFill>
              <a:effectLst/>
              <a:latin typeface="SFMono-Regular"/>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bg1"/>
                </a:solidFill>
                <a:effectLst/>
                <a:latin typeface="SFMono-Regular"/>
              </a:rPr>
              <a:t>ATL (config if)#router eigrp 100</a:t>
            </a:r>
            <a:endParaRPr kumimoji="0" lang="en-US" altLang="ru-RU" sz="1400" b="0" i="0" u="none" strike="noStrike" cap="none" normalizeH="0" baseline="0" dirty="0" smtClean="0">
              <a:ln>
                <a:noFill/>
              </a:ln>
              <a:solidFill>
                <a:schemeClr val="bg1"/>
              </a:solidFill>
              <a:effectLst/>
              <a:latin typeface="SFMono-Regular"/>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bg1"/>
                </a:solidFill>
                <a:effectLst/>
                <a:latin typeface="SFMono-Regular"/>
              </a:rPr>
              <a:t>ATL (config-router)#network 192 .168.10.1 0.0.0.0 </a:t>
            </a:r>
            <a:endParaRPr kumimoji="0" lang="en-US" altLang="ru-RU" sz="1400" b="0" i="0" u="none" strike="noStrike" cap="none" normalizeH="0" baseline="0" dirty="0" smtClean="0">
              <a:ln>
                <a:noFill/>
              </a:ln>
              <a:solidFill>
                <a:schemeClr val="bg1"/>
              </a:solidFill>
              <a:effectLst/>
              <a:latin typeface="SFMono-Regular"/>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bg1"/>
                </a:solidFill>
                <a:effectLst/>
                <a:latin typeface="SFMono-Regular"/>
              </a:rPr>
              <a:t>ATL (config-router)#network 192.168.20.1 0.0.0.0</a:t>
            </a:r>
            <a:endParaRPr kumimoji="0" lang="en-US" altLang="ru-RU" sz="1400" b="0" i="0" u="none" strike="noStrike" cap="none" normalizeH="0" baseline="0" dirty="0" smtClean="0">
              <a:ln>
                <a:noFill/>
              </a:ln>
              <a:solidFill>
                <a:schemeClr val="bg1"/>
              </a:solidFill>
              <a:effectLst/>
              <a:latin typeface="SFMono-Regular"/>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bg1"/>
                </a:solidFill>
                <a:effectLst/>
                <a:latin typeface="SFMono-Regular"/>
              </a:rPr>
              <a:t>ATL (config-router)#router ospf 1 </a:t>
            </a:r>
            <a:endParaRPr kumimoji="0" lang="en-US" altLang="ru-RU" sz="1400" b="0" i="0" u="none" strike="noStrike" cap="none" normalizeH="0" baseline="0" dirty="0" smtClean="0">
              <a:ln>
                <a:noFill/>
              </a:ln>
              <a:solidFill>
                <a:schemeClr val="bg1"/>
              </a:solidFill>
              <a:effectLst/>
              <a:latin typeface="SFMono-Regular"/>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bg1"/>
                </a:solidFill>
                <a:effectLst/>
                <a:latin typeface="SFMono-Regular"/>
              </a:rPr>
              <a:t>ATL (config-router)#redistribute eigrp 100 subnets metric 1000 </a:t>
            </a:r>
            <a:endParaRPr kumimoji="0" lang="en-US" altLang="ru-RU" sz="1400" b="0" i="0" u="none" strike="noStrike" cap="none" normalizeH="0" baseline="0" dirty="0" smtClean="0">
              <a:ln>
                <a:noFill/>
              </a:ln>
              <a:solidFill>
                <a:schemeClr val="bg1"/>
              </a:solidFill>
              <a:effectLst/>
              <a:latin typeface="SFMono-Regular"/>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bg1"/>
                </a:solidFill>
                <a:effectLst/>
                <a:latin typeface="SFMono-Regular"/>
              </a:rPr>
              <a:t>ATL (config-router)#end</a:t>
            </a:r>
            <a:r>
              <a:rPr kumimoji="0" lang="ru-RU" altLang="ru-RU" sz="1400" b="0" i="0" u="none" strike="noStrike" cap="none" normalizeH="0" baseline="0" dirty="0" smtClean="0">
                <a:ln>
                  <a:noFill/>
                </a:ln>
                <a:solidFill>
                  <a:schemeClr val="bg1"/>
                </a:solidFill>
                <a:effectLst/>
              </a:rPr>
              <a:t> </a:t>
            </a:r>
            <a:endParaRPr kumimoji="0" lang="ru-RU" altLang="ru-RU" sz="1400" b="0" i="0" u="none" strike="noStrike" cap="none" normalizeH="0" baseline="0" dirty="0" smtClean="0">
              <a:ln>
                <a:noFill/>
              </a:ln>
              <a:solidFill>
                <a:schemeClr val="bg1"/>
              </a:solidFill>
              <a:effectLst/>
              <a:latin typeface="Arial" panose="020B0604020202020204" pitchFamily="34" charset="0"/>
            </a:endParaRPr>
          </a:p>
        </p:txBody>
      </p:sp>
      <p:sp>
        <p:nvSpPr>
          <p:cNvPr id="5" name="Rectangle 4"/>
          <p:cNvSpPr/>
          <p:nvPr/>
        </p:nvSpPr>
        <p:spPr>
          <a:xfrm>
            <a:off x="588474" y="4309847"/>
            <a:ext cx="6096000" cy="338554"/>
          </a:xfrm>
          <a:prstGeom prst="rect">
            <a:avLst/>
          </a:prstGeom>
        </p:spPr>
        <p:txBody>
          <a:bodyPr>
            <a:spAutoFit/>
          </a:bodyPr>
          <a:lstStyle/>
          <a:p>
            <a:r>
              <a:rPr lang="uk-UA" sz="1600" dirty="0" smtClean="0"/>
              <a:t>Таблиця </a:t>
            </a:r>
            <a:r>
              <a:rPr lang="uk-UA" sz="1600" dirty="0"/>
              <a:t>маршрутизації:</a:t>
            </a:r>
          </a:p>
        </p:txBody>
      </p:sp>
      <p:sp>
        <p:nvSpPr>
          <p:cNvPr id="6" name="Rectangle 3"/>
          <p:cNvSpPr>
            <a:spLocks noChangeArrowheads="1"/>
          </p:cNvSpPr>
          <p:nvPr/>
        </p:nvSpPr>
        <p:spPr bwMode="auto">
          <a:xfrm>
            <a:off x="588474" y="4648401"/>
            <a:ext cx="1677062" cy="307777"/>
          </a:xfrm>
          <a:prstGeom prst="rect">
            <a:avLst/>
          </a:prstGeom>
          <a:solidFill>
            <a:schemeClr val="tx1"/>
          </a:solidFill>
          <a:ln>
            <a:noFill/>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smtClean="0">
                <a:ln>
                  <a:noFill/>
                </a:ln>
                <a:solidFill>
                  <a:schemeClr val="bg1"/>
                </a:solidFill>
                <a:effectLst/>
                <a:latin typeface="SFMono-Regular"/>
              </a:rPr>
              <a:t>show ip route ospf</a:t>
            </a:r>
            <a:r>
              <a:rPr kumimoji="0" lang="ru-RU" altLang="ru-RU" sz="1400" b="0" i="0" u="none" strike="noStrike" cap="none" normalizeH="0" baseline="0" smtClean="0">
                <a:ln>
                  <a:noFill/>
                </a:ln>
                <a:solidFill>
                  <a:schemeClr val="bg1"/>
                </a:solidFill>
                <a:effectLst/>
              </a:rPr>
              <a:t> </a:t>
            </a:r>
            <a:endParaRPr kumimoji="0" lang="ru-RU" altLang="ru-RU" sz="1400" b="0" i="0" u="none" strike="noStrike" cap="none" normalizeH="0" baseline="0" smtClean="0">
              <a:ln>
                <a:noFill/>
              </a:ln>
              <a:solidFill>
                <a:schemeClr val="bg1"/>
              </a:solidFill>
              <a:effectLst/>
              <a:latin typeface="Arial" panose="020B0604020202020204" pitchFamily="34" charset="0"/>
            </a:endParaRPr>
          </a:p>
        </p:txBody>
      </p:sp>
      <p:pic>
        <p:nvPicPr>
          <p:cNvPr id="4101" name="Picture 5" descr="show ip route osp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68939" y="1485490"/>
            <a:ext cx="5213349" cy="520502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472939" y="5120850"/>
            <a:ext cx="6096000" cy="1569660"/>
          </a:xfrm>
          <a:prstGeom prst="rect">
            <a:avLst/>
          </a:prstGeom>
        </p:spPr>
        <p:txBody>
          <a:bodyPr>
            <a:spAutoFit/>
          </a:bodyPr>
          <a:lstStyle/>
          <a:p>
            <a:r>
              <a:rPr lang="uk-UA" sz="1600" dirty="0"/>
              <a:t>Зауважте, що видалені префікси перераховані як маршрути E2. Це значення за промовчанням зовнішніх маршрутів OSPF типу 2. Це означає, що метрика залишається незмінною, оскільки префікс тече від ASBR (автономного системного прикордонного маршрутизатора) до внутрішнього спікера OSPF. Ви можете змінити тип Type 1, якщо хочете, коли ви виконуєте перерозподіл.</a:t>
            </a:r>
          </a:p>
        </p:txBody>
      </p:sp>
    </p:spTree>
    <p:extLst>
      <p:ext uri="{BB962C8B-B14F-4D97-AF65-F5344CB8AC3E}">
        <p14:creationId xmlns:p14="http://schemas.microsoft.com/office/powerpoint/2010/main" val="32930653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8474" y="141679"/>
            <a:ext cx="11407367" cy="6548831"/>
          </a:xfrm>
        </p:spPr>
        <p:txBody>
          <a:bodyPr>
            <a:normAutofit/>
          </a:bodyPr>
          <a:lstStyle/>
          <a:p>
            <a:pPr marL="0" indent="0" algn="just">
              <a:buNone/>
            </a:pPr>
            <a:r>
              <a:rPr lang="uk-UA" sz="1600" dirty="0" smtClean="0"/>
              <a:t>Більший </a:t>
            </a:r>
            <a:r>
              <a:rPr lang="uk-UA" sz="1600" dirty="0"/>
              <a:t>інтерес представляє база даних OSPF:</a:t>
            </a:r>
          </a:p>
        </p:txBody>
      </p:sp>
      <p:sp>
        <p:nvSpPr>
          <p:cNvPr id="2" name="Rectangle 1"/>
          <p:cNvSpPr>
            <a:spLocks noChangeArrowheads="1"/>
          </p:cNvSpPr>
          <p:nvPr/>
        </p:nvSpPr>
        <p:spPr bwMode="auto">
          <a:xfrm>
            <a:off x="588474" y="487666"/>
            <a:ext cx="2005677" cy="307777"/>
          </a:xfrm>
          <a:prstGeom prst="rect">
            <a:avLst/>
          </a:prstGeom>
          <a:solidFill>
            <a:schemeClr val="tx1"/>
          </a:solidFill>
          <a:ln>
            <a:noFill/>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smtClean="0">
                <a:ln>
                  <a:noFill/>
                </a:ln>
                <a:solidFill>
                  <a:schemeClr val="bg1"/>
                </a:solidFill>
                <a:effectLst/>
                <a:latin typeface="SFMono-Regular"/>
              </a:rPr>
              <a:t>show ip ospf database</a:t>
            </a:r>
            <a:r>
              <a:rPr kumimoji="0" lang="ru-RU" altLang="ru-RU" sz="1400" b="0" i="0" u="none" strike="noStrike" cap="none" normalizeH="0" baseline="0" smtClean="0">
                <a:ln>
                  <a:noFill/>
                </a:ln>
                <a:solidFill>
                  <a:schemeClr val="bg1"/>
                </a:solidFill>
                <a:effectLst/>
              </a:rPr>
              <a:t> </a:t>
            </a:r>
            <a:endParaRPr kumimoji="0" lang="ru-RU" altLang="ru-RU" sz="1400" b="0" i="0" u="none" strike="noStrike" cap="none" normalizeH="0" baseline="0" smtClean="0">
              <a:ln>
                <a:noFill/>
              </a:ln>
              <a:solidFill>
                <a:schemeClr val="bg1"/>
              </a:solidFill>
              <a:effectLst/>
              <a:latin typeface="Arial" panose="020B0604020202020204" pitchFamily="34" charset="0"/>
            </a:endParaRPr>
          </a:p>
        </p:txBody>
      </p:sp>
      <p:pic>
        <p:nvPicPr>
          <p:cNvPr id="5123" name="Picture 3" descr="show ip ospf databas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8474" y="987784"/>
            <a:ext cx="5021108" cy="551038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292157" y="1118022"/>
            <a:ext cx="4946112" cy="1077218"/>
          </a:xfrm>
          <a:prstGeom prst="rect">
            <a:avLst/>
          </a:prstGeom>
        </p:spPr>
        <p:txBody>
          <a:bodyPr wrap="square">
            <a:spAutoFit/>
          </a:bodyPr>
          <a:lstStyle/>
          <a:p>
            <a:r>
              <a:rPr lang="uk-UA" sz="1600" dirty="0"/>
              <a:t>Зверніть увагу на те, як ми підбираємо Type 4 LSA (summary ASB link state), який є ідентифікатором маршрутизатора (1.1.1.1) ASBR (ATL). Ми також отримуємо Type 5 LSA, що є зовнішніми префіксами.</a:t>
            </a:r>
          </a:p>
        </p:txBody>
      </p:sp>
    </p:spTree>
    <p:extLst>
      <p:ext uri="{BB962C8B-B14F-4D97-AF65-F5344CB8AC3E}">
        <p14:creationId xmlns:p14="http://schemas.microsoft.com/office/powerpoint/2010/main" val="8830929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4009" y="141679"/>
            <a:ext cx="11407367" cy="6548831"/>
          </a:xfrm>
        </p:spPr>
        <p:txBody>
          <a:bodyPr>
            <a:normAutofit/>
          </a:bodyPr>
          <a:lstStyle/>
          <a:p>
            <a:pPr marL="0" indent="0" algn="just">
              <a:buNone/>
            </a:pPr>
            <a:r>
              <a:rPr lang="uk-UA" sz="1600" dirty="0" smtClean="0"/>
              <a:t>Тупикова </a:t>
            </a:r>
            <a:r>
              <a:rPr lang="uk-UA" sz="1600" dirty="0"/>
              <a:t>ОБЛАСТЬ (STUBBY AREA</a:t>
            </a:r>
            <a:r>
              <a:rPr lang="uk-UA" sz="1600" dirty="0" smtClean="0"/>
              <a:t>)</a:t>
            </a:r>
          </a:p>
          <a:p>
            <a:pPr marL="0" indent="0" algn="just">
              <a:buNone/>
            </a:pPr>
            <a:endParaRPr lang="uk-UA" sz="1600" dirty="0"/>
          </a:p>
        </p:txBody>
      </p:sp>
      <p:pic>
        <p:nvPicPr>
          <p:cNvPr id="6146" name="Picture 2" descr="Топология"/>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3898" y="596079"/>
            <a:ext cx="5989307" cy="166581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3"/>
          <p:cNvSpPr>
            <a:spLocks noChangeArrowheads="1"/>
          </p:cNvSpPr>
          <p:nvPr/>
        </p:nvSpPr>
        <p:spPr bwMode="auto">
          <a:xfrm>
            <a:off x="423898" y="2261895"/>
            <a:ext cx="5258171" cy="2677656"/>
          </a:xfrm>
          <a:prstGeom prst="rect">
            <a:avLst/>
          </a:prstGeom>
          <a:solidFill>
            <a:schemeClr val="tx1"/>
          </a:solidFill>
          <a:ln>
            <a:noFill/>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bg1"/>
                </a:solidFill>
                <a:effectLst/>
                <a:latin typeface="SFMono-Regular"/>
              </a:rPr>
              <a:t>ATL2# configuration terminal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bg1"/>
                </a:solidFill>
                <a:effectLst/>
                <a:latin typeface="SFMono-Regular"/>
              </a:rPr>
              <a:t>Enter configuration commands, one per line. End with CNTL/Z.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bg1"/>
                </a:solidFill>
                <a:effectLst/>
                <a:latin typeface="SFMono-Regular"/>
              </a:rPr>
              <a:t>ATL2 (config)#router ospf 1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bg1"/>
                </a:solidFill>
                <a:effectLst/>
                <a:latin typeface="SFMono-Regular"/>
              </a:rPr>
              <a:t>ATL2 (config-router)#area 1 stub</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bg1"/>
                </a:solidFill>
                <a:effectLst/>
                <a:latin typeface="SFMono-Regular"/>
              </a:rPr>
              <a:t>ATL2 (config-router)#end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bg1"/>
                </a:solidFill>
                <a:effectLst/>
                <a:latin typeface="SFMono-Regular"/>
              </a:rPr>
              <a:t>ATL2# ORL# configuration terminal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bg1"/>
                </a:solidFill>
                <a:effectLst/>
                <a:latin typeface="SFMono-Regular"/>
              </a:rPr>
              <a:t>Enter configuration commands, one per line. End with CNTL/Z . </a:t>
            </a:r>
          </a:p>
          <a:p>
            <a:pPr marL="0" marR="0" lvl="0" indent="0" algn="l" defTabSz="914400" rtl="0" eaLnBrk="0" fontAlgn="base" latinLnBrk="0" hangingPunct="0">
              <a:lnSpc>
                <a:spcPct val="100000"/>
              </a:lnSpc>
              <a:spcBef>
                <a:spcPct val="0"/>
              </a:spcBef>
              <a:spcAft>
                <a:spcPct val="0"/>
              </a:spcAft>
              <a:buClrTx/>
              <a:buSzTx/>
              <a:buFontTx/>
              <a:buNone/>
              <a:tabLst/>
            </a:pPr>
            <a:endParaRPr lang="ru-RU" altLang="ru-RU" sz="1400" dirty="0">
              <a:solidFill>
                <a:schemeClr val="bg1"/>
              </a:solidFill>
              <a:latin typeface="SFMono-Regular"/>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400" b="0" i="0" u="none" strike="noStrike" cap="none" normalizeH="0" baseline="0" dirty="0" smtClean="0">
              <a:ln>
                <a:noFill/>
              </a:ln>
              <a:solidFill>
                <a:schemeClr val="bg1"/>
              </a:solidFill>
              <a:effectLst/>
              <a:latin typeface="SFMono-Regular"/>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bg1"/>
                </a:solidFill>
                <a:effectLst/>
                <a:latin typeface="SFMono-Regular"/>
              </a:rPr>
              <a:t>ORL(config)#router ospf 1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bg1"/>
                </a:solidFill>
                <a:effectLst/>
                <a:latin typeface="SFMono-Regular"/>
              </a:rPr>
              <a:t>ORL(config-router)#area 1 stub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bg1"/>
                </a:solidFill>
                <a:effectLst/>
                <a:latin typeface="SFMono-Regular"/>
              </a:rPr>
              <a:t>ORL(config-router)#end</a:t>
            </a:r>
            <a:r>
              <a:rPr kumimoji="0" lang="ru-RU" altLang="ru-RU" sz="1400" b="0" i="0" u="none" strike="noStrike" cap="none" normalizeH="0" baseline="0" dirty="0" smtClean="0">
                <a:ln>
                  <a:noFill/>
                </a:ln>
                <a:solidFill>
                  <a:schemeClr val="bg1"/>
                </a:solidFill>
                <a:effectLst/>
              </a:rPr>
              <a:t> </a:t>
            </a:r>
            <a:endParaRPr kumimoji="0" lang="ru-RU" altLang="ru-RU" sz="1400" b="0" i="0" u="none" strike="noStrike" cap="none" normalizeH="0" baseline="0" dirty="0" smtClean="0">
              <a:ln>
                <a:noFill/>
              </a:ln>
              <a:solidFill>
                <a:schemeClr val="bg1"/>
              </a:solidFill>
              <a:effectLst/>
              <a:latin typeface="Arial" panose="020B0604020202020204" pitchFamily="34" charset="0"/>
            </a:endParaRPr>
          </a:p>
        </p:txBody>
      </p:sp>
      <p:sp>
        <p:nvSpPr>
          <p:cNvPr id="4" name="Rectangle 3"/>
          <p:cNvSpPr/>
          <p:nvPr/>
        </p:nvSpPr>
        <p:spPr>
          <a:xfrm>
            <a:off x="7433187" y="1011589"/>
            <a:ext cx="4123846" cy="830997"/>
          </a:xfrm>
          <a:prstGeom prst="rect">
            <a:avLst/>
          </a:prstGeom>
        </p:spPr>
        <p:txBody>
          <a:bodyPr wrap="square">
            <a:spAutoFit/>
          </a:bodyPr>
          <a:lstStyle/>
          <a:p>
            <a:r>
              <a:rPr lang="uk-UA" sz="1600" dirty="0"/>
              <a:t>Це спричинить скидання сусідства. Після внесення змін настав час переглянути таблицю маршрутизації та базу даних OSPF.</a:t>
            </a:r>
          </a:p>
        </p:txBody>
      </p:sp>
      <p:sp>
        <p:nvSpPr>
          <p:cNvPr id="5" name="Rectangle 4"/>
          <p:cNvSpPr>
            <a:spLocks noChangeArrowheads="1"/>
          </p:cNvSpPr>
          <p:nvPr/>
        </p:nvSpPr>
        <p:spPr bwMode="auto">
          <a:xfrm>
            <a:off x="7433187" y="1883238"/>
            <a:ext cx="1677062" cy="307777"/>
          </a:xfrm>
          <a:prstGeom prst="rect">
            <a:avLst/>
          </a:prstGeom>
          <a:solidFill>
            <a:schemeClr val="tx1"/>
          </a:solidFill>
          <a:ln>
            <a:noFill/>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smtClean="0">
                <a:ln>
                  <a:noFill/>
                </a:ln>
                <a:solidFill>
                  <a:schemeClr val="bg1"/>
                </a:solidFill>
                <a:effectLst/>
                <a:latin typeface="SFMono-Regular"/>
              </a:rPr>
              <a:t>show ip route ospf</a:t>
            </a:r>
            <a:r>
              <a:rPr kumimoji="0" lang="ru-RU" altLang="ru-RU" sz="1400" b="0" i="0" u="none" strike="noStrike" cap="none" normalizeH="0" baseline="0" smtClean="0">
                <a:ln>
                  <a:noFill/>
                </a:ln>
                <a:solidFill>
                  <a:schemeClr val="bg1"/>
                </a:solidFill>
                <a:effectLst/>
              </a:rPr>
              <a:t> </a:t>
            </a:r>
            <a:endParaRPr kumimoji="0" lang="ru-RU" altLang="ru-RU" sz="1400" b="0" i="0" u="none" strike="noStrike" cap="none" normalizeH="0" baseline="0" smtClean="0">
              <a:ln>
                <a:noFill/>
              </a:ln>
              <a:solidFill>
                <a:schemeClr val="bg1"/>
              </a:solidFill>
              <a:effectLst/>
              <a:latin typeface="Arial" panose="020B0604020202020204" pitchFamily="34" charset="0"/>
            </a:endParaRPr>
          </a:p>
        </p:txBody>
      </p:sp>
      <p:pic>
        <p:nvPicPr>
          <p:cNvPr id="6150" name="Picture 6" descr="show ip route osp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33187" y="2318866"/>
            <a:ext cx="4087099" cy="424379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423898" y="5120850"/>
            <a:ext cx="6738172" cy="1569660"/>
          </a:xfrm>
          <a:prstGeom prst="rect">
            <a:avLst/>
          </a:prstGeom>
        </p:spPr>
        <p:txBody>
          <a:bodyPr wrap="square">
            <a:spAutoFit/>
          </a:bodyPr>
          <a:lstStyle/>
          <a:p>
            <a:r>
              <a:rPr lang="uk-UA" sz="1600" dirty="0"/>
              <a:t>Як ми й сподівалися, тепер таблиця маршрутизації стала меншою! Більше немає деталізації зовнішніх префіксів з ASBR. Натомість у нас є маршрут за замовчуванням, що автоматично генерується ABR. Цей маршрут за промовчанням звичайно необхідний, тому що маршрутизатори в області 1 все ще повинні мати можливість доступу до віддалених префіксів (якщо це необхідно).</a:t>
            </a:r>
          </a:p>
        </p:txBody>
      </p:sp>
    </p:spTree>
    <p:extLst>
      <p:ext uri="{BB962C8B-B14F-4D97-AF65-F5344CB8AC3E}">
        <p14:creationId xmlns:p14="http://schemas.microsoft.com/office/powerpoint/2010/main" val="37970999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6693" y="256473"/>
            <a:ext cx="11274582" cy="5509200"/>
          </a:xfrm>
          <a:prstGeom prst="rect">
            <a:avLst/>
          </a:prstGeom>
        </p:spPr>
        <p:txBody>
          <a:bodyPr wrap="square">
            <a:spAutoFit/>
          </a:bodyPr>
          <a:lstStyle/>
          <a:p>
            <a:r>
              <a:rPr lang="uk-UA" sz="1600" dirty="0"/>
              <a:t>OSPF – протокол маршрутизації із перевіркою стану каналів. Уявіть карту мережі – для того, щоб її сформувати, OSPF робить наступні дії: </a:t>
            </a:r>
            <a:endParaRPr lang="uk-UA" sz="1600" dirty="0" smtClean="0"/>
          </a:p>
          <a:p>
            <a:endParaRPr lang="uk-UA" sz="1600" dirty="0" smtClean="0"/>
          </a:p>
          <a:p>
            <a:pPr marL="342900" indent="-342900">
              <a:buFont typeface="+mj-lt"/>
              <a:buAutoNum type="arabicPeriod"/>
            </a:pPr>
            <a:r>
              <a:rPr lang="uk-UA" sz="1600" dirty="0" smtClean="0"/>
              <a:t>Спочатку</a:t>
            </a:r>
            <a:r>
              <a:rPr lang="uk-UA" sz="1600" dirty="0"/>
              <a:t>, коли протокол тільки запустився на маршрутизаторі, він починає посилати </a:t>
            </a:r>
            <a:r>
              <a:rPr lang="uk-UA" sz="1600" b="1" dirty="0"/>
              <a:t>hello-пакети</a:t>
            </a:r>
            <a:r>
              <a:rPr lang="uk-UA" sz="1600" dirty="0"/>
              <a:t> для знаходження сусідів та вибору </a:t>
            </a:r>
            <a:r>
              <a:rPr lang="uk-UA" sz="1600" b="1" dirty="0"/>
              <a:t>DR</a:t>
            </a:r>
            <a:r>
              <a:rPr lang="uk-UA" sz="1600" dirty="0"/>
              <a:t> (designated router, призначений маршрутизатор). Ці пакети включають інформацію про сусідів і стан каналів. Наприклад, OSPF може визначити з'єднання типу «точка-точка», і після цього </a:t>
            </a:r>
            <a:r>
              <a:rPr lang="uk-UA" sz="1600" dirty="0" smtClean="0"/>
              <a:t>дане </a:t>
            </a:r>
            <a:r>
              <a:rPr lang="uk-UA" sz="1600" dirty="0"/>
              <a:t>з'єднання «піднімається», </a:t>
            </a:r>
            <a:r>
              <a:rPr lang="uk-UA" sz="1600" dirty="0" smtClean="0"/>
              <a:t>тобто </a:t>
            </a:r>
            <a:r>
              <a:rPr lang="uk-UA" sz="1600" dirty="0"/>
              <a:t>стає активним. Якщо це розподілене з'єднання, маршрутизатор чекає вибору DR перед тим як позначити канал активним. </a:t>
            </a:r>
            <a:endParaRPr lang="uk-UA" sz="1600" dirty="0" smtClean="0"/>
          </a:p>
          <a:p>
            <a:pPr marL="342900" indent="-342900">
              <a:buFont typeface="+mj-lt"/>
              <a:buAutoNum type="arabicPeriod"/>
            </a:pPr>
            <a:endParaRPr lang="uk-UA" sz="1600" dirty="0"/>
          </a:p>
          <a:p>
            <a:pPr marL="342900" indent="-342900">
              <a:buFont typeface="+mj-lt"/>
              <a:buAutoNum type="arabicPeriod"/>
            </a:pPr>
            <a:r>
              <a:rPr lang="uk-UA" sz="1600" dirty="0" smtClean="0"/>
              <a:t>Існує </a:t>
            </a:r>
            <a:r>
              <a:rPr lang="uk-UA" sz="1600" dirty="0"/>
              <a:t>можливість змінити </a:t>
            </a:r>
            <a:r>
              <a:rPr lang="uk-UA" sz="1600" b="1" dirty="0"/>
              <a:t>Priority ID </a:t>
            </a:r>
            <a:r>
              <a:rPr lang="uk-UA" sz="1600" dirty="0"/>
              <a:t>для, що дозволить бути впевненим у тому, що DR-ом стане найпотужніший і найпродуктивніший маршрутизатор. В іншому випадку, переможе маршрутизатор з найбільшою IP-адресою. Ключова ідея </a:t>
            </a:r>
            <a:r>
              <a:rPr lang="uk-UA" sz="1600" b="1" dirty="0"/>
              <a:t>DR</a:t>
            </a:r>
            <a:r>
              <a:rPr lang="uk-UA" sz="1600" dirty="0"/>
              <a:t> і </a:t>
            </a:r>
            <a:r>
              <a:rPr lang="uk-UA" sz="1600" b="1" dirty="0"/>
              <a:t>BDR</a:t>
            </a:r>
            <a:r>
              <a:rPr lang="uk-UA" sz="1600" dirty="0"/>
              <a:t> (Backup DR), у тому, що </a:t>
            </a:r>
            <a:r>
              <a:rPr lang="uk-UA" sz="1600" dirty="0" smtClean="0"/>
              <a:t>вони є єдиними </a:t>
            </a:r>
            <a:r>
              <a:rPr lang="uk-UA" sz="1600" dirty="0"/>
              <a:t>пристроями, </a:t>
            </a:r>
            <a:r>
              <a:rPr lang="uk-UA" sz="1600" dirty="0" smtClean="0"/>
              <a:t>що генерують </a:t>
            </a:r>
            <a:r>
              <a:rPr lang="uk-UA" sz="1600" dirty="0"/>
              <a:t>LSA і зобов'язані обмінюватися базами даних </a:t>
            </a:r>
            <a:r>
              <a:rPr lang="uk-UA" sz="1600" dirty="0" smtClean="0"/>
              <a:t>стану каналів з </a:t>
            </a:r>
            <a:r>
              <a:rPr lang="uk-UA" sz="1600" dirty="0"/>
              <a:t>іншими маршрутизаторами в подсети. Таким чином, усі не-DR маршрутизатори формують сусідство з DR. Весь сенс подібного дизайну у підтримці масштабованості мережі. Очевидно, що єдиний спосіб переконатися в тому, що всі маршрутизатори оперують однією інформацією про стан мережі – синхронізувати БД між ними. В іншому випадку, якби в мережі було 35 маршрутизаторів, і потрібно додати ще один пристрій, з'явилася б необхідність у встановленні 35 процесів сусідства. Коли база централізована (тобто є центральний, обраний маршрутизатор - DR) цей процес спрощується кілька порядків</a:t>
            </a:r>
            <a:r>
              <a:rPr lang="uk-UA" sz="1600" dirty="0" smtClean="0"/>
              <a:t>.</a:t>
            </a:r>
          </a:p>
          <a:p>
            <a:pPr marL="342900" indent="-342900">
              <a:buFont typeface="+mj-lt"/>
              <a:buAutoNum type="arabicPeriod"/>
            </a:pPr>
            <a:endParaRPr lang="uk-UA" sz="1600" dirty="0" smtClean="0"/>
          </a:p>
          <a:p>
            <a:pPr marL="342900" indent="-342900">
              <a:buFont typeface="+mj-lt"/>
              <a:buAutoNum type="arabicPeriod"/>
            </a:pPr>
            <a:r>
              <a:rPr lang="uk-UA" sz="1600" b="1" dirty="0" smtClean="0"/>
              <a:t>Обмін </a:t>
            </a:r>
            <a:r>
              <a:rPr lang="uk-UA" sz="1600" b="1" dirty="0"/>
              <a:t>базами даних </a:t>
            </a:r>
            <a:r>
              <a:rPr lang="uk-UA" sz="1600" dirty="0"/>
              <a:t>– дуже важлива частина процесу встановлення сусідства, після того як маршрутизатори обмінялися hello-пакетами. За відсутності синхронізованих баз даних можуть виникнути помилки, такі як петлі </a:t>
            </a:r>
            <a:r>
              <a:rPr lang="uk-UA" sz="1600" dirty="0" smtClean="0"/>
              <a:t>маршрутизації. </a:t>
            </a:r>
            <a:r>
              <a:rPr lang="uk-UA" sz="1600" dirty="0"/>
              <a:t>Третя частина встановлення сусідства – </a:t>
            </a:r>
            <a:r>
              <a:rPr lang="uk-UA" sz="1600" b="1" dirty="0"/>
              <a:t>обмін LSA</a:t>
            </a:r>
            <a:r>
              <a:rPr lang="uk-UA" sz="1600" dirty="0"/>
              <a:t>. </a:t>
            </a:r>
            <a:r>
              <a:rPr lang="uk-UA" sz="1600" dirty="0" smtClean="0"/>
              <a:t>Нульова </a:t>
            </a:r>
            <a:r>
              <a:rPr lang="uk-UA" sz="1600" dirty="0"/>
              <a:t>зона (Area 0) особлива, і за наявності декількох зон, всі вони повинні бути з'єднані з Area 0. </a:t>
            </a:r>
            <a:r>
              <a:rPr lang="uk-UA" sz="1600" dirty="0" smtClean="0"/>
              <a:t>Ще її називають </a:t>
            </a:r>
            <a:r>
              <a:rPr lang="en-US" sz="1600" b="1" dirty="0" smtClean="0"/>
              <a:t>backbone</a:t>
            </a:r>
            <a:r>
              <a:rPr lang="uk-UA" sz="1600" dirty="0" smtClean="0"/>
              <a:t>.</a:t>
            </a:r>
            <a:endParaRPr lang="uk-UA" sz="1600" dirty="0"/>
          </a:p>
        </p:txBody>
      </p:sp>
    </p:spTree>
    <p:extLst>
      <p:ext uri="{BB962C8B-B14F-4D97-AF65-F5344CB8AC3E}">
        <p14:creationId xmlns:p14="http://schemas.microsoft.com/office/powerpoint/2010/main" val="1569705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8474" y="141679"/>
            <a:ext cx="11407367" cy="6548831"/>
          </a:xfrm>
        </p:spPr>
        <p:txBody>
          <a:bodyPr>
            <a:normAutofit/>
          </a:bodyPr>
          <a:lstStyle/>
          <a:p>
            <a:pPr marL="0" indent="0" algn="just">
              <a:buNone/>
            </a:pPr>
            <a:r>
              <a:rPr lang="uk-UA" sz="1600" dirty="0"/>
              <a:t>Тепер настав час вивчити базу даних OSPF. Це саме те, що ми очікували побачити в області заглушки:</a:t>
            </a:r>
          </a:p>
        </p:txBody>
      </p:sp>
      <p:sp>
        <p:nvSpPr>
          <p:cNvPr id="2" name="Rectangle 1"/>
          <p:cNvSpPr>
            <a:spLocks noChangeArrowheads="1"/>
          </p:cNvSpPr>
          <p:nvPr/>
        </p:nvSpPr>
        <p:spPr bwMode="auto">
          <a:xfrm>
            <a:off x="588474" y="517163"/>
            <a:ext cx="2005677" cy="307777"/>
          </a:xfrm>
          <a:prstGeom prst="rect">
            <a:avLst/>
          </a:prstGeom>
          <a:solidFill>
            <a:schemeClr val="tx1"/>
          </a:solidFill>
          <a:ln>
            <a:noFill/>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smtClean="0">
                <a:ln>
                  <a:noFill/>
                </a:ln>
                <a:solidFill>
                  <a:schemeClr val="bg1"/>
                </a:solidFill>
                <a:effectLst/>
                <a:latin typeface="SFMono-Regular"/>
              </a:rPr>
              <a:t>show ip ospf database</a:t>
            </a:r>
            <a:r>
              <a:rPr kumimoji="0" lang="ru-RU" altLang="ru-RU" sz="1400" b="0" i="0" u="none" strike="noStrike" cap="none" normalizeH="0" baseline="0" smtClean="0">
                <a:ln>
                  <a:noFill/>
                </a:ln>
                <a:solidFill>
                  <a:schemeClr val="bg1"/>
                </a:solidFill>
                <a:effectLst/>
              </a:rPr>
              <a:t> </a:t>
            </a:r>
            <a:endParaRPr kumimoji="0" lang="ru-RU" altLang="ru-RU" sz="1400" b="0" i="0" u="none" strike="noStrike" cap="none" normalizeH="0" baseline="0" smtClean="0">
              <a:ln>
                <a:noFill/>
              </a:ln>
              <a:solidFill>
                <a:schemeClr val="bg1"/>
              </a:solidFill>
              <a:effectLst/>
              <a:latin typeface="Arial" panose="020B0604020202020204" pitchFamily="34" charset="0"/>
            </a:endParaRPr>
          </a:p>
        </p:txBody>
      </p:sp>
      <p:pic>
        <p:nvPicPr>
          <p:cNvPr id="7171" name="Picture 3" descr="show ip ospf databa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8474" y="943897"/>
            <a:ext cx="5549297" cy="410435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88473" y="5284604"/>
            <a:ext cx="10723539" cy="338554"/>
          </a:xfrm>
          <a:prstGeom prst="rect">
            <a:avLst/>
          </a:prstGeom>
        </p:spPr>
        <p:txBody>
          <a:bodyPr wrap="square">
            <a:spAutoFit/>
          </a:bodyPr>
          <a:lstStyle/>
          <a:p>
            <a:r>
              <a:rPr lang="uk-UA" sz="1600" dirty="0"/>
              <a:t>Type 4 LSA та Type 5 LSA фільтруються, і тепер існує Type 3 LSA для маршруту за замовчуванням.</a:t>
            </a:r>
          </a:p>
        </p:txBody>
      </p:sp>
    </p:spTree>
    <p:extLst>
      <p:ext uri="{BB962C8B-B14F-4D97-AF65-F5344CB8AC3E}">
        <p14:creationId xmlns:p14="http://schemas.microsoft.com/office/powerpoint/2010/main" val="14080131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8474" y="141679"/>
            <a:ext cx="11407367" cy="6548831"/>
          </a:xfrm>
        </p:spPr>
        <p:txBody>
          <a:bodyPr>
            <a:normAutofit/>
          </a:bodyPr>
          <a:lstStyle/>
          <a:p>
            <a:pPr marL="0" indent="0" algn="just">
              <a:buNone/>
            </a:pPr>
            <a:r>
              <a:rPr lang="uk-UA" sz="1600" dirty="0" smtClean="0"/>
              <a:t>ПОВНІСТЮ ТУПИКОВА ОБЛАСТЬ </a:t>
            </a:r>
            <a:r>
              <a:rPr lang="uk-UA" sz="1600" dirty="0"/>
              <a:t>(TOTALLY STUBBY AREA) </a:t>
            </a:r>
            <a:endParaRPr lang="uk-UA" sz="1600" dirty="0" smtClean="0"/>
          </a:p>
          <a:p>
            <a:pPr marL="0" indent="0" algn="just">
              <a:buNone/>
            </a:pPr>
            <a:r>
              <a:rPr lang="uk-UA" sz="1600" dirty="0" smtClean="0"/>
              <a:t>Якщо </a:t>
            </a:r>
            <a:r>
              <a:rPr lang="uk-UA" sz="1600" dirty="0"/>
              <a:t>ми хочемо бути ще більш ефективними в нашому прикладі, ми можемо перетворити область 1 на повністю коротку область. Це усуне Type 3 LSA, які використовуються для оголошення Loopback 0 на ATL та зв'язків між ATL та AT2. Звичайно, все одно буде оголошено маршрут за замовчуванням, тому що тепер він потрібний більше, ніж будь-коли! Ось така конфігурація та верифікація:</a:t>
            </a:r>
          </a:p>
        </p:txBody>
      </p:sp>
      <p:sp>
        <p:nvSpPr>
          <p:cNvPr id="2" name="Rectangle 1"/>
          <p:cNvSpPr>
            <a:spLocks noChangeArrowheads="1"/>
          </p:cNvSpPr>
          <p:nvPr/>
        </p:nvSpPr>
        <p:spPr bwMode="auto">
          <a:xfrm>
            <a:off x="722672" y="1487374"/>
            <a:ext cx="5307863" cy="1169551"/>
          </a:xfrm>
          <a:prstGeom prst="rect">
            <a:avLst/>
          </a:prstGeom>
          <a:solidFill>
            <a:schemeClr val="tx1"/>
          </a:solidFill>
          <a:ln>
            <a:noFill/>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bg1"/>
                </a:solidFill>
                <a:effectLst/>
                <a:latin typeface="SFMono-Regular"/>
              </a:rPr>
              <a:t>ATL2# configuration terminal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bg1"/>
                </a:solidFill>
                <a:effectLst/>
                <a:latin typeface="SFMono-Regular"/>
              </a:rPr>
              <a:t>Enter configuration commands , one per line . End with CNTL/Z.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bg1"/>
                </a:solidFill>
                <a:effectLst/>
                <a:latin typeface="SFMono-Regular"/>
              </a:rPr>
              <a:t>ATL2 (config)#router ospf 1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bg1"/>
                </a:solidFill>
                <a:effectLst/>
                <a:latin typeface="SFMono-Regular"/>
              </a:rPr>
              <a:t>ATL2 (config-router )#area 1 stub no-summary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bg1"/>
                </a:solidFill>
                <a:effectLst/>
                <a:latin typeface="SFMono-Regular"/>
              </a:rPr>
              <a:t>ATL2 (config-router )#end</a:t>
            </a:r>
            <a:r>
              <a:rPr kumimoji="0" lang="ru-RU" altLang="ru-RU" sz="1400" b="0" i="0" u="none" strike="noStrike" cap="none" normalizeH="0" baseline="0" dirty="0" smtClean="0">
                <a:ln>
                  <a:noFill/>
                </a:ln>
                <a:solidFill>
                  <a:schemeClr val="bg1"/>
                </a:solidFill>
                <a:effectLst/>
              </a:rPr>
              <a:t> </a:t>
            </a:r>
            <a:endParaRPr kumimoji="0" lang="ru-RU" altLang="ru-RU" sz="1400" b="0" i="0" u="none" strike="noStrike" cap="none" normalizeH="0" baseline="0" dirty="0" smtClean="0">
              <a:ln>
                <a:noFill/>
              </a:ln>
              <a:solidFill>
                <a:schemeClr val="bg1"/>
              </a:solidFill>
              <a:effectLst/>
              <a:latin typeface="Arial" panose="020B0604020202020204" pitchFamily="34" charset="0"/>
            </a:endParaRPr>
          </a:p>
        </p:txBody>
      </p:sp>
      <p:sp>
        <p:nvSpPr>
          <p:cNvPr id="4" name="Rectangle 2"/>
          <p:cNvSpPr>
            <a:spLocks noChangeArrowheads="1"/>
          </p:cNvSpPr>
          <p:nvPr/>
        </p:nvSpPr>
        <p:spPr bwMode="auto">
          <a:xfrm>
            <a:off x="722672" y="2832659"/>
            <a:ext cx="1677062" cy="307777"/>
          </a:xfrm>
          <a:prstGeom prst="rect">
            <a:avLst/>
          </a:prstGeom>
          <a:solidFill>
            <a:schemeClr val="tx1"/>
          </a:solidFill>
          <a:ln>
            <a:noFill/>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smtClean="0">
                <a:ln>
                  <a:noFill/>
                </a:ln>
                <a:solidFill>
                  <a:schemeClr val="bg1"/>
                </a:solidFill>
                <a:effectLst/>
                <a:latin typeface="SFMono-Regular"/>
              </a:rPr>
              <a:t>show ip route ospf</a:t>
            </a:r>
            <a:r>
              <a:rPr kumimoji="0" lang="ru-RU" altLang="ru-RU" sz="1400" b="0" i="0" u="none" strike="noStrike" cap="none" normalizeH="0" baseline="0" smtClean="0">
                <a:ln>
                  <a:noFill/>
                </a:ln>
                <a:solidFill>
                  <a:schemeClr val="bg1"/>
                </a:solidFill>
                <a:effectLst/>
              </a:rPr>
              <a:t> </a:t>
            </a:r>
            <a:endParaRPr kumimoji="0" lang="ru-RU" altLang="ru-RU" sz="1400" b="0" i="0" u="none" strike="noStrike" cap="none" normalizeH="0" baseline="0" smtClean="0">
              <a:ln>
                <a:noFill/>
              </a:ln>
              <a:solidFill>
                <a:schemeClr val="bg1"/>
              </a:solidFill>
              <a:effectLst/>
              <a:latin typeface="Arial" panose="020B0604020202020204" pitchFamily="34" charset="0"/>
            </a:endParaRPr>
          </a:p>
        </p:txBody>
      </p:sp>
      <p:pic>
        <p:nvPicPr>
          <p:cNvPr id="8196" name="Picture 4" descr="show ip route osp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2672" y="3316170"/>
            <a:ext cx="4586747" cy="340708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5"/>
          <p:cNvSpPr>
            <a:spLocks noChangeArrowheads="1"/>
          </p:cNvSpPr>
          <p:nvPr/>
        </p:nvSpPr>
        <p:spPr bwMode="auto">
          <a:xfrm>
            <a:off x="7152967" y="2832659"/>
            <a:ext cx="2005677" cy="307777"/>
          </a:xfrm>
          <a:prstGeom prst="rect">
            <a:avLst/>
          </a:prstGeom>
          <a:solidFill>
            <a:schemeClr val="tx1"/>
          </a:solidFill>
          <a:ln>
            <a:noFill/>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smtClean="0">
                <a:ln>
                  <a:noFill/>
                </a:ln>
                <a:solidFill>
                  <a:schemeClr val="bg1"/>
                </a:solidFill>
                <a:effectLst/>
                <a:latin typeface="SFMono-Regular"/>
              </a:rPr>
              <a:t>show ip ospf database</a:t>
            </a:r>
            <a:r>
              <a:rPr kumimoji="0" lang="ru-RU" altLang="ru-RU" sz="1400" b="0" i="0" u="none" strike="noStrike" cap="none" normalizeH="0" baseline="0" smtClean="0">
                <a:ln>
                  <a:noFill/>
                </a:ln>
                <a:solidFill>
                  <a:schemeClr val="bg1"/>
                </a:solidFill>
                <a:effectLst/>
              </a:rPr>
              <a:t> </a:t>
            </a:r>
            <a:endParaRPr kumimoji="0" lang="ru-RU" altLang="ru-RU" sz="1400" b="0" i="0" u="none" strike="noStrike" cap="none" normalizeH="0" baseline="0" smtClean="0">
              <a:ln>
                <a:noFill/>
              </a:ln>
              <a:solidFill>
                <a:schemeClr val="bg1"/>
              </a:solidFill>
              <a:effectLst/>
              <a:latin typeface="Arial" panose="020B0604020202020204" pitchFamily="34" charset="0"/>
            </a:endParaRPr>
          </a:p>
        </p:txBody>
      </p:sp>
      <p:pic>
        <p:nvPicPr>
          <p:cNvPr id="8201" name="Picture 9" descr="show ip ospf databas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4343" y="3316170"/>
            <a:ext cx="4981498" cy="33820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66408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8474" y="141679"/>
            <a:ext cx="11407367" cy="6548831"/>
          </a:xfrm>
        </p:spPr>
        <p:txBody>
          <a:bodyPr>
            <a:normAutofit/>
          </a:bodyPr>
          <a:lstStyle/>
          <a:p>
            <a:pPr marL="0" indent="0" algn="just">
              <a:buNone/>
            </a:pPr>
            <a:r>
              <a:rPr lang="uk-UA" sz="1600" dirty="0"/>
              <a:t>NOT SO STUBBY AREA (NSSA) </a:t>
            </a:r>
            <a:endParaRPr lang="uk-UA" sz="1600" dirty="0" smtClean="0"/>
          </a:p>
          <a:p>
            <a:pPr marL="0" indent="0" algn="just">
              <a:buNone/>
            </a:pPr>
            <a:r>
              <a:rPr lang="uk-UA" sz="1600" dirty="0" smtClean="0"/>
              <a:t>Якщо </a:t>
            </a:r>
            <a:r>
              <a:rPr lang="uk-UA" sz="1600" dirty="0"/>
              <a:t>потрібно ввести зовнішні префікси в область заглушки, ви повинні зробити її Not So Stubby Area (NSSA). Це дозволяє зовнішні префікси, які будуть пересилатися через зону-заглушку, визначати як LSA типу 7. Потім ABR перетворює їх на LSA типу 5 для поширення через домен OSPF (потенційно). </a:t>
            </a:r>
            <a:endParaRPr lang="uk-UA" sz="1600" dirty="0" smtClean="0"/>
          </a:p>
        </p:txBody>
      </p:sp>
      <p:sp>
        <p:nvSpPr>
          <p:cNvPr id="2" name="Rectangle 1"/>
          <p:cNvSpPr>
            <a:spLocks noChangeArrowheads="1"/>
          </p:cNvSpPr>
          <p:nvPr/>
        </p:nvSpPr>
        <p:spPr bwMode="auto">
          <a:xfrm>
            <a:off x="588474" y="1164134"/>
            <a:ext cx="5307863" cy="5693866"/>
          </a:xfrm>
          <a:prstGeom prst="rect">
            <a:avLst/>
          </a:prstGeom>
          <a:solidFill>
            <a:schemeClr val="tx1"/>
          </a:solidFill>
          <a:ln>
            <a:noFill/>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bg1"/>
                </a:solidFill>
                <a:effectLst/>
                <a:latin typeface="SFMono-Regular"/>
              </a:rPr>
              <a:t>ATL2# configuration terminal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bg1"/>
                </a:solidFill>
                <a:effectLst/>
                <a:latin typeface="SFMono-Regular"/>
              </a:rPr>
              <a:t>Enter configuration commands , one per line. End with CNTL/Z.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bg1"/>
                </a:solidFill>
                <a:effectLst/>
                <a:latin typeface="SFMono-Regular"/>
              </a:rPr>
              <a:t>ATL2 (config)#router ospf 1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bg1"/>
                </a:solidFill>
                <a:effectLst/>
                <a:latin typeface="SFMono-Regular"/>
              </a:rPr>
              <a:t>ATL2 (config-router)#no area 1 stub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bg1"/>
                </a:solidFill>
                <a:effectLst/>
                <a:latin typeface="SFMono-Regular"/>
              </a:rPr>
              <a:t>ATL2 (config-router)#area 1 nssa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bg1"/>
                </a:solidFill>
                <a:effectLst/>
                <a:latin typeface="SFMono-Regular"/>
              </a:rPr>
              <a:t>ATL2 (config-router)#end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bg1"/>
                </a:solidFill>
                <a:effectLst/>
                <a:latin typeface="SFMono-Regular"/>
              </a:rPr>
              <a:t>ATL2# </a:t>
            </a:r>
          </a:p>
          <a:p>
            <a:pPr marL="0" marR="0" lvl="0" indent="0" algn="l" defTabSz="914400" rtl="0" eaLnBrk="0" fontAlgn="base" latinLnBrk="0" hangingPunct="0">
              <a:lnSpc>
                <a:spcPct val="100000"/>
              </a:lnSpc>
              <a:spcBef>
                <a:spcPct val="0"/>
              </a:spcBef>
              <a:spcAft>
                <a:spcPct val="0"/>
              </a:spcAft>
              <a:buClrTx/>
              <a:buSzTx/>
              <a:buFontTx/>
              <a:buNone/>
              <a:tabLst/>
            </a:pPr>
            <a:endParaRPr lang="ru-RU" altLang="ru-RU" sz="1400" dirty="0">
              <a:solidFill>
                <a:schemeClr val="bg1"/>
              </a:solidFill>
              <a:latin typeface="SFMono-Regular"/>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400" b="0" i="0" u="none" strike="noStrike" cap="none" normalizeH="0" baseline="0" dirty="0" smtClean="0">
              <a:ln>
                <a:noFill/>
              </a:ln>
              <a:solidFill>
                <a:schemeClr val="bg1"/>
              </a:solidFill>
              <a:effectLst/>
              <a:latin typeface="SFMono-Regular"/>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bg1"/>
                </a:solidFill>
                <a:effectLst/>
                <a:latin typeface="SFMono-Regular"/>
              </a:rPr>
              <a:t>ORL# configuration terminal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bg1"/>
                </a:solidFill>
                <a:effectLst/>
                <a:latin typeface="SFMono-Regular"/>
              </a:rPr>
              <a:t>Enter configuration commands , one per line . End with CNTL/Z.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bg1"/>
                </a:solidFill>
                <a:effectLst/>
                <a:latin typeface="SFMono-Regular"/>
              </a:rPr>
              <a:t>ORL(config)#router ospf 1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bg1"/>
                </a:solidFill>
                <a:effectLst/>
                <a:latin typeface="SFMono-Regular"/>
              </a:rPr>
              <a:t>ORL(config-router)#no area 1 stub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bg1"/>
                </a:solidFill>
                <a:effectLst/>
                <a:latin typeface="SFMono-Regular"/>
              </a:rPr>
              <a:t>ORL(config-router)#area 1 nssa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bg1"/>
                </a:solidFill>
                <a:effectLst/>
                <a:latin typeface="SFMono-Regular"/>
              </a:rPr>
              <a:t>ORL(config)#interface loopback10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bg1"/>
                </a:solidFill>
                <a:effectLst/>
                <a:latin typeface="SFMono-Regular"/>
              </a:rPr>
              <a:t>ORL(config-if)#ip address 172.16.10.З 255.255.255.0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bg1"/>
                </a:solidFill>
                <a:effectLst/>
                <a:latin typeface="SFMono-Regular"/>
              </a:rPr>
              <a:t>ORL(config)#interface loopback20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bg1"/>
                </a:solidFill>
                <a:effectLst/>
                <a:latin typeface="SFMono-Regular"/>
              </a:rPr>
              <a:t>ORL(config-if)#ip address 172.16.20.З 255.255.255.0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bg1"/>
                </a:solidFill>
                <a:effectLst/>
                <a:latin typeface="SFMono-Regular"/>
              </a:rPr>
              <a:t>ORL(config-if)#exit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bg1"/>
                </a:solidFill>
                <a:effectLst/>
                <a:latin typeface="SFMono-Regular"/>
              </a:rPr>
              <a:t>ORL(config)#router eigrp 200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bg1"/>
                </a:solidFill>
                <a:effectLst/>
                <a:latin typeface="SFMono-Regular"/>
              </a:rPr>
              <a:t>ORL(config-router)#network 172.16.10.З 0.0.0.0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bg1"/>
                </a:solidFill>
                <a:effectLst/>
                <a:latin typeface="SFMono-Regular"/>
              </a:rPr>
              <a:t>ORL(config-router)#network 172.16.20.З 0.0.0.0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bg1"/>
                </a:solidFill>
                <a:effectLst/>
                <a:latin typeface="SFMono-Regular"/>
              </a:rPr>
              <a:t>ORL(config-router)#exit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bg1"/>
                </a:solidFill>
                <a:effectLst/>
                <a:latin typeface="SFMono-Regular"/>
              </a:rPr>
              <a:t>ORL(config)#router ospf 1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bg1"/>
                </a:solidFill>
                <a:effectLst/>
                <a:latin typeface="SFMono-Regular"/>
              </a:rPr>
              <a:t>ORL(config-router)#redistribute eigrp 200 subnets metric 1000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bg1"/>
                </a:solidFill>
                <a:effectLst/>
                <a:latin typeface="SFMono-Regular"/>
              </a:rPr>
              <a:t>ORL(config-router)#end ORL#</a:t>
            </a:r>
            <a:r>
              <a:rPr kumimoji="0" lang="ru-RU" altLang="ru-RU" sz="1400" b="0" i="0" u="none" strike="noStrike" cap="none" normalizeH="0" baseline="0" dirty="0" smtClean="0">
                <a:ln>
                  <a:noFill/>
                </a:ln>
                <a:solidFill>
                  <a:schemeClr val="bg1"/>
                </a:solidFill>
                <a:effectLst/>
              </a:rPr>
              <a:t> </a:t>
            </a:r>
            <a:endParaRPr kumimoji="0" lang="ru-RU" altLang="ru-RU" sz="1400" b="0" i="0" u="none" strike="noStrike" cap="none" normalizeH="0" baseline="0" dirty="0" smtClean="0">
              <a:ln>
                <a:noFill/>
              </a:ln>
              <a:solidFill>
                <a:schemeClr val="bg1"/>
              </a:solidFill>
              <a:effectLst/>
              <a:latin typeface="Arial" panose="020B0604020202020204" pitchFamily="34" charset="0"/>
            </a:endParaRPr>
          </a:p>
        </p:txBody>
      </p:sp>
      <p:sp>
        <p:nvSpPr>
          <p:cNvPr id="4" name="Rectangle 2"/>
          <p:cNvSpPr>
            <a:spLocks noChangeArrowheads="1"/>
          </p:cNvSpPr>
          <p:nvPr/>
        </p:nvSpPr>
        <p:spPr bwMode="auto">
          <a:xfrm>
            <a:off x="7462684" y="1164134"/>
            <a:ext cx="1677062" cy="307777"/>
          </a:xfrm>
          <a:prstGeom prst="rect">
            <a:avLst/>
          </a:prstGeom>
          <a:solidFill>
            <a:schemeClr val="tx1"/>
          </a:solidFill>
          <a:ln>
            <a:noFill/>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bg1"/>
                </a:solidFill>
                <a:effectLst/>
                <a:latin typeface="SFMono-Regular"/>
              </a:rPr>
              <a:t>show ip route ospf</a:t>
            </a:r>
            <a:r>
              <a:rPr kumimoji="0" lang="ru-RU" altLang="ru-RU" sz="1400" b="0" i="0" u="none" strike="noStrike" cap="none" normalizeH="0" baseline="0" dirty="0" smtClean="0">
                <a:ln>
                  <a:noFill/>
                </a:ln>
                <a:solidFill>
                  <a:schemeClr val="bg1"/>
                </a:solidFill>
                <a:effectLst/>
              </a:rPr>
              <a:t> </a:t>
            </a:r>
            <a:endParaRPr kumimoji="0" lang="ru-RU" altLang="ru-RU" sz="1400" b="0" i="0" u="none" strike="noStrike" cap="none" normalizeH="0" baseline="0" dirty="0" smtClean="0">
              <a:ln>
                <a:noFill/>
              </a:ln>
              <a:solidFill>
                <a:schemeClr val="bg1"/>
              </a:solidFill>
              <a:effectLst/>
              <a:latin typeface="Arial" panose="020B0604020202020204" pitchFamily="34" charset="0"/>
            </a:endParaRPr>
          </a:p>
        </p:txBody>
      </p:sp>
      <p:pic>
        <p:nvPicPr>
          <p:cNvPr id="9220" name="Picture 4" descr="show ip route osp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15050" y="1594713"/>
            <a:ext cx="4214950" cy="38378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12164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588474" y="141679"/>
            <a:ext cx="2005677" cy="307777"/>
          </a:xfrm>
          <a:prstGeom prst="rect">
            <a:avLst/>
          </a:prstGeom>
          <a:solidFill>
            <a:schemeClr val="tx1"/>
          </a:solidFill>
          <a:ln>
            <a:noFill/>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smtClean="0">
                <a:ln>
                  <a:noFill/>
                </a:ln>
                <a:solidFill>
                  <a:schemeClr val="bg1"/>
                </a:solidFill>
                <a:effectLst/>
                <a:latin typeface="SFMono-Regular"/>
              </a:rPr>
              <a:t>show ip ospf database</a:t>
            </a:r>
            <a:r>
              <a:rPr kumimoji="0" lang="ru-RU" altLang="ru-RU" sz="1400" b="0" i="0" u="none" strike="noStrike" cap="none" normalizeH="0" baseline="0" smtClean="0">
                <a:ln>
                  <a:noFill/>
                </a:ln>
                <a:solidFill>
                  <a:schemeClr val="bg1"/>
                </a:solidFill>
                <a:effectLst/>
              </a:rPr>
              <a:t> </a:t>
            </a:r>
            <a:endParaRPr kumimoji="0" lang="ru-RU" altLang="ru-RU" sz="1400" b="0" i="0" u="none" strike="noStrike" cap="none" normalizeH="0" baseline="0" smtClean="0">
              <a:ln>
                <a:noFill/>
              </a:ln>
              <a:solidFill>
                <a:schemeClr val="bg1"/>
              </a:solidFill>
              <a:effectLst/>
              <a:latin typeface="Arial" panose="020B0604020202020204" pitchFamily="34" charset="0"/>
            </a:endParaRPr>
          </a:p>
        </p:txBody>
      </p:sp>
      <p:pic>
        <p:nvPicPr>
          <p:cNvPr id="10243" name="Picture 3" descr="show ip ospf databas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8474" y="449456"/>
            <a:ext cx="5178630" cy="471536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096000" y="141679"/>
            <a:ext cx="6096000" cy="1569660"/>
          </a:xfrm>
          <a:prstGeom prst="rect">
            <a:avLst/>
          </a:prstGeom>
        </p:spPr>
        <p:txBody>
          <a:bodyPr>
            <a:spAutoFit/>
          </a:bodyPr>
          <a:lstStyle/>
          <a:p>
            <a:r>
              <a:rPr lang="uk-UA" sz="1600" dirty="0"/>
              <a:t>З таблиці маршрутизації видно, що знову вивчаємо оголошення Type 3 з області 0 (1.1.1.1 і 10.12.12.0). База даних OSPF доводить, що NSSA працює так, як оголошено зараз. Ми можемо бачити зовнішні префікси, внесені до області 1 як Type 7 у базі даних. Давайте швидко перевіримо ATL, щоб побачити, чи з'являються вони там, як Type 5 LSA, як ми очікуємо.</a:t>
            </a:r>
          </a:p>
        </p:txBody>
      </p:sp>
      <p:sp>
        <p:nvSpPr>
          <p:cNvPr id="6" name="Rectangle 5"/>
          <p:cNvSpPr>
            <a:spLocks noChangeArrowheads="1"/>
          </p:cNvSpPr>
          <p:nvPr/>
        </p:nvSpPr>
        <p:spPr bwMode="auto">
          <a:xfrm>
            <a:off x="6096000" y="1711339"/>
            <a:ext cx="1677062" cy="307777"/>
          </a:xfrm>
          <a:prstGeom prst="rect">
            <a:avLst/>
          </a:prstGeom>
          <a:solidFill>
            <a:schemeClr val="tx1"/>
          </a:solidFill>
          <a:ln>
            <a:noFill/>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smtClean="0">
                <a:ln>
                  <a:noFill/>
                </a:ln>
                <a:solidFill>
                  <a:schemeClr val="bg1"/>
                </a:solidFill>
                <a:effectLst/>
                <a:latin typeface="SFMono-Regular"/>
              </a:rPr>
              <a:t>show ip route ospf</a:t>
            </a:r>
            <a:r>
              <a:rPr kumimoji="0" lang="ru-RU" altLang="ru-RU" sz="1400" b="0" i="0" u="none" strike="noStrike" cap="none" normalizeH="0" baseline="0" smtClean="0">
                <a:ln>
                  <a:noFill/>
                </a:ln>
                <a:solidFill>
                  <a:schemeClr val="bg1"/>
                </a:solidFill>
                <a:effectLst/>
              </a:rPr>
              <a:t> </a:t>
            </a:r>
            <a:endParaRPr kumimoji="0" lang="ru-RU" altLang="ru-RU" sz="1400" b="0" i="0" u="none" strike="noStrike" cap="none" normalizeH="0" baseline="0" smtClean="0">
              <a:ln>
                <a:noFill/>
              </a:ln>
              <a:solidFill>
                <a:schemeClr val="bg1"/>
              </a:solidFill>
              <a:effectLst/>
              <a:latin typeface="Arial" panose="020B0604020202020204" pitchFamily="34" charset="0"/>
            </a:endParaRPr>
          </a:p>
        </p:txBody>
      </p:sp>
      <p:pic>
        <p:nvPicPr>
          <p:cNvPr id="10249" name="Picture 9" descr="show ip route osp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6941" y="2123767"/>
            <a:ext cx="4519919" cy="44982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16129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8474" y="141679"/>
            <a:ext cx="11407367" cy="6548831"/>
          </a:xfrm>
        </p:spPr>
        <p:txBody>
          <a:bodyPr>
            <a:normAutofit/>
          </a:bodyPr>
          <a:lstStyle/>
          <a:p>
            <a:pPr marL="0" indent="0" algn="just">
              <a:buNone/>
            </a:pPr>
            <a:endParaRPr lang="uk-UA" sz="1600" dirty="0"/>
          </a:p>
        </p:txBody>
      </p:sp>
      <p:sp>
        <p:nvSpPr>
          <p:cNvPr id="2" name="Rectangle 1"/>
          <p:cNvSpPr>
            <a:spLocks noChangeArrowheads="1"/>
          </p:cNvSpPr>
          <p:nvPr/>
        </p:nvSpPr>
        <p:spPr bwMode="auto">
          <a:xfrm>
            <a:off x="588474" y="180119"/>
            <a:ext cx="2005677" cy="307777"/>
          </a:xfrm>
          <a:prstGeom prst="rect">
            <a:avLst/>
          </a:prstGeom>
          <a:solidFill>
            <a:schemeClr val="tx1"/>
          </a:solidFill>
          <a:ln>
            <a:noFill/>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smtClean="0">
                <a:ln>
                  <a:noFill/>
                </a:ln>
                <a:solidFill>
                  <a:schemeClr val="bg1"/>
                </a:solidFill>
                <a:effectLst/>
                <a:latin typeface="SFMono-Regular"/>
              </a:rPr>
              <a:t>show ip ospf database</a:t>
            </a:r>
            <a:r>
              <a:rPr kumimoji="0" lang="ru-RU" altLang="ru-RU" sz="1400" b="0" i="0" u="none" strike="noStrike" cap="none" normalizeH="0" baseline="0" smtClean="0">
                <a:ln>
                  <a:noFill/>
                </a:ln>
                <a:solidFill>
                  <a:schemeClr val="bg1"/>
                </a:solidFill>
                <a:effectLst/>
              </a:rPr>
              <a:t> </a:t>
            </a:r>
            <a:endParaRPr kumimoji="0" lang="ru-RU" altLang="ru-RU" sz="1400" b="0" i="0" u="none" strike="noStrike" cap="none" normalizeH="0" baseline="0" smtClean="0">
              <a:ln>
                <a:noFill/>
              </a:ln>
              <a:solidFill>
                <a:schemeClr val="bg1"/>
              </a:solidFill>
              <a:effectLst/>
              <a:latin typeface="Arial" panose="020B0604020202020204" pitchFamily="34" charset="0"/>
            </a:endParaRPr>
          </a:p>
        </p:txBody>
      </p:sp>
      <p:pic>
        <p:nvPicPr>
          <p:cNvPr id="11267" name="Picture 3" descr="show ip ospf databas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8474" y="526336"/>
            <a:ext cx="4761521" cy="419105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88474" y="4755828"/>
            <a:ext cx="11077500" cy="1077218"/>
          </a:xfrm>
          <a:prstGeom prst="rect">
            <a:avLst/>
          </a:prstGeom>
        </p:spPr>
        <p:txBody>
          <a:bodyPr wrap="square">
            <a:spAutoFit/>
          </a:bodyPr>
          <a:lstStyle/>
          <a:p>
            <a:r>
              <a:rPr lang="uk-UA" sz="1600" dirty="0"/>
              <a:t>Так, інформація, що виводиться, дає нам повне розуміння, як працює NSSA. Префікси існують як Type 5s і ми бачимо це в таблиці маршрутизації. Примітка: область NSSA не має динамічного маршруту за промовчанням без налаштування цієї функції. Так, наша мережа не працюватиме! Щоб створити маршрут за промовчанням, просто використовуйте наступну команду на маршрутизаторі ATL2:</a:t>
            </a:r>
          </a:p>
        </p:txBody>
      </p:sp>
      <p:sp>
        <p:nvSpPr>
          <p:cNvPr id="5" name="Rectangle 4"/>
          <p:cNvSpPr>
            <a:spLocks noChangeArrowheads="1"/>
          </p:cNvSpPr>
          <p:nvPr/>
        </p:nvSpPr>
        <p:spPr bwMode="auto">
          <a:xfrm>
            <a:off x="588474" y="5954000"/>
            <a:ext cx="3435556" cy="307777"/>
          </a:xfrm>
          <a:prstGeom prst="rect">
            <a:avLst/>
          </a:prstGeom>
          <a:solidFill>
            <a:schemeClr val="tx1"/>
          </a:solidFill>
          <a:ln>
            <a:noFill/>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smtClean="0">
                <a:ln>
                  <a:noFill/>
                </a:ln>
                <a:solidFill>
                  <a:schemeClr val="bg1"/>
                </a:solidFill>
                <a:effectLst/>
                <a:latin typeface="SFMono-Regular"/>
              </a:rPr>
              <a:t>area 1 nssa default-information-originate</a:t>
            </a:r>
            <a:r>
              <a:rPr kumimoji="0" lang="ru-RU" altLang="ru-RU" sz="1400" b="0" i="0" u="none" strike="noStrike" cap="none" normalizeH="0" baseline="0" smtClean="0">
                <a:ln>
                  <a:noFill/>
                </a:ln>
                <a:solidFill>
                  <a:schemeClr val="bg1"/>
                </a:solidFill>
                <a:effectLst/>
              </a:rPr>
              <a:t> </a:t>
            </a:r>
            <a:endParaRPr kumimoji="0" lang="ru-RU" altLang="ru-RU" sz="1400" b="0" i="0" u="none" strike="noStrike" cap="none" normalizeH="0" baseline="0" smtClean="0">
              <a:ln>
                <a:noFill/>
              </a:ln>
              <a:solidFill>
                <a:schemeClr val="bg1"/>
              </a:solidFill>
              <a:effectLst/>
              <a:latin typeface="Arial" panose="020B0604020202020204" pitchFamily="34" charset="0"/>
            </a:endParaRPr>
          </a:p>
        </p:txBody>
      </p:sp>
    </p:spTree>
    <p:extLst>
      <p:ext uri="{BB962C8B-B14F-4D97-AF65-F5344CB8AC3E}">
        <p14:creationId xmlns:p14="http://schemas.microsoft.com/office/powerpoint/2010/main" val="18870021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8474" y="141679"/>
            <a:ext cx="11407367" cy="6548831"/>
          </a:xfrm>
        </p:spPr>
        <p:txBody>
          <a:bodyPr>
            <a:normAutofit/>
          </a:bodyPr>
          <a:lstStyle/>
          <a:p>
            <a:pPr marL="0" indent="0" algn="just">
              <a:buNone/>
            </a:pPr>
            <a:r>
              <a:rPr lang="uk-UA" sz="1600" dirty="0"/>
              <a:t>TOTALLY NSSA </a:t>
            </a:r>
            <a:endParaRPr lang="uk-UA" sz="1600" dirty="0" smtClean="0"/>
          </a:p>
          <a:p>
            <a:pPr marL="0" indent="0" algn="just">
              <a:buNone/>
            </a:pPr>
            <a:r>
              <a:rPr lang="uk-UA" sz="1600" dirty="0" smtClean="0"/>
              <a:t>Оскільки </a:t>
            </a:r>
            <a:r>
              <a:rPr lang="uk-UA" sz="1600" dirty="0"/>
              <a:t>ви вже освоїли Totally Stubby, швидше за все, ви вже розумієте, що відбувається з Totally NSSA. Тут ми блокуємо додаткові типи LSA із цієї області. До них належать Type 3 LSA. І знову для нас автоматично створюється маршрут за промовчанням. </a:t>
            </a:r>
            <a:endParaRPr lang="uk-UA" sz="1600" dirty="0" smtClean="0"/>
          </a:p>
          <a:p>
            <a:pPr marL="0" indent="0" algn="just">
              <a:buNone/>
            </a:pPr>
            <a:r>
              <a:rPr lang="uk-UA" sz="1600" dirty="0" smtClean="0"/>
              <a:t>Ось </a:t>
            </a:r>
            <a:r>
              <a:rPr lang="uk-UA" sz="1600" dirty="0"/>
              <a:t>налаштування та результуючі перевірки:</a:t>
            </a:r>
          </a:p>
        </p:txBody>
      </p:sp>
      <p:sp>
        <p:nvSpPr>
          <p:cNvPr id="2" name="Rectangle 1"/>
          <p:cNvSpPr>
            <a:spLocks noChangeArrowheads="1"/>
          </p:cNvSpPr>
          <p:nvPr/>
        </p:nvSpPr>
        <p:spPr bwMode="auto">
          <a:xfrm>
            <a:off x="588474" y="1605361"/>
            <a:ext cx="5307863" cy="1169551"/>
          </a:xfrm>
          <a:prstGeom prst="rect">
            <a:avLst/>
          </a:prstGeom>
          <a:solidFill>
            <a:schemeClr val="tx1"/>
          </a:solidFill>
          <a:ln>
            <a:noFill/>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bg1"/>
                </a:solidFill>
                <a:effectLst/>
                <a:latin typeface="SFMono-Regular"/>
              </a:rPr>
              <a:t>ATL2# configuration terminal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bg1"/>
                </a:solidFill>
                <a:effectLst/>
                <a:latin typeface="SFMono-Regular"/>
              </a:rPr>
              <a:t>Enter configuration commands , one per line . End with CNTL/Z.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bg1"/>
                </a:solidFill>
                <a:effectLst/>
                <a:latin typeface="SFMono-Regular"/>
              </a:rPr>
              <a:t>ATL2 (config)#router ospf 1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bg1"/>
                </a:solidFill>
                <a:effectLst/>
                <a:latin typeface="SFMono-Regular"/>
              </a:rPr>
              <a:t>ATL2 (config-router )#area 1 nssa no-summary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bg1"/>
                </a:solidFill>
                <a:effectLst/>
                <a:latin typeface="SFMono-Regular"/>
              </a:rPr>
              <a:t>ATL2 (config-router )#end</a:t>
            </a:r>
            <a:r>
              <a:rPr kumimoji="0" lang="ru-RU" altLang="ru-RU" sz="1400" b="0" i="0" u="none" strike="noStrike" cap="none" normalizeH="0" baseline="0" dirty="0" smtClean="0">
                <a:ln>
                  <a:noFill/>
                </a:ln>
                <a:solidFill>
                  <a:schemeClr val="bg1"/>
                </a:solidFill>
                <a:effectLst/>
              </a:rPr>
              <a:t> </a:t>
            </a:r>
            <a:endParaRPr kumimoji="0" lang="ru-RU" altLang="ru-RU" sz="1400" b="0" i="0" u="none" strike="noStrike" cap="none" normalizeH="0" baseline="0" dirty="0" smtClean="0">
              <a:ln>
                <a:noFill/>
              </a:ln>
              <a:solidFill>
                <a:schemeClr val="bg1"/>
              </a:solidFill>
              <a:effectLst/>
              <a:latin typeface="Arial" panose="020B0604020202020204" pitchFamily="34" charset="0"/>
            </a:endParaRPr>
          </a:p>
        </p:txBody>
      </p:sp>
      <p:sp>
        <p:nvSpPr>
          <p:cNvPr id="4" name="Rectangle 2"/>
          <p:cNvSpPr>
            <a:spLocks noChangeArrowheads="1"/>
          </p:cNvSpPr>
          <p:nvPr/>
        </p:nvSpPr>
        <p:spPr bwMode="auto">
          <a:xfrm>
            <a:off x="588474" y="2921149"/>
            <a:ext cx="1677062" cy="307777"/>
          </a:xfrm>
          <a:prstGeom prst="rect">
            <a:avLst/>
          </a:prstGeom>
          <a:solidFill>
            <a:schemeClr val="tx1"/>
          </a:solidFill>
          <a:ln>
            <a:noFill/>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smtClean="0">
                <a:ln>
                  <a:noFill/>
                </a:ln>
                <a:solidFill>
                  <a:schemeClr val="bg1"/>
                </a:solidFill>
                <a:effectLst/>
                <a:latin typeface="SFMono-Regular"/>
              </a:rPr>
              <a:t>show ip route ospf</a:t>
            </a:r>
            <a:r>
              <a:rPr kumimoji="0" lang="ru-RU" altLang="ru-RU" sz="1400" b="0" i="0" u="none" strike="noStrike" cap="none" normalizeH="0" baseline="0" smtClean="0">
                <a:ln>
                  <a:noFill/>
                </a:ln>
                <a:solidFill>
                  <a:schemeClr val="bg1"/>
                </a:solidFill>
                <a:effectLst/>
              </a:rPr>
              <a:t> </a:t>
            </a:r>
            <a:endParaRPr kumimoji="0" lang="ru-RU" altLang="ru-RU" sz="1400" b="0" i="0" u="none" strike="noStrike" cap="none" normalizeH="0" baseline="0" smtClean="0">
              <a:ln>
                <a:noFill/>
              </a:ln>
              <a:solidFill>
                <a:schemeClr val="bg1"/>
              </a:solidFill>
              <a:effectLst/>
              <a:latin typeface="Arial" panose="020B0604020202020204" pitchFamily="34" charset="0"/>
            </a:endParaRPr>
          </a:p>
        </p:txBody>
      </p:sp>
      <p:pic>
        <p:nvPicPr>
          <p:cNvPr id="12292" name="Picture 4" descr="show ip route osp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8474" y="3299600"/>
            <a:ext cx="4458601" cy="348283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5"/>
          <p:cNvSpPr>
            <a:spLocks noChangeArrowheads="1"/>
          </p:cNvSpPr>
          <p:nvPr/>
        </p:nvSpPr>
        <p:spPr bwMode="auto">
          <a:xfrm>
            <a:off x="6622025" y="2921148"/>
            <a:ext cx="2005677" cy="307777"/>
          </a:xfrm>
          <a:prstGeom prst="rect">
            <a:avLst/>
          </a:prstGeom>
          <a:solidFill>
            <a:schemeClr val="tx1"/>
          </a:solidFill>
          <a:ln>
            <a:noFill/>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smtClean="0">
                <a:ln>
                  <a:noFill/>
                </a:ln>
                <a:solidFill>
                  <a:schemeClr val="bg1"/>
                </a:solidFill>
                <a:effectLst/>
                <a:latin typeface="SFMono-Regular"/>
              </a:rPr>
              <a:t>show ip ospf database</a:t>
            </a:r>
            <a:r>
              <a:rPr kumimoji="0" lang="ru-RU" altLang="ru-RU" sz="1400" b="0" i="0" u="none" strike="noStrike" cap="none" normalizeH="0" baseline="0" smtClean="0">
                <a:ln>
                  <a:noFill/>
                </a:ln>
                <a:solidFill>
                  <a:schemeClr val="bg1"/>
                </a:solidFill>
                <a:effectLst/>
              </a:rPr>
              <a:t> </a:t>
            </a:r>
            <a:endParaRPr kumimoji="0" lang="ru-RU" altLang="ru-RU" sz="1400" b="0" i="0" u="none" strike="noStrike" cap="none" normalizeH="0" baseline="0" smtClean="0">
              <a:ln>
                <a:noFill/>
              </a:ln>
              <a:solidFill>
                <a:schemeClr val="bg1"/>
              </a:solidFill>
              <a:effectLst/>
              <a:latin typeface="Arial" panose="020B0604020202020204" pitchFamily="34" charset="0"/>
            </a:endParaRPr>
          </a:p>
        </p:txBody>
      </p:sp>
      <p:pic>
        <p:nvPicPr>
          <p:cNvPr id="12297" name="Picture 9" descr="show ip ospf databas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2025" y="3311883"/>
            <a:ext cx="4114825" cy="33786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53743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51429" y="2317687"/>
            <a:ext cx="6409855" cy="1475715"/>
          </a:xfrm>
        </p:spPr>
        <p:txBody>
          <a:bodyPr>
            <a:normAutofit/>
          </a:bodyPr>
          <a:lstStyle/>
          <a:p>
            <a:pPr marL="0" indent="0" algn="ctr">
              <a:buNone/>
            </a:pPr>
            <a:r>
              <a:rPr lang="uk-UA" sz="6600" b="1" dirty="0" smtClean="0"/>
              <a:t>Дякую за увагу!</a:t>
            </a:r>
            <a:endParaRPr lang="uk-UA" sz="6600" b="1" dirty="0"/>
          </a:p>
        </p:txBody>
      </p:sp>
    </p:spTree>
    <p:extLst>
      <p:ext uri="{BB962C8B-B14F-4D97-AF65-F5344CB8AC3E}">
        <p14:creationId xmlns:p14="http://schemas.microsoft.com/office/powerpoint/2010/main" val="23882175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8474" y="141679"/>
            <a:ext cx="11407367" cy="6548831"/>
          </a:xfrm>
        </p:spPr>
        <p:txBody>
          <a:bodyPr>
            <a:normAutofit/>
          </a:bodyPr>
          <a:lstStyle/>
          <a:p>
            <a:pPr marL="0" indent="0" algn="ctr">
              <a:buNone/>
            </a:pPr>
            <a:r>
              <a:rPr lang="uk-UA" sz="1600" b="1" dirty="0"/>
              <a:t>ТИПИ МАРШРУТИЗАТОРІВ </a:t>
            </a:r>
            <a:r>
              <a:rPr lang="uk-UA" sz="1600" b="1" dirty="0" smtClean="0"/>
              <a:t>OSPF </a:t>
            </a:r>
          </a:p>
          <a:p>
            <a:pPr marL="0" indent="0" algn="just">
              <a:buNone/>
            </a:pPr>
            <a:r>
              <a:rPr lang="uk-UA" sz="1600" b="1" dirty="0" smtClean="0"/>
              <a:t>ABR (Area </a:t>
            </a:r>
            <a:r>
              <a:rPr lang="uk-UA" sz="1600" b="1" dirty="0"/>
              <a:t>Border </a:t>
            </a:r>
            <a:r>
              <a:rPr lang="uk-UA" sz="1600" b="1" dirty="0" smtClean="0"/>
              <a:t>Router) </a:t>
            </a:r>
            <a:r>
              <a:rPr lang="uk-UA" sz="1600" dirty="0"/>
              <a:t>– маршрутизатор в</a:t>
            </a:r>
            <a:r>
              <a:rPr lang="uk-UA" sz="1600" dirty="0" smtClean="0"/>
              <a:t>середині </a:t>
            </a:r>
            <a:r>
              <a:rPr lang="uk-UA" sz="1600" dirty="0"/>
              <a:t>нульової зони, через який йде зв'язок з рештою зон </a:t>
            </a:r>
            <a:endParaRPr lang="uk-UA" sz="1600" dirty="0" smtClean="0"/>
          </a:p>
          <a:p>
            <a:pPr marL="0" indent="0" algn="just">
              <a:buNone/>
            </a:pPr>
            <a:r>
              <a:rPr lang="uk-UA" sz="1600" b="1" dirty="0" smtClean="0"/>
              <a:t>DR</a:t>
            </a:r>
            <a:r>
              <a:rPr lang="uk-UA" sz="1600" b="1" dirty="0"/>
              <a:t>, BDR </a:t>
            </a:r>
            <a:r>
              <a:rPr lang="uk-UA" sz="1600" b="1" dirty="0" smtClean="0"/>
              <a:t>(Designated </a:t>
            </a:r>
            <a:r>
              <a:rPr lang="uk-UA" sz="1600" b="1" dirty="0"/>
              <a:t>Router, Backup Designated </a:t>
            </a:r>
            <a:r>
              <a:rPr lang="uk-UA" sz="1600" b="1" dirty="0" smtClean="0"/>
              <a:t>Router) </a:t>
            </a:r>
            <a:r>
              <a:rPr lang="uk-UA" sz="1600" dirty="0" smtClean="0"/>
              <a:t>– це </a:t>
            </a:r>
            <a:r>
              <a:rPr lang="uk-UA" sz="1600" dirty="0"/>
              <a:t>основний та резервуючий маршрутизатори, які відповідальні за базу даних маршрутизаторів у мережі. Вони отримують та надсилають оновлення через </a:t>
            </a:r>
            <a:r>
              <a:rPr lang="en-US" sz="1600" dirty="0" smtClean="0"/>
              <a:t>m</a:t>
            </a:r>
            <a:r>
              <a:rPr lang="uk-UA" sz="1600" dirty="0" smtClean="0"/>
              <a:t>ulticast </a:t>
            </a:r>
            <a:r>
              <a:rPr lang="uk-UA" sz="1600" dirty="0"/>
              <a:t>іншим маршрутизаторам у мережі</a:t>
            </a:r>
            <a:r>
              <a:rPr lang="uk-UA" sz="1600" dirty="0" smtClean="0"/>
              <a:t>.</a:t>
            </a:r>
            <a:r>
              <a:rPr lang="en-US" sz="1600" dirty="0" smtClean="0"/>
              <a:t> BDR </a:t>
            </a:r>
            <a:r>
              <a:rPr lang="uk-UA" sz="1600" dirty="0" smtClean="0"/>
              <a:t>надсилає повідомлення тільки якщо </a:t>
            </a:r>
            <a:r>
              <a:rPr lang="en-US" sz="1600" dirty="0" smtClean="0"/>
              <a:t>DR</a:t>
            </a:r>
            <a:r>
              <a:rPr lang="uk-UA" sz="1600" dirty="0" smtClean="0"/>
              <a:t> виходить з ладу, або з ним розривається зв’язок. Тобто </a:t>
            </a:r>
            <a:r>
              <a:rPr lang="en-US" sz="1600" dirty="0" smtClean="0"/>
              <a:t>BDR </a:t>
            </a:r>
            <a:r>
              <a:rPr lang="uk-UA" sz="1600" dirty="0" smtClean="0"/>
              <a:t>– це запасний </a:t>
            </a:r>
            <a:r>
              <a:rPr lang="en-US" sz="1600" dirty="0" smtClean="0"/>
              <a:t>DR.</a:t>
            </a:r>
            <a:r>
              <a:rPr lang="uk-UA" sz="1600" dirty="0" smtClean="0"/>
              <a:t> </a:t>
            </a:r>
          </a:p>
          <a:p>
            <a:pPr marL="0" indent="0" algn="just">
              <a:buNone/>
            </a:pPr>
            <a:r>
              <a:rPr lang="uk-UA" sz="1600" b="1" dirty="0" smtClean="0"/>
              <a:t>ASBR (Autonomous </a:t>
            </a:r>
            <a:r>
              <a:rPr lang="uk-UA" sz="1600" b="1" dirty="0"/>
              <a:t>System Boundary </a:t>
            </a:r>
            <a:r>
              <a:rPr lang="uk-UA" sz="1600" b="1" dirty="0" smtClean="0"/>
              <a:t>Router) </a:t>
            </a:r>
            <a:r>
              <a:rPr lang="uk-UA" sz="1600" dirty="0"/>
              <a:t>– цей тип маршрутизаторів з'єднує одну або кілька автономних систем для можливого обміну маршрутами між ними.</a:t>
            </a:r>
          </a:p>
        </p:txBody>
      </p:sp>
      <p:pic>
        <p:nvPicPr>
          <p:cNvPr id="5" name="Picture 4"/>
          <p:cNvPicPr>
            <a:picLocks noChangeAspect="1"/>
          </p:cNvPicPr>
          <p:nvPr/>
        </p:nvPicPr>
        <p:blipFill>
          <a:blip r:embed="rId2"/>
          <a:stretch>
            <a:fillRect/>
          </a:stretch>
        </p:blipFill>
        <p:spPr>
          <a:xfrm>
            <a:off x="787789" y="2779316"/>
            <a:ext cx="4983700" cy="303301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70803" y="2706987"/>
            <a:ext cx="6143229" cy="3775294"/>
          </a:xfrm>
          <a:prstGeom prst="rect">
            <a:avLst/>
          </a:prstGeom>
        </p:spPr>
      </p:pic>
    </p:spTree>
    <p:extLst>
      <p:ext uri="{BB962C8B-B14F-4D97-AF65-F5344CB8AC3E}">
        <p14:creationId xmlns:p14="http://schemas.microsoft.com/office/powerpoint/2010/main" val="17935699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8474" y="141679"/>
            <a:ext cx="11407367" cy="6548831"/>
          </a:xfrm>
        </p:spPr>
        <p:txBody>
          <a:bodyPr>
            <a:normAutofit/>
          </a:bodyPr>
          <a:lstStyle/>
          <a:p>
            <a:pPr marL="0" indent="0" algn="ctr">
              <a:buNone/>
            </a:pPr>
            <a:r>
              <a:rPr lang="uk-UA" sz="1600" b="1" dirty="0"/>
              <a:t>Піднімаємо OSPF на обладнанні Cisco </a:t>
            </a:r>
            <a:endParaRPr lang="en-US" sz="1600" b="1" dirty="0" smtClean="0"/>
          </a:p>
          <a:p>
            <a:pPr marL="0" indent="0" algn="just">
              <a:buNone/>
            </a:pPr>
            <a:r>
              <a:rPr lang="uk-UA" sz="1600" dirty="0" smtClean="0"/>
              <a:t>Налаштування </a:t>
            </a:r>
            <a:r>
              <a:rPr lang="uk-UA" sz="1600" dirty="0"/>
              <a:t>OSPF (Open Shortest Path First) досить </a:t>
            </a:r>
            <a:r>
              <a:rPr lang="uk-UA" sz="1600" dirty="0" smtClean="0"/>
              <a:t>просте </a:t>
            </a:r>
            <a:r>
              <a:rPr lang="uk-UA" sz="1600" dirty="0"/>
              <a:t>і складається з двох основних кроків: </a:t>
            </a:r>
            <a:endParaRPr lang="en-US" sz="1600" dirty="0" smtClean="0"/>
          </a:p>
          <a:p>
            <a:pPr algn="just"/>
            <a:r>
              <a:rPr lang="uk-UA" sz="1600" dirty="0" smtClean="0"/>
              <a:t>увімкнення </a:t>
            </a:r>
            <a:r>
              <a:rPr lang="uk-UA" sz="1600" dirty="0"/>
              <a:t>протоколу глобальною командою </a:t>
            </a:r>
            <a:r>
              <a:rPr lang="uk-UA" sz="1600" b="1" dirty="0"/>
              <a:t>router ospf PROCESS_NUMBER</a:t>
            </a:r>
            <a:r>
              <a:rPr lang="uk-UA" sz="1600" dirty="0"/>
              <a:t>; </a:t>
            </a:r>
            <a:endParaRPr lang="en-US" sz="1600" dirty="0" smtClean="0"/>
          </a:p>
          <a:p>
            <a:pPr algn="just"/>
            <a:r>
              <a:rPr lang="uk-UA" sz="1600" dirty="0" smtClean="0"/>
              <a:t>вибору </a:t>
            </a:r>
            <a:r>
              <a:rPr lang="uk-UA" sz="1600" dirty="0"/>
              <a:t>мереж, які протокол </a:t>
            </a:r>
            <a:r>
              <a:rPr lang="uk-UA" sz="1600" dirty="0" smtClean="0"/>
              <a:t>оголошує, </a:t>
            </a:r>
            <a:r>
              <a:rPr lang="uk-UA" sz="1600" dirty="0"/>
              <a:t>для чого використовується </a:t>
            </a:r>
            <a:r>
              <a:rPr lang="uk-UA" sz="1600" dirty="0" smtClean="0"/>
              <a:t>команда </a:t>
            </a:r>
            <a:r>
              <a:rPr lang="uk-UA" sz="1600" b="1" dirty="0"/>
              <a:t>network 255.255.255.255 0.0.0.255 AREA_NUMBER</a:t>
            </a:r>
            <a:r>
              <a:rPr lang="uk-UA" sz="1600" dirty="0"/>
              <a:t>; </a:t>
            </a:r>
            <a:endParaRPr lang="uk-UA" sz="1600" dirty="0" smtClean="0"/>
          </a:p>
          <a:p>
            <a:pPr marL="0" indent="0" algn="just">
              <a:buNone/>
            </a:pPr>
            <a:endParaRPr lang="uk-UA" sz="1600" dirty="0" smtClean="0"/>
          </a:p>
          <a:p>
            <a:pPr marL="0" indent="0" algn="just">
              <a:buNone/>
            </a:pPr>
            <a:r>
              <a:rPr lang="uk-UA" sz="1600" b="1" dirty="0" smtClean="0"/>
              <a:t>PROCESS_NUMBER</a:t>
            </a:r>
            <a:r>
              <a:rPr lang="uk-UA" sz="1600" dirty="0" smtClean="0"/>
              <a:t> </a:t>
            </a:r>
            <a:r>
              <a:rPr lang="uk-UA" sz="1600" dirty="0"/>
              <a:t>та </a:t>
            </a:r>
            <a:r>
              <a:rPr lang="uk-UA" sz="1600" b="1" dirty="0"/>
              <a:t>AREA_NUMBER</a:t>
            </a:r>
            <a:r>
              <a:rPr lang="uk-UA" sz="1600" dirty="0"/>
              <a:t> – це номер процесу та номер зони відповідно. Для встановлення сусідства номер процесу OSPF не </a:t>
            </a:r>
            <a:r>
              <a:rPr lang="uk-UA" sz="1600" dirty="0" smtClean="0"/>
              <a:t>обов’язково має </a:t>
            </a:r>
            <a:r>
              <a:rPr lang="uk-UA" sz="1600" dirty="0"/>
              <a:t>бути однаковим, але обов'язково має збігатися номер зони. Інтерфейси та мережі вказуємо через </a:t>
            </a:r>
            <a:r>
              <a:rPr lang="uk-UA" sz="1600" b="1" u="sng" dirty="0"/>
              <a:t>зворотну </a:t>
            </a:r>
            <a:r>
              <a:rPr lang="uk-UA" sz="1600" b="1" u="sng" dirty="0" smtClean="0"/>
              <a:t>маску</a:t>
            </a:r>
            <a:r>
              <a:rPr lang="uk-UA" sz="1600" dirty="0" smtClean="0"/>
              <a:t>! </a:t>
            </a:r>
          </a:p>
          <a:p>
            <a:pPr marL="0" indent="0" algn="just">
              <a:buNone/>
            </a:pPr>
            <a:endParaRPr lang="uk-UA" sz="1600" b="1" dirty="0" smtClean="0"/>
          </a:p>
          <a:p>
            <a:pPr marL="0" indent="0" algn="just">
              <a:buNone/>
            </a:pPr>
            <a:r>
              <a:rPr lang="uk-UA" sz="1600" b="1" dirty="0" smtClean="0"/>
              <a:t>Приклад </a:t>
            </a:r>
            <a:r>
              <a:rPr lang="uk-UA" sz="1600" b="1" dirty="0"/>
              <a:t>налаштування OSPF </a:t>
            </a:r>
            <a:endParaRPr lang="uk-UA" sz="1600" b="1" dirty="0" smtClean="0"/>
          </a:p>
          <a:p>
            <a:pPr marL="0" indent="0" algn="just">
              <a:buNone/>
            </a:pPr>
            <a:r>
              <a:rPr lang="uk-UA" sz="1600" dirty="0" smtClean="0"/>
              <a:t>У </a:t>
            </a:r>
            <a:r>
              <a:rPr lang="uk-UA" sz="1600" dirty="0"/>
              <a:t>нашій топології маршрутизатори R1 і R2 мають безпосередньо підключені підмережі</a:t>
            </a:r>
            <a:r>
              <a:rPr lang="uk-UA" sz="1600" dirty="0" smtClean="0"/>
              <a:t>.</a:t>
            </a:r>
            <a:endParaRPr lang="uk-UA" sz="1600" dirty="0"/>
          </a:p>
          <a:p>
            <a:pPr marL="0" indent="0" algn="just">
              <a:buNone/>
            </a:pPr>
            <a:endParaRPr lang="uk-UA" sz="1600" dirty="0" smtClean="0"/>
          </a:p>
          <a:p>
            <a:pPr marL="0" indent="0" algn="just">
              <a:buNone/>
            </a:pPr>
            <a:endParaRPr lang="uk-UA" sz="1600" dirty="0"/>
          </a:p>
          <a:p>
            <a:pPr marL="0" indent="0" algn="just">
              <a:buNone/>
            </a:pPr>
            <a:endParaRPr lang="uk-UA" sz="1600" dirty="0" smtClean="0"/>
          </a:p>
          <a:p>
            <a:pPr marL="0" indent="0" algn="just">
              <a:buNone/>
            </a:pPr>
            <a:r>
              <a:rPr lang="uk-UA" sz="1600" dirty="0" smtClean="0"/>
              <a:t>Нам </a:t>
            </a:r>
            <a:r>
              <a:rPr lang="uk-UA" sz="1600" dirty="0"/>
              <a:t>потрібно включити дані підмережі до динамічної маршрутизації OSPF. Для цього нам спочатку потрібно увімкнути OSPF на обох маршрутизаторах і потім </a:t>
            </a:r>
            <a:r>
              <a:rPr lang="uk-UA" sz="1600" dirty="0" smtClean="0"/>
              <a:t>«оголосити» </a:t>
            </a:r>
            <a:r>
              <a:rPr lang="uk-UA" sz="1600" dirty="0"/>
              <a:t>дані мережі за допомогою команди </a:t>
            </a:r>
            <a:r>
              <a:rPr lang="uk-UA" sz="1600" b="1" dirty="0"/>
              <a:t>network</a:t>
            </a:r>
            <a:r>
              <a:rPr lang="uk-UA" sz="1600" dirty="0"/>
              <a:t>. На маршрутизаторах переходимо в глобальний режим конфігурації та вводимо наступні команди відповідно до нашої схеми:</a:t>
            </a:r>
          </a:p>
        </p:txBody>
      </p:sp>
      <p:pic>
        <p:nvPicPr>
          <p:cNvPr id="4" name="Picture 3"/>
          <p:cNvPicPr>
            <a:picLocks noChangeAspect="1"/>
          </p:cNvPicPr>
          <p:nvPr/>
        </p:nvPicPr>
        <p:blipFill>
          <a:blip r:embed="rId2"/>
          <a:stretch>
            <a:fillRect/>
          </a:stretch>
        </p:blipFill>
        <p:spPr>
          <a:xfrm>
            <a:off x="697116" y="3635799"/>
            <a:ext cx="7767875" cy="1193389"/>
          </a:xfrm>
          <a:prstGeom prst="rect">
            <a:avLst/>
          </a:prstGeom>
        </p:spPr>
      </p:pic>
      <p:sp>
        <p:nvSpPr>
          <p:cNvPr id="5" name="Rectangle 1"/>
          <p:cNvSpPr>
            <a:spLocks noChangeArrowheads="1"/>
          </p:cNvSpPr>
          <p:nvPr/>
        </p:nvSpPr>
        <p:spPr bwMode="auto">
          <a:xfrm>
            <a:off x="633109" y="5463364"/>
            <a:ext cx="3643946" cy="738664"/>
          </a:xfrm>
          <a:prstGeom prst="rect">
            <a:avLst/>
          </a:prstGeom>
          <a:solidFill>
            <a:schemeClr val="tx1"/>
          </a:solidFill>
          <a:ln>
            <a:noFill/>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bg1"/>
                </a:solidFill>
                <a:effectLst/>
                <a:latin typeface="SFMono-Regular"/>
              </a:rPr>
              <a:t>router ospf 1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bg1"/>
                </a:solidFill>
                <a:effectLst/>
                <a:latin typeface="SFMono-Regular"/>
              </a:rPr>
              <a:t>network 10.0.1.0     0.0.0.255     area 0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bg1"/>
                </a:solidFill>
                <a:effectLst/>
                <a:latin typeface="SFMono-Regular"/>
              </a:rPr>
              <a:t>network 172.16.0.0     0.0.255.255    area 0</a:t>
            </a:r>
            <a:r>
              <a:rPr kumimoji="0" lang="ru-RU" altLang="ru-RU" sz="1400" b="0" i="0" u="none" strike="noStrike" cap="none" normalizeH="0" baseline="0" dirty="0" smtClean="0">
                <a:ln>
                  <a:noFill/>
                </a:ln>
                <a:solidFill>
                  <a:schemeClr val="bg1"/>
                </a:solidFill>
                <a:effectLst/>
              </a:rPr>
              <a:t> </a:t>
            </a:r>
            <a:endParaRPr kumimoji="0" lang="ru-RU" altLang="ru-RU" sz="1400" b="0" i="0" u="none" strike="noStrike" cap="none" normalizeH="0" baseline="0" dirty="0" smtClean="0">
              <a:ln>
                <a:noFill/>
              </a:ln>
              <a:solidFill>
                <a:schemeClr val="bg1"/>
              </a:solidFill>
              <a:effectLst/>
              <a:latin typeface="Arial" panose="020B0604020202020204" pitchFamily="34" charset="0"/>
            </a:endParaRPr>
          </a:p>
        </p:txBody>
      </p:sp>
      <p:sp>
        <p:nvSpPr>
          <p:cNvPr id="6" name="Rectangle 2"/>
          <p:cNvSpPr>
            <a:spLocks noChangeArrowheads="1"/>
          </p:cNvSpPr>
          <p:nvPr/>
        </p:nvSpPr>
        <p:spPr bwMode="auto">
          <a:xfrm>
            <a:off x="4345664" y="5463364"/>
            <a:ext cx="3653564" cy="738664"/>
          </a:xfrm>
          <a:prstGeom prst="rect">
            <a:avLst/>
          </a:prstGeom>
          <a:solidFill>
            <a:schemeClr val="tx1"/>
          </a:solidFill>
          <a:ln>
            <a:noFill/>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bg1"/>
                </a:solidFill>
                <a:effectLst/>
                <a:latin typeface="SFMono-Regular"/>
              </a:rPr>
              <a:t>router ospf 1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bg1"/>
                </a:solidFill>
                <a:effectLst/>
                <a:latin typeface="SFMono-Regular"/>
              </a:rPr>
              <a:t>network 192.168.0.0      0.0.0.255     area 0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bg1"/>
                </a:solidFill>
                <a:effectLst/>
                <a:latin typeface="SFMono-Regular"/>
              </a:rPr>
              <a:t>network 172.16.0.0    0.0.255.255    area 0</a:t>
            </a:r>
            <a:r>
              <a:rPr kumimoji="0" lang="ru-RU" altLang="ru-RU" sz="1400" b="0" i="0" u="none" strike="noStrike" cap="none" normalizeH="0" baseline="0" dirty="0" smtClean="0">
                <a:ln>
                  <a:noFill/>
                </a:ln>
                <a:solidFill>
                  <a:schemeClr val="bg1"/>
                </a:solidFill>
                <a:effectLst/>
              </a:rPr>
              <a:t> </a:t>
            </a:r>
            <a:endParaRPr kumimoji="0" lang="ru-RU" altLang="ru-RU" sz="1400" b="0" i="0" u="none" strike="noStrike" cap="none" normalizeH="0" baseline="0" dirty="0" smtClean="0">
              <a:ln>
                <a:noFill/>
              </a:ln>
              <a:solidFill>
                <a:schemeClr val="bg1"/>
              </a:solidFill>
              <a:effectLst/>
              <a:latin typeface="Arial" panose="020B0604020202020204" pitchFamily="34" charset="0"/>
            </a:endParaRPr>
          </a:p>
        </p:txBody>
      </p:sp>
      <p:sp>
        <p:nvSpPr>
          <p:cNvPr id="7" name="Rectangle 6"/>
          <p:cNvSpPr/>
          <p:nvPr/>
        </p:nvSpPr>
        <p:spPr>
          <a:xfrm>
            <a:off x="697116" y="6276992"/>
            <a:ext cx="11715185" cy="338554"/>
          </a:xfrm>
          <a:prstGeom prst="rect">
            <a:avLst/>
          </a:prstGeom>
        </p:spPr>
        <p:txBody>
          <a:bodyPr wrap="square">
            <a:spAutoFit/>
          </a:bodyPr>
          <a:lstStyle/>
          <a:p>
            <a:r>
              <a:rPr lang="uk-UA" sz="1600" dirty="0" smtClean="0"/>
              <a:t>Щоб перевірити</a:t>
            </a:r>
            <a:r>
              <a:rPr lang="uk-UA" sz="1600" dirty="0"/>
              <a:t>, чи запрацювала динамічна </a:t>
            </a:r>
            <a:r>
              <a:rPr lang="uk-UA" sz="1600" dirty="0" smtClean="0"/>
              <a:t>маршрутизація використовуємо </a:t>
            </a:r>
            <a:r>
              <a:rPr lang="uk-UA" sz="1600" dirty="0"/>
              <a:t>команди </a:t>
            </a:r>
            <a:r>
              <a:rPr lang="uk-UA" sz="1600" b="1" dirty="0"/>
              <a:t>show ip ospf neighbors</a:t>
            </a:r>
            <a:r>
              <a:rPr lang="uk-UA" sz="1600" dirty="0"/>
              <a:t> та </a:t>
            </a:r>
            <a:r>
              <a:rPr lang="uk-UA" sz="1600" b="1" dirty="0"/>
              <a:t>show ip </a:t>
            </a:r>
            <a:r>
              <a:rPr lang="uk-UA" sz="1600" b="1" dirty="0" smtClean="0"/>
              <a:t>route</a:t>
            </a:r>
            <a:endParaRPr lang="uk-UA" sz="1600" dirty="0"/>
          </a:p>
        </p:txBody>
      </p:sp>
    </p:spTree>
    <p:extLst>
      <p:ext uri="{BB962C8B-B14F-4D97-AF65-F5344CB8AC3E}">
        <p14:creationId xmlns:p14="http://schemas.microsoft.com/office/powerpoint/2010/main" val="10641639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8474" y="141679"/>
            <a:ext cx="11407367" cy="6548831"/>
          </a:xfrm>
        </p:spPr>
        <p:txBody>
          <a:bodyPr>
            <a:normAutofit/>
          </a:bodyPr>
          <a:lstStyle/>
          <a:p>
            <a:pPr marL="0" indent="0" algn="ctr">
              <a:buNone/>
            </a:pPr>
            <a:r>
              <a:rPr lang="uk-UA" sz="1600" b="1" dirty="0"/>
              <a:t>Другий сценарій налаштування OSPF </a:t>
            </a:r>
            <a:endParaRPr lang="uk-UA" sz="1600" b="1" dirty="0" smtClean="0"/>
          </a:p>
          <a:p>
            <a:pPr marL="0" indent="0" algn="just">
              <a:buNone/>
            </a:pPr>
            <a:r>
              <a:rPr lang="uk-UA" sz="1600" dirty="0" smtClean="0"/>
              <a:t>За </a:t>
            </a:r>
            <a:r>
              <a:rPr lang="uk-UA" sz="1600" dirty="0"/>
              <a:t>першим прикладом видно, що </a:t>
            </a:r>
            <a:r>
              <a:rPr lang="uk-UA" sz="1600" dirty="0" smtClean="0"/>
              <a:t>налаштування </a:t>
            </a:r>
            <a:r>
              <a:rPr lang="uk-UA" sz="1600" dirty="0"/>
              <a:t>OSPF досить просте. Однак цей протокол маршрутизації має досить багато різноманітних </a:t>
            </a:r>
            <a:r>
              <a:rPr lang="uk-UA" sz="1600" dirty="0" smtClean="0"/>
              <a:t>особливостей, </a:t>
            </a:r>
            <a:r>
              <a:rPr lang="uk-UA" sz="1600" dirty="0"/>
              <a:t>які сильно ускладнюють процес налаштування, але </a:t>
            </a:r>
            <a:r>
              <a:rPr lang="uk-UA" sz="1600" dirty="0" smtClean="0"/>
              <a:t>при цьому </a:t>
            </a:r>
            <a:r>
              <a:rPr lang="uk-UA" sz="1600" dirty="0"/>
              <a:t>роблять OSPF дуже гнучким протоколом. У прикладі ми налаштуємо мультизонний (</a:t>
            </a:r>
            <a:r>
              <a:rPr lang="uk-UA" sz="1600" b="1" dirty="0"/>
              <a:t>multiarea</a:t>
            </a:r>
            <a:r>
              <a:rPr lang="uk-UA" sz="1600" dirty="0"/>
              <a:t>) OSPF з деякими додатковими функціями</a:t>
            </a:r>
            <a:r>
              <a:rPr lang="uk-UA" sz="1600" dirty="0" smtClean="0"/>
              <a:t>.</a:t>
            </a:r>
          </a:p>
          <a:p>
            <a:pPr marL="0" indent="0" algn="just">
              <a:buNone/>
            </a:pPr>
            <a:endParaRPr lang="uk-UA" sz="1600" dirty="0"/>
          </a:p>
          <a:p>
            <a:pPr marL="0" indent="0" algn="just">
              <a:buNone/>
            </a:pPr>
            <a:endParaRPr lang="uk-UA" sz="1600" dirty="0" smtClean="0"/>
          </a:p>
          <a:p>
            <a:pPr marL="0" indent="0" algn="just">
              <a:buNone/>
            </a:pPr>
            <a:endParaRPr lang="uk-UA" sz="1600" dirty="0"/>
          </a:p>
          <a:p>
            <a:pPr marL="0" indent="0" algn="just">
              <a:buNone/>
            </a:pPr>
            <a:r>
              <a:rPr lang="uk-UA" sz="1600" dirty="0"/>
              <a:t>У нашому прикладі у нас є дві зони OSPF, area 0 та area 1. Як видно на схемі, маршрутизатори R1 та R2 знаходяться в зоні 0, і R2 та R3 у зоні 1. Оскільки R2 з'єднує дві зони, він стає </a:t>
            </a:r>
            <a:r>
              <a:rPr lang="uk-UA" sz="1600" b="1" dirty="0"/>
              <a:t>ABR</a:t>
            </a:r>
            <a:r>
              <a:rPr lang="uk-UA" sz="1600" dirty="0"/>
              <a:t> – Area Border Router (граничним маршрутизатором). Нашим завданням є </a:t>
            </a:r>
            <a:r>
              <a:rPr lang="uk-UA" sz="1600" dirty="0" smtClean="0"/>
              <a:t>оголошення </a:t>
            </a:r>
            <a:r>
              <a:rPr lang="uk-UA" sz="1600" dirty="0"/>
              <a:t>підмереж, безпосередньо підключених до R1 та R3. Для цього </a:t>
            </a:r>
            <a:r>
              <a:rPr lang="uk-UA" sz="1600" u="sng" dirty="0"/>
              <a:t>на R1 введемо </a:t>
            </a:r>
            <a:r>
              <a:rPr lang="uk-UA" sz="1600" u="sng" dirty="0" smtClean="0"/>
              <a:t>наступні команди</a:t>
            </a:r>
            <a:r>
              <a:rPr lang="uk-UA" sz="1600" dirty="0" smtClean="0"/>
              <a:t>:</a:t>
            </a:r>
          </a:p>
          <a:p>
            <a:pPr marL="0" indent="0" algn="just">
              <a:buNone/>
            </a:pPr>
            <a:endParaRPr lang="uk-UA" sz="1600" dirty="0"/>
          </a:p>
          <a:p>
            <a:pPr marL="0" indent="0" algn="just">
              <a:buNone/>
            </a:pPr>
            <a:endParaRPr lang="uk-UA" sz="1600" dirty="0" smtClean="0"/>
          </a:p>
          <a:p>
            <a:pPr marL="0" indent="0" algn="just">
              <a:buNone/>
            </a:pPr>
            <a:endParaRPr lang="uk-UA" sz="1600" dirty="0"/>
          </a:p>
          <a:p>
            <a:pPr marL="0" indent="0" algn="just">
              <a:buNone/>
            </a:pPr>
            <a:r>
              <a:rPr lang="uk-UA" sz="1600" dirty="0"/>
              <a:t>Ми </a:t>
            </a:r>
            <a:r>
              <a:rPr lang="uk-UA" sz="1600" u="sng" dirty="0"/>
              <a:t>вручну вказали ідентифікатор маршрутизатора</a:t>
            </a:r>
            <a:r>
              <a:rPr lang="uk-UA" sz="1600" dirty="0"/>
              <a:t>, і тепер процес OSPF використовуватиме цей </a:t>
            </a:r>
            <a:r>
              <a:rPr lang="uk-UA" sz="1600" b="1" dirty="0"/>
              <a:t>RID</a:t>
            </a:r>
            <a:r>
              <a:rPr lang="uk-UA" sz="1600" dirty="0"/>
              <a:t> при спілкуванні з іншими OSPF сусідами. </a:t>
            </a:r>
            <a:endParaRPr lang="uk-UA" sz="1600" dirty="0" smtClean="0"/>
          </a:p>
          <a:p>
            <a:pPr marL="0" indent="0" algn="just">
              <a:buNone/>
            </a:pPr>
            <a:r>
              <a:rPr lang="uk-UA" sz="1600" dirty="0" smtClean="0"/>
              <a:t>Оскільки </a:t>
            </a:r>
            <a:r>
              <a:rPr lang="uk-UA" sz="1600" dirty="0"/>
              <a:t>R1 підключений тільки до R2, нам необхідно встановити сусідство з R2 і </a:t>
            </a:r>
            <a:r>
              <a:rPr lang="uk-UA" sz="1600" dirty="0" smtClean="0"/>
              <a:t>оголосити </a:t>
            </a:r>
            <a:r>
              <a:rPr lang="uk-UA" sz="1600" dirty="0"/>
              <a:t>безпосередньо підключені мережі через OSPF. </a:t>
            </a:r>
            <a:r>
              <a:rPr lang="uk-UA" sz="1600" u="sng" dirty="0"/>
              <a:t>Налаштування на R3</a:t>
            </a:r>
            <a:r>
              <a:rPr lang="uk-UA" sz="1600" dirty="0"/>
              <a:t> виглядають такими, як на R1, але з іншим номером зони.</a:t>
            </a:r>
          </a:p>
        </p:txBody>
      </p:sp>
      <p:sp>
        <p:nvSpPr>
          <p:cNvPr id="4" name="Rectangle 1"/>
          <p:cNvSpPr>
            <a:spLocks noChangeArrowheads="1"/>
          </p:cNvSpPr>
          <p:nvPr/>
        </p:nvSpPr>
        <p:spPr bwMode="auto">
          <a:xfrm>
            <a:off x="671418" y="3093752"/>
            <a:ext cx="3703258" cy="954107"/>
          </a:xfrm>
          <a:prstGeom prst="rect">
            <a:avLst/>
          </a:prstGeom>
          <a:solidFill>
            <a:schemeClr val="tx1"/>
          </a:solidFill>
          <a:ln>
            <a:noFill/>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bg1"/>
                </a:solidFill>
                <a:effectLst/>
                <a:latin typeface="SFMono-Regular"/>
              </a:rPr>
              <a:t>router ospf 1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bg1"/>
                </a:solidFill>
                <a:effectLst/>
                <a:latin typeface="SFMono-Regular"/>
              </a:rPr>
              <a:t>network   10.0.1.0    0.0.0.255    area 0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bg1"/>
                </a:solidFill>
                <a:effectLst/>
                <a:latin typeface="SFMono-Regular"/>
              </a:rPr>
              <a:t>network   172.16.0.0    0.0.255.255    area 0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bg1"/>
                </a:solidFill>
                <a:effectLst/>
                <a:latin typeface="SFMono-Regular"/>
              </a:rPr>
              <a:t>router-id   1.1.1.1</a:t>
            </a:r>
            <a:r>
              <a:rPr kumimoji="0" lang="ru-RU" altLang="ru-RU" sz="1400" b="0" i="0" u="none" strike="noStrike" cap="none" normalizeH="0" baseline="0" dirty="0" smtClean="0">
                <a:ln>
                  <a:noFill/>
                </a:ln>
                <a:solidFill>
                  <a:schemeClr val="bg1"/>
                </a:solidFill>
                <a:effectLst/>
              </a:rPr>
              <a:t> </a:t>
            </a:r>
            <a:endParaRPr kumimoji="0" lang="ru-RU" altLang="ru-RU" sz="1400" b="0" i="0" u="none" strike="noStrike" cap="none" normalizeH="0" baseline="0" dirty="0" smtClean="0">
              <a:ln>
                <a:noFill/>
              </a:ln>
              <a:solidFill>
                <a:schemeClr val="bg1"/>
              </a:solidFill>
              <a:effectLst/>
              <a:latin typeface="Arial" panose="020B0604020202020204" pitchFamily="34" charset="0"/>
            </a:endParaRPr>
          </a:p>
        </p:txBody>
      </p:sp>
      <p:sp>
        <p:nvSpPr>
          <p:cNvPr id="5" name="Rectangle 2"/>
          <p:cNvSpPr>
            <a:spLocks noChangeArrowheads="1"/>
          </p:cNvSpPr>
          <p:nvPr/>
        </p:nvSpPr>
        <p:spPr bwMode="auto">
          <a:xfrm>
            <a:off x="671418" y="5317645"/>
            <a:ext cx="3206327" cy="954107"/>
          </a:xfrm>
          <a:prstGeom prst="rect">
            <a:avLst/>
          </a:prstGeom>
          <a:solidFill>
            <a:schemeClr val="tx1"/>
          </a:solidFill>
          <a:ln>
            <a:noFill/>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bg1"/>
                </a:solidFill>
                <a:effectLst/>
                <a:latin typeface="SFMono-Regular"/>
              </a:rPr>
              <a:t>router ospf 1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bg1"/>
                </a:solidFill>
                <a:effectLst/>
                <a:latin typeface="SFMono-Regular"/>
              </a:rPr>
              <a:t>network 192.168.0.0 0.0.0.255 area 1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bg1"/>
                </a:solidFill>
                <a:effectLst/>
                <a:latin typeface="SFMono-Regular"/>
              </a:rPr>
              <a:t>network 90.10.0.0 0.0.0.255 area 1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bg1"/>
                </a:solidFill>
                <a:effectLst/>
                <a:latin typeface="SFMono-Regular"/>
              </a:rPr>
              <a:t>router-id 3.3.3.3</a:t>
            </a:r>
            <a:r>
              <a:rPr kumimoji="0" lang="ru-RU" altLang="ru-RU" sz="1400" b="0" i="0" u="none" strike="noStrike" cap="none" normalizeH="0" baseline="0" dirty="0" smtClean="0">
                <a:ln>
                  <a:noFill/>
                </a:ln>
                <a:solidFill>
                  <a:schemeClr val="bg1"/>
                </a:solidFill>
                <a:effectLst/>
              </a:rPr>
              <a:t> </a:t>
            </a:r>
            <a:endParaRPr kumimoji="0" lang="ru-RU" altLang="ru-RU" sz="1400" b="0" i="0" u="none" strike="noStrike" cap="none" normalizeH="0" baseline="0" dirty="0" smtClean="0">
              <a:ln>
                <a:noFill/>
              </a:ln>
              <a:solidFill>
                <a:schemeClr val="bg1"/>
              </a:solidFill>
              <a:effectLst/>
              <a:latin typeface="Arial" panose="020B0604020202020204" pitchFamily="34" charset="0"/>
            </a:endParaRPr>
          </a:p>
        </p:txBody>
      </p:sp>
      <p:pic>
        <p:nvPicPr>
          <p:cNvPr id="6" name="Picture 5"/>
          <p:cNvPicPr>
            <a:picLocks noChangeAspect="1"/>
          </p:cNvPicPr>
          <p:nvPr/>
        </p:nvPicPr>
        <p:blipFill>
          <a:blip r:embed="rId2"/>
          <a:stretch>
            <a:fillRect/>
          </a:stretch>
        </p:blipFill>
        <p:spPr>
          <a:xfrm>
            <a:off x="814812" y="1256054"/>
            <a:ext cx="5875700" cy="1135823"/>
          </a:xfrm>
          <a:prstGeom prst="rect">
            <a:avLst/>
          </a:prstGeom>
        </p:spPr>
      </p:pic>
    </p:spTree>
    <p:extLst>
      <p:ext uri="{BB962C8B-B14F-4D97-AF65-F5344CB8AC3E}">
        <p14:creationId xmlns:p14="http://schemas.microsoft.com/office/powerpoint/2010/main" val="32592346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9421" y="159786"/>
            <a:ext cx="11407367" cy="6548831"/>
          </a:xfrm>
        </p:spPr>
        <p:txBody>
          <a:bodyPr>
            <a:normAutofit/>
          </a:bodyPr>
          <a:lstStyle/>
          <a:p>
            <a:pPr marL="0" indent="0" algn="just">
              <a:buNone/>
            </a:pPr>
            <a:r>
              <a:rPr lang="uk-UA" sz="1600" dirty="0"/>
              <a:t>Тепер перейдемо до </a:t>
            </a:r>
            <a:r>
              <a:rPr lang="uk-UA" sz="1600" u="sng" dirty="0"/>
              <a:t>налаштування R2 </a:t>
            </a:r>
            <a:r>
              <a:rPr lang="uk-UA" sz="1600" dirty="0"/>
              <a:t>- так як він є граничним маршрутизатором, необхідно встановити сусідство з R1 і R3. Для цього нам необхідно налаштувати окреме сусідство для кожної зони – 0 для R1 та 1 для R2</a:t>
            </a:r>
            <a:r>
              <a:rPr lang="uk-UA" sz="1600" dirty="0" smtClean="0"/>
              <a:t>.</a:t>
            </a:r>
          </a:p>
          <a:p>
            <a:pPr marL="0" indent="0" algn="just">
              <a:buNone/>
            </a:pPr>
            <a:endParaRPr lang="uk-UA" sz="1600" dirty="0"/>
          </a:p>
          <a:p>
            <a:pPr marL="0" indent="0" algn="just">
              <a:buNone/>
            </a:pPr>
            <a:endParaRPr lang="uk-UA" sz="1600" dirty="0" smtClean="0"/>
          </a:p>
          <a:p>
            <a:pPr marL="0" indent="0" algn="just">
              <a:buNone/>
            </a:pPr>
            <a:endParaRPr lang="uk-UA" sz="1600" dirty="0"/>
          </a:p>
          <a:p>
            <a:pPr marL="0" indent="0" algn="just">
              <a:buNone/>
            </a:pPr>
            <a:r>
              <a:rPr lang="uk-UA" sz="1600" dirty="0"/>
              <a:t>Для перевірки використовуємо команди </a:t>
            </a:r>
            <a:r>
              <a:rPr lang="uk-UA" sz="1600" b="1" dirty="0"/>
              <a:t>show ip ospf neighbor</a:t>
            </a:r>
            <a:r>
              <a:rPr lang="uk-UA" sz="1600" dirty="0"/>
              <a:t> та </a:t>
            </a:r>
            <a:r>
              <a:rPr lang="uk-UA" sz="1600" b="1" dirty="0"/>
              <a:t>show ip route ospf</a:t>
            </a:r>
            <a:r>
              <a:rPr lang="uk-UA" sz="1600" dirty="0"/>
              <a:t> на маршрутизаторах R1 та R3. Літери IA означають, що ці маршрути знаходяться в різних зонах. </a:t>
            </a:r>
            <a:endParaRPr lang="uk-UA" sz="1600" dirty="0" smtClean="0"/>
          </a:p>
          <a:p>
            <a:pPr marL="0" indent="0" algn="just">
              <a:buNone/>
            </a:pPr>
            <a:r>
              <a:rPr lang="uk-UA" sz="1600" dirty="0" smtClean="0"/>
              <a:t>Оскільки </a:t>
            </a:r>
            <a:r>
              <a:rPr lang="uk-UA" sz="1600" dirty="0"/>
              <a:t>R1 і R3 знаходяться в різних зонах, між ними ніколи не буде сусідства</a:t>
            </a:r>
            <a:r>
              <a:rPr lang="uk-UA" sz="1600" dirty="0" smtClean="0"/>
              <a:t>.</a:t>
            </a:r>
            <a:endParaRPr lang="en-US" sz="1600" dirty="0" smtClean="0"/>
          </a:p>
          <a:p>
            <a:pPr marL="0" indent="0" algn="just">
              <a:buNone/>
            </a:pPr>
            <a:endParaRPr lang="en-US" sz="1600" dirty="0" smtClean="0"/>
          </a:p>
          <a:p>
            <a:pPr marL="0" indent="0" algn="just">
              <a:buNone/>
            </a:pPr>
            <a:r>
              <a:rPr lang="ru-RU" sz="1600" dirty="0" smtClean="0"/>
              <a:t>Для </a:t>
            </a:r>
            <a:r>
              <a:rPr lang="en-US" sz="1600" dirty="0" smtClean="0"/>
              <a:t>R2</a:t>
            </a:r>
            <a:endParaRPr lang="en-US" sz="1600" dirty="0"/>
          </a:p>
        </p:txBody>
      </p:sp>
      <p:sp>
        <p:nvSpPr>
          <p:cNvPr id="2" name="Rectangle 1"/>
          <p:cNvSpPr>
            <a:spLocks noChangeArrowheads="1"/>
          </p:cNvSpPr>
          <p:nvPr/>
        </p:nvSpPr>
        <p:spPr bwMode="auto">
          <a:xfrm>
            <a:off x="679010" y="738376"/>
            <a:ext cx="3305713" cy="954107"/>
          </a:xfrm>
          <a:prstGeom prst="rect">
            <a:avLst/>
          </a:prstGeom>
          <a:solidFill>
            <a:schemeClr val="tx1"/>
          </a:solidFill>
          <a:ln>
            <a:noFill/>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bg1"/>
                </a:solidFill>
                <a:effectLst/>
                <a:latin typeface="SFMono-Regular"/>
              </a:rPr>
              <a:t>router ospf 1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bg1"/>
                </a:solidFill>
                <a:effectLst/>
                <a:latin typeface="SFMono-Regular"/>
              </a:rPr>
              <a:t>network 172.16.0.0 0.0.255.255 area 0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bg1"/>
                </a:solidFill>
                <a:effectLst/>
                <a:latin typeface="SFMono-Regular"/>
              </a:rPr>
              <a:t>network 192.168.0.0 0.0.0.255 area 1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bg1"/>
                </a:solidFill>
                <a:effectLst/>
                <a:latin typeface="SFMono-Regular"/>
              </a:rPr>
              <a:t>router-id 2.2.2.2</a:t>
            </a:r>
            <a:r>
              <a:rPr kumimoji="0" lang="ru-RU" altLang="ru-RU" sz="1400" b="0" i="0" u="none" strike="noStrike" cap="none" normalizeH="0" baseline="0" dirty="0" smtClean="0">
                <a:ln>
                  <a:noFill/>
                </a:ln>
                <a:solidFill>
                  <a:schemeClr val="bg1"/>
                </a:solidFill>
                <a:effectLst/>
              </a:rPr>
              <a:t> </a:t>
            </a:r>
            <a:endParaRPr kumimoji="0" lang="ru-RU" altLang="ru-RU" sz="1400" b="0" i="0" u="none" strike="noStrike" cap="none" normalizeH="0" baseline="0" dirty="0" smtClean="0">
              <a:ln>
                <a:noFill/>
              </a:ln>
              <a:solidFill>
                <a:schemeClr val="bg1"/>
              </a:solidFill>
              <a:effectLst/>
              <a:latin typeface="Arial" panose="020B0604020202020204" pitchFamily="34" charset="0"/>
            </a:endParaRPr>
          </a:p>
        </p:txBody>
      </p:sp>
      <p:pic>
        <p:nvPicPr>
          <p:cNvPr id="4" name="Picture 3"/>
          <p:cNvPicPr>
            <a:picLocks noChangeAspect="1"/>
          </p:cNvPicPr>
          <p:nvPr/>
        </p:nvPicPr>
        <p:blipFill>
          <a:blip r:embed="rId2"/>
          <a:stretch>
            <a:fillRect/>
          </a:stretch>
        </p:blipFill>
        <p:spPr>
          <a:xfrm>
            <a:off x="679010" y="3434201"/>
            <a:ext cx="6000750" cy="1228725"/>
          </a:xfrm>
          <a:prstGeom prst="rect">
            <a:avLst/>
          </a:prstGeom>
        </p:spPr>
      </p:pic>
      <p:pic>
        <p:nvPicPr>
          <p:cNvPr id="5" name="Picture 4"/>
          <p:cNvPicPr>
            <a:picLocks noChangeAspect="1"/>
          </p:cNvPicPr>
          <p:nvPr/>
        </p:nvPicPr>
        <p:blipFill>
          <a:blip r:embed="rId3"/>
          <a:stretch>
            <a:fillRect/>
          </a:stretch>
        </p:blipFill>
        <p:spPr>
          <a:xfrm>
            <a:off x="653454" y="5099408"/>
            <a:ext cx="5610225" cy="847725"/>
          </a:xfrm>
          <a:prstGeom prst="rect">
            <a:avLst/>
          </a:prstGeom>
        </p:spPr>
      </p:pic>
    </p:spTree>
    <p:extLst>
      <p:ext uri="{BB962C8B-B14F-4D97-AF65-F5344CB8AC3E}">
        <p14:creationId xmlns:p14="http://schemas.microsoft.com/office/powerpoint/2010/main" val="35031427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8474" y="141679"/>
            <a:ext cx="11407367" cy="6548831"/>
          </a:xfrm>
        </p:spPr>
        <p:txBody>
          <a:bodyPr>
            <a:normAutofit/>
          </a:bodyPr>
          <a:lstStyle/>
          <a:p>
            <a:pPr marL="0" indent="0" algn="ctr">
              <a:buNone/>
            </a:pPr>
            <a:r>
              <a:rPr lang="uk-UA" sz="1600" b="1" dirty="0"/>
              <a:t>Піднімаємо OSPF у Cisco Packet Tracer </a:t>
            </a:r>
            <a:endParaRPr lang="uk-UA" sz="1600" b="1" dirty="0" smtClean="0"/>
          </a:p>
          <a:p>
            <a:pPr marL="0" indent="0" algn="just">
              <a:buNone/>
            </a:pPr>
            <a:r>
              <a:rPr lang="uk-UA" sz="1600" dirty="0" smtClean="0"/>
              <a:t>Створимо </a:t>
            </a:r>
            <a:r>
              <a:rPr lang="uk-UA" sz="1600" dirty="0"/>
              <a:t>таку схему – два маршрутизатори, з'єднані один з одним за допомогою серійного інтерфейсу, до кожного підключено комутатором, а вже до них підключаються комп'ютери.</a:t>
            </a:r>
          </a:p>
        </p:txBody>
      </p:sp>
      <p:pic>
        <p:nvPicPr>
          <p:cNvPr id="2" name="Picture 1"/>
          <p:cNvPicPr>
            <a:picLocks noChangeAspect="1"/>
          </p:cNvPicPr>
          <p:nvPr/>
        </p:nvPicPr>
        <p:blipFill>
          <a:blip r:embed="rId2"/>
          <a:stretch>
            <a:fillRect/>
          </a:stretch>
        </p:blipFill>
        <p:spPr>
          <a:xfrm>
            <a:off x="6111087" y="787715"/>
            <a:ext cx="5999093" cy="3796749"/>
          </a:xfrm>
          <a:prstGeom prst="rect">
            <a:avLst/>
          </a:prstGeom>
        </p:spPr>
      </p:pic>
      <p:sp>
        <p:nvSpPr>
          <p:cNvPr id="4" name="Rectangle 3"/>
          <p:cNvSpPr/>
          <p:nvPr/>
        </p:nvSpPr>
        <p:spPr>
          <a:xfrm>
            <a:off x="588474" y="2218099"/>
            <a:ext cx="5712739" cy="2554545"/>
          </a:xfrm>
          <a:prstGeom prst="rect">
            <a:avLst/>
          </a:prstGeom>
        </p:spPr>
        <p:txBody>
          <a:bodyPr wrap="square">
            <a:spAutoFit/>
          </a:bodyPr>
          <a:lstStyle/>
          <a:p>
            <a:r>
              <a:rPr lang="uk-UA" sz="1600" b="1" dirty="0"/>
              <a:t>Налаштування мережі </a:t>
            </a:r>
            <a:endParaRPr lang="uk-UA" sz="1600" b="1" dirty="0" smtClean="0"/>
          </a:p>
          <a:p>
            <a:endParaRPr lang="uk-UA" sz="1600" dirty="0" smtClean="0"/>
          </a:p>
          <a:p>
            <a:r>
              <a:rPr lang="uk-UA" sz="1600" dirty="0" smtClean="0"/>
              <a:t>Почнемо </a:t>
            </a:r>
            <a:r>
              <a:rPr lang="uk-UA" sz="1600" dirty="0"/>
              <a:t>з налаштування інтерфейсів на роутері. Спочатку налаштуємо інтерфейс FastEthernet 0/0, який дивиться у бік комутатора. Використовуємо команду </a:t>
            </a:r>
            <a:r>
              <a:rPr lang="uk-UA" sz="1600" b="1" dirty="0"/>
              <a:t>int fa 0/0</a:t>
            </a:r>
            <a:r>
              <a:rPr lang="uk-UA" sz="1600" dirty="0"/>
              <a:t> для входу в режим конфігурації інтерфейсу, </a:t>
            </a:r>
            <a:r>
              <a:rPr lang="uk-UA" sz="1600" b="1" dirty="0"/>
              <a:t>ip address [ip_адреса][маска]</a:t>
            </a:r>
            <a:r>
              <a:rPr lang="uk-UA" sz="1600" dirty="0"/>
              <a:t> для того, щоб призначити йому IP адресу, і команду </a:t>
            </a:r>
            <a:r>
              <a:rPr lang="uk-UA" sz="1600" b="1" dirty="0"/>
              <a:t>no shutdown</a:t>
            </a:r>
            <a:r>
              <a:rPr lang="uk-UA" sz="1600" dirty="0"/>
              <a:t> для того, щоб включити інтерфейс. Після цього ми побачимо повідомлення, що інтерфейс і протокол тепер знаходяться в стані UP.</a:t>
            </a:r>
          </a:p>
        </p:txBody>
      </p:sp>
      <p:sp>
        <p:nvSpPr>
          <p:cNvPr id="5" name="Rectangle 1"/>
          <p:cNvSpPr>
            <a:spLocks noChangeArrowheads="1"/>
          </p:cNvSpPr>
          <p:nvPr/>
        </p:nvSpPr>
        <p:spPr bwMode="auto">
          <a:xfrm>
            <a:off x="688062" y="4911412"/>
            <a:ext cx="3345788" cy="1169551"/>
          </a:xfrm>
          <a:prstGeom prst="rect">
            <a:avLst/>
          </a:prstGeom>
          <a:solidFill>
            <a:schemeClr val="tx1"/>
          </a:solidFill>
          <a:ln>
            <a:noFill/>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bg1"/>
                </a:solidFill>
                <a:effectLst/>
                <a:latin typeface="SFMono-Regular"/>
              </a:rPr>
              <a:t>en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bg1"/>
                </a:solidFill>
                <a:effectLst/>
                <a:latin typeface="SFMono-Regular"/>
              </a:rPr>
              <a:t>conf t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bg1"/>
                </a:solidFill>
                <a:effectLst/>
                <a:latin typeface="SFMono-Regular"/>
              </a:rPr>
              <a:t>int fa 0/0 </a:t>
            </a:r>
          </a:p>
          <a:p>
            <a:pPr marL="0" marR="0" lvl="0" indent="0" algn="l" defTabSz="914400" rtl="0" eaLnBrk="0" fontAlgn="base" latinLnBrk="0" hangingPunct="0">
              <a:lnSpc>
                <a:spcPct val="100000"/>
              </a:lnSpc>
              <a:spcBef>
                <a:spcPct val="0"/>
              </a:spcBef>
              <a:spcAft>
                <a:spcPct val="0"/>
              </a:spcAft>
              <a:buClrTx/>
              <a:buSzTx/>
              <a:buFontTx/>
              <a:buNone/>
              <a:tabLst/>
            </a:pPr>
            <a:r>
              <a:rPr lang="en-US" altLang="ru-RU" sz="1400" dirty="0" err="1">
                <a:solidFill>
                  <a:schemeClr val="bg1"/>
                </a:solidFill>
                <a:latin typeface="SFMono-Regular"/>
              </a:rPr>
              <a:t>i</a:t>
            </a:r>
            <a:r>
              <a:rPr lang="en-US" altLang="ru-RU" sz="1400" dirty="0" err="1" smtClean="0">
                <a:solidFill>
                  <a:schemeClr val="bg1"/>
                </a:solidFill>
                <a:latin typeface="SFMono-Regular"/>
              </a:rPr>
              <a:t>p</a:t>
            </a:r>
            <a:r>
              <a:rPr lang="en-US" altLang="ru-RU" sz="1400" dirty="0" smtClean="0">
                <a:solidFill>
                  <a:schemeClr val="bg1"/>
                </a:solidFill>
                <a:latin typeface="SFMono-Regular"/>
              </a:rPr>
              <a:t> </a:t>
            </a:r>
            <a:r>
              <a:rPr kumimoji="0" lang="ru-RU" altLang="ru-RU" sz="1400" b="0" i="0" u="none" strike="noStrike" cap="none" normalizeH="0" baseline="0" dirty="0" smtClean="0">
                <a:ln>
                  <a:noFill/>
                </a:ln>
                <a:solidFill>
                  <a:schemeClr val="bg1"/>
                </a:solidFill>
                <a:effectLst/>
                <a:latin typeface="SFMono-Regular"/>
              </a:rPr>
              <a:t>address 192.168.1.10 255.255.255.0 </a:t>
            </a:r>
            <a:endParaRPr kumimoji="0" lang="en-US" altLang="ru-RU" sz="1400" b="0" i="0" u="none" strike="noStrike" cap="none" normalizeH="0" baseline="0" dirty="0" smtClean="0">
              <a:ln>
                <a:noFill/>
              </a:ln>
              <a:solidFill>
                <a:schemeClr val="bg1"/>
              </a:solidFill>
              <a:effectLst/>
              <a:latin typeface="SFMono-Regular"/>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bg1"/>
                </a:solidFill>
                <a:effectLst/>
                <a:latin typeface="SFMono-Regular"/>
              </a:rPr>
              <a:t>no sh</a:t>
            </a:r>
            <a:r>
              <a:rPr kumimoji="0" lang="ru-RU" altLang="ru-RU" sz="1400" b="0" i="0" u="none" strike="noStrike" cap="none" normalizeH="0" baseline="0" dirty="0" smtClean="0">
                <a:ln>
                  <a:noFill/>
                </a:ln>
                <a:solidFill>
                  <a:schemeClr val="bg1"/>
                </a:solidFill>
                <a:effectLst/>
              </a:rPr>
              <a:t> </a:t>
            </a:r>
            <a:endParaRPr kumimoji="0" lang="ru-RU" altLang="ru-RU" sz="1400" b="0" i="0" u="none" strike="noStrike" cap="none" normalizeH="0" baseline="0" dirty="0" smtClean="0">
              <a:ln>
                <a:noFill/>
              </a:ln>
              <a:solidFill>
                <a:schemeClr val="bg1"/>
              </a:solidFill>
              <a:effectLst/>
              <a:latin typeface="Arial" panose="020B0604020202020204" pitchFamily="34" charset="0"/>
            </a:endParaRPr>
          </a:p>
        </p:txBody>
      </p:sp>
    </p:spTree>
    <p:extLst>
      <p:ext uri="{BB962C8B-B14F-4D97-AF65-F5344CB8AC3E}">
        <p14:creationId xmlns:p14="http://schemas.microsoft.com/office/powerpoint/2010/main" val="21192757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8474" y="141679"/>
            <a:ext cx="11407367" cy="6548831"/>
          </a:xfrm>
        </p:spPr>
        <p:txBody>
          <a:bodyPr>
            <a:normAutofit/>
          </a:bodyPr>
          <a:lstStyle/>
          <a:p>
            <a:pPr marL="0" indent="0" algn="just">
              <a:buNone/>
            </a:pPr>
            <a:r>
              <a:rPr lang="uk-UA" sz="1600" dirty="0"/>
              <a:t>Потім налаштуємо інтерфейс </a:t>
            </a:r>
            <a:r>
              <a:rPr lang="uk-UA" sz="1600" b="1" dirty="0"/>
              <a:t>Serial 2/0</a:t>
            </a:r>
            <a:r>
              <a:rPr lang="uk-UA" sz="1600" dirty="0"/>
              <a:t>. </a:t>
            </a:r>
            <a:endParaRPr lang="en-US" sz="1600" dirty="0" smtClean="0"/>
          </a:p>
          <a:p>
            <a:pPr marL="0" indent="0" algn="just">
              <a:buNone/>
            </a:pPr>
            <a:r>
              <a:rPr lang="uk-UA" sz="1600" dirty="0" smtClean="0"/>
              <a:t>Тут </a:t>
            </a:r>
            <a:r>
              <a:rPr lang="uk-UA" sz="1600" dirty="0"/>
              <a:t>все теж саме, але оскільки це інтерфейс serial, то ми ще виконуємо команду </a:t>
            </a:r>
            <a:r>
              <a:rPr lang="uk-UA" sz="1600" b="1" dirty="0"/>
              <a:t>clock rate</a:t>
            </a:r>
            <a:r>
              <a:rPr lang="uk-UA" sz="1600" dirty="0"/>
              <a:t>, щоб задати швидкість 64000 біта в секунду. Цю команду ми маємо виконати на маршрутизаторі, який є </a:t>
            </a:r>
            <a:r>
              <a:rPr lang="uk-UA" sz="1600" b="1" dirty="0"/>
              <a:t>DCE (Data Communication Equipment)</a:t>
            </a:r>
            <a:r>
              <a:rPr lang="uk-UA" sz="1600" dirty="0"/>
              <a:t>. Це залежить від того, яким кінцем підключений serial кабель, тому що він не симетричний. Щоб подивитися, яка роль порту потрібно використовувати команду </a:t>
            </a:r>
            <a:r>
              <a:rPr lang="uk-UA" sz="1600" b="1" dirty="0"/>
              <a:t>show controllers [інтерфейс]</a:t>
            </a:r>
            <a:r>
              <a:rPr lang="uk-UA" sz="1600" dirty="0"/>
              <a:t> , де ми побачимо, є він DCE або DTE.</a:t>
            </a:r>
          </a:p>
        </p:txBody>
      </p:sp>
      <p:pic>
        <p:nvPicPr>
          <p:cNvPr id="7170" name="Picture 2" descr=" Настройка Serial 2/0 y на первом роутере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568" y="1629985"/>
            <a:ext cx="7620000" cy="81915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3"/>
          <p:cNvSpPr>
            <a:spLocks noChangeArrowheads="1"/>
          </p:cNvSpPr>
          <p:nvPr/>
        </p:nvSpPr>
        <p:spPr bwMode="auto">
          <a:xfrm>
            <a:off x="662568" y="2615875"/>
            <a:ext cx="3246402" cy="1600438"/>
          </a:xfrm>
          <a:prstGeom prst="rect">
            <a:avLst/>
          </a:prstGeom>
          <a:solidFill>
            <a:schemeClr val="tx1"/>
          </a:solidFill>
          <a:ln>
            <a:noFill/>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bg1"/>
                </a:solidFill>
                <a:effectLst/>
                <a:latin typeface="SFMono-Regular"/>
              </a:rPr>
              <a:t>en </a:t>
            </a:r>
            <a:endParaRPr kumimoji="0" lang="en-US" altLang="ru-RU" sz="1400" b="0" i="0" u="none" strike="noStrike" cap="none" normalizeH="0" baseline="0" dirty="0" smtClean="0">
              <a:ln>
                <a:noFill/>
              </a:ln>
              <a:solidFill>
                <a:schemeClr val="bg1"/>
              </a:solidFill>
              <a:effectLst/>
              <a:latin typeface="SFMono-Regular"/>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bg1"/>
                </a:solidFill>
                <a:effectLst/>
                <a:latin typeface="SFMono-Regular"/>
              </a:rPr>
              <a:t>conf t</a:t>
            </a:r>
            <a:endParaRPr kumimoji="0" lang="en-US" altLang="ru-RU" sz="1400" b="0" i="0" u="none" strike="noStrike" cap="none" normalizeH="0" baseline="0" dirty="0" smtClean="0">
              <a:ln>
                <a:noFill/>
              </a:ln>
              <a:solidFill>
                <a:schemeClr val="bg1"/>
              </a:solidFill>
              <a:effectLst/>
              <a:latin typeface="SFMono-Regular"/>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bg1"/>
                </a:solidFill>
                <a:effectLst/>
                <a:latin typeface="SFMono-Regular"/>
              </a:rPr>
              <a:t>int serial 2/0 </a:t>
            </a:r>
            <a:endParaRPr kumimoji="0" lang="en-US" altLang="ru-RU" sz="1400" b="0" i="0" u="none" strike="noStrike" cap="none" normalizeH="0" baseline="0" dirty="0" smtClean="0">
              <a:ln>
                <a:noFill/>
              </a:ln>
              <a:solidFill>
                <a:schemeClr val="bg1"/>
              </a:solidFill>
              <a:effectLst/>
              <a:latin typeface="SFMono-Regular"/>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bg1"/>
                </a:solidFill>
                <a:effectLst/>
                <a:latin typeface="SFMono-Regular"/>
              </a:rPr>
              <a:t>ip address 192.168.2.1 255.255.255.0 </a:t>
            </a:r>
            <a:endParaRPr kumimoji="0" lang="en-US" altLang="ru-RU" sz="1400" b="0" i="0" u="none" strike="noStrike" cap="none" normalizeH="0" baseline="0" dirty="0" smtClean="0">
              <a:ln>
                <a:noFill/>
              </a:ln>
              <a:solidFill>
                <a:schemeClr val="bg1"/>
              </a:solidFill>
              <a:effectLst/>
              <a:latin typeface="SFMono-Regular"/>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bg1"/>
                </a:solidFill>
                <a:effectLst/>
                <a:latin typeface="SFMono-Regular"/>
              </a:rPr>
              <a:t>clock rate 64000 </a:t>
            </a:r>
            <a:endParaRPr kumimoji="0" lang="en-US" altLang="ru-RU" sz="1400" b="0" i="0" u="none" strike="noStrike" cap="none" normalizeH="0" baseline="0" dirty="0" smtClean="0">
              <a:ln>
                <a:noFill/>
              </a:ln>
              <a:solidFill>
                <a:schemeClr val="bg1"/>
              </a:solidFill>
              <a:effectLst/>
              <a:latin typeface="SFMono-Regular"/>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bg1"/>
                </a:solidFill>
                <a:effectLst/>
                <a:latin typeface="SFMono-Regular"/>
              </a:rPr>
              <a:t>no sh </a:t>
            </a:r>
            <a:endParaRPr kumimoji="0" lang="en-US" altLang="ru-RU" sz="1400" b="0" i="0" u="none" strike="noStrike" cap="none" normalizeH="0" baseline="0" dirty="0" smtClean="0">
              <a:ln>
                <a:noFill/>
              </a:ln>
              <a:solidFill>
                <a:schemeClr val="bg1"/>
              </a:solidFill>
              <a:effectLst/>
              <a:latin typeface="SFMono-Regular"/>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bg1"/>
                </a:solidFill>
                <a:effectLst/>
                <a:latin typeface="SFMono-Regular"/>
              </a:rPr>
              <a:t>exit</a:t>
            </a:r>
            <a:r>
              <a:rPr kumimoji="0" lang="ru-RU" altLang="ru-RU" sz="1400" b="0" i="0" u="none" strike="noStrike" cap="none" normalizeH="0" baseline="0" dirty="0" smtClean="0">
                <a:ln>
                  <a:noFill/>
                </a:ln>
                <a:solidFill>
                  <a:schemeClr val="bg1"/>
                </a:solidFill>
                <a:effectLst/>
              </a:rPr>
              <a:t> </a:t>
            </a:r>
            <a:endParaRPr kumimoji="0" lang="ru-RU" altLang="ru-RU" sz="1400" b="0" i="0" u="none" strike="noStrike" cap="none" normalizeH="0" baseline="0" dirty="0" smtClean="0">
              <a:ln>
                <a:noFill/>
              </a:ln>
              <a:solidFill>
                <a:schemeClr val="bg1"/>
              </a:solidFill>
              <a:effectLst/>
              <a:latin typeface="Arial" panose="020B0604020202020204" pitchFamily="34" charset="0"/>
            </a:endParaRPr>
          </a:p>
        </p:txBody>
      </p:sp>
      <p:sp>
        <p:nvSpPr>
          <p:cNvPr id="4" name="Rectangle 3"/>
          <p:cNvSpPr/>
          <p:nvPr/>
        </p:nvSpPr>
        <p:spPr>
          <a:xfrm>
            <a:off x="742383" y="4479419"/>
            <a:ext cx="5794219" cy="830997"/>
          </a:xfrm>
          <a:prstGeom prst="rect">
            <a:avLst/>
          </a:prstGeom>
        </p:spPr>
        <p:txBody>
          <a:bodyPr wrap="square">
            <a:spAutoFit/>
          </a:bodyPr>
          <a:lstStyle/>
          <a:p>
            <a:r>
              <a:rPr lang="uk-UA" sz="1600" dirty="0"/>
              <a:t>Аналогічні установки проведемо для іншого маршрутизатора, за винятком того, що він є </a:t>
            </a:r>
            <a:r>
              <a:rPr lang="uk-UA" sz="1600" b="1" dirty="0"/>
              <a:t>DTE (Data Terminal Equipment)</a:t>
            </a:r>
            <a:r>
              <a:rPr lang="uk-UA" sz="1600" dirty="0"/>
              <a:t> і використовувати команду </a:t>
            </a:r>
            <a:r>
              <a:rPr lang="uk-UA" sz="1600" b="1" dirty="0"/>
              <a:t>clock rate</a:t>
            </a:r>
            <a:r>
              <a:rPr lang="uk-UA" sz="1600" dirty="0"/>
              <a:t> не потрібно.</a:t>
            </a:r>
          </a:p>
        </p:txBody>
      </p:sp>
      <p:pic>
        <p:nvPicPr>
          <p:cNvPr id="7173" name="Picture 5" descr=" Настройка Fa 0/0 и Serial 2/0 y на втором роутере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41563" y="2476499"/>
            <a:ext cx="7620000" cy="4381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27316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819</TotalTime>
  <Words>4827</Words>
  <Application>Microsoft Office PowerPoint</Application>
  <PresentationFormat>Widescreen</PresentationFormat>
  <Paragraphs>337</Paragraphs>
  <Slides>36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36</vt:i4>
      </vt:variant>
    </vt:vector>
  </HeadingPairs>
  <TitlesOfParts>
    <vt:vector size="41" baseType="lpstr">
      <vt:lpstr>Arial</vt:lpstr>
      <vt:lpstr>Calibri</vt:lpstr>
      <vt:lpstr>Calibri Light</vt:lpstr>
      <vt:lpstr>SFMono-Regular</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Пользователь Windows</dc:creator>
  <cp:lastModifiedBy>Пользователь Windows</cp:lastModifiedBy>
  <cp:revision>74</cp:revision>
  <dcterms:created xsi:type="dcterms:W3CDTF">2022-04-24T14:10:02Z</dcterms:created>
  <dcterms:modified xsi:type="dcterms:W3CDTF">2022-05-10T07:11:29Z</dcterms:modified>
</cp:coreProperties>
</file>