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89"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5143500" type="screen16x9"/>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7" d="100"/>
          <a:sy n="147" d="100"/>
        </p:scale>
        <p:origin x="-594"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A0C19831-3B61-49EE-B3C3-6988570DF2B1}" type="datetimeFigureOut">
              <a:rPr lang="uk-UA" smtClean="0"/>
              <a:pPr/>
              <a:t>21.01.2020</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42919FF0-98F8-4E50-8C31-90F35E90B027}" type="slidenum">
              <a:rPr lang="uk-UA" smtClean="0"/>
              <a:pPr/>
              <a:t>‹#›</a:t>
            </a:fld>
            <a:endParaRPr lang="uk-U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0C19831-3B61-49EE-B3C3-6988570DF2B1}" type="datetimeFigureOut">
              <a:rPr lang="uk-UA" smtClean="0"/>
              <a:pPr/>
              <a:t>21.01.2020</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42919FF0-98F8-4E50-8C31-90F35E90B027}" type="slidenum">
              <a:rPr lang="uk-UA" smtClean="0"/>
              <a:pPr/>
              <a:t>‹#›</a:t>
            </a:fld>
            <a:endParaRPr lang="uk-U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0C19831-3B61-49EE-B3C3-6988570DF2B1}" type="datetimeFigureOut">
              <a:rPr lang="uk-UA" smtClean="0"/>
              <a:pPr/>
              <a:t>21.01.2020</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42919FF0-98F8-4E50-8C31-90F35E90B027}" type="slidenum">
              <a:rPr lang="uk-UA" smtClean="0"/>
              <a:pPr/>
              <a:t>‹#›</a:t>
            </a:fld>
            <a:endParaRPr lang="uk-U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0C19831-3B61-49EE-B3C3-6988570DF2B1}" type="datetimeFigureOut">
              <a:rPr lang="uk-UA" smtClean="0"/>
              <a:pPr/>
              <a:t>21.01.2020</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42919FF0-98F8-4E50-8C31-90F35E90B027}" type="slidenum">
              <a:rPr lang="uk-UA" smtClean="0"/>
              <a:pPr/>
              <a:t>‹#›</a:t>
            </a:fld>
            <a:endParaRPr lang="uk-U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0C19831-3B61-49EE-B3C3-6988570DF2B1}" type="datetimeFigureOut">
              <a:rPr lang="uk-UA" smtClean="0"/>
              <a:pPr/>
              <a:t>21.01.2020</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42919FF0-98F8-4E50-8C31-90F35E90B027}" type="slidenum">
              <a:rPr lang="uk-UA" smtClean="0"/>
              <a:pPr/>
              <a:t>‹#›</a:t>
            </a:fld>
            <a:endParaRPr lang="uk-U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A0C19831-3B61-49EE-B3C3-6988570DF2B1}" type="datetimeFigureOut">
              <a:rPr lang="uk-UA" smtClean="0"/>
              <a:pPr/>
              <a:t>21.01.2020</a:t>
            </a:fld>
            <a:endParaRPr lang="uk-UA" dirty="0"/>
          </a:p>
        </p:txBody>
      </p:sp>
      <p:sp>
        <p:nvSpPr>
          <p:cNvPr id="6" name="Нижний колонтитул 5"/>
          <p:cNvSpPr>
            <a:spLocks noGrp="1"/>
          </p:cNvSpPr>
          <p:nvPr>
            <p:ph type="ftr" sz="quarter" idx="11"/>
          </p:nvPr>
        </p:nvSpPr>
        <p:spPr/>
        <p:txBody>
          <a:bodyPr/>
          <a:lstStyle/>
          <a:p>
            <a:endParaRPr lang="uk-UA" dirty="0"/>
          </a:p>
        </p:txBody>
      </p:sp>
      <p:sp>
        <p:nvSpPr>
          <p:cNvPr id="7" name="Номер слайда 6"/>
          <p:cNvSpPr>
            <a:spLocks noGrp="1"/>
          </p:cNvSpPr>
          <p:nvPr>
            <p:ph type="sldNum" sz="quarter" idx="12"/>
          </p:nvPr>
        </p:nvSpPr>
        <p:spPr/>
        <p:txBody>
          <a:bodyPr/>
          <a:lstStyle/>
          <a:p>
            <a:fld id="{42919FF0-98F8-4E50-8C31-90F35E90B027}" type="slidenum">
              <a:rPr lang="uk-UA" smtClean="0"/>
              <a:pPr/>
              <a:t>‹#›</a:t>
            </a:fld>
            <a:endParaRPr lang="uk-U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A0C19831-3B61-49EE-B3C3-6988570DF2B1}" type="datetimeFigureOut">
              <a:rPr lang="uk-UA" smtClean="0"/>
              <a:pPr/>
              <a:t>21.01.2020</a:t>
            </a:fld>
            <a:endParaRPr lang="uk-UA" dirty="0"/>
          </a:p>
        </p:txBody>
      </p:sp>
      <p:sp>
        <p:nvSpPr>
          <p:cNvPr id="8" name="Нижний колонтитул 7"/>
          <p:cNvSpPr>
            <a:spLocks noGrp="1"/>
          </p:cNvSpPr>
          <p:nvPr>
            <p:ph type="ftr" sz="quarter" idx="11"/>
          </p:nvPr>
        </p:nvSpPr>
        <p:spPr/>
        <p:txBody>
          <a:bodyPr/>
          <a:lstStyle/>
          <a:p>
            <a:endParaRPr lang="uk-UA" dirty="0"/>
          </a:p>
        </p:txBody>
      </p:sp>
      <p:sp>
        <p:nvSpPr>
          <p:cNvPr id="9" name="Номер слайда 8"/>
          <p:cNvSpPr>
            <a:spLocks noGrp="1"/>
          </p:cNvSpPr>
          <p:nvPr>
            <p:ph type="sldNum" sz="quarter" idx="12"/>
          </p:nvPr>
        </p:nvSpPr>
        <p:spPr/>
        <p:txBody>
          <a:bodyPr/>
          <a:lstStyle/>
          <a:p>
            <a:fld id="{42919FF0-98F8-4E50-8C31-90F35E90B027}" type="slidenum">
              <a:rPr lang="uk-UA" smtClean="0"/>
              <a:pPr/>
              <a:t>‹#›</a:t>
            </a:fld>
            <a:endParaRPr lang="uk-U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A0C19831-3B61-49EE-B3C3-6988570DF2B1}" type="datetimeFigureOut">
              <a:rPr lang="uk-UA" smtClean="0"/>
              <a:pPr/>
              <a:t>21.01.2020</a:t>
            </a:fld>
            <a:endParaRPr lang="uk-UA" dirty="0"/>
          </a:p>
        </p:txBody>
      </p:sp>
      <p:sp>
        <p:nvSpPr>
          <p:cNvPr id="4" name="Нижний колонтитул 3"/>
          <p:cNvSpPr>
            <a:spLocks noGrp="1"/>
          </p:cNvSpPr>
          <p:nvPr>
            <p:ph type="ftr" sz="quarter" idx="11"/>
          </p:nvPr>
        </p:nvSpPr>
        <p:spPr/>
        <p:txBody>
          <a:bodyPr/>
          <a:lstStyle/>
          <a:p>
            <a:endParaRPr lang="uk-UA" dirty="0"/>
          </a:p>
        </p:txBody>
      </p:sp>
      <p:sp>
        <p:nvSpPr>
          <p:cNvPr id="5" name="Номер слайда 4"/>
          <p:cNvSpPr>
            <a:spLocks noGrp="1"/>
          </p:cNvSpPr>
          <p:nvPr>
            <p:ph type="sldNum" sz="quarter" idx="12"/>
          </p:nvPr>
        </p:nvSpPr>
        <p:spPr/>
        <p:txBody>
          <a:bodyPr/>
          <a:lstStyle/>
          <a:p>
            <a:fld id="{42919FF0-98F8-4E50-8C31-90F35E90B027}" type="slidenum">
              <a:rPr lang="uk-UA" smtClean="0"/>
              <a:pPr/>
              <a:t>‹#›</a:t>
            </a:fld>
            <a:endParaRPr lang="uk-U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0C19831-3B61-49EE-B3C3-6988570DF2B1}" type="datetimeFigureOut">
              <a:rPr lang="uk-UA" smtClean="0"/>
              <a:pPr/>
              <a:t>21.01.2020</a:t>
            </a:fld>
            <a:endParaRPr lang="uk-UA" dirty="0"/>
          </a:p>
        </p:txBody>
      </p:sp>
      <p:sp>
        <p:nvSpPr>
          <p:cNvPr id="3" name="Нижний колонтитул 2"/>
          <p:cNvSpPr>
            <a:spLocks noGrp="1"/>
          </p:cNvSpPr>
          <p:nvPr>
            <p:ph type="ftr" sz="quarter" idx="11"/>
          </p:nvPr>
        </p:nvSpPr>
        <p:spPr/>
        <p:txBody>
          <a:bodyPr/>
          <a:lstStyle/>
          <a:p>
            <a:endParaRPr lang="uk-UA" dirty="0"/>
          </a:p>
        </p:txBody>
      </p:sp>
      <p:sp>
        <p:nvSpPr>
          <p:cNvPr id="4" name="Номер слайда 3"/>
          <p:cNvSpPr>
            <a:spLocks noGrp="1"/>
          </p:cNvSpPr>
          <p:nvPr>
            <p:ph type="sldNum" sz="quarter" idx="12"/>
          </p:nvPr>
        </p:nvSpPr>
        <p:spPr/>
        <p:txBody>
          <a:bodyPr/>
          <a:lstStyle/>
          <a:p>
            <a:fld id="{42919FF0-98F8-4E50-8C31-90F35E90B027}" type="slidenum">
              <a:rPr lang="uk-UA" smtClean="0"/>
              <a:pPr/>
              <a:t>‹#›</a:t>
            </a:fld>
            <a:endParaRPr lang="uk-U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0C19831-3B61-49EE-B3C3-6988570DF2B1}" type="datetimeFigureOut">
              <a:rPr lang="uk-UA" smtClean="0"/>
              <a:pPr/>
              <a:t>21.01.2020</a:t>
            </a:fld>
            <a:endParaRPr lang="uk-UA" dirty="0"/>
          </a:p>
        </p:txBody>
      </p:sp>
      <p:sp>
        <p:nvSpPr>
          <p:cNvPr id="6" name="Нижний колонтитул 5"/>
          <p:cNvSpPr>
            <a:spLocks noGrp="1"/>
          </p:cNvSpPr>
          <p:nvPr>
            <p:ph type="ftr" sz="quarter" idx="11"/>
          </p:nvPr>
        </p:nvSpPr>
        <p:spPr/>
        <p:txBody>
          <a:bodyPr/>
          <a:lstStyle/>
          <a:p>
            <a:endParaRPr lang="uk-UA" dirty="0"/>
          </a:p>
        </p:txBody>
      </p:sp>
      <p:sp>
        <p:nvSpPr>
          <p:cNvPr id="7" name="Номер слайда 6"/>
          <p:cNvSpPr>
            <a:spLocks noGrp="1"/>
          </p:cNvSpPr>
          <p:nvPr>
            <p:ph type="sldNum" sz="quarter" idx="12"/>
          </p:nvPr>
        </p:nvSpPr>
        <p:spPr/>
        <p:txBody>
          <a:bodyPr/>
          <a:lstStyle/>
          <a:p>
            <a:fld id="{42919FF0-98F8-4E50-8C31-90F35E90B027}" type="slidenum">
              <a:rPr lang="uk-UA" smtClean="0"/>
              <a:pPr/>
              <a:t>‹#›</a:t>
            </a:fld>
            <a:endParaRPr lang="uk-U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dirty="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0C19831-3B61-49EE-B3C3-6988570DF2B1}" type="datetimeFigureOut">
              <a:rPr lang="uk-UA" smtClean="0"/>
              <a:pPr/>
              <a:t>21.01.2020</a:t>
            </a:fld>
            <a:endParaRPr lang="uk-UA" dirty="0"/>
          </a:p>
        </p:txBody>
      </p:sp>
      <p:sp>
        <p:nvSpPr>
          <p:cNvPr id="6" name="Нижний колонтитул 5"/>
          <p:cNvSpPr>
            <a:spLocks noGrp="1"/>
          </p:cNvSpPr>
          <p:nvPr>
            <p:ph type="ftr" sz="quarter" idx="11"/>
          </p:nvPr>
        </p:nvSpPr>
        <p:spPr/>
        <p:txBody>
          <a:bodyPr/>
          <a:lstStyle/>
          <a:p>
            <a:endParaRPr lang="uk-UA" dirty="0"/>
          </a:p>
        </p:txBody>
      </p:sp>
      <p:sp>
        <p:nvSpPr>
          <p:cNvPr id="7" name="Номер слайда 6"/>
          <p:cNvSpPr>
            <a:spLocks noGrp="1"/>
          </p:cNvSpPr>
          <p:nvPr>
            <p:ph type="sldNum" sz="quarter" idx="12"/>
          </p:nvPr>
        </p:nvSpPr>
        <p:spPr/>
        <p:txBody>
          <a:bodyPr/>
          <a:lstStyle/>
          <a:p>
            <a:fld id="{42919FF0-98F8-4E50-8C31-90F35E90B027}" type="slidenum">
              <a:rPr lang="uk-UA" smtClean="0"/>
              <a:pPr/>
              <a:t>‹#›</a:t>
            </a:fld>
            <a:endParaRPr lang="uk-U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0C19831-3B61-49EE-B3C3-6988570DF2B1}" type="datetimeFigureOut">
              <a:rPr lang="uk-UA" smtClean="0"/>
              <a:pPr/>
              <a:t>21.01.2020</a:t>
            </a:fld>
            <a:endParaRPr lang="uk-UA" dirty="0"/>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dirty="0"/>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2919FF0-98F8-4E50-8C31-90F35E90B027}" type="slidenum">
              <a:rPr lang="uk-UA" smtClean="0"/>
              <a:pPr/>
              <a:t>‹#›</a:t>
            </a:fld>
            <a:endParaRPr lang="uk-UA"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951571"/>
            <a:ext cx="7772400" cy="648071"/>
          </a:xfrm>
        </p:spPr>
        <p:txBody>
          <a:bodyPr>
            <a:noAutofit/>
          </a:bodyPr>
          <a:lstStyle/>
          <a:p>
            <a:r>
              <a:rPr lang="uk-UA" sz="6000" b="1" dirty="0" smtClean="0"/>
              <a:t>Лекція 1</a:t>
            </a:r>
            <a:endParaRPr lang="uk-UA" sz="6000" b="1" dirty="0"/>
          </a:p>
        </p:txBody>
      </p:sp>
      <p:sp>
        <p:nvSpPr>
          <p:cNvPr id="3" name="Подзаголовок 2"/>
          <p:cNvSpPr>
            <a:spLocks noGrp="1"/>
          </p:cNvSpPr>
          <p:nvPr>
            <p:ph type="subTitle" idx="1"/>
          </p:nvPr>
        </p:nvSpPr>
        <p:spPr>
          <a:xfrm>
            <a:off x="683568" y="1815666"/>
            <a:ext cx="7704856" cy="2052228"/>
          </a:xfrm>
        </p:spPr>
        <p:txBody>
          <a:bodyPr>
            <a:normAutofit fontScale="92500" lnSpcReduction="20000"/>
          </a:bodyPr>
          <a:lstStyle/>
          <a:p>
            <a:r>
              <a:rPr lang="uk-UA" sz="5400" b="1" dirty="0">
                <a:solidFill>
                  <a:schemeClr val="tx1"/>
                </a:solidFill>
              </a:rPr>
              <a:t>Загальні поняття та визначення технології машинобудування</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357505"/>
            <a:ext cx="8373616" cy="4266473"/>
          </a:xfrm>
        </p:spPr>
        <p:txBody>
          <a:bodyPr>
            <a:normAutofit fontScale="85000" lnSpcReduction="20000"/>
          </a:bodyPr>
          <a:lstStyle/>
          <a:p>
            <a:pPr marL="36000" indent="288000" algn="just">
              <a:spcBef>
                <a:spcPts val="0"/>
              </a:spcBef>
              <a:buNone/>
            </a:pPr>
            <a:r>
              <a:rPr lang="uk-UA" sz="2300" dirty="0" smtClean="0"/>
              <a:t>Складання виробів з агрегатів називається </a:t>
            </a:r>
            <a:r>
              <a:rPr lang="uk-UA" sz="2300" b="1" dirty="0" smtClean="0"/>
              <a:t>агрегатним</a:t>
            </a:r>
            <a:r>
              <a:rPr lang="uk-UA" sz="2300" dirty="0" smtClean="0"/>
              <a:t> або </a:t>
            </a:r>
            <a:r>
              <a:rPr lang="uk-UA" sz="2300" b="1" dirty="0" smtClean="0"/>
              <a:t>модульним</a:t>
            </a:r>
            <a:r>
              <a:rPr lang="uk-UA" sz="2300" dirty="0" smtClean="0"/>
              <a:t>. Виріб, спроектований за агрегатним принципом, має кращі техніко-економічні показники як при виготовленні, так і при експлуатації та ремонті. Цикл складання значно скорочується.</a:t>
            </a:r>
          </a:p>
          <a:p>
            <a:pPr marL="36000" indent="288000" algn="just">
              <a:spcBef>
                <a:spcPts val="0"/>
              </a:spcBef>
              <a:buNone/>
            </a:pPr>
            <a:r>
              <a:rPr lang="uk-UA" sz="2300" dirty="0" smtClean="0"/>
              <a:t>      Агрегатна конструкція дозволяє при потребі ремонтувати кожну складову частину окремо, виходячи з її стану. При цьому зменшується кількість виробів, що знаходиться у резерві.</a:t>
            </a:r>
          </a:p>
          <a:p>
            <a:pPr marL="36000" indent="288000" algn="just">
              <a:spcBef>
                <a:spcPts val="0"/>
              </a:spcBef>
              <a:buNone/>
            </a:pPr>
            <a:r>
              <a:rPr lang="uk-UA" sz="2300" dirty="0" smtClean="0"/>
              <a:t> За можливістю відносного переміщення складових частин з’єднання поділяються на </a:t>
            </a:r>
            <a:r>
              <a:rPr lang="uk-UA" sz="2300" b="1" i="1" dirty="0" smtClean="0"/>
              <a:t>рухомі</a:t>
            </a:r>
            <a:r>
              <a:rPr lang="uk-UA" sz="2300" dirty="0" smtClean="0"/>
              <a:t> і </a:t>
            </a:r>
            <a:r>
              <a:rPr lang="uk-UA" sz="2300" b="1" i="1" dirty="0" smtClean="0"/>
              <a:t>нерухомі</a:t>
            </a:r>
            <a:r>
              <a:rPr lang="uk-UA" sz="2300" i="1" dirty="0" smtClean="0"/>
              <a:t> </a:t>
            </a:r>
            <a:r>
              <a:rPr lang="uk-UA" sz="2300" dirty="0" smtClean="0"/>
              <a:t>як </a:t>
            </a:r>
            <a:r>
              <a:rPr lang="uk-UA" sz="2300" b="1" i="1" dirty="0" smtClean="0"/>
              <a:t>рознімні</a:t>
            </a:r>
            <a:r>
              <a:rPr lang="uk-UA" sz="2300" i="1" dirty="0" smtClean="0"/>
              <a:t> </a:t>
            </a:r>
            <a:r>
              <a:rPr lang="uk-UA" sz="2300" dirty="0" smtClean="0"/>
              <a:t>так і </a:t>
            </a:r>
            <a:r>
              <a:rPr lang="uk-UA" sz="2300" b="1" i="1" dirty="0" smtClean="0"/>
              <a:t>нерознімні</a:t>
            </a:r>
            <a:r>
              <a:rPr lang="uk-UA" sz="2300" i="1" dirty="0" smtClean="0"/>
              <a:t>. </a:t>
            </a:r>
            <a:r>
              <a:rPr lang="uk-UA" sz="2300" dirty="0" smtClean="0"/>
              <a:t>Кількість рознімних з’єднань у сучасних машинах і механізмах складає до 85%. За формою з’єднуваних поверхонь з’єднання поділяються на циліндричні (до 40% усіх з’єднань), плоскі (до 20% усіх з’єднань), комбіновані (до 20% усіх з’єднань), конічні (6-7% усіх з’єднань), сферичні (2-3% усіх з’єднань), гвинтові та профільні. </a:t>
            </a:r>
          </a:p>
          <a:p>
            <a:pPr marL="36000" indent="288000" algn="just">
              <a:spcBef>
                <a:spcPts val="0"/>
              </a:spcBef>
              <a:buNone/>
            </a:pPr>
            <a:r>
              <a:rPr lang="uk-UA" sz="2300" dirty="0" smtClean="0"/>
              <a:t>За методом утворення з’єднання поділяються на різьові, клинові, штифтові, шпонкові, шліцьові, зварні, паяні, пресовані, клепані, вальцьовані та комбіновані.</a:t>
            </a:r>
            <a:endParaRPr lang="uk-UA" sz="2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5486"/>
            <a:ext cx="8229600" cy="522058"/>
          </a:xfrm>
        </p:spPr>
        <p:txBody>
          <a:bodyPr>
            <a:normAutofit fontScale="90000"/>
          </a:bodyPr>
          <a:lstStyle/>
          <a:p>
            <a:r>
              <a:rPr lang="uk-UA" sz="3200" b="1" dirty="0" smtClean="0"/>
              <a:t>1.2. Службове призначення машини</a:t>
            </a:r>
            <a:endParaRPr lang="uk-UA" sz="3200" dirty="0"/>
          </a:p>
        </p:txBody>
      </p:sp>
      <p:sp>
        <p:nvSpPr>
          <p:cNvPr id="3" name="Содержимое 2"/>
          <p:cNvSpPr>
            <a:spLocks noGrp="1"/>
          </p:cNvSpPr>
          <p:nvPr>
            <p:ph idx="1"/>
          </p:nvPr>
        </p:nvSpPr>
        <p:spPr>
          <a:xfrm>
            <a:off x="251520" y="699542"/>
            <a:ext cx="8640960" cy="4176464"/>
          </a:xfrm>
        </p:spPr>
        <p:txBody>
          <a:bodyPr>
            <a:noAutofit/>
          </a:bodyPr>
          <a:lstStyle/>
          <a:p>
            <a:pPr marL="0" indent="342900" algn="just">
              <a:spcBef>
                <a:spcPts val="0"/>
              </a:spcBef>
              <a:buNone/>
            </a:pPr>
            <a:r>
              <a:rPr lang="uk-UA" sz="1600" dirty="0" smtClean="0"/>
              <a:t>Ступінь корисності машини визначається її відповідністю своєму службовому призначенню. </a:t>
            </a:r>
          </a:p>
          <a:p>
            <a:pPr marL="0" indent="342900" algn="just">
              <a:spcBef>
                <a:spcPts val="0"/>
              </a:spcBef>
              <a:buNone/>
            </a:pPr>
            <a:r>
              <a:rPr lang="uk-UA" sz="1600" b="1" i="1" dirty="0" smtClean="0"/>
              <a:t>Службове призначення машини</a:t>
            </a:r>
            <a:r>
              <a:rPr lang="uk-UA" sz="1600" dirty="0" smtClean="0"/>
              <a:t> – максимально уточнене й чітко сформульоване завдання, для вирішення якого призначена машина. Формулювання службового призначення машини повинно містити не тільки її загальне завдання, але й усі додаткові умови і вимоги, які це завдання максимально уточнюють і конкретизують. Таким чином, службове призначення машини повинно складатися з двох частин: загальної частини і уточнень. Уточнення  необхідно виразити кількісно з допустимими відхиленнями.</a:t>
            </a:r>
          </a:p>
          <a:p>
            <a:pPr marL="0" indent="342900" algn="just">
              <a:spcBef>
                <a:spcPts val="0"/>
              </a:spcBef>
              <a:buNone/>
            </a:pPr>
            <a:r>
              <a:rPr lang="uk-UA" sz="1600" dirty="0" smtClean="0"/>
              <a:t>Наприклад: токарний гідрокопіювальний напівавтомат призначається для оброблення заготовок ступінчастих валів з циліндричними шийками, а також їх фасонного профілю діаметром до 120 мм та довжиною до 500мм.</a:t>
            </a:r>
          </a:p>
          <a:p>
            <a:pPr marL="0" indent="342900" algn="just">
              <a:spcBef>
                <a:spcPts val="0"/>
              </a:spcBef>
              <a:buNone/>
            </a:pPr>
            <a:r>
              <a:rPr lang="uk-UA" sz="1600" dirty="0" smtClean="0"/>
              <a:t>Вихідні заготовки – прокат і поковки. Точність обробки за діаметральними розмірами – 0,1 мм, за лінійними – 0,4 мм.</a:t>
            </a:r>
          </a:p>
          <a:p>
            <a:pPr marL="0" indent="342900" algn="just">
              <a:spcBef>
                <a:spcPts val="0"/>
              </a:spcBef>
              <a:buNone/>
            </a:pPr>
            <a:r>
              <a:rPr lang="uk-UA" sz="1600" dirty="0" smtClean="0"/>
              <a:t>Верстат передбачений для дрібносерійного і одиничного виробництв, забезпечений пристроєм для переналагодження його з обробки заготовок однієї деталі на іншу за 1– 2 </a:t>
            </a:r>
            <a:r>
              <a:rPr lang="uk-UA" sz="1600" dirty="0" err="1" smtClean="0"/>
              <a:t>хв</a:t>
            </a:r>
            <a:r>
              <a:rPr lang="uk-UA" sz="1600" dirty="0" smtClean="0"/>
              <a:t>, широким діапазоном режимів обробки: </a:t>
            </a:r>
            <a:r>
              <a:rPr lang="en-US" sz="1600" dirty="0" smtClean="0"/>
              <a:t>n</a:t>
            </a:r>
            <a:r>
              <a:rPr lang="uk-UA" sz="1600" baseline="-25000" dirty="0" err="1" smtClean="0"/>
              <a:t>шп</a:t>
            </a:r>
            <a:r>
              <a:rPr lang="uk-UA" sz="1600" dirty="0" smtClean="0"/>
              <a:t> = 81…2040 об/</a:t>
            </a:r>
            <a:r>
              <a:rPr lang="uk-UA" sz="1600" dirty="0" err="1" smtClean="0"/>
              <a:t>хв</a:t>
            </a:r>
            <a:r>
              <a:rPr lang="uk-UA" sz="1600" dirty="0" smtClean="0"/>
              <a:t>; робочі подачі: копіювального супорта </a:t>
            </a:r>
            <a:r>
              <a:rPr lang="en-US" sz="1600" dirty="0" err="1" smtClean="0"/>
              <a:t>S</a:t>
            </a:r>
            <a:r>
              <a:rPr lang="en-US" sz="1600" baseline="-25000" dirty="0" err="1" smtClean="0"/>
              <a:t>k</a:t>
            </a:r>
            <a:r>
              <a:rPr lang="uk-UA" sz="1600" dirty="0" smtClean="0"/>
              <a:t> = 2…700 мм/</a:t>
            </a:r>
            <a:r>
              <a:rPr lang="uk-UA" sz="1600" dirty="0" err="1" smtClean="0"/>
              <a:t>хв</a:t>
            </a:r>
            <a:r>
              <a:rPr lang="uk-UA" sz="1600" dirty="0" smtClean="0"/>
              <a:t>; підрізного супорта </a:t>
            </a:r>
            <a:r>
              <a:rPr lang="en-US" sz="1600" dirty="0" smtClean="0"/>
              <a:t>S</a:t>
            </a:r>
            <a:r>
              <a:rPr lang="uk-UA" sz="1600" baseline="-25000" dirty="0" smtClean="0"/>
              <a:t>п</a:t>
            </a:r>
            <a:r>
              <a:rPr lang="uk-UA" sz="1600" dirty="0" smtClean="0"/>
              <a:t> = 15…400 мм/</a:t>
            </a:r>
            <a:r>
              <a:rPr lang="uk-UA" sz="1600" dirty="0" err="1" smtClean="0"/>
              <a:t>хв</a:t>
            </a:r>
            <a:r>
              <a:rPr lang="uk-UA" sz="1600" dirty="0" smtClean="0"/>
              <a:t> та інше.</a:t>
            </a:r>
            <a:endParaRPr lang="uk-UA"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3200" b="1" dirty="0" smtClean="0"/>
              <a:t>1.3. Технічна підготовка машинобудівного виробництва</a:t>
            </a:r>
            <a:endParaRPr lang="uk-UA" sz="3200" dirty="0"/>
          </a:p>
        </p:txBody>
      </p:sp>
      <p:sp>
        <p:nvSpPr>
          <p:cNvPr id="3" name="Содержимое 2"/>
          <p:cNvSpPr>
            <a:spLocks noGrp="1"/>
          </p:cNvSpPr>
          <p:nvPr>
            <p:ph idx="1"/>
          </p:nvPr>
        </p:nvSpPr>
        <p:spPr>
          <a:xfrm>
            <a:off x="457200" y="1200150"/>
            <a:ext cx="8229600" cy="3459831"/>
          </a:xfrm>
        </p:spPr>
        <p:txBody>
          <a:bodyPr>
            <a:normAutofit fontScale="55000" lnSpcReduction="20000"/>
          </a:bodyPr>
          <a:lstStyle/>
          <a:p>
            <a:pPr algn="just">
              <a:buNone/>
            </a:pPr>
            <a:r>
              <a:rPr lang="uk-UA" dirty="0" smtClean="0"/>
              <a:t>Раціональна організація процесу виготовлення машини неможлива без проведення ретельної </a:t>
            </a:r>
            <a:r>
              <a:rPr lang="uk-UA" b="1" i="1" dirty="0" smtClean="0"/>
              <a:t>технічної підготовки</a:t>
            </a:r>
            <a:r>
              <a:rPr lang="uk-UA" dirty="0" smtClean="0"/>
              <a:t> її виробництва. </a:t>
            </a:r>
          </a:p>
          <a:p>
            <a:pPr algn="just">
              <a:buNone/>
            </a:pPr>
            <a:r>
              <a:rPr lang="uk-UA" b="1" dirty="0" smtClean="0"/>
              <a:t>Технічна </a:t>
            </a:r>
            <a:r>
              <a:rPr lang="uk-UA" dirty="0" smtClean="0"/>
              <a:t>підготовка виробництва включає:</a:t>
            </a:r>
          </a:p>
          <a:p>
            <a:pPr lvl="0" algn="just"/>
            <a:r>
              <a:rPr lang="uk-UA" dirty="0" smtClean="0"/>
              <a:t>конструкторську підготовку виробництва;</a:t>
            </a:r>
          </a:p>
          <a:p>
            <a:pPr lvl="0" algn="just"/>
            <a:r>
              <a:rPr lang="uk-UA" dirty="0" smtClean="0"/>
              <a:t>технологічну підготовку виробництва;</a:t>
            </a:r>
          </a:p>
          <a:p>
            <a:pPr lvl="0" algn="just"/>
            <a:r>
              <a:rPr lang="uk-UA" dirty="0" smtClean="0"/>
              <a:t>організаційно-економічну підготовку виробництва.</a:t>
            </a:r>
          </a:p>
          <a:p>
            <a:pPr algn="just">
              <a:buNone/>
            </a:pPr>
            <a:r>
              <a:rPr lang="uk-UA" b="1" i="1" dirty="0" smtClean="0"/>
              <a:t>Конструкторська</a:t>
            </a:r>
            <a:r>
              <a:rPr lang="uk-UA" i="1" dirty="0" smtClean="0"/>
              <a:t> </a:t>
            </a:r>
            <a:r>
              <a:rPr lang="uk-UA" dirty="0" smtClean="0"/>
              <a:t>підготовка виробництва включає проведення таких робіт:</a:t>
            </a:r>
          </a:p>
          <a:p>
            <a:pPr lvl="0" algn="just"/>
            <a:r>
              <a:rPr lang="uk-UA" dirty="0" smtClean="0"/>
              <a:t>розробка конструкції виробу, машини тощо, що належить виготовленню;</a:t>
            </a:r>
          </a:p>
          <a:p>
            <a:pPr lvl="0" algn="just"/>
            <a:r>
              <a:rPr lang="uk-UA" dirty="0" smtClean="0"/>
              <a:t>розробка креслень загальних видів та складальних одиниць;</a:t>
            </a:r>
          </a:p>
          <a:p>
            <a:pPr lvl="0" algn="just"/>
            <a:r>
              <a:rPr lang="uk-UA" dirty="0" smtClean="0"/>
              <a:t>розробка креслень деталей;</a:t>
            </a:r>
          </a:p>
          <a:p>
            <a:pPr lvl="0" algn="just"/>
            <a:r>
              <a:rPr lang="uk-UA" dirty="0" smtClean="0"/>
              <a:t>оформлення відповідних специфікацій та інших видів конструкторської документації, регламентованих відповідними стандартами ЄСКД.</a:t>
            </a:r>
            <a:endParaRPr lang="uk-U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3528"/>
            <a:ext cx="8229600" cy="4158462"/>
          </a:xfrm>
        </p:spPr>
        <p:txBody>
          <a:bodyPr>
            <a:normAutofit fontScale="70000" lnSpcReduction="20000"/>
          </a:bodyPr>
          <a:lstStyle/>
          <a:p>
            <a:pPr marL="0" indent="342900" algn="just">
              <a:spcBef>
                <a:spcPts val="0"/>
              </a:spcBef>
              <a:buNone/>
            </a:pPr>
            <a:r>
              <a:rPr lang="uk-UA" b="1" i="1" dirty="0" smtClean="0"/>
              <a:t>Технологічна підготовка виробництва</a:t>
            </a:r>
            <a:r>
              <a:rPr lang="uk-UA" dirty="0" smtClean="0"/>
              <a:t> – це сукупність взаємопов’язаних процесів, які забезпечують технологічну готовність підприємства до випуску виробів заданого рівня якості при встановлених строках, обсягах випуску та витратах.</a:t>
            </a:r>
          </a:p>
          <a:p>
            <a:pPr marL="0" indent="342900" algn="just">
              <a:spcBef>
                <a:spcPts val="0"/>
              </a:spcBef>
              <a:buNone/>
            </a:pPr>
            <a:r>
              <a:rPr lang="uk-UA" dirty="0" smtClean="0"/>
              <a:t>Технологічна підготовка виробництва включає проведення таких робіт:</a:t>
            </a:r>
          </a:p>
          <a:p>
            <a:pPr marL="0" lvl="0" indent="342900" algn="just">
              <a:spcBef>
                <a:spcPts val="0"/>
              </a:spcBef>
            </a:pPr>
            <a:r>
              <a:rPr lang="uk-UA" dirty="0" smtClean="0"/>
              <a:t>забезпечення технологічності конструкції виробу;</a:t>
            </a:r>
          </a:p>
          <a:p>
            <a:pPr marL="0" lvl="0" indent="342900" algn="just">
              <a:spcBef>
                <a:spcPts val="0"/>
              </a:spcBef>
            </a:pPr>
            <a:r>
              <a:rPr lang="uk-UA" dirty="0" smtClean="0"/>
              <a:t>розробка технологічних процесів виготовлення заготовок і деталей, складання і контролю;</a:t>
            </a:r>
          </a:p>
          <a:p>
            <a:pPr marL="0" lvl="0" indent="342900" algn="just">
              <a:spcBef>
                <a:spcPts val="0"/>
              </a:spcBef>
            </a:pPr>
            <a:r>
              <a:rPr lang="uk-UA" dirty="0" smtClean="0"/>
              <a:t>проектування та виготовлення засобів технологічного забезпечення (технологічного оснащення);</a:t>
            </a:r>
          </a:p>
          <a:p>
            <a:pPr marL="0" lvl="0" indent="342900" algn="just">
              <a:spcBef>
                <a:spcPts val="0"/>
              </a:spcBef>
            </a:pPr>
            <a:r>
              <a:rPr lang="uk-UA" dirty="0" smtClean="0"/>
              <a:t>керування процесом технологічної підготовки виробництва.</a:t>
            </a:r>
            <a:endParaRPr lang="uk-U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65516"/>
            <a:ext cx="8229600" cy="4266474"/>
          </a:xfrm>
        </p:spPr>
        <p:txBody>
          <a:bodyPr>
            <a:normAutofit fontScale="70000" lnSpcReduction="20000"/>
          </a:bodyPr>
          <a:lstStyle/>
          <a:p>
            <a:pPr marL="0" indent="342900" algn="just">
              <a:spcBef>
                <a:spcPts val="0"/>
              </a:spcBef>
              <a:buNone/>
            </a:pPr>
            <a:r>
              <a:rPr lang="uk-UA" b="1" i="1" dirty="0" smtClean="0"/>
              <a:t>Організаційно-економічна підготовка виробництва </a:t>
            </a:r>
            <a:r>
              <a:rPr lang="uk-UA" dirty="0" smtClean="0"/>
              <a:t>включає проведення таких робіт:</a:t>
            </a:r>
          </a:p>
          <a:p>
            <a:pPr marL="0" lvl="0" indent="342900" algn="just">
              <a:spcBef>
                <a:spcPts val="0"/>
              </a:spcBef>
            </a:pPr>
            <a:r>
              <a:rPr lang="uk-UA" dirty="0" smtClean="0"/>
              <a:t>календарне планування виробничого процесу;</a:t>
            </a:r>
          </a:p>
          <a:p>
            <a:pPr marL="0" lvl="0" indent="342900" algn="just">
              <a:spcBef>
                <a:spcPts val="0"/>
              </a:spcBef>
            </a:pPr>
            <a:r>
              <a:rPr lang="uk-UA" dirty="0" smtClean="0"/>
              <a:t>розрахунок   та     забезпечення   потреб   в   матеріалах,    комплектуючих</a:t>
            </a:r>
          </a:p>
          <a:p>
            <a:pPr marL="0" indent="342900" algn="just">
              <a:spcBef>
                <a:spcPts val="0"/>
              </a:spcBef>
            </a:pPr>
            <a:r>
              <a:rPr lang="uk-UA" dirty="0" smtClean="0"/>
              <a:t>виробах, інструменті тощо;</a:t>
            </a:r>
          </a:p>
          <a:p>
            <a:pPr marL="0" lvl="0" indent="342900" algn="just">
              <a:spcBef>
                <a:spcPts val="0"/>
              </a:spcBef>
            </a:pPr>
            <a:r>
              <a:rPr lang="uk-UA" dirty="0" smtClean="0"/>
              <a:t>розрахунок затрат на виробництво;</a:t>
            </a:r>
          </a:p>
          <a:p>
            <a:pPr marL="0" lvl="0" indent="342900" algn="just">
              <a:spcBef>
                <a:spcPts val="0"/>
              </a:spcBef>
            </a:pPr>
            <a:r>
              <a:rPr lang="uk-UA" dirty="0" smtClean="0"/>
              <a:t>вибір найбільш оптимальних технологічних процесів.</a:t>
            </a:r>
          </a:p>
          <a:p>
            <a:pPr marL="0" indent="342900" algn="just">
              <a:spcBef>
                <a:spcPts val="0"/>
              </a:spcBef>
              <a:buNone/>
            </a:pPr>
            <a:r>
              <a:rPr lang="uk-UA" dirty="0" smtClean="0"/>
              <a:t>Надто відповідальною та трудомісткою частиною технічної підготовки виробництва є технологічна підготовка, трудомісткість якої складає в умовах дрібносерійного виробництва 30-40%, серійного в межах 40-50%, а у масовому до 60%. Трудомісткість технологічного проектування у більшості випадків перевищує трудомісткість конструювання машин інколи у кілька разів.</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583574"/>
          </a:xfrm>
        </p:spPr>
        <p:txBody>
          <a:bodyPr>
            <a:normAutofit/>
          </a:bodyPr>
          <a:lstStyle/>
          <a:p>
            <a:r>
              <a:rPr lang="uk-UA" sz="3200" b="1" dirty="0" smtClean="0"/>
              <a:t> 1.4. Виробничий та технологічний процеси</a:t>
            </a:r>
            <a:endParaRPr lang="uk-UA" sz="3200" dirty="0"/>
          </a:p>
        </p:txBody>
      </p:sp>
      <p:sp>
        <p:nvSpPr>
          <p:cNvPr id="3" name="Содержимое 2"/>
          <p:cNvSpPr>
            <a:spLocks noGrp="1"/>
          </p:cNvSpPr>
          <p:nvPr>
            <p:ph idx="1"/>
          </p:nvPr>
        </p:nvSpPr>
        <p:spPr>
          <a:xfrm>
            <a:off x="251520" y="699542"/>
            <a:ext cx="8712968" cy="4086454"/>
          </a:xfrm>
        </p:spPr>
        <p:txBody>
          <a:bodyPr>
            <a:noAutofit/>
          </a:bodyPr>
          <a:lstStyle/>
          <a:p>
            <a:pPr marL="0" indent="342900" algn="just">
              <a:spcBef>
                <a:spcPts val="0"/>
              </a:spcBef>
              <a:buNone/>
            </a:pPr>
            <a:r>
              <a:rPr lang="uk-UA" sz="1400" dirty="0" smtClean="0"/>
              <a:t>Згідно з ДСТУ, сукупність усіх дій людей та знарядь виробництва, необхідних на даному підприємстві для виготовлення чи ремонту виробів, які випускаються, називається </a:t>
            </a:r>
            <a:r>
              <a:rPr lang="uk-UA" sz="1400" b="1" i="1" dirty="0" smtClean="0"/>
              <a:t>виробничим процесом. </a:t>
            </a:r>
          </a:p>
          <a:p>
            <a:pPr marL="0" indent="342900" algn="just">
              <a:spcBef>
                <a:spcPts val="0"/>
              </a:spcBef>
              <a:buNone/>
            </a:pPr>
            <a:r>
              <a:rPr lang="uk-UA" sz="1400" b="1" i="1" dirty="0" smtClean="0"/>
              <a:t> </a:t>
            </a:r>
            <a:r>
              <a:rPr lang="uk-UA" sz="1400" dirty="0" smtClean="0"/>
              <a:t>При його протіканні матеріали і напівфабрикати перетворюються на ротову продукцію, яка відповідає своєму службовому призначенню.</a:t>
            </a:r>
          </a:p>
          <a:p>
            <a:pPr algn="just">
              <a:spcBef>
                <a:spcPts val="0"/>
              </a:spcBef>
              <a:buNone/>
            </a:pPr>
            <a:r>
              <a:rPr lang="uk-UA" sz="1400" dirty="0" smtClean="0"/>
              <a:t> Виробничий процес охоплює:</a:t>
            </a:r>
          </a:p>
          <a:p>
            <a:pPr lvl="0" algn="just">
              <a:spcBef>
                <a:spcPts val="0"/>
              </a:spcBef>
            </a:pPr>
            <a:r>
              <a:rPr lang="uk-UA" sz="1400" dirty="0" smtClean="0"/>
              <a:t>підготовка засобів виробництва і обслуговування робочих місць;</a:t>
            </a:r>
          </a:p>
          <a:p>
            <a:pPr lvl="0" algn="just">
              <a:spcBef>
                <a:spcPts val="0"/>
              </a:spcBef>
            </a:pPr>
            <a:r>
              <a:rPr lang="uk-UA" sz="1400" dirty="0" smtClean="0"/>
              <a:t>отримання та зберігання матеріалів і напівфабрикатів;</a:t>
            </a:r>
          </a:p>
          <a:p>
            <a:pPr lvl="0" algn="just">
              <a:spcBef>
                <a:spcPts val="0"/>
              </a:spcBef>
            </a:pPr>
            <a:r>
              <a:rPr lang="uk-UA" sz="1400" i="1" dirty="0" smtClean="0"/>
              <a:t>усі стадії виготовлення виробів – деталей, вузлів та машини в цілому</a:t>
            </a:r>
            <a:r>
              <a:rPr lang="uk-UA" sz="1400" dirty="0" smtClean="0"/>
              <a:t>;</a:t>
            </a:r>
          </a:p>
          <a:p>
            <a:pPr lvl="0" algn="just">
              <a:spcBef>
                <a:spcPts val="0"/>
              </a:spcBef>
            </a:pPr>
            <a:r>
              <a:rPr lang="uk-UA" sz="1400" dirty="0" smtClean="0"/>
              <a:t>транспортування матеріалів, заготовок, складових частин і готових</a:t>
            </a:r>
          </a:p>
          <a:p>
            <a:pPr algn="just">
              <a:spcBef>
                <a:spcPts val="0"/>
              </a:spcBef>
            </a:pPr>
            <a:r>
              <a:rPr lang="uk-UA" sz="1400" dirty="0" smtClean="0"/>
              <a:t>виробів;</a:t>
            </a:r>
          </a:p>
          <a:p>
            <a:pPr lvl="0" algn="just">
              <a:spcBef>
                <a:spcPts val="0"/>
              </a:spcBef>
            </a:pPr>
            <a:r>
              <a:rPr lang="uk-UA" sz="1400" dirty="0" smtClean="0"/>
              <a:t>технічний контроль, випробування і атестацію продукції на усіх стадіях</a:t>
            </a:r>
          </a:p>
          <a:p>
            <a:pPr algn="just">
              <a:spcBef>
                <a:spcPts val="0"/>
              </a:spcBef>
            </a:pPr>
            <a:r>
              <a:rPr lang="uk-UA" sz="1400" dirty="0" smtClean="0"/>
              <a:t>виробництва;</a:t>
            </a:r>
          </a:p>
          <a:p>
            <a:pPr lvl="0" algn="just">
              <a:spcBef>
                <a:spcPts val="0"/>
              </a:spcBef>
            </a:pPr>
            <a:r>
              <a:rPr lang="uk-UA" sz="1400" dirty="0" smtClean="0"/>
              <a:t>розкладання складальних одиниць (при потребі);</a:t>
            </a:r>
          </a:p>
          <a:p>
            <a:pPr lvl="0" algn="just">
              <a:spcBef>
                <a:spcPts val="0"/>
              </a:spcBef>
            </a:pPr>
            <a:r>
              <a:rPr lang="uk-UA" sz="1400" dirty="0" smtClean="0"/>
              <a:t>виготовлення тари, упаковування готової продукції та інші дії, пов’язані з виготовленням виробів, які випускаються на реалізацію.</a:t>
            </a:r>
          </a:p>
          <a:p>
            <a:pPr algn="just">
              <a:spcBef>
                <a:spcPts val="0"/>
              </a:spcBef>
              <a:buNone/>
            </a:pPr>
            <a:r>
              <a:rPr lang="uk-UA" sz="1400" b="1" i="1" dirty="0" smtClean="0"/>
              <a:t>Технологічний процес</a:t>
            </a:r>
            <a:r>
              <a:rPr lang="uk-UA" sz="1400" dirty="0" smtClean="0"/>
              <a:t> – це  частина  виробничого  процесу, яка  включає  дії,</a:t>
            </a:r>
          </a:p>
          <a:p>
            <a:pPr algn="just">
              <a:spcBef>
                <a:spcPts val="0"/>
              </a:spcBef>
            </a:pPr>
            <a:r>
              <a:rPr lang="uk-UA" sz="1400" dirty="0" smtClean="0"/>
              <a:t>спрямовані   на   послідовну   зміну   розмірів,  форми,  зовнішнього  вигляду  чи</a:t>
            </a:r>
          </a:p>
          <a:p>
            <a:pPr algn="just">
              <a:spcBef>
                <a:spcPts val="0"/>
              </a:spcBef>
            </a:pPr>
            <a:r>
              <a:rPr lang="uk-UA" sz="1400" dirty="0" smtClean="0"/>
              <a:t>внутрішніх властивостей предмета виробництва та їх контроль.</a:t>
            </a:r>
            <a:endParaRPr lang="uk-UA"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t> </a:t>
            </a:r>
            <a:r>
              <a:rPr lang="uk-UA" sz="3600" b="1" dirty="0" smtClean="0"/>
              <a:t>1.5. Складові частини і структура технологічних процесів</a:t>
            </a:r>
            <a:endParaRPr lang="uk-UA" sz="3600" dirty="0"/>
          </a:p>
        </p:txBody>
      </p:sp>
      <p:sp>
        <p:nvSpPr>
          <p:cNvPr id="3" name="Содержимое 2"/>
          <p:cNvSpPr>
            <a:spLocks noGrp="1"/>
          </p:cNvSpPr>
          <p:nvPr>
            <p:ph idx="1"/>
          </p:nvPr>
        </p:nvSpPr>
        <p:spPr>
          <a:xfrm>
            <a:off x="395536" y="1059582"/>
            <a:ext cx="8291264" cy="3780420"/>
          </a:xfrm>
        </p:spPr>
        <p:txBody>
          <a:bodyPr>
            <a:normAutofit fontScale="55000" lnSpcReduction="20000"/>
          </a:bodyPr>
          <a:lstStyle/>
          <a:p>
            <a:pPr marL="0" indent="342900" algn="just">
              <a:spcBef>
                <a:spcPts val="0"/>
              </a:spcBef>
              <a:buNone/>
            </a:pPr>
            <a:r>
              <a:rPr lang="uk-UA" dirty="0" smtClean="0"/>
              <a:t>Внаслідок  принципової  важливості  термінології,  що  використовується при проектуванні технологічних процесів, у  відповідності до стандарту окремі з них:</a:t>
            </a:r>
          </a:p>
          <a:p>
            <a:pPr marL="0" lvl="0" indent="342900" algn="just">
              <a:spcBef>
                <a:spcPts val="0"/>
              </a:spcBef>
              <a:buNone/>
            </a:pPr>
            <a:r>
              <a:rPr lang="uk-UA" b="1" i="1" dirty="0" smtClean="0"/>
              <a:t>Лиття</a:t>
            </a:r>
            <a:r>
              <a:rPr lang="uk-UA" i="1" dirty="0" smtClean="0"/>
              <a:t>, </a:t>
            </a:r>
            <a:r>
              <a:rPr lang="uk-UA" dirty="0" smtClean="0"/>
              <a:t>це формоутворення заготовки або виробу з рідинного матеріалу шляхом заповнення ним порожнини заданої форми і розмірів з наступним затвердінням.</a:t>
            </a:r>
          </a:p>
          <a:p>
            <a:pPr marL="0" lvl="0" indent="342900" algn="just">
              <a:spcBef>
                <a:spcPts val="0"/>
              </a:spcBef>
              <a:buNone/>
            </a:pPr>
            <a:r>
              <a:rPr lang="uk-UA" b="1" i="1" dirty="0" smtClean="0"/>
              <a:t>Обробка  різанням</a:t>
            </a:r>
            <a:r>
              <a:rPr lang="uk-UA" i="1" dirty="0" smtClean="0"/>
              <a:t>,  </a:t>
            </a:r>
            <a:r>
              <a:rPr lang="uk-UA" dirty="0" smtClean="0"/>
              <a:t>це  зміна  форми,  розмірів,   шорсткості   поверхні  та властивостей заготовки деформуванням, відокремленням поверхневих шарів матеріалу і утворенням стружки; прикладами обробки різанням є точіння, фрезерування, свердлування, абразивна обробка тощо.</a:t>
            </a:r>
          </a:p>
          <a:p>
            <a:pPr marL="0" lvl="0" indent="342900" algn="just">
              <a:spcBef>
                <a:spcPts val="0"/>
              </a:spcBef>
              <a:buNone/>
            </a:pPr>
            <a:r>
              <a:rPr lang="uk-UA" i="1" dirty="0" smtClean="0"/>
              <a:t> </a:t>
            </a:r>
            <a:r>
              <a:rPr lang="uk-UA" b="1" i="1" dirty="0" smtClean="0"/>
              <a:t>Термічна   і    хіміко-термічна    обробка    </a:t>
            </a:r>
            <a:r>
              <a:rPr lang="uk-UA" dirty="0" smtClean="0"/>
              <a:t>полягає   у    зміні    структури   і властивостей матеріалу заготовки внаслідок теплових і дифузійних впливів; прикладами цих видів обробки є загартування, відпуск, відпал, нормалізація, покращення, цементація, азотування і старіння.</a:t>
            </a:r>
          </a:p>
          <a:p>
            <a:pPr marL="0" indent="342900" algn="just">
              <a:spcBef>
                <a:spcPts val="0"/>
              </a:spcBef>
              <a:buNone/>
            </a:pPr>
            <a:r>
              <a:rPr lang="uk-UA" b="1" i="1" dirty="0" smtClean="0"/>
              <a:t>Зварювання</a:t>
            </a:r>
            <a:r>
              <a:rPr lang="uk-UA" i="1" dirty="0" smtClean="0"/>
              <a:t>,  </a:t>
            </a:r>
            <a:r>
              <a:rPr lang="uk-UA" dirty="0" smtClean="0"/>
              <a:t>це  процес  утворення  </a:t>
            </a:r>
            <a:r>
              <a:rPr lang="uk-UA" dirty="0" err="1" smtClean="0"/>
              <a:t>нерознімних</a:t>
            </a:r>
            <a:r>
              <a:rPr lang="uk-UA" dirty="0" smtClean="0"/>
              <a:t>  з’єднань  міжатомними</a:t>
            </a:r>
          </a:p>
          <a:p>
            <a:pPr marL="0" indent="342900" algn="just">
              <a:spcBef>
                <a:spcPts val="0"/>
              </a:spcBef>
              <a:buNone/>
            </a:pPr>
            <a:r>
              <a:rPr lang="uk-UA" dirty="0" smtClean="0"/>
              <a:t>зв’язками між окремими частинами при їх місцевому або загальному нагріванні чи пластичному деформуванні або їх сумісній дії.</a:t>
            </a:r>
            <a:endParaRPr lang="uk-U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11511"/>
            <a:ext cx="8229600" cy="2376263"/>
          </a:xfrm>
        </p:spPr>
        <p:txBody>
          <a:bodyPr>
            <a:normAutofit fontScale="62500" lnSpcReduction="20000"/>
          </a:bodyPr>
          <a:lstStyle/>
          <a:p>
            <a:pPr marL="0" indent="342900" algn="just">
              <a:spcBef>
                <a:spcPts val="0"/>
              </a:spcBef>
              <a:buNone/>
            </a:pPr>
            <a:r>
              <a:rPr lang="uk-UA" dirty="0" smtClean="0"/>
              <a:t>Основною складовою технологічного процесу є </a:t>
            </a:r>
            <a:r>
              <a:rPr lang="uk-UA" b="1" i="1" dirty="0" smtClean="0"/>
              <a:t>технологічна операція, </a:t>
            </a:r>
            <a:r>
              <a:rPr lang="uk-UA" dirty="0" smtClean="0"/>
              <a:t>що являє собою закінчену частину технологічного процесу, яка виконується на одному робочому місці над однією деталлю або сукупністю декількох одночасно оброблюваних деталей одним робітником або групою робітників без розриву в часі. В операцію входять не лише роботи, пов’язані зі зміною форми та розмірів заготовки, але й дії, пов’язані з обслуговуванням верстата, пристрою, інструментів.</a:t>
            </a:r>
          </a:p>
          <a:p>
            <a:pPr marL="0" indent="342900" algn="just">
              <a:spcBef>
                <a:spcPts val="0"/>
              </a:spcBef>
              <a:buNone/>
            </a:pPr>
            <a:r>
              <a:rPr lang="uk-UA" dirty="0" smtClean="0"/>
              <a:t>Складовою технологічної операції є </a:t>
            </a:r>
            <a:r>
              <a:rPr lang="uk-UA" b="1" i="1" dirty="0" smtClean="0"/>
              <a:t>установ, </a:t>
            </a:r>
            <a:r>
              <a:rPr lang="uk-UA" dirty="0" smtClean="0"/>
              <a:t>що виконується при незмінному закріпленні оброблюваної деталі або складальної одиниці.</a:t>
            </a:r>
            <a:endParaRPr lang="uk-UA" dirty="0"/>
          </a:p>
        </p:txBody>
      </p:sp>
      <p:pic>
        <p:nvPicPr>
          <p:cNvPr id="4" name="Рисунок 3" descr="https://moluch.ru/blmcbn/8873/image002.png"/>
          <p:cNvPicPr/>
          <p:nvPr/>
        </p:nvPicPr>
        <p:blipFill>
          <a:blip r:embed="rId2" cstate="print"/>
          <a:srcRect/>
          <a:stretch>
            <a:fillRect/>
          </a:stretch>
        </p:blipFill>
        <p:spPr bwMode="auto">
          <a:xfrm>
            <a:off x="1043608" y="2787774"/>
            <a:ext cx="6984776" cy="205222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357505"/>
            <a:ext cx="8064896" cy="1566173"/>
          </a:xfrm>
        </p:spPr>
        <p:txBody>
          <a:bodyPr>
            <a:normAutofit fontScale="40000" lnSpcReduction="20000"/>
          </a:bodyPr>
          <a:lstStyle/>
          <a:p>
            <a:pPr marL="0" indent="288000" algn="just">
              <a:spcBef>
                <a:spcPts val="0"/>
              </a:spcBef>
              <a:buNone/>
            </a:pPr>
            <a:r>
              <a:rPr lang="uk-UA" sz="5000" b="1" i="1" dirty="0" smtClean="0"/>
              <a:t>Позиція </a:t>
            </a:r>
            <a:r>
              <a:rPr lang="uk-UA" sz="5000" dirty="0" smtClean="0"/>
              <a:t>– це   фіксоване     положення,   яке    займає    незмінно    закріплена оброблювана   заготовка  або  складальна  одиниця разом з пристроєм відносно інструмента   або  нерухомої  частини  обладнання  для  виконання  операції  чи її частини.  Зміна положення деталі відносно верстата при незмінному закріпленні її   може   відбуватися  за  рахунок   поворотних   елементів   пристрою  або  стола верстата.</a:t>
            </a:r>
            <a:endParaRPr lang="uk-UA" dirty="0"/>
          </a:p>
        </p:txBody>
      </p:sp>
      <p:pic>
        <p:nvPicPr>
          <p:cNvPr id="4" name="Рисунок 3" descr="https://b2bitocdn.kassot.com/ee/10/4a/2d/15819163/deckel-maho-dmu-125-r-------------------------universalnyiy-obrabatyivayuschiy-tsentr-40vertikalnoe-i-gorizontalnoe-polojenie-shpindelya41--------------------------razmeryi-stola-------------.jpg"/>
          <p:cNvPicPr/>
          <p:nvPr/>
        </p:nvPicPr>
        <p:blipFill>
          <a:blip r:embed="rId2" cstate="print"/>
          <a:srcRect/>
          <a:stretch>
            <a:fillRect/>
          </a:stretch>
        </p:blipFill>
        <p:spPr bwMode="auto">
          <a:xfrm>
            <a:off x="1907704" y="1923678"/>
            <a:ext cx="5544616" cy="280831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735547"/>
            <a:ext cx="8229600" cy="3708411"/>
          </a:xfrm>
        </p:spPr>
        <p:txBody>
          <a:bodyPr>
            <a:normAutofit fontScale="70000" lnSpcReduction="20000"/>
          </a:bodyPr>
          <a:lstStyle/>
          <a:p>
            <a:pPr marL="0" indent="324000" algn="just">
              <a:buNone/>
            </a:pPr>
            <a:r>
              <a:rPr lang="uk-UA" b="1" i="1" dirty="0" smtClean="0"/>
              <a:t>Технологічний перехід </a:t>
            </a:r>
            <a:r>
              <a:rPr lang="uk-UA" dirty="0" smtClean="0"/>
              <a:t>–  це  закінчена  частина   технологічної   операції, що характеризується   постійністю   використання  інструмента, параметрів режимів різання   і  поверхонь, утворюваних   обробкою    або  з’єднуваних  при  складанні та    супроводжуваних     відповідною    зміною   розмірів,   форми,   шорсткості  та взаємного   розташування  поверхонь, або відносного розташування з’єднуваних деталей.</a:t>
            </a:r>
          </a:p>
          <a:p>
            <a:pPr marL="0" indent="324000" algn="just">
              <a:buNone/>
            </a:pPr>
            <a:r>
              <a:rPr lang="uk-UA" b="1" i="1" dirty="0" smtClean="0"/>
              <a:t> Робочий хід </a:t>
            </a:r>
            <a:r>
              <a:rPr lang="uk-UA" dirty="0" smtClean="0"/>
              <a:t>– це  закінчена  частина  технологічного  переходу,  що    містить  одноразове  переміщення   інструмента   відносно  заготовки  і  супроводжується зміною  форми, розмірів, шорсткості та взаємного  розташування  поверхонь або відносного розташування з’єднуваних деталей.</a:t>
            </a:r>
            <a:endParaRPr lang="uk-U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475562"/>
          </a:xfrm>
        </p:spPr>
        <p:txBody>
          <a:bodyPr>
            <a:normAutofit fontScale="90000"/>
          </a:bodyPr>
          <a:lstStyle/>
          <a:p>
            <a:pPr lvl="1" algn="ctr" rtl="0">
              <a:spcBef>
                <a:spcPct val="0"/>
              </a:spcBef>
            </a:pPr>
            <a:r>
              <a:rPr lang="uk-UA" sz="2800" b="1" dirty="0" smtClean="0">
                <a:latin typeface="+mn-lt"/>
              </a:rPr>
              <a:t>1.1. Машина </a:t>
            </a:r>
            <a:r>
              <a:rPr lang="uk-UA" sz="2800" b="1" dirty="0">
                <a:latin typeface="+mn-lt"/>
              </a:rPr>
              <a:t>як об’єкт </a:t>
            </a:r>
            <a:r>
              <a:rPr lang="uk-UA" sz="2800" b="1" dirty="0" smtClean="0">
                <a:latin typeface="+mn-lt"/>
              </a:rPr>
              <a:t>виробництва</a:t>
            </a:r>
            <a:endParaRPr lang="uk-UA" sz="2800" dirty="0">
              <a:latin typeface="+mn-lt"/>
            </a:endParaRPr>
          </a:p>
        </p:txBody>
      </p:sp>
      <p:sp>
        <p:nvSpPr>
          <p:cNvPr id="3" name="Содержимое 2"/>
          <p:cNvSpPr>
            <a:spLocks noGrp="1"/>
          </p:cNvSpPr>
          <p:nvPr>
            <p:ph idx="1"/>
          </p:nvPr>
        </p:nvSpPr>
        <p:spPr>
          <a:xfrm>
            <a:off x="457200" y="897565"/>
            <a:ext cx="8229600" cy="3697058"/>
          </a:xfrm>
        </p:spPr>
        <p:txBody>
          <a:bodyPr>
            <a:normAutofit fontScale="47500" lnSpcReduction="20000"/>
          </a:bodyPr>
          <a:lstStyle/>
          <a:p>
            <a:pPr marL="36000" indent="-252000" algn="just">
              <a:lnSpc>
                <a:spcPct val="120000"/>
              </a:lnSpc>
              <a:buNone/>
            </a:pPr>
            <a:r>
              <a:rPr lang="uk-UA" dirty="0"/>
              <a:t> </a:t>
            </a:r>
            <a:r>
              <a:rPr lang="uk-UA" dirty="0" smtClean="0"/>
              <a:t>        </a:t>
            </a:r>
            <a:r>
              <a:rPr lang="uk-UA" sz="3600" dirty="0" smtClean="0"/>
              <a:t>Об’єктами </a:t>
            </a:r>
            <a:r>
              <a:rPr lang="uk-UA" sz="3600" dirty="0"/>
              <a:t>виробництва машинобудівної промисловості являються машини.</a:t>
            </a:r>
          </a:p>
          <a:p>
            <a:pPr marL="36000" indent="-252000" algn="just">
              <a:lnSpc>
                <a:spcPct val="120000"/>
              </a:lnSpc>
              <a:buNone/>
            </a:pPr>
            <a:r>
              <a:rPr lang="uk-UA" sz="3600" b="1" i="1" dirty="0" smtClean="0"/>
              <a:t>        Машина </a:t>
            </a:r>
            <a:r>
              <a:rPr lang="uk-UA" sz="3600" b="1" i="1" dirty="0"/>
              <a:t>–</a:t>
            </a:r>
            <a:r>
              <a:rPr lang="uk-UA" sz="3600" dirty="0"/>
              <a:t> це механізм або поєднання механізмів, що здійснюють доцільні рухи для перетворення енергії (</a:t>
            </a:r>
            <a:r>
              <a:rPr lang="uk-UA" sz="3600" i="1" dirty="0"/>
              <a:t>машина-двигун</a:t>
            </a:r>
            <a:r>
              <a:rPr lang="uk-UA" sz="3600" dirty="0"/>
              <a:t>) або виконання робіт (</a:t>
            </a:r>
            <a:r>
              <a:rPr lang="uk-UA" sz="3600" i="1" dirty="0"/>
              <a:t>машина-знаряддя</a:t>
            </a:r>
            <a:r>
              <a:rPr lang="uk-UA" sz="3600" dirty="0"/>
              <a:t>). Машини, механізми, устаткування, агрегати чи деталі в процесі їх виготовлення на машинобудівному підприємстві є </a:t>
            </a:r>
            <a:r>
              <a:rPr lang="uk-UA" sz="3600" i="1" dirty="0"/>
              <a:t>виробами</a:t>
            </a:r>
            <a:r>
              <a:rPr lang="uk-UA" sz="3600" dirty="0"/>
              <a:t> як кінцевий продукт виробництва.</a:t>
            </a:r>
          </a:p>
          <a:p>
            <a:pPr marL="36000" indent="-252000" algn="just">
              <a:lnSpc>
                <a:spcPct val="120000"/>
              </a:lnSpc>
              <a:buNone/>
            </a:pPr>
            <a:r>
              <a:rPr lang="uk-UA" sz="3600" dirty="0"/>
              <a:t>         Вироби в залежності від призначення поділяються на вироби основного і допоміжного виробництв. До виробів основного виробництва відносять вироби, які призначені для реалізації, а до виробів допоміжного виробництва – ті, які призначені для власних потреб підприємства, що їх </a:t>
            </a:r>
            <a:r>
              <a:rPr lang="uk-UA" sz="3600" dirty="0" smtClean="0"/>
              <a:t>виготовляє.</a:t>
            </a:r>
            <a:r>
              <a:rPr lang="uk-UA" dirty="0"/>
              <a:t> </a:t>
            </a:r>
            <a:endParaRPr lang="uk-UA" dirty="0" smtClean="0"/>
          </a:p>
          <a:p>
            <a:pPr marL="36000" indent="-252000" algn="just">
              <a:lnSpc>
                <a:spcPct val="120000"/>
              </a:lnSpc>
              <a:buNone/>
            </a:pPr>
            <a:r>
              <a:rPr lang="uk-UA" sz="3600" dirty="0" smtClean="0"/>
              <a:t>         Базові деталі – це деталі з базовими поверхнями, які виконують у складальному з’єднання (вузлі) роль з’єднуючої ланки і забезпечують при складанні відповідне положення інших деталей (станина верстата тощо).</a:t>
            </a:r>
            <a:endParaRPr lang="uk-UA"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3600" b="1" dirty="0" smtClean="0"/>
              <a:t> 1.6. Просторові та часові умови виконання технологічних процесів</a:t>
            </a:r>
            <a:endParaRPr lang="uk-UA" sz="3600" dirty="0"/>
          </a:p>
        </p:txBody>
      </p:sp>
      <p:sp>
        <p:nvSpPr>
          <p:cNvPr id="3" name="Содержимое 2"/>
          <p:cNvSpPr>
            <a:spLocks noGrp="1"/>
          </p:cNvSpPr>
          <p:nvPr>
            <p:ph idx="1"/>
          </p:nvPr>
        </p:nvSpPr>
        <p:spPr>
          <a:xfrm>
            <a:off x="457200" y="1200150"/>
            <a:ext cx="8229600" cy="3675856"/>
          </a:xfrm>
        </p:spPr>
        <p:txBody>
          <a:bodyPr>
            <a:normAutofit fontScale="70000" lnSpcReduction="20000"/>
          </a:bodyPr>
          <a:lstStyle/>
          <a:p>
            <a:pPr marL="0" indent="342900" algn="just">
              <a:spcBef>
                <a:spcPts val="0"/>
              </a:spcBef>
              <a:buNone/>
            </a:pPr>
            <a:r>
              <a:rPr lang="uk-UA" dirty="0" smtClean="0"/>
              <a:t>Кількість   машин,   їх  деталей   або   заготовок,   які   належить виготовити в одиницю часу (в основному за  рік, квартал чи місяць),  називають </a:t>
            </a:r>
            <a:r>
              <a:rPr lang="uk-UA" b="1" i="1" dirty="0" smtClean="0"/>
              <a:t>програмою </a:t>
            </a:r>
            <a:r>
              <a:rPr lang="uk-UA" dirty="0" smtClean="0"/>
              <a:t>випуску.</a:t>
            </a:r>
          </a:p>
          <a:p>
            <a:pPr marL="0" indent="342900" algn="just">
              <a:spcBef>
                <a:spcPts val="0"/>
              </a:spcBef>
              <a:buNone/>
            </a:pPr>
            <a:r>
              <a:rPr lang="uk-UA" dirty="0" smtClean="0"/>
              <a:t> Загальна    кількість   машин,    їх    деталей    чи   заготовок,   які     належать виготовленню за незмінними кресленнями, називають </a:t>
            </a:r>
            <a:r>
              <a:rPr lang="uk-UA" b="1" i="1" dirty="0" smtClean="0"/>
              <a:t>величиною серії.</a:t>
            </a:r>
            <a:endParaRPr lang="uk-UA" dirty="0" smtClean="0"/>
          </a:p>
          <a:p>
            <a:pPr marL="0" indent="342900" algn="just">
              <a:spcBef>
                <a:spcPts val="0"/>
              </a:spcBef>
              <a:buNone/>
            </a:pPr>
            <a:r>
              <a:rPr lang="uk-UA" b="1" i="1" dirty="0" smtClean="0"/>
              <a:t> Такт  випуску  </a:t>
            </a:r>
            <a:r>
              <a:rPr lang="uk-UA" dirty="0" smtClean="0"/>
              <a:t>представляє  собою  проміжок  часу, через який періодично випускається машина, їх складальні одиниці, деталі чи заготовки.</a:t>
            </a:r>
          </a:p>
          <a:p>
            <a:pPr marL="0" indent="342900" algn="just">
              <a:spcBef>
                <a:spcPts val="0"/>
              </a:spcBef>
              <a:buNone/>
            </a:pPr>
            <a:r>
              <a:rPr lang="uk-UA" b="1" i="1" dirty="0" smtClean="0"/>
              <a:t> Партією   </a:t>
            </a:r>
            <a:r>
              <a:rPr lang="uk-UA" dirty="0" smtClean="0"/>
              <a:t>прийнято  називати  групу  заготовок  (деталей),  які  одночасно поступають  для обробки (складання) на одне робоче місце. Кількість заготовок  (деталей) в партії визначається на основі техніко-економічного розрахунку.</a:t>
            </a:r>
          </a:p>
          <a:p>
            <a:pPr>
              <a:buNone/>
            </a:pPr>
            <a:endParaRPr lang="uk-U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3200" b="1" dirty="0" smtClean="0"/>
              <a:t>1.7. Поняття про трудомісткість, верстатомісткість і норму часу</a:t>
            </a:r>
            <a:endParaRPr lang="uk-UA" sz="3200" dirty="0"/>
          </a:p>
        </p:txBody>
      </p:sp>
      <p:sp>
        <p:nvSpPr>
          <p:cNvPr id="3" name="Содержимое 2"/>
          <p:cNvSpPr>
            <a:spLocks noGrp="1"/>
          </p:cNvSpPr>
          <p:nvPr>
            <p:ph idx="1"/>
          </p:nvPr>
        </p:nvSpPr>
        <p:spPr>
          <a:xfrm>
            <a:off x="323528" y="1059582"/>
            <a:ext cx="8496944" cy="3816424"/>
          </a:xfrm>
        </p:spPr>
        <p:txBody>
          <a:bodyPr>
            <a:noAutofit/>
          </a:bodyPr>
          <a:lstStyle/>
          <a:p>
            <a:pPr marL="0" indent="342900" algn="just">
              <a:lnSpc>
                <a:spcPct val="120000"/>
              </a:lnSpc>
              <a:spcBef>
                <a:spcPts val="0"/>
              </a:spcBef>
              <a:buNone/>
            </a:pPr>
            <a:r>
              <a:rPr lang="uk-UA" sz="1600" dirty="0" smtClean="0"/>
              <a:t>Час, який витрачається робітником  при нормальній інтенсивності праці на здійсненні  того  чи  іншого  технологічного  процесу чи його частини, називають </a:t>
            </a:r>
            <a:r>
              <a:rPr lang="uk-UA" sz="1600" b="1" i="1" dirty="0" smtClean="0"/>
              <a:t>трудомісткістю</a:t>
            </a:r>
            <a:r>
              <a:rPr lang="uk-UA" sz="1600" dirty="0" smtClean="0"/>
              <a:t>.    Одиниця   вимірювання   трудомісткості  –  людино-година. Розрізняють </a:t>
            </a:r>
            <a:r>
              <a:rPr lang="uk-UA" sz="1600" i="1" dirty="0" smtClean="0"/>
              <a:t>фактичну</a:t>
            </a:r>
            <a:r>
              <a:rPr lang="uk-UA" sz="1600" dirty="0" smtClean="0"/>
              <a:t> трудомісткість і </a:t>
            </a:r>
            <a:r>
              <a:rPr lang="uk-UA" sz="1600" i="1" dirty="0" smtClean="0"/>
              <a:t>розрахункову</a:t>
            </a:r>
            <a:r>
              <a:rPr lang="uk-UA" sz="1600" dirty="0" smtClean="0"/>
              <a:t> трудомісткість.</a:t>
            </a:r>
          </a:p>
          <a:p>
            <a:pPr marL="0" indent="342900" algn="just">
              <a:lnSpc>
                <a:spcPct val="120000"/>
              </a:lnSpc>
              <a:spcBef>
                <a:spcPts val="0"/>
              </a:spcBef>
              <a:buNone/>
            </a:pPr>
            <a:r>
              <a:rPr lang="uk-UA" sz="1600" b="1" i="1" dirty="0" smtClean="0"/>
              <a:t>Верстатомісткістю  </a:t>
            </a:r>
            <a:r>
              <a:rPr lang="uk-UA" sz="1600" dirty="0" smtClean="0"/>
              <a:t>називають   час,  протягом  якого фактично працює чи повинен  працювати  верстат,  декілька   верстатів чи інших видів обладнання для виконання окремих або усіх операцій при  виготовленні деталей  або цілого виробу.     Відповідно     з      цим     розрізняють     верстатомісткість        операції, верстатомісткість деталі та верстатомісткість виробу.</a:t>
            </a:r>
          </a:p>
          <a:p>
            <a:pPr marL="0" indent="342900" algn="just">
              <a:lnSpc>
                <a:spcPct val="120000"/>
              </a:lnSpc>
              <a:spcBef>
                <a:spcPts val="0"/>
              </a:spcBef>
              <a:buNone/>
            </a:pPr>
            <a:r>
              <a:rPr lang="uk-UA" sz="1600" dirty="0" smtClean="0"/>
              <a:t>Для нормування праці і планування виробничого процесу використовують таке  поняття,  як  </a:t>
            </a:r>
            <a:r>
              <a:rPr lang="uk-UA" sz="1600" b="1" i="1" dirty="0" smtClean="0"/>
              <a:t>норма часу. </a:t>
            </a:r>
            <a:r>
              <a:rPr lang="uk-UA" sz="1600" dirty="0" smtClean="0"/>
              <a:t>Нормою  часу   називають  встановлену   кількість праці   належної    кваліфікації    та   нормальної   інтенсивності,   необхідну   для виконання     якої-небудь   операції    чи   в   цілому   технологічному   процесу   в нормальних виробничих умовах.</a:t>
            </a:r>
            <a:endParaRPr lang="uk-UA"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573529"/>
            <a:ext cx="8229600" cy="3394472"/>
          </a:xfrm>
        </p:spPr>
        <p:txBody>
          <a:bodyPr>
            <a:normAutofit fontScale="47500" lnSpcReduction="20000"/>
          </a:bodyPr>
          <a:lstStyle/>
          <a:p>
            <a:pPr>
              <a:buNone/>
            </a:pPr>
            <a:r>
              <a:rPr lang="uk-UA" dirty="0" smtClean="0"/>
              <a:t>Норма  часу  на  виконання  операції  незалежно  від типу верстата і методу обробки визначається за формулою: </a:t>
            </a:r>
          </a:p>
          <a:p>
            <a:pPr>
              <a:buNone/>
            </a:pPr>
            <a:r>
              <a:rPr lang="uk-UA" dirty="0" smtClean="0"/>
              <a:t> </a:t>
            </a:r>
          </a:p>
          <a:p>
            <a:pPr>
              <a:buNone/>
            </a:pPr>
            <a:r>
              <a:rPr lang="uk-UA" u="sng" dirty="0" smtClean="0"/>
              <a:t>         </a:t>
            </a:r>
            <a:endParaRPr lang="uk-UA" dirty="0" smtClean="0"/>
          </a:p>
          <a:p>
            <a:pPr algn="ctr">
              <a:buNone/>
            </a:pPr>
            <a:r>
              <a:rPr lang="ru-RU" dirty="0" smtClean="0"/>
              <a:t>           </a:t>
            </a:r>
            <a:r>
              <a:rPr lang="ru-RU" b="1" dirty="0" smtClean="0"/>
              <a:t>   </a:t>
            </a:r>
            <a:r>
              <a:rPr lang="en-US" b="1" dirty="0" smtClean="0"/>
              <a:t>t</a:t>
            </a:r>
            <a:r>
              <a:rPr lang="uk-UA" b="1" baseline="-25000" dirty="0" smtClean="0"/>
              <a:t>шт.</a:t>
            </a:r>
            <a:r>
              <a:rPr lang="ru-RU" b="1" dirty="0" smtClean="0"/>
              <a:t> =  </a:t>
            </a:r>
            <a:r>
              <a:rPr lang="en-US" b="1" dirty="0" smtClean="0"/>
              <a:t>t</a:t>
            </a:r>
            <a:r>
              <a:rPr lang="uk-UA" b="1" baseline="-25000" dirty="0" smtClean="0"/>
              <a:t>о</a:t>
            </a:r>
            <a:r>
              <a:rPr lang="ru-RU" b="1" dirty="0" smtClean="0"/>
              <a:t>  +   </a:t>
            </a:r>
            <a:r>
              <a:rPr lang="en-US" b="1" dirty="0" smtClean="0"/>
              <a:t>t</a:t>
            </a:r>
            <a:r>
              <a:rPr lang="uk-UA" b="1" baseline="-25000" dirty="0" smtClean="0"/>
              <a:t>д</a:t>
            </a:r>
            <a:r>
              <a:rPr lang="ru-RU" b="1" dirty="0" smtClean="0"/>
              <a:t>   +  </a:t>
            </a:r>
            <a:r>
              <a:rPr lang="en-US" b="1" dirty="0" smtClean="0"/>
              <a:t>t</a:t>
            </a:r>
            <a:r>
              <a:rPr lang="uk-UA" b="1" baseline="-25000" dirty="0" smtClean="0"/>
              <a:t>тех.</a:t>
            </a:r>
            <a:r>
              <a:rPr lang="ru-RU" b="1" dirty="0" smtClean="0"/>
              <a:t>  +   </a:t>
            </a:r>
            <a:r>
              <a:rPr lang="en-US" b="1" dirty="0" smtClean="0"/>
              <a:t>t</a:t>
            </a:r>
            <a:r>
              <a:rPr lang="uk-UA" b="1" baseline="-25000" dirty="0" smtClean="0"/>
              <a:t>орг.</a:t>
            </a:r>
            <a:r>
              <a:rPr lang="ru-RU" b="1" dirty="0" smtClean="0"/>
              <a:t>  +   </a:t>
            </a:r>
            <a:r>
              <a:rPr lang="en-US" b="1" dirty="0" smtClean="0"/>
              <a:t>t</a:t>
            </a:r>
            <a:r>
              <a:rPr lang="uk-UA" b="1" baseline="-25000" dirty="0" smtClean="0"/>
              <a:t>п</a:t>
            </a:r>
            <a:r>
              <a:rPr lang="uk-UA" dirty="0" smtClean="0"/>
              <a:t> ,</a:t>
            </a:r>
          </a:p>
          <a:p>
            <a:pPr>
              <a:buNone/>
            </a:pPr>
            <a:r>
              <a:rPr lang="uk-UA" dirty="0" smtClean="0"/>
              <a:t> </a:t>
            </a:r>
          </a:p>
          <a:p>
            <a:pPr>
              <a:buNone/>
            </a:pPr>
            <a:r>
              <a:rPr lang="uk-UA" dirty="0" smtClean="0"/>
              <a:t> </a:t>
            </a:r>
          </a:p>
          <a:p>
            <a:pPr>
              <a:buNone/>
            </a:pPr>
            <a:r>
              <a:rPr lang="uk-UA" dirty="0" smtClean="0"/>
              <a:t>де    </a:t>
            </a:r>
            <a:r>
              <a:rPr lang="en-US" dirty="0" smtClean="0"/>
              <a:t>t</a:t>
            </a:r>
            <a:r>
              <a:rPr lang="uk-UA" baseline="-25000" dirty="0" smtClean="0"/>
              <a:t>шт. </a:t>
            </a:r>
            <a:r>
              <a:rPr lang="uk-UA" dirty="0" smtClean="0"/>
              <a:t>  –  штучний час на виконання однієї операції, </a:t>
            </a:r>
            <a:r>
              <a:rPr lang="uk-UA" dirty="0" err="1" smtClean="0"/>
              <a:t>хв</a:t>
            </a:r>
            <a:r>
              <a:rPr lang="uk-UA" dirty="0" smtClean="0"/>
              <a:t>;</a:t>
            </a:r>
          </a:p>
          <a:p>
            <a:pPr>
              <a:buNone/>
            </a:pPr>
            <a:r>
              <a:rPr lang="uk-UA" dirty="0" smtClean="0"/>
              <a:t>         </a:t>
            </a:r>
            <a:r>
              <a:rPr lang="en-US" dirty="0" smtClean="0"/>
              <a:t>t</a:t>
            </a:r>
            <a:r>
              <a:rPr lang="uk-UA" baseline="-25000" dirty="0" smtClean="0"/>
              <a:t>о       </a:t>
            </a:r>
            <a:r>
              <a:rPr lang="uk-UA" dirty="0" smtClean="0"/>
              <a:t>–  основний (машинний, технологічний) час,  </a:t>
            </a:r>
            <a:r>
              <a:rPr lang="uk-UA" dirty="0" err="1" smtClean="0"/>
              <a:t>хв</a:t>
            </a:r>
            <a:r>
              <a:rPr lang="uk-UA" dirty="0" smtClean="0"/>
              <a:t>;</a:t>
            </a:r>
          </a:p>
          <a:p>
            <a:pPr>
              <a:buNone/>
            </a:pPr>
            <a:r>
              <a:rPr lang="uk-UA" dirty="0" smtClean="0"/>
              <a:t>         </a:t>
            </a:r>
            <a:r>
              <a:rPr lang="en-US" dirty="0" smtClean="0"/>
              <a:t>t</a:t>
            </a:r>
            <a:r>
              <a:rPr lang="uk-UA" baseline="-25000" dirty="0" smtClean="0"/>
              <a:t>д   </a:t>
            </a:r>
            <a:r>
              <a:rPr lang="uk-UA" dirty="0" smtClean="0"/>
              <a:t>  –  допоміжний час, </a:t>
            </a:r>
            <a:r>
              <a:rPr lang="uk-UA" dirty="0" err="1" smtClean="0"/>
              <a:t>хв</a:t>
            </a:r>
            <a:r>
              <a:rPr lang="uk-UA" dirty="0" smtClean="0"/>
              <a:t>;</a:t>
            </a:r>
          </a:p>
          <a:p>
            <a:pPr>
              <a:buNone/>
            </a:pPr>
            <a:r>
              <a:rPr lang="uk-UA" dirty="0" smtClean="0"/>
              <a:t>         </a:t>
            </a:r>
            <a:r>
              <a:rPr lang="en-US" dirty="0" smtClean="0"/>
              <a:t>t</a:t>
            </a:r>
            <a:r>
              <a:rPr lang="uk-UA" baseline="-25000" dirty="0" smtClean="0"/>
              <a:t>тех.  </a:t>
            </a:r>
            <a:r>
              <a:rPr lang="uk-UA" dirty="0" smtClean="0"/>
              <a:t>–  час технічного обслуговування робочого місця, </a:t>
            </a:r>
            <a:r>
              <a:rPr lang="uk-UA" dirty="0" err="1" smtClean="0"/>
              <a:t>хв</a:t>
            </a:r>
            <a:r>
              <a:rPr lang="uk-UA" dirty="0" smtClean="0"/>
              <a:t>;</a:t>
            </a:r>
          </a:p>
          <a:p>
            <a:pPr>
              <a:buNone/>
            </a:pPr>
            <a:r>
              <a:rPr lang="uk-UA" dirty="0" smtClean="0"/>
              <a:t>         </a:t>
            </a:r>
            <a:r>
              <a:rPr lang="en-US" dirty="0" smtClean="0"/>
              <a:t>t</a:t>
            </a:r>
            <a:r>
              <a:rPr lang="uk-UA" baseline="-25000" dirty="0" smtClean="0"/>
              <a:t>орг.  </a:t>
            </a:r>
            <a:r>
              <a:rPr lang="uk-UA" dirty="0" smtClean="0"/>
              <a:t>–  час організаційного обслуговування робочого місця, </a:t>
            </a:r>
            <a:r>
              <a:rPr lang="uk-UA" dirty="0" err="1" smtClean="0"/>
              <a:t>хв</a:t>
            </a:r>
            <a:r>
              <a:rPr lang="uk-UA" dirty="0" smtClean="0"/>
              <a:t>;</a:t>
            </a:r>
          </a:p>
          <a:p>
            <a:pPr>
              <a:buNone/>
            </a:pPr>
            <a:r>
              <a:rPr lang="uk-UA" dirty="0" smtClean="0"/>
              <a:t>         </a:t>
            </a:r>
            <a:r>
              <a:rPr lang="en-US" dirty="0" smtClean="0"/>
              <a:t>t</a:t>
            </a:r>
            <a:r>
              <a:rPr lang="uk-UA" baseline="-25000" dirty="0" smtClean="0"/>
              <a:t>п      </a:t>
            </a:r>
            <a:r>
              <a:rPr lang="uk-UA" dirty="0" smtClean="0"/>
              <a:t>–  час перерв у роботі, хв.</a:t>
            </a:r>
            <a:endParaRPr lang="uk-U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65516"/>
            <a:ext cx="8229600" cy="4266474"/>
          </a:xfrm>
        </p:spPr>
        <p:txBody>
          <a:bodyPr>
            <a:normAutofit fontScale="47500" lnSpcReduction="20000"/>
          </a:bodyPr>
          <a:lstStyle/>
          <a:p>
            <a:pPr marL="0" indent="342900" algn="just">
              <a:spcBef>
                <a:spcPts val="0"/>
              </a:spcBef>
              <a:buNone/>
            </a:pPr>
            <a:r>
              <a:rPr lang="uk-UA" dirty="0" smtClean="0"/>
              <a:t>Основний  технологічний  час  визначається  за допомогою розрахунків для кожного технологічного переходу:</a:t>
            </a:r>
          </a:p>
          <a:p>
            <a:pPr>
              <a:buNone/>
            </a:pPr>
            <a:endParaRPr lang="uk-UA" dirty="0" smtClean="0"/>
          </a:p>
          <a:p>
            <a:pPr>
              <a:buNone/>
            </a:pPr>
            <a:r>
              <a:rPr lang="uk-UA" dirty="0" smtClean="0"/>
              <a:t>         </a:t>
            </a:r>
          </a:p>
          <a:p>
            <a:pPr algn="ctr">
              <a:buNone/>
            </a:pPr>
            <a:r>
              <a:rPr lang="uk-UA" b="1" dirty="0" smtClean="0"/>
              <a:t>                        </a:t>
            </a:r>
            <a:r>
              <a:rPr lang="en-US" b="1" dirty="0" smtClean="0"/>
              <a:t>t</a:t>
            </a:r>
            <a:r>
              <a:rPr lang="en-US" b="1" baseline="-25000" dirty="0" smtClean="0"/>
              <a:t>o   </a:t>
            </a:r>
            <a:r>
              <a:rPr lang="uk-UA" b="1" dirty="0" smtClean="0"/>
              <a:t>= </a:t>
            </a:r>
            <a:r>
              <a:rPr lang="en-US" b="1" dirty="0" smtClean="0"/>
              <a:t>L</a:t>
            </a:r>
            <a:r>
              <a:rPr lang="uk-UA" b="1" baseline="-25000" dirty="0" smtClean="0"/>
              <a:t>Р * </a:t>
            </a:r>
            <a:r>
              <a:rPr lang="uk-UA" b="1" dirty="0" smtClean="0"/>
              <a:t>і / </a:t>
            </a:r>
            <a:r>
              <a:rPr lang="en-US" b="1" dirty="0" smtClean="0"/>
              <a:t>S</a:t>
            </a:r>
            <a:r>
              <a:rPr lang="uk-UA" b="1" baseline="-25000" dirty="0" smtClean="0"/>
              <a:t>ХВ.</a:t>
            </a:r>
            <a:r>
              <a:rPr lang="uk-UA" b="1" dirty="0" smtClean="0"/>
              <a:t>,</a:t>
            </a:r>
            <a:endParaRPr lang="uk-UA" dirty="0" smtClean="0"/>
          </a:p>
          <a:p>
            <a:pPr>
              <a:buNone/>
            </a:pPr>
            <a:r>
              <a:rPr lang="uk-UA" dirty="0" smtClean="0"/>
              <a:t> </a:t>
            </a:r>
          </a:p>
          <a:p>
            <a:pPr>
              <a:buNone/>
            </a:pPr>
            <a:r>
              <a:rPr lang="uk-UA" dirty="0" smtClean="0"/>
              <a:t>де     </a:t>
            </a:r>
            <a:r>
              <a:rPr lang="en-US" dirty="0" smtClean="0"/>
              <a:t>L</a:t>
            </a:r>
            <a:r>
              <a:rPr lang="en-US" baseline="-25000" dirty="0" smtClean="0"/>
              <a:t>P </a:t>
            </a:r>
            <a:r>
              <a:rPr lang="en-US" dirty="0" smtClean="0"/>
              <a:t>  </a:t>
            </a:r>
            <a:r>
              <a:rPr lang="ru-RU" dirty="0" smtClean="0"/>
              <a:t>–  </a:t>
            </a:r>
            <a:r>
              <a:rPr lang="uk-UA" dirty="0" smtClean="0"/>
              <a:t>розрахункова довжина обробки, мм.;</a:t>
            </a:r>
          </a:p>
          <a:p>
            <a:pPr>
              <a:buNone/>
            </a:pPr>
            <a:r>
              <a:rPr lang="uk-UA" dirty="0" smtClean="0"/>
              <a:t>          і     –  число проходів у даному переході; </a:t>
            </a:r>
          </a:p>
          <a:p>
            <a:pPr>
              <a:buNone/>
            </a:pPr>
            <a:r>
              <a:rPr lang="uk-UA" dirty="0" smtClean="0"/>
              <a:t>         </a:t>
            </a:r>
            <a:r>
              <a:rPr lang="en-US" dirty="0" smtClean="0"/>
              <a:t>S</a:t>
            </a:r>
            <a:r>
              <a:rPr lang="uk-UA" baseline="-25000" dirty="0" smtClean="0"/>
              <a:t>хв. </a:t>
            </a:r>
            <a:r>
              <a:rPr lang="uk-UA" dirty="0" smtClean="0"/>
              <a:t> –  подача інструмента, мм/хв..</a:t>
            </a:r>
          </a:p>
          <a:p>
            <a:pPr>
              <a:buNone/>
            </a:pPr>
            <a:r>
              <a:rPr lang="uk-UA" dirty="0" smtClean="0"/>
              <a:t> </a:t>
            </a:r>
          </a:p>
          <a:p>
            <a:pPr>
              <a:buNone/>
            </a:pPr>
            <a:r>
              <a:rPr lang="uk-UA" dirty="0" smtClean="0"/>
              <a:t>      Суму основного і допоміжного часу називають оперативним часом:</a:t>
            </a:r>
          </a:p>
          <a:p>
            <a:pPr>
              <a:buNone/>
            </a:pPr>
            <a:r>
              <a:rPr lang="uk-UA" dirty="0" smtClean="0"/>
              <a:t> </a:t>
            </a:r>
          </a:p>
          <a:p>
            <a:pPr algn="ctr">
              <a:buNone/>
            </a:pPr>
            <a:r>
              <a:rPr lang="uk-UA" b="1" dirty="0" smtClean="0"/>
              <a:t>                             </a:t>
            </a:r>
            <a:r>
              <a:rPr lang="en-US" b="1" dirty="0" smtClean="0"/>
              <a:t>T</a:t>
            </a:r>
            <a:r>
              <a:rPr lang="uk-UA" b="1" baseline="-25000" dirty="0" err="1" smtClean="0"/>
              <a:t>оп</a:t>
            </a:r>
            <a:r>
              <a:rPr lang="uk-UA" b="1" baseline="-25000" dirty="0" smtClean="0"/>
              <a:t> </a:t>
            </a:r>
            <a:r>
              <a:rPr lang="uk-UA" b="1" dirty="0" smtClean="0"/>
              <a:t> =  </a:t>
            </a:r>
            <a:r>
              <a:rPr lang="en-US" b="1" dirty="0" smtClean="0"/>
              <a:t>t</a:t>
            </a:r>
            <a:r>
              <a:rPr lang="uk-UA" b="1" baseline="-25000" dirty="0" smtClean="0"/>
              <a:t>о   </a:t>
            </a:r>
            <a:r>
              <a:rPr lang="uk-UA" b="1" dirty="0" smtClean="0"/>
              <a:t>+   </a:t>
            </a:r>
            <a:r>
              <a:rPr lang="en-US" b="1" dirty="0" smtClean="0"/>
              <a:t>t</a:t>
            </a:r>
            <a:r>
              <a:rPr lang="uk-UA" b="1" baseline="-25000" dirty="0" smtClean="0"/>
              <a:t>д </a:t>
            </a:r>
            <a:endParaRPr lang="uk-UA" dirty="0" smtClean="0"/>
          </a:p>
          <a:p>
            <a:pPr>
              <a:buNone/>
            </a:pPr>
            <a:r>
              <a:rPr lang="uk-UA" dirty="0" smtClean="0"/>
              <a:t> </a:t>
            </a:r>
          </a:p>
          <a:p>
            <a:pPr marL="0" indent="342900" algn="just">
              <a:spcBef>
                <a:spcPts val="0"/>
              </a:spcBef>
              <a:buNone/>
            </a:pPr>
            <a:r>
              <a:rPr lang="uk-UA" dirty="0" smtClean="0"/>
              <a:t>       Час  технічного  обслуговування   встановлюється  у  відсотках  оперативного часу (до 6%),  час  організаційного  обслуговування  у відсотках до оперативного часу (до 8%), час  перерв  роботи  встановлюється  у відсотках  до  оперативного часу  (2…3%).</a:t>
            </a:r>
            <a:endParaRPr lang="uk-U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529568"/>
          </a:xfrm>
        </p:spPr>
        <p:txBody>
          <a:bodyPr>
            <a:normAutofit fontScale="90000"/>
          </a:bodyPr>
          <a:lstStyle/>
          <a:p>
            <a:r>
              <a:rPr lang="uk-UA" sz="3200" b="1" dirty="0" smtClean="0"/>
              <a:t>1.8. Типи машинобудівних виробництв</a:t>
            </a:r>
            <a:endParaRPr lang="uk-UA" sz="3200" dirty="0"/>
          </a:p>
        </p:txBody>
      </p:sp>
      <p:sp>
        <p:nvSpPr>
          <p:cNvPr id="3" name="Содержимое 2"/>
          <p:cNvSpPr>
            <a:spLocks noGrp="1"/>
          </p:cNvSpPr>
          <p:nvPr>
            <p:ph idx="1"/>
          </p:nvPr>
        </p:nvSpPr>
        <p:spPr>
          <a:xfrm>
            <a:off x="457200" y="897564"/>
            <a:ext cx="8229600" cy="3834425"/>
          </a:xfrm>
        </p:spPr>
        <p:txBody>
          <a:bodyPr>
            <a:normAutofit fontScale="55000" lnSpcReduction="20000"/>
          </a:bodyPr>
          <a:lstStyle/>
          <a:p>
            <a:pPr marL="0" indent="342900" algn="just">
              <a:spcBef>
                <a:spcPts val="0"/>
              </a:spcBef>
              <a:buNone/>
            </a:pPr>
            <a:r>
              <a:rPr lang="uk-UA" dirty="0" smtClean="0"/>
              <a:t> Тип   виробництва   являє собою найбільш загальну організаційно-технічну характеристику    виробництва    і    визначається    головним    чином    ступенем спеціалізації    робочих  місць,  номенклатурою   об’єктів  виробництв,   а   також формою руху виробів по робочих місцях.</a:t>
            </a:r>
          </a:p>
          <a:p>
            <a:pPr marL="0" indent="342900" algn="just">
              <a:spcBef>
                <a:spcPts val="0"/>
              </a:spcBef>
              <a:buNone/>
            </a:pPr>
            <a:r>
              <a:rPr lang="uk-UA" dirty="0" smtClean="0"/>
              <a:t>  Ступінь   спеціалізації   робочих    місць    характеризується   </a:t>
            </a:r>
            <a:r>
              <a:rPr lang="uk-UA" b="1" dirty="0" smtClean="0"/>
              <a:t> </a:t>
            </a:r>
            <a:r>
              <a:rPr lang="uk-UA" b="1" i="1" dirty="0" smtClean="0"/>
              <a:t>коефіцієнтом закріплення     операцій</a:t>
            </a:r>
            <a:r>
              <a:rPr lang="uk-UA" dirty="0" smtClean="0"/>
              <a:t>,     під    яким    розуміють    кількість    різних   операцій, виконуваних на одному робочому місці протягом місяця.</a:t>
            </a:r>
          </a:p>
          <a:p>
            <a:pPr marL="0" indent="342900" algn="just">
              <a:spcBef>
                <a:spcPts val="0"/>
              </a:spcBef>
              <a:buNone/>
            </a:pPr>
            <a:r>
              <a:rPr lang="uk-UA" dirty="0" smtClean="0"/>
              <a:t>  Згідно  зі   стандартом, коефіцієнт  закріплення операцій для групи робочих місць визначається за формулою:</a:t>
            </a:r>
          </a:p>
          <a:p>
            <a:pPr marL="0" indent="342900" algn="just">
              <a:spcBef>
                <a:spcPts val="0"/>
              </a:spcBef>
              <a:buNone/>
            </a:pPr>
            <a:r>
              <a:rPr lang="uk-UA" dirty="0" smtClean="0"/>
              <a:t> </a:t>
            </a:r>
          </a:p>
          <a:p>
            <a:pPr marL="0" indent="342900" algn="just">
              <a:spcBef>
                <a:spcPts val="0"/>
              </a:spcBef>
              <a:buNone/>
            </a:pPr>
            <a:r>
              <a:rPr lang="uk-UA" b="1" dirty="0" smtClean="0"/>
              <a:t>                             К</a:t>
            </a:r>
            <a:r>
              <a:rPr lang="uk-UA" b="1" baseline="-25000" dirty="0" smtClean="0"/>
              <a:t>з.о</a:t>
            </a:r>
            <a:r>
              <a:rPr lang="uk-UA" b="1" dirty="0" smtClean="0"/>
              <a:t>  =   О/Р</a:t>
            </a:r>
            <a:r>
              <a:rPr lang="uk-UA" dirty="0" smtClean="0"/>
              <a:t>, </a:t>
            </a:r>
            <a:r>
              <a:rPr lang="uk-UA" baseline="-25000" dirty="0" smtClean="0"/>
              <a:t> </a:t>
            </a:r>
            <a:endParaRPr lang="uk-UA" dirty="0" smtClean="0"/>
          </a:p>
          <a:p>
            <a:pPr marL="0" indent="0" algn="just">
              <a:spcBef>
                <a:spcPts val="0"/>
              </a:spcBef>
              <a:buNone/>
            </a:pPr>
            <a:endParaRPr lang="uk-UA" dirty="0" smtClean="0"/>
          </a:p>
          <a:p>
            <a:pPr marL="0" indent="0" algn="just">
              <a:spcBef>
                <a:spcPts val="0"/>
              </a:spcBef>
              <a:buNone/>
            </a:pPr>
            <a:r>
              <a:rPr lang="uk-UA" dirty="0" smtClean="0"/>
              <a:t>де   О  –  кількість різних операцій, що виконуються  на  робочих місцях ділянки  або цеху;</a:t>
            </a:r>
          </a:p>
          <a:p>
            <a:pPr marL="0" indent="342900" algn="just">
              <a:spcBef>
                <a:spcPts val="0"/>
              </a:spcBef>
              <a:buNone/>
            </a:pPr>
            <a:r>
              <a:rPr lang="uk-UA" dirty="0" smtClean="0"/>
              <a:t>    Р   –  кількість  робочих місць на ділянці чи в цеху.</a:t>
            </a:r>
            <a:endParaRPr lang="uk-U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9542"/>
            <a:ext cx="8229600" cy="3895081"/>
          </a:xfrm>
        </p:spPr>
        <p:txBody>
          <a:bodyPr>
            <a:normAutofit fontScale="55000" lnSpcReduction="20000"/>
          </a:bodyPr>
          <a:lstStyle/>
          <a:p>
            <a:pPr marL="0" indent="342900" algn="just">
              <a:spcBef>
                <a:spcPts val="0"/>
              </a:spcBef>
              <a:buNone/>
            </a:pPr>
            <a:r>
              <a:rPr lang="uk-UA" dirty="0" smtClean="0"/>
              <a:t> За ступенем спеціалізації робочі місця поділяються на групи:</a:t>
            </a:r>
          </a:p>
          <a:p>
            <a:pPr marL="0" indent="342900" algn="just">
              <a:spcBef>
                <a:spcPts val="0"/>
              </a:spcBef>
              <a:buNone/>
            </a:pPr>
            <a:r>
              <a:rPr lang="uk-UA" dirty="0" smtClean="0"/>
              <a:t>1) робочі місця масового виробництва,  спеціалізовані на виконання однієї    операції, яка безперервно повторюється;</a:t>
            </a:r>
          </a:p>
          <a:p>
            <a:pPr marL="0" indent="342900" algn="just">
              <a:spcBef>
                <a:spcPts val="0"/>
              </a:spcBef>
              <a:buNone/>
            </a:pPr>
            <a:r>
              <a:rPr lang="uk-UA" dirty="0" smtClean="0"/>
              <a:t>2) робочі   місця  серійного   виробництва,  на  яких  виконується  декілька різних операцій, які повторюються через певні проміжки часу;</a:t>
            </a:r>
          </a:p>
          <a:p>
            <a:pPr marL="0" indent="342900" algn="just">
              <a:spcBef>
                <a:spcPts val="0"/>
              </a:spcBef>
              <a:buNone/>
            </a:pPr>
            <a:r>
              <a:rPr lang="uk-UA" dirty="0" smtClean="0"/>
              <a:t>3) робочі  місця одиничного  виробництва, на  яких  виконується велика кількість  операцій,  які   повторюються  через  невизначені  проміжки  часу  або зовсім не повторюються.</a:t>
            </a:r>
          </a:p>
          <a:p>
            <a:pPr marL="0" indent="342900" algn="just">
              <a:spcBef>
                <a:spcPts val="0"/>
              </a:spcBef>
              <a:buNone/>
            </a:pPr>
            <a:r>
              <a:rPr lang="uk-UA" dirty="0" smtClean="0"/>
              <a:t>В залежності  від  номенклатури  та  періоду  повторення  операцій, робочі місця 2-ї групи відносять до велико-, середньо- та дрібносерійних.</a:t>
            </a:r>
          </a:p>
          <a:p>
            <a:pPr marL="0" indent="342900" algn="just">
              <a:spcBef>
                <a:spcPts val="0"/>
              </a:spcBef>
              <a:buNone/>
            </a:pPr>
            <a:r>
              <a:rPr lang="uk-UA" dirty="0" smtClean="0"/>
              <a:t>Тип  виробництва  визначається  за  групою  робочих місць, що переважає. Якщо  за  робочим  місцем, незалежно від його завантаження, закріплена тільки одна операція, то К</a:t>
            </a:r>
            <a:r>
              <a:rPr lang="uk-UA" baseline="-25000" dirty="0" smtClean="0"/>
              <a:t>з.о</a:t>
            </a:r>
            <a:r>
              <a:rPr lang="uk-UA" dirty="0" smtClean="0"/>
              <a:t> = 1,  що відповідає  масовому  виробництву; якщо 1 &lt; К</a:t>
            </a:r>
            <a:r>
              <a:rPr lang="uk-UA" baseline="-25000" dirty="0" smtClean="0"/>
              <a:t>з.о </a:t>
            </a:r>
            <a:r>
              <a:rPr lang="uk-UA" dirty="0" smtClean="0"/>
              <a:t>&lt; 10   –   виробництво     великосерійне;      якщо    10  &lt;   К</a:t>
            </a:r>
            <a:r>
              <a:rPr lang="uk-UA" baseline="-25000" dirty="0" smtClean="0"/>
              <a:t>з.о   </a:t>
            </a:r>
            <a:r>
              <a:rPr lang="uk-UA" dirty="0" smtClean="0"/>
              <a:t>&lt; 20   –   виробництво середньосерійне;   якщо 20  &lt; К</a:t>
            </a:r>
            <a:r>
              <a:rPr lang="uk-UA" baseline="-25000" dirty="0" smtClean="0"/>
              <a:t>З.О  </a:t>
            </a:r>
            <a:r>
              <a:rPr lang="uk-UA" dirty="0" smtClean="0"/>
              <a:t>&lt; 40  – виробництво дрібносерійне;  при К</a:t>
            </a:r>
            <a:r>
              <a:rPr lang="uk-UA" baseline="-25000" dirty="0" smtClean="0"/>
              <a:t>З.О </a:t>
            </a:r>
            <a:r>
              <a:rPr lang="uk-UA" dirty="0" smtClean="0"/>
              <a:t> &gt; 40 – виробництво одиничне.</a:t>
            </a:r>
            <a:endParaRPr lang="uk-U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573528"/>
            <a:ext cx="8229600" cy="4086454"/>
          </a:xfrm>
        </p:spPr>
        <p:txBody>
          <a:bodyPr>
            <a:normAutofit fontScale="77500" lnSpcReduction="20000"/>
          </a:bodyPr>
          <a:lstStyle/>
          <a:p>
            <a:pPr algn="just"/>
            <a:r>
              <a:rPr lang="uk-UA" sz="2400" b="1" i="1" dirty="0" smtClean="0"/>
              <a:t>Масовий       тип       виробництва</a:t>
            </a:r>
            <a:r>
              <a:rPr lang="uk-UA" sz="2400" i="1" dirty="0" smtClean="0"/>
              <a:t>       </a:t>
            </a:r>
            <a:r>
              <a:rPr lang="uk-UA" sz="2400" dirty="0" smtClean="0"/>
              <a:t>характеризується       безперервним виготовленням   обмеженої   номенклатури   виробів  на  вузькоспеціалізованих робочих місцях.</a:t>
            </a:r>
          </a:p>
          <a:p>
            <a:pPr algn="just"/>
            <a:r>
              <a:rPr lang="uk-UA" sz="2400" b="1" i="1" dirty="0" smtClean="0"/>
              <a:t>Середній       тип       виробництва       </a:t>
            </a:r>
            <a:r>
              <a:rPr lang="uk-UA" sz="2400" dirty="0" smtClean="0"/>
              <a:t>характеризується       безперервним виготовленням   обмеженої   номенклатури   виробів   партіями   (серіями),    які повторюються    через   певні   проміжки   часу,   на   робочих  місцях з широкою спеціалізацією   та   поділяються   на   велико-,   середньо-   та   дрібносерійне  в залежності від групи робочих місць, яка переважає.</a:t>
            </a:r>
          </a:p>
          <a:p>
            <a:pPr algn="just"/>
            <a:r>
              <a:rPr lang="uk-UA" sz="2400" b="1" i="1" dirty="0" smtClean="0"/>
              <a:t>Одиничний   тип   виробництва    </a:t>
            </a:r>
            <a:r>
              <a:rPr lang="uk-UA" sz="2400" dirty="0" smtClean="0"/>
              <a:t>відрізняється  виготовленням  широкої номенклатури    виробів   в    одиничній    кількості,    які    повторюються    через невизначені  проміжки часу або зовсім не повторюються, на робочих місцях, які не мають певної спеціалізації.</a:t>
            </a:r>
          </a:p>
          <a:p>
            <a:pPr algn="just">
              <a:buNone/>
            </a:pPr>
            <a:endParaRPr lang="uk-UA" sz="2400" dirty="0" smtClean="0"/>
          </a:p>
          <a:p>
            <a:pPr algn="just">
              <a:buNone/>
            </a:pPr>
            <a:r>
              <a:rPr lang="uk-UA" sz="2400" dirty="0" smtClean="0"/>
              <a:t>     За  типом виробництва, який переважає визначається і тип ділянки, і цеху, і заводу в цілому.</a:t>
            </a:r>
            <a:endParaRPr lang="uk-UA"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05978"/>
            <a:ext cx="8363272" cy="313544"/>
          </a:xfrm>
        </p:spPr>
        <p:txBody>
          <a:bodyPr>
            <a:normAutofit fontScale="90000"/>
          </a:bodyPr>
          <a:lstStyle/>
          <a:p>
            <a:r>
              <a:rPr lang="uk-UA" sz="2500" b="1" i="1" dirty="0" smtClean="0"/>
              <a:t>Технологічні характеристики різних типів виробництв</a:t>
            </a:r>
            <a:endParaRPr lang="uk-UA" sz="2500" dirty="0"/>
          </a:p>
        </p:txBody>
      </p:sp>
      <p:graphicFrame>
        <p:nvGraphicFramePr>
          <p:cNvPr id="5" name="Таблица 4"/>
          <p:cNvGraphicFramePr>
            <a:graphicFrameLocks noGrp="1"/>
          </p:cNvGraphicFramePr>
          <p:nvPr/>
        </p:nvGraphicFramePr>
        <p:xfrm>
          <a:off x="395536" y="514108"/>
          <a:ext cx="8496944" cy="4459756"/>
        </p:xfrm>
        <a:graphic>
          <a:graphicData uri="http://schemas.openxmlformats.org/drawingml/2006/table">
            <a:tbl>
              <a:tblPr/>
              <a:tblGrid>
                <a:gridCol w="1551616"/>
                <a:gridCol w="1994935"/>
                <a:gridCol w="2438254"/>
                <a:gridCol w="2512139"/>
              </a:tblGrid>
              <a:tr h="173213">
                <a:tc rowSpan="2">
                  <a:txBody>
                    <a:bodyPr/>
                    <a:lstStyle/>
                    <a:p>
                      <a:pPr algn="ctr">
                        <a:lnSpc>
                          <a:spcPct val="100000"/>
                        </a:lnSpc>
                        <a:spcAft>
                          <a:spcPts val="0"/>
                        </a:spcAft>
                      </a:pPr>
                      <a:r>
                        <a:rPr lang="ru-RU" sz="1200" dirty="0">
                          <a:latin typeface="Calibri"/>
                          <a:ea typeface="TimesNewRoman"/>
                          <a:cs typeface="Times New Roman"/>
                        </a:rPr>
                        <a:t>Характерна ознака</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0000"/>
                        </a:lnSpc>
                        <a:spcAft>
                          <a:spcPts val="0"/>
                        </a:spcAft>
                      </a:pPr>
                      <a:r>
                        <a:rPr lang="ru-RU" sz="1200" dirty="0">
                          <a:latin typeface="Calibri"/>
                          <a:ea typeface="TimesNewRoman"/>
                          <a:cs typeface="Times New Roman"/>
                        </a:rPr>
                        <a:t>Тип виробництва</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r>
              <a:tr h="173213">
                <a:tc vMerge="1">
                  <a:txBody>
                    <a:bodyPr/>
                    <a:lstStyle/>
                    <a:p>
                      <a:endParaRPr lang="uk-UA"/>
                    </a:p>
                  </a:txBody>
                  <a:tcPr/>
                </a:tc>
                <a:tc>
                  <a:txBody>
                    <a:bodyPr/>
                    <a:lstStyle/>
                    <a:p>
                      <a:pPr algn="ctr">
                        <a:lnSpc>
                          <a:spcPct val="100000"/>
                        </a:lnSpc>
                        <a:spcAft>
                          <a:spcPts val="0"/>
                        </a:spcAft>
                      </a:pPr>
                      <a:r>
                        <a:rPr lang="ru-RU" sz="1200" dirty="0">
                          <a:latin typeface="Calibri"/>
                          <a:ea typeface="TimesNewRoman"/>
                          <a:cs typeface="Times New Roman"/>
                        </a:rPr>
                        <a:t>одиничний</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dirty="0">
                          <a:latin typeface="Calibri"/>
                          <a:ea typeface="TimesNewRoman"/>
                          <a:cs typeface="Times New Roman"/>
                        </a:rPr>
                        <a:t>серійний</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dirty="0">
                          <a:latin typeface="Calibri"/>
                          <a:ea typeface="TimesNewRoman"/>
                          <a:cs typeface="Times New Roman"/>
                        </a:rPr>
                        <a:t>масовий</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213">
                <a:tc>
                  <a:txBody>
                    <a:bodyPr/>
                    <a:lstStyle/>
                    <a:p>
                      <a:pPr algn="ctr">
                        <a:lnSpc>
                          <a:spcPct val="100000"/>
                        </a:lnSpc>
                        <a:spcAft>
                          <a:spcPts val="0"/>
                        </a:spcAft>
                      </a:pPr>
                      <a:r>
                        <a:rPr lang="ru-RU" sz="1200" dirty="0">
                          <a:latin typeface="Calibri"/>
                          <a:ea typeface="TimesNewRoman"/>
                          <a:cs typeface="Times New Roman"/>
                        </a:rPr>
                        <a:t>1</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dirty="0">
                          <a:latin typeface="Calibri"/>
                          <a:ea typeface="TimesNewRoman"/>
                          <a:cs typeface="Times New Roman"/>
                        </a:rPr>
                        <a:t>2</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dirty="0">
                          <a:latin typeface="Calibri"/>
                          <a:ea typeface="TimesNewRoman"/>
                          <a:cs typeface="Times New Roman"/>
                        </a:rPr>
                        <a:t>3</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dirty="0">
                          <a:latin typeface="Calibri"/>
                          <a:ea typeface="TimesNewRoman"/>
                          <a:cs typeface="Times New Roman"/>
                        </a:rPr>
                        <a:t>4</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863">
                <a:tc>
                  <a:txBody>
                    <a:bodyPr/>
                    <a:lstStyle/>
                    <a:p>
                      <a:pPr>
                        <a:lnSpc>
                          <a:spcPct val="100000"/>
                        </a:lnSpc>
                        <a:spcAft>
                          <a:spcPts val="0"/>
                        </a:spcAft>
                      </a:pPr>
                      <a:r>
                        <a:rPr lang="ru-RU" sz="1200" i="1" dirty="0">
                          <a:latin typeface="Calibri"/>
                          <a:ea typeface="TimesNewRoman"/>
                          <a:cs typeface="Times New Roman"/>
                        </a:rPr>
                        <a:t>Повторюваність партій (серій) </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Відсутня</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Періодична</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Безперервний випуск одних і тих же деталей (серій машин)</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5282">
                <a:tc>
                  <a:txBody>
                    <a:bodyPr/>
                    <a:lstStyle/>
                    <a:p>
                      <a:pPr>
                        <a:lnSpc>
                          <a:spcPct val="100000"/>
                        </a:lnSpc>
                        <a:spcAft>
                          <a:spcPts val="0"/>
                        </a:spcAft>
                      </a:pPr>
                      <a:r>
                        <a:rPr lang="ru-RU" sz="1200" i="1" dirty="0">
                          <a:latin typeface="Calibri"/>
                          <a:ea typeface="TimesNewRoman"/>
                          <a:cs typeface="Times New Roman"/>
                        </a:rPr>
                        <a:t>Технологічне обладнання </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Універсальне</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Універсальне, частково спеціалізоване і спеціальне</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Широке застосування спеціалізованого і спеціального обладнання і автоматичних ліній</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912">
                <a:tc>
                  <a:txBody>
                    <a:bodyPr/>
                    <a:lstStyle/>
                    <a:p>
                      <a:pPr>
                        <a:lnSpc>
                          <a:spcPct val="100000"/>
                        </a:lnSpc>
                        <a:spcAft>
                          <a:spcPts val="0"/>
                        </a:spcAft>
                      </a:pPr>
                      <a:r>
                        <a:rPr lang="ru-RU" sz="1200" i="1" dirty="0">
                          <a:latin typeface="Calibri"/>
                          <a:ea typeface="TimesNewRoman"/>
                          <a:cs typeface="Times New Roman"/>
                        </a:rPr>
                        <a:t>Пристрої</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Переважно універсальні та іноді спеціальні</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Спеціальні переналагоджувані</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Спеціальні, часто органічно зв’язані з верстатом</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5282">
                <a:tc>
                  <a:txBody>
                    <a:bodyPr/>
                    <a:lstStyle/>
                    <a:p>
                      <a:pPr>
                        <a:lnSpc>
                          <a:spcPct val="100000"/>
                        </a:lnSpc>
                        <a:spcAft>
                          <a:spcPts val="0"/>
                        </a:spcAft>
                      </a:pPr>
                      <a:r>
                        <a:rPr lang="ru-RU" sz="1200" i="1" dirty="0">
                          <a:latin typeface="Calibri"/>
                          <a:ea typeface="TimesNewRoman"/>
                          <a:cs typeface="Times New Roman"/>
                        </a:rPr>
                        <a:t>Різальний інструмент</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Універсальний</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Універсальний і спеціальний</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Універсальний, спеціальний і комбінований. Багатоінструментальні налагодження</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259">
                <a:tc>
                  <a:txBody>
                    <a:bodyPr/>
                    <a:lstStyle/>
                    <a:p>
                      <a:pPr>
                        <a:lnSpc>
                          <a:spcPct val="100000"/>
                        </a:lnSpc>
                        <a:spcAft>
                          <a:spcPts val="0"/>
                        </a:spcAft>
                      </a:pPr>
                      <a:r>
                        <a:rPr lang="ru-RU" sz="1200" i="1" dirty="0">
                          <a:latin typeface="Calibri"/>
                          <a:ea typeface="TimesNewRoman"/>
                          <a:cs typeface="Times New Roman"/>
                        </a:rPr>
                        <a:t>Вимірювальний інструмент</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Універсальний</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Калібри, спеціальний вимірювальний інструмент</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Калібри, спеціальний багатовимірний інструмент, контрольні прилади</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259">
                <a:tc>
                  <a:txBody>
                    <a:bodyPr/>
                    <a:lstStyle/>
                    <a:p>
                      <a:pPr>
                        <a:lnSpc>
                          <a:spcPct val="100000"/>
                        </a:lnSpc>
                        <a:spcAft>
                          <a:spcPts val="0"/>
                        </a:spcAft>
                      </a:pPr>
                      <a:r>
                        <a:rPr lang="ru-RU" sz="1200" i="1" dirty="0">
                          <a:latin typeface="Calibri"/>
                          <a:ea typeface="TimesNewRoman"/>
                          <a:cs typeface="Times New Roman"/>
                        </a:rPr>
                        <a:t>Налагоджування верстатів</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Верстати не налагоджені, робота по пробних промірах</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Верстати налагоджені</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Складне налагоджування, автоматизм</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259">
                <a:tc>
                  <a:txBody>
                    <a:bodyPr/>
                    <a:lstStyle/>
                    <a:p>
                      <a:pPr>
                        <a:lnSpc>
                          <a:spcPct val="100000"/>
                        </a:lnSpc>
                        <a:spcAft>
                          <a:spcPts val="0"/>
                        </a:spcAft>
                      </a:pPr>
                      <a:r>
                        <a:rPr lang="ru-RU" sz="1200" i="1" dirty="0">
                          <a:latin typeface="Calibri"/>
                          <a:ea typeface="TimesNewRoman"/>
                          <a:cs typeface="Times New Roman"/>
                        </a:rPr>
                        <a:t>Розміщення технологічного обладнання</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За типами верстатів</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За ходом технологічних процесів</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За ходом технологічних процесів</a:t>
                      </a:r>
                      <a:endParaRPr lang="uk-UA" sz="1200" dirty="0">
                        <a:latin typeface="Calibri"/>
                        <a:ea typeface="Calibri"/>
                        <a:cs typeface="Times New Roman"/>
                      </a:endParaRP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41480"/>
            <a:ext cx="8229600" cy="378042"/>
          </a:xfrm>
        </p:spPr>
        <p:txBody>
          <a:bodyPr>
            <a:normAutofit fontScale="90000"/>
          </a:bodyPr>
          <a:lstStyle/>
          <a:p>
            <a:pPr algn="r"/>
            <a:r>
              <a:rPr lang="uk-UA" sz="2000" b="1" dirty="0" smtClean="0"/>
              <a:t>Продовження таблиці</a:t>
            </a:r>
            <a:endParaRPr lang="uk-UA" sz="2000" b="1" dirty="0"/>
          </a:p>
        </p:txBody>
      </p:sp>
      <p:graphicFrame>
        <p:nvGraphicFramePr>
          <p:cNvPr id="4" name="Таблица 3"/>
          <p:cNvGraphicFramePr>
            <a:graphicFrameLocks noGrp="1"/>
          </p:cNvGraphicFramePr>
          <p:nvPr/>
        </p:nvGraphicFramePr>
        <p:xfrm>
          <a:off x="323529" y="465516"/>
          <a:ext cx="8496943" cy="4448821"/>
        </p:xfrm>
        <a:graphic>
          <a:graphicData uri="http://schemas.openxmlformats.org/drawingml/2006/table">
            <a:tbl>
              <a:tblPr/>
              <a:tblGrid>
                <a:gridCol w="1757987"/>
                <a:gridCol w="1831238"/>
                <a:gridCol w="2417234"/>
                <a:gridCol w="2490484"/>
              </a:tblGrid>
              <a:tr h="178958">
                <a:tc rowSpan="2">
                  <a:txBody>
                    <a:bodyPr/>
                    <a:lstStyle/>
                    <a:p>
                      <a:pPr algn="ctr">
                        <a:lnSpc>
                          <a:spcPct val="100000"/>
                        </a:lnSpc>
                        <a:spcAft>
                          <a:spcPts val="0"/>
                        </a:spcAft>
                      </a:pPr>
                      <a:r>
                        <a:rPr lang="ru-RU" sz="1200" dirty="0">
                          <a:latin typeface="Calibri"/>
                          <a:ea typeface="TimesNewRoman"/>
                          <a:cs typeface="Times New Roman"/>
                        </a:rPr>
                        <a:t>Характерна ознака</a:t>
                      </a:r>
                      <a:endParaRPr lang="uk-UA" sz="12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0000"/>
                        </a:lnSpc>
                        <a:spcAft>
                          <a:spcPts val="0"/>
                        </a:spcAft>
                      </a:pPr>
                      <a:r>
                        <a:rPr lang="ru-RU" sz="1200" dirty="0">
                          <a:latin typeface="Calibri"/>
                          <a:ea typeface="TimesNewRoman"/>
                          <a:cs typeface="Times New Roman"/>
                        </a:rPr>
                        <a:t>Тип виробництва</a:t>
                      </a:r>
                      <a:endParaRPr lang="uk-UA" sz="12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uk-UA"/>
                    </a:p>
                  </a:txBody>
                  <a:tcPr/>
                </a:tc>
                <a:tc hMerge="1">
                  <a:txBody>
                    <a:bodyPr/>
                    <a:lstStyle/>
                    <a:p>
                      <a:endParaRPr lang="uk-UA"/>
                    </a:p>
                  </a:txBody>
                  <a:tcPr/>
                </a:tc>
              </a:tr>
              <a:tr h="178958">
                <a:tc vMerge="1">
                  <a:txBody>
                    <a:bodyPr/>
                    <a:lstStyle/>
                    <a:p>
                      <a:endParaRPr lang="uk-UA"/>
                    </a:p>
                  </a:txBody>
                  <a:tcPr/>
                </a:tc>
                <a:tc>
                  <a:txBody>
                    <a:bodyPr/>
                    <a:lstStyle/>
                    <a:p>
                      <a:pPr algn="ctr">
                        <a:lnSpc>
                          <a:spcPct val="100000"/>
                        </a:lnSpc>
                        <a:spcAft>
                          <a:spcPts val="0"/>
                        </a:spcAft>
                      </a:pPr>
                      <a:r>
                        <a:rPr lang="ru-RU" sz="1200" dirty="0">
                          <a:latin typeface="Calibri"/>
                          <a:ea typeface="TimesNewRoman"/>
                          <a:cs typeface="Times New Roman"/>
                        </a:rPr>
                        <a:t>одиничний</a:t>
                      </a:r>
                      <a:endParaRPr lang="uk-UA" sz="12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dirty="0">
                          <a:latin typeface="Calibri"/>
                          <a:ea typeface="TimesNewRoman"/>
                          <a:cs typeface="Times New Roman"/>
                        </a:rPr>
                        <a:t>серійний</a:t>
                      </a:r>
                      <a:endParaRPr lang="uk-UA" sz="12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200" dirty="0">
                          <a:latin typeface="Calibri"/>
                          <a:ea typeface="TimesNewRoman"/>
                          <a:cs typeface="Times New Roman"/>
                        </a:rPr>
                        <a:t>масовий</a:t>
                      </a:r>
                      <a:endParaRPr lang="uk-UA" sz="12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9305">
                <a:tc>
                  <a:txBody>
                    <a:bodyPr/>
                    <a:lstStyle/>
                    <a:p>
                      <a:pPr>
                        <a:lnSpc>
                          <a:spcPct val="100000"/>
                        </a:lnSpc>
                        <a:spcAft>
                          <a:spcPts val="0"/>
                        </a:spcAft>
                      </a:pPr>
                      <a:r>
                        <a:rPr lang="ru-RU" sz="1200" i="1" dirty="0">
                          <a:latin typeface="Calibri"/>
                          <a:ea typeface="TimesNewRoman"/>
                          <a:cs typeface="Times New Roman"/>
                        </a:rPr>
                        <a:t>Види заготовок</a:t>
                      </a:r>
                      <a:endParaRPr lang="uk-UA" sz="12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Прокат, лиття в земляні форми по дерев’яних моделях, вільне кування</a:t>
                      </a:r>
                      <a:endParaRPr lang="uk-UA" sz="12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Прокат, відливки по металевих моделях, штамповки</a:t>
                      </a:r>
                      <a:endParaRPr lang="uk-UA" sz="12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Прокат, машинне лиття по металевих моделях, лиття під тиском та інші точні методи лиття,</a:t>
                      </a:r>
                      <a:endParaRPr lang="uk-UA" sz="1200" dirty="0">
                        <a:latin typeface="Calibri"/>
                        <a:ea typeface="Calibri"/>
                        <a:cs typeface="Times New Roman"/>
                      </a:endParaRPr>
                    </a:p>
                    <a:p>
                      <a:pPr>
                        <a:lnSpc>
                          <a:spcPct val="100000"/>
                        </a:lnSpc>
                        <a:spcAft>
                          <a:spcPts val="0"/>
                        </a:spcAft>
                      </a:pPr>
                      <a:r>
                        <a:rPr lang="ru-RU" sz="1200" dirty="0">
                          <a:latin typeface="Calibri"/>
                          <a:ea typeface="TimesNewRoman"/>
                          <a:cs typeface="Times New Roman"/>
                        </a:rPr>
                        <a:t>штамповки, пресування тощо</a:t>
                      </a:r>
                      <a:endParaRPr lang="uk-UA" sz="12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699">
                <a:tc>
                  <a:txBody>
                    <a:bodyPr/>
                    <a:lstStyle/>
                    <a:p>
                      <a:pPr>
                        <a:lnSpc>
                          <a:spcPct val="100000"/>
                        </a:lnSpc>
                        <a:spcAft>
                          <a:spcPts val="0"/>
                        </a:spcAft>
                      </a:pPr>
                      <a:r>
                        <a:rPr lang="ru-RU" sz="1200" i="1" dirty="0">
                          <a:latin typeface="Calibri"/>
                          <a:ea typeface="TimesNewRoman"/>
                          <a:cs typeface="Times New Roman"/>
                        </a:rPr>
                        <a:t>Застосування розмітки</a:t>
                      </a:r>
                      <a:endParaRPr lang="uk-UA" sz="12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Широке</a:t>
                      </a:r>
                      <a:endParaRPr lang="uk-UA" sz="12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Обмежене, тільки для великих і складних деталей</a:t>
                      </a:r>
                      <a:endParaRPr lang="uk-UA" sz="12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Не застосовується</a:t>
                      </a:r>
                      <a:endParaRPr lang="uk-UA" sz="12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259">
                <a:tc>
                  <a:txBody>
                    <a:bodyPr/>
                    <a:lstStyle/>
                    <a:p>
                      <a:pPr>
                        <a:lnSpc>
                          <a:spcPct val="100000"/>
                        </a:lnSpc>
                        <a:spcAft>
                          <a:spcPts val="0"/>
                        </a:spcAft>
                      </a:pPr>
                      <a:r>
                        <a:rPr lang="ru-RU" sz="1200" i="1" dirty="0">
                          <a:latin typeface="Calibri"/>
                          <a:ea typeface="TimesNewRoman"/>
                          <a:cs typeface="Times New Roman"/>
                        </a:rPr>
                        <a:t>Методи досягнення точності</a:t>
                      </a:r>
                      <a:endParaRPr lang="uk-UA" sz="12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Метод індивідуального припасування</a:t>
                      </a:r>
                      <a:endParaRPr lang="uk-UA" sz="12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Метод повної та неповної (часткової) взаємозамінності</a:t>
                      </a:r>
                      <a:endParaRPr lang="uk-UA" sz="12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Метод повної та селективної взаємозамінності</a:t>
                      </a:r>
                      <a:endParaRPr lang="uk-UA" sz="12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5282">
                <a:tc>
                  <a:txBody>
                    <a:bodyPr/>
                    <a:lstStyle/>
                    <a:p>
                      <a:pPr>
                        <a:lnSpc>
                          <a:spcPct val="100000"/>
                        </a:lnSpc>
                        <a:spcAft>
                          <a:spcPts val="0"/>
                        </a:spcAft>
                      </a:pPr>
                      <a:r>
                        <a:rPr lang="ru-RU" sz="1200" i="1" dirty="0">
                          <a:latin typeface="Calibri"/>
                          <a:ea typeface="TimesNewRoman"/>
                          <a:cs typeface="Times New Roman"/>
                        </a:rPr>
                        <a:t>Ступінь деталізації технологічних процесів</a:t>
                      </a:r>
                      <a:endParaRPr lang="uk-UA" sz="12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Простіші технологічні розробки (маршрутні техпроцеси)</a:t>
                      </a:r>
                      <a:endParaRPr lang="uk-UA" sz="12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Більш детальні технологічні розробки (маршрутно-операційні та операційні техпроцеси)</a:t>
                      </a:r>
                      <a:endParaRPr lang="uk-UA" sz="12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Детальні технологічні розробки (операційні техпроцеси). Дослідження техпроцесів</a:t>
                      </a:r>
                      <a:endParaRPr lang="uk-UA" sz="12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259">
                <a:tc>
                  <a:txBody>
                    <a:bodyPr/>
                    <a:lstStyle/>
                    <a:p>
                      <a:pPr>
                        <a:lnSpc>
                          <a:spcPct val="100000"/>
                        </a:lnSpc>
                        <a:spcAft>
                          <a:spcPts val="0"/>
                        </a:spcAft>
                      </a:pPr>
                      <a:r>
                        <a:rPr lang="ru-RU" sz="1200" i="1" dirty="0">
                          <a:latin typeface="Calibri"/>
                          <a:ea typeface="TimesNewRoman"/>
                          <a:cs typeface="Times New Roman"/>
                        </a:rPr>
                        <a:t>Види нормування робіт </a:t>
                      </a:r>
                      <a:endParaRPr lang="uk-UA" sz="12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Укрупнене нормування</a:t>
                      </a:r>
                      <a:endParaRPr lang="uk-UA" sz="12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Технічне нормування серійного виробництва</a:t>
                      </a:r>
                      <a:endParaRPr lang="uk-UA" sz="12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Детальне нормування. Хронометражне дослідження операцій</a:t>
                      </a:r>
                      <a:endParaRPr lang="uk-UA" sz="12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259">
                <a:tc>
                  <a:txBody>
                    <a:bodyPr/>
                    <a:lstStyle/>
                    <a:p>
                      <a:pPr>
                        <a:lnSpc>
                          <a:spcPct val="100000"/>
                        </a:lnSpc>
                        <a:spcAft>
                          <a:spcPts val="0"/>
                        </a:spcAft>
                      </a:pPr>
                      <a:r>
                        <a:rPr lang="ru-RU" sz="1200" i="1" dirty="0">
                          <a:latin typeface="Calibri"/>
                          <a:ea typeface="TimesNewRoman"/>
                          <a:cs typeface="Times New Roman"/>
                        </a:rPr>
                        <a:t>Кваліфікація робітників</a:t>
                      </a:r>
                      <a:endParaRPr lang="uk-UA" sz="12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Висока</a:t>
                      </a:r>
                      <a:endParaRPr lang="uk-UA" sz="12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Використовуються робітники різної кваліфікації</a:t>
                      </a:r>
                      <a:endParaRPr lang="uk-UA" sz="12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Низька за наявності висококваліфікованих налагоджувань</a:t>
                      </a:r>
                      <a:endParaRPr lang="uk-UA" sz="12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236">
                <a:tc>
                  <a:txBody>
                    <a:bodyPr/>
                    <a:lstStyle/>
                    <a:p>
                      <a:pPr>
                        <a:lnSpc>
                          <a:spcPct val="100000"/>
                        </a:lnSpc>
                        <a:spcAft>
                          <a:spcPts val="0"/>
                        </a:spcAft>
                      </a:pPr>
                      <a:r>
                        <a:rPr lang="ru-RU" sz="1200" i="1" dirty="0">
                          <a:latin typeface="Calibri"/>
                          <a:ea typeface="TimesNewRoman"/>
                          <a:cs typeface="Times New Roman"/>
                        </a:rPr>
                        <a:t>Собівартість продукції</a:t>
                      </a:r>
                      <a:endParaRPr lang="uk-UA" sz="12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Висока</a:t>
                      </a:r>
                      <a:endParaRPr lang="uk-UA" sz="12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Середня </a:t>
                      </a:r>
                      <a:endParaRPr lang="uk-UA" sz="12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200" dirty="0">
                          <a:latin typeface="Calibri"/>
                          <a:ea typeface="TimesNewRoman"/>
                          <a:cs typeface="Times New Roman"/>
                        </a:rPr>
                        <a:t>Найнижча</a:t>
                      </a:r>
                      <a:endParaRPr lang="uk-UA" sz="1200" dirty="0">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3200" b="1" dirty="0" smtClean="0"/>
              <a:t>1.9. Форми організації виробництв </a:t>
            </a:r>
            <a:br>
              <a:rPr lang="uk-UA" sz="3200" b="1" dirty="0" smtClean="0"/>
            </a:br>
            <a:r>
              <a:rPr lang="uk-UA" sz="3200" b="1" dirty="0" smtClean="0"/>
              <a:t>в машинобудуванні</a:t>
            </a:r>
            <a:endParaRPr lang="uk-UA" sz="3200" dirty="0"/>
          </a:p>
        </p:txBody>
      </p:sp>
      <p:sp>
        <p:nvSpPr>
          <p:cNvPr id="3" name="Содержимое 2"/>
          <p:cNvSpPr>
            <a:spLocks noGrp="1"/>
          </p:cNvSpPr>
          <p:nvPr>
            <p:ph idx="1"/>
          </p:nvPr>
        </p:nvSpPr>
        <p:spPr>
          <a:xfrm>
            <a:off x="457200" y="1200150"/>
            <a:ext cx="8229600" cy="3459832"/>
          </a:xfrm>
        </p:spPr>
        <p:txBody>
          <a:bodyPr>
            <a:normAutofit fontScale="70000" lnSpcReduction="20000"/>
          </a:bodyPr>
          <a:lstStyle/>
          <a:p>
            <a:pPr marL="0" indent="342900" algn="just">
              <a:spcBef>
                <a:spcPts val="0"/>
              </a:spcBef>
              <a:buNone/>
            </a:pPr>
            <a:r>
              <a:rPr lang="uk-UA" dirty="0" smtClean="0"/>
              <a:t>Форми  і  методи  організації  технологічних  процесів в машинобудуванні залежать від встановленого порядку виконання операцій, розташування технологічного обладнання, кількості виробів і напрямку їх руху при виготовленні. Існують дві форми організації технологічних процесів: </a:t>
            </a:r>
            <a:r>
              <a:rPr lang="uk-UA" i="1" dirty="0" smtClean="0"/>
              <a:t>групова</a:t>
            </a:r>
            <a:r>
              <a:rPr lang="uk-UA" dirty="0" smtClean="0"/>
              <a:t> і </a:t>
            </a:r>
            <a:r>
              <a:rPr lang="uk-UA" i="1" dirty="0" smtClean="0"/>
              <a:t>потокова</a:t>
            </a:r>
            <a:r>
              <a:rPr lang="uk-UA" dirty="0" smtClean="0"/>
              <a:t>.</a:t>
            </a:r>
          </a:p>
          <a:p>
            <a:pPr marL="0" indent="342900" algn="just">
              <a:spcBef>
                <a:spcPts val="0"/>
              </a:spcBef>
              <a:buNone/>
            </a:pPr>
            <a:r>
              <a:rPr lang="uk-UA" b="1" i="1" dirty="0" smtClean="0"/>
              <a:t>Групова форма</a:t>
            </a:r>
            <a:r>
              <a:rPr lang="uk-UA" dirty="0" smtClean="0"/>
              <a:t> організації технологічних процесів – це така форма, яка характеризується спільним виготовленням чи ремонтом груп виробів </a:t>
            </a:r>
            <a:r>
              <a:rPr lang="uk-UA" i="1" dirty="0" smtClean="0"/>
              <a:t>різної конфігурації </a:t>
            </a:r>
            <a:r>
              <a:rPr lang="uk-UA" dirty="0" smtClean="0"/>
              <a:t>на універсальних робочих місцях. Основою при груповій формі організації технологічних процесів повинно бути групування виробів за конструктивно-технологічними ознаками.</a:t>
            </a:r>
          </a:p>
          <a:p>
            <a:pPr marL="0" indent="342900">
              <a:spcBef>
                <a:spcPts val="0"/>
              </a:spcBef>
              <a:buNone/>
            </a:pPr>
            <a:endParaRPr lang="uk-U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11511"/>
            <a:ext cx="8229600" cy="1296143"/>
          </a:xfrm>
        </p:spPr>
        <p:txBody>
          <a:bodyPr>
            <a:normAutofit fontScale="62500" lnSpcReduction="20000"/>
          </a:bodyPr>
          <a:lstStyle/>
          <a:p>
            <a:pPr marL="0" algn="just">
              <a:buNone/>
            </a:pPr>
            <a:r>
              <a:rPr lang="uk-UA" dirty="0" smtClean="0"/>
              <a:t>          </a:t>
            </a:r>
          </a:p>
          <a:p>
            <a:pPr marL="0" algn="just">
              <a:buNone/>
            </a:pPr>
            <a:r>
              <a:rPr lang="uk-UA" b="1" i="1" dirty="0" smtClean="0"/>
              <a:t>          Складальна одиниця (вузол) </a:t>
            </a:r>
            <a:r>
              <a:rPr lang="uk-UA" dirty="0" smtClean="0"/>
              <a:t>– це частина виробу, яка складається окремо і в подальшому бере участь в процесі складання як одне ціле. На рисунку наведені приклади – підшипник (а),  двигун (б).</a:t>
            </a:r>
          </a:p>
        </p:txBody>
      </p:sp>
      <p:pic>
        <p:nvPicPr>
          <p:cNvPr id="4" name="Рисунок 3" descr="https://promzapshast.ru/image/catalog/pics/78e9ef28b6c118c549535f74b71ea5be.jpg"/>
          <p:cNvPicPr/>
          <p:nvPr/>
        </p:nvPicPr>
        <p:blipFill>
          <a:blip r:embed="rId2" cstate="print"/>
          <a:srcRect/>
          <a:stretch>
            <a:fillRect/>
          </a:stretch>
        </p:blipFill>
        <p:spPr bwMode="auto">
          <a:xfrm>
            <a:off x="899592" y="1851670"/>
            <a:ext cx="3024336" cy="2664296"/>
          </a:xfrm>
          <a:prstGeom prst="rect">
            <a:avLst/>
          </a:prstGeom>
          <a:noFill/>
          <a:ln w="9525">
            <a:noFill/>
            <a:miter lim="800000"/>
            <a:headEnd/>
            <a:tailEnd/>
          </a:ln>
        </p:spPr>
      </p:pic>
      <p:pic>
        <p:nvPicPr>
          <p:cNvPr id="5" name="Рисунок 4" descr="https://sc01.alicdn.com/kf/HTB1_TN0ayzxK1RjSspjq6AS.pXaP/YX3-series-2-pole-15kw-3-phase.jpg"/>
          <p:cNvPicPr/>
          <p:nvPr/>
        </p:nvPicPr>
        <p:blipFill>
          <a:blip r:embed="rId3" cstate="print"/>
          <a:srcRect/>
          <a:stretch>
            <a:fillRect/>
          </a:stretch>
        </p:blipFill>
        <p:spPr bwMode="auto">
          <a:xfrm>
            <a:off x="4644008" y="1779662"/>
            <a:ext cx="3312368" cy="2736304"/>
          </a:xfrm>
          <a:prstGeom prst="rect">
            <a:avLst/>
          </a:prstGeom>
          <a:noFill/>
          <a:ln w="9525">
            <a:noFill/>
            <a:miter lim="800000"/>
            <a:headEnd/>
            <a:tailEnd/>
          </a:ln>
        </p:spPr>
      </p:pic>
      <p:sp>
        <p:nvSpPr>
          <p:cNvPr id="6" name="TextBox 5"/>
          <p:cNvSpPr txBox="1"/>
          <p:nvPr/>
        </p:nvSpPr>
        <p:spPr>
          <a:xfrm>
            <a:off x="2267744" y="4515966"/>
            <a:ext cx="365806" cy="369332"/>
          </a:xfrm>
          <a:prstGeom prst="rect">
            <a:avLst/>
          </a:prstGeom>
          <a:noFill/>
        </p:spPr>
        <p:txBody>
          <a:bodyPr wrap="none" rtlCol="0">
            <a:spAutoFit/>
          </a:bodyPr>
          <a:lstStyle/>
          <a:p>
            <a:r>
              <a:rPr lang="uk-UA" dirty="0" smtClean="0"/>
              <a:t>а)</a:t>
            </a:r>
            <a:endParaRPr lang="uk-UA" dirty="0"/>
          </a:p>
        </p:txBody>
      </p:sp>
      <p:sp>
        <p:nvSpPr>
          <p:cNvPr id="7" name="TextBox 6"/>
          <p:cNvSpPr txBox="1"/>
          <p:nvPr/>
        </p:nvSpPr>
        <p:spPr>
          <a:xfrm>
            <a:off x="6084168" y="4569972"/>
            <a:ext cx="378630" cy="369332"/>
          </a:xfrm>
          <a:prstGeom prst="rect">
            <a:avLst/>
          </a:prstGeom>
          <a:noFill/>
        </p:spPr>
        <p:txBody>
          <a:bodyPr wrap="none" rtlCol="0">
            <a:spAutoFit/>
          </a:bodyPr>
          <a:lstStyle/>
          <a:p>
            <a:r>
              <a:rPr lang="uk-UA" dirty="0" smtClean="0"/>
              <a:t>б)</a:t>
            </a:r>
            <a:endParaRPr lang="uk-U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504"/>
            <a:ext cx="8229600" cy="4518502"/>
          </a:xfrm>
        </p:spPr>
        <p:txBody>
          <a:bodyPr>
            <a:normAutofit fontScale="92500" lnSpcReduction="20000"/>
          </a:bodyPr>
          <a:lstStyle/>
          <a:p>
            <a:pPr marL="0" indent="342900" algn="just">
              <a:spcBef>
                <a:spcPts val="0"/>
              </a:spcBef>
              <a:buNone/>
            </a:pPr>
            <a:r>
              <a:rPr lang="uk-UA" sz="2100" b="1" i="1" dirty="0" smtClean="0"/>
              <a:t>Потокова форма</a:t>
            </a:r>
            <a:r>
              <a:rPr lang="uk-UA" sz="2100" dirty="0" smtClean="0"/>
              <a:t> організації технологічних процесів характеризується спеціалізацією кожного робочого місця на виконання певної операції, узгодженим і ритмічним виконанням усіх операцій технологічного процесу на основі такту випуску, розміщенням робочих місць у послідовності, яка відповідає технологічному процесу. Потокова форма в залежності від номенклатури одночасно оброблюваних виробів може бути реалізована у вигляді </a:t>
            </a:r>
            <a:r>
              <a:rPr lang="uk-UA" sz="2100" i="1" dirty="0" smtClean="0"/>
              <a:t>однономенклатурної</a:t>
            </a:r>
            <a:r>
              <a:rPr lang="uk-UA" sz="2100" dirty="0" smtClean="0"/>
              <a:t> або </a:t>
            </a:r>
            <a:r>
              <a:rPr lang="uk-UA" sz="2100" i="1" dirty="0" smtClean="0"/>
              <a:t>багатономенклатурної </a:t>
            </a:r>
            <a:r>
              <a:rPr lang="uk-UA" sz="2100" dirty="0" smtClean="0"/>
              <a:t>потокової лінії.                </a:t>
            </a:r>
            <a:r>
              <a:rPr lang="uk-UA" sz="2100" i="1" dirty="0" smtClean="0"/>
              <a:t>Однономенклатурна </a:t>
            </a:r>
            <a:r>
              <a:rPr lang="uk-UA" sz="2100" dirty="0" smtClean="0"/>
              <a:t>потокова лінія характеризується обробкою виробу одного найменування за закріпленим технологічним процесом протягом тривалого періоду часу.</a:t>
            </a:r>
            <a:r>
              <a:rPr lang="uk-UA" sz="2100" i="1" dirty="0" smtClean="0"/>
              <a:t> Багатономенклатурна</a:t>
            </a:r>
            <a:r>
              <a:rPr lang="uk-UA" sz="2100" dirty="0" smtClean="0"/>
              <a:t> потокова лінія характеризується послідовною обробкою груп виробів двох і більше найменувань за типовим технологічним процесом. В залежності від характеру руху виробів по операціях потокові лінії поділяються на </a:t>
            </a:r>
            <a:r>
              <a:rPr lang="uk-UA" sz="2100" i="1" dirty="0" smtClean="0"/>
              <a:t>перервні</a:t>
            </a:r>
            <a:r>
              <a:rPr lang="uk-UA" sz="2100" dirty="0" smtClean="0"/>
              <a:t> та </a:t>
            </a:r>
            <a:r>
              <a:rPr lang="uk-UA" sz="2100" i="1" dirty="0" smtClean="0"/>
              <a:t>безперервні</a:t>
            </a:r>
            <a:r>
              <a:rPr lang="uk-UA" sz="2100" dirty="0" smtClean="0"/>
              <a:t>. Потокові лінії, на яких деталі виготовляються по черзі партіями, називаються </a:t>
            </a:r>
            <a:r>
              <a:rPr lang="uk-UA" sz="2100" i="1" dirty="0" smtClean="0"/>
              <a:t>змінно-потоковими. </a:t>
            </a:r>
            <a:r>
              <a:rPr lang="uk-UA" sz="2100" dirty="0" smtClean="0"/>
              <a:t>Вони характерні для серійного виробництва, для обробки конструктивно близьких деталей з відповідними переналагоджуваннями. Якщо на потоковій лінії  усі процеси, які виконуються робітниками-операторами, автоматизовані, то потокова лінія називається</a:t>
            </a:r>
            <a:r>
              <a:rPr lang="uk-UA" sz="2100" b="1" i="1" dirty="0" smtClean="0"/>
              <a:t> автоматичною</a:t>
            </a:r>
            <a:r>
              <a:rPr lang="uk-UA" sz="2100" dirty="0" smtClean="0"/>
              <a:t>.</a:t>
            </a:r>
            <a:endParaRPr lang="uk-UA" sz="21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637580"/>
          </a:xfrm>
        </p:spPr>
        <p:txBody>
          <a:bodyPr>
            <a:normAutofit fontScale="90000"/>
          </a:bodyPr>
          <a:lstStyle/>
          <a:p>
            <a:r>
              <a:rPr lang="uk-UA" sz="3200" b="1" dirty="0" smtClean="0"/>
              <a:t>1.10. Поняття про технологічність </a:t>
            </a:r>
            <a:br>
              <a:rPr lang="uk-UA" sz="3200" b="1" dirty="0" smtClean="0"/>
            </a:br>
            <a:r>
              <a:rPr lang="uk-UA" sz="3200" b="1" dirty="0" smtClean="0"/>
              <a:t>конструкції виробів</a:t>
            </a:r>
            <a:endParaRPr lang="uk-UA" sz="3200" dirty="0"/>
          </a:p>
        </p:txBody>
      </p:sp>
      <p:sp>
        <p:nvSpPr>
          <p:cNvPr id="3" name="Содержимое 2"/>
          <p:cNvSpPr>
            <a:spLocks noGrp="1"/>
          </p:cNvSpPr>
          <p:nvPr>
            <p:ph idx="1"/>
          </p:nvPr>
        </p:nvSpPr>
        <p:spPr>
          <a:xfrm>
            <a:off x="323528" y="987574"/>
            <a:ext cx="8568952" cy="3960440"/>
          </a:xfrm>
        </p:spPr>
        <p:txBody>
          <a:bodyPr>
            <a:noAutofit/>
          </a:bodyPr>
          <a:lstStyle/>
          <a:p>
            <a:pPr marL="0" indent="342900" algn="just">
              <a:spcBef>
                <a:spcPts val="0"/>
              </a:spcBef>
              <a:buNone/>
            </a:pPr>
            <a:r>
              <a:rPr lang="uk-UA" sz="1700" dirty="0" smtClean="0"/>
              <a:t> Під </a:t>
            </a:r>
            <a:r>
              <a:rPr lang="uk-UA" sz="1700" b="1" i="1" dirty="0" smtClean="0"/>
              <a:t>технологічністю конструкції виробу</a:t>
            </a:r>
            <a:r>
              <a:rPr lang="uk-UA" sz="1700" dirty="0" smtClean="0"/>
              <a:t> розуміють сукупність властивостей конструкції, які забезпечують виготовлення, ремонт та технічне обслуговування виробу за найбільш ефективною технологією у порівнянні з аналогічними конструкціями за однакових умов їх виготовлення, експлуатації та при одних і тих же показниках якості. Від умов, в яких виготовляється виріб (тип виробництва, його організація, спеціалізація, програма і повторюваність випуску), залежать можливості відпрацювання технологічності конструкції, спрямованої на зниження трудомісткості виготовлення, собівартості виробу, зручності її експлуатації і ремонту.</a:t>
            </a:r>
          </a:p>
          <a:p>
            <a:pPr marL="0" indent="342900" algn="just">
              <a:spcBef>
                <a:spcPts val="0"/>
              </a:spcBef>
              <a:buNone/>
            </a:pPr>
            <a:r>
              <a:rPr lang="uk-UA" sz="1700" dirty="0" smtClean="0"/>
              <a:t>Єдиним критерієм технологічності конструкції виробу є її економічна доцільність при заданій якості та прийнятних умов виробництва. Основна задача забезпечення технологічності конструкції виробу полягає в досягненні оптимальних трудових, матеріальних і паливно-енергетичних затрат на проектування, підготовку виробництва, виготовлення, монтаж поза підприємством-виготовлювачем, технологічне обслуговування, технічне обслуговування і ремонт при забезпеченні решти заданих показників якості виробу в прийнятих умовах проведення робіт.</a:t>
            </a:r>
            <a:endParaRPr lang="uk-UA" sz="17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11510"/>
            <a:ext cx="8229600" cy="4428492"/>
          </a:xfrm>
        </p:spPr>
        <p:txBody>
          <a:bodyPr>
            <a:normAutofit fontScale="55000" lnSpcReduction="20000"/>
          </a:bodyPr>
          <a:lstStyle/>
          <a:p>
            <a:pPr marL="0" indent="342900" algn="just">
              <a:spcBef>
                <a:spcPts val="0"/>
              </a:spcBef>
              <a:buNone/>
            </a:pPr>
            <a:r>
              <a:rPr lang="uk-UA" dirty="0" smtClean="0"/>
              <a:t>Розрізняють виробничу, експлуатаційну і ремонтну технологічність конструкції виробу:</a:t>
            </a:r>
          </a:p>
          <a:p>
            <a:pPr marL="324000" lvl="0" indent="-324000" algn="just">
              <a:spcBef>
                <a:spcPts val="0"/>
              </a:spcBef>
            </a:pPr>
            <a:r>
              <a:rPr lang="uk-UA" b="1" i="1" dirty="0" smtClean="0"/>
              <a:t>виробнича</a:t>
            </a:r>
            <a:r>
              <a:rPr lang="uk-UA" b="1" dirty="0" smtClean="0"/>
              <a:t> </a:t>
            </a:r>
            <a:r>
              <a:rPr lang="uk-UA" dirty="0" smtClean="0"/>
              <a:t>технологічність конструкції виробу проявляється в скороченні коштів і часу на конструкторську та технологічну підготовку виробництва, процеси виготовлення, контроль, випробування та монтаж;</a:t>
            </a:r>
          </a:p>
          <a:p>
            <a:pPr marL="324000" lvl="0" indent="-324000" algn="just">
              <a:spcBef>
                <a:spcPts val="0"/>
              </a:spcBef>
            </a:pPr>
            <a:r>
              <a:rPr lang="uk-UA" b="1" i="1" dirty="0" smtClean="0"/>
              <a:t>експлуатаційна</a:t>
            </a:r>
            <a:r>
              <a:rPr lang="uk-UA" dirty="0" smtClean="0"/>
              <a:t> технологічність конструкції виробу проявляється в скороченні коштів і часу на підготовку до використання виробу за призначенням, технологічне і технічне обслуговування, поточний ремонт і утилізацію;</a:t>
            </a:r>
          </a:p>
          <a:p>
            <a:pPr marL="324000" lvl="0" indent="-324000" algn="just">
              <a:spcBef>
                <a:spcPts val="0"/>
              </a:spcBef>
            </a:pPr>
            <a:r>
              <a:rPr lang="uk-UA" b="1" i="1" dirty="0" smtClean="0"/>
              <a:t>ремонтна</a:t>
            </a:r>
            <a:r>
              <a:rPr lang="uk-UA" dirty="0" smtClean="0"/>
              <a:t> технологічність проявляється в скороченні коштів і часу на усі види ремонтів, крім поточного.</a:t>
            </a:r>
          </a:p>
          <a:p>
            <a:pPr marL="0" indent="342900" algn="just">
              <a:spcBef>
                <a:spcPts val="0"/>
              </a:spcBef>
              <a:buNone/>
            </a:pPr>
            <a:r>
              <a:rPr lang="uk-UA" dirty="0" smtClean="0"/>
              <a:t>Головними    факторами,    що    визначають    вимоги     до    технологічності конструкції виробу, є вид виробу, обсяг виробу і тип виробництва.</a:t>
            </a:r>
          </a:p>
          <a:p>
            <a:pPr marL="0" indent="342900" algn="just">
              <a:spcBef>
                <a:spcPts val="0"/>
              </a:spcBef>
              <a:buNone/>
            </a:pPr>
            <a:r>
              <a:rPr lang="uk-UA" dirty="0" smtClean="0"/>
              <a:t>Вид виробу визначає головні конструктивні та технологічні ознаки, що обумовлюють основні вимоги до технологічності конструкції виробу.</a:t>
            </a:r>
          </a:p>
          <a:p>
            <a:pPr marL="0" indent="342900" algn="just">
              <a:spcBef>
                <a:spcPts val="0"/>
              </a:spcBef>
              <a:buNone/>
            </a:pPr>
            <a:r>
              <a:rPr lang="uk-UA" dirty="0" smtClean="0"/>
              <a:t>Обсяг випуску і тип виробництва визначають ступінь технологічного оснащення, механізації і автоматизації технологічних процесів і спеціалізацію всього виробництва.</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3200" b="1" dirty="0" smtClean="0"/>
              <a:t>1.11. Стандартизація виробів, спеціалізація та кооперування виробництв</a:t>
            </a:r>
            <a:endParaRPr lang="uk-UA" sz="3200" dirty="0"/>
          </a:p>
        </p:txBody>
      </p:sp>
      <p:sp>
        <p:nvSpPr>
          <p:cNvPr id="3" name="Содержимое 2"/>
          <p:cNvSpPr>
            <a:spLocks noGrp="1"/>
          </p:cNvSpPr>
          <p:nvPr>
            <p:ph idx="1"/>
          </p:nvPr>
        </p:nvSpPr>
        <p:spPr>
          <a:xfrm>
            <a:off x="457200" y="1200150"/>
            <a:ext cx="8229600" cy="3585846"/>
          </a:xfrm>
        </p:spPr>
        <p:txBody>
          <a:bodyPr>
            <a:normAutofit fontScale="47500" lnSpcReduction="20000"/>
          </a:bodyPr>
          <a:lstStyle/>
          <a:p>
            <a:pPr marL="0" indent="342900" algn="just">
              <a:spcBef>
                <a:spcPts val="0"/>
              </a:spcBef>
              <a:buNone/>
            </a:pPr>
            <a:r>
              <a:rPr lang="uk-UA" dirty="0" smtClean="0"/>
              <a:t>Уніфікація та стандартизація виробів машинобудування сприяє спеціалізації машинобудівного виробництва. Обмежуючи кількість типорозмірів виробів одного призначення мінімальним асортиментом найбільш досконалих зразків, стандартизація призводить до звуження номенклатури виробів при значному збільшенні програми їх випуску. Це дозволяє ширше застосовувати потокові методи роботи і автоматизацію виробництва.</a:t>
            </a:r>
          </a:p>
          <a:p>
            <a:pPr marL="0" indent="342900" algn="just">
              <a:spcBef>
                <a:spcPts val="0"/>
              </a:spcBef>
              <a:buNone/>
            </a:pPr>
            <a:r>
              <a:rPr lang="uk-UA" dirty="0" smtClean="0"/>
              <a:t> Спеціалізація та кооперування машинобудівного виробництва повинна проводитись по всіх стадіях технологічного процесу і рамках великих територіально-виробничих комплексів. </a:t>
            </a:r>
          </a:p>
          <a:p>
            <a:pPr marL="0" indent="342900" algn="just">
              <a:spcBef>
                <a:spcPts val="0"/>
              </a:spcBef>
              <a:buNone/>
            </a:pPr>
            <a:r>
              <a:rPr lang="uk-UA" dirty="0" smtClean="0"/>
              <a:t>Розвиток потоково-масового виробництва в машинобудуванні обумовлений ступенем уніфікації та стандартизації виробів, що випускаються, та рівнем спеціалізації виробництва.</a:t>
            </a:r>
          </a:p>
          <a:p>
            <a:pPr marL="0" indent="342900" algn="just">
              <a:spcBef>
                <a:spcPts val="0"/>
              </a:spcBef>
              <a:buNone/>
            </a:pPr>
            <a:endParaRPr lang="uk-UA" dirty="0" smtClean="0"/>
          </a:p>
          <a:p>
            <a:pPr marL="0" indent="342900" algn="just">
              <a:spcBef>
                <a:spcPts val="0"/>
              </a:spcBef>
              <a:buNone/>
            </a:pPr>
            <a:endParaRPr lang="uk-UA" dirty="0" smtClean="0"/>
          </a:p>
          <a:p>
            <a:pPr marL="0" indent="342900" algn="just">
              <a:spcBef>
                <a:spcPts val="0"/>
              </a:spcBef>
              <a:buNone/>
            </a:pPr>
            <a:r>
              <a:rPr lang="uk-UA" b="1" dirty="0" smtClean="0"/>
              <a:t>Розглянута тема більш повно розкрита в підручнику «Технологія машинобудування» авторів П.П. Мельничука, А.І. Боровика, П.А. Лінчевського, Ю.В. Петраков. Видання ЖДТУ, </a:t>
            </a:r>
            <a:br>
              <a:rPr lang="uk-UA" b="1" dirty="0" smtClean="0"/>
            </a:br>
            <a:r>
              <a:rPr lang="uk-UA" b="1" dirty="0" smtClean="0"/>
              <a:t>2005 рік. – 882 с. </a:t>
            </a:r>
            <a:endParaRPr lang="uk-UA" dirty="0" smtClean="0"/>
          </a:p>
          <a:p>
            <a:pPr marL="0" indent="342900" algn="just">
              <a:spcBef>
                <a:spcPts val="0"/>
              </a:spcBef>
              <a:buNone/>
            </a:pPr>
            <a:r>
              <a:rPr lang="uk-UA" b="1" dirty="0" smtClean="0"/>
              <a:t> Тема 1. Загальні поняття та визначення технології машинобудування. </a:t>
            </a:r>
            <a:br>
              <a:rPr lang="uk-UA" b="1" dirty="0" smtClean="0"/>
            </a:br>
            <a:r>
              <a:rPr lang="uk-UA" b="1" dirty="0" smtClean="0"/>
              <a:t>С. 16 – 37.</a:t>
            </a:r>
            <a:endParaRPr lang="uk-UA"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313544"/>
          </a:xfrm>
        </p:spPr>
        <p:txBody>
          <a:bodyPr>
            <a:normAutofit fontScale="90000"/>
          </a:bodyPr>
          <a:lstStyle/>
          <a:p>
            <a:r>
              <a:rPr lang="uk-UA" sz="2400" b="1" dirty="0" smtClean="0"/>
              <a:t>ЗАПИТАННЯ ДЛЯ САМОКОНТРОЛЮ</a:t>
            </a:r>
            <a:endParaRPr lang="uk-UA" sz="2400" dirty="0"/>
          </a:p>
        </p:txBody>
      </p:sp>
      <p:sp>
        <p:nvSpPr>
          <p:cNvPr id="3" name="Содержимое 2"/>
          <p:cNvSpPr>
            <a:spLocks noGrp="1"/>
          </p:cNvSpPr>
          <p:nvPr>
            <p:ph idx="1"/>
          </p:nvPr>
        </p:nvSpPr>
        <p:spPr>
          <a:xfrm>
            <a:off x="251520" y="519522"/>
            <a:ext cx="8568952" cy="4374486"/>
          </a:xfrm>
        </p:spPr>
        <p:txBody>
          <a:bodyPr>
            <a:normAutofit fontScale="92500" lnSpcReduction="20000"/>
          </a:bodyPr>
          <a:lstStyle/>
          <a:p>
            <a:pPr marL="288000" lvl="0" indent="-288000" algn="just">
              <a:spcBef>
                <a:spcPts val="0"/>
              </a:spcBef>
              <a:buFont typeface="+mj-lt"/>
              <a:buAutoNum type="arabicPeriod"/>
            </a:pPr>
            <a:r>
              <a:rPr lang="uk-UA" sz="1500" dirty="0" smtClean="0"/>
              <a:t>Дайте визначення понять «машина», «складальна одиниця», «деталь», «виріб» та самостійно створіть структуру машини.</a:t>
            </a:r>
          </a:p>
          <a:p>
            <a:pPr marL="288000" lvl="0" indent="-288000" algn="just">
              <a:spcBef>
                <a:spcPts val="0"/>
              </a:spcBef>
              <a:buFont typeface="+mj-lt"/>
              <a:buAutoNum type="arabicPeriod"/>
            </a:pPr>
            <a:r>
              <a:rPr lang="uk-UA" sz="1500" dirty="0" smtClean="0"/>
              <a:t>Дайте   визначення  поверхонь  деталі та сформулюйте функції, які вони виконують.</a:t>
            </a:r>
          </a:p>
          <a:p>
            <a:pPr marL="288000" lvl="0" indent="-288000" algn="just">
              <a:spcBef>
                <a:spcPts val="0"/>
              </a:spcBef>
              <a:buFont typeface="+mj-lt"/>
              <a:buAutoNum type="arabicPeriod"/>
            </a:pPr>
            <a:r>
              <a:rPr lang="uk-UA" sz="1500" dirty="0" smtClean="0"/>
              <a:t>Дайте    визначення    службового   призначення   машини   та    зазначте важливість  його детального формулювання для створення нової машини.</a:t>
            </a:r>
          </a:p>
          <a:p>
            <a:pPr marL="288000" lvl="0" indent="-288000" algn="just">
              <a:spcBef>
                <a:spcPts val="0"/>
              </a:spcBef>
              <a:buFont typeface="+mj-lt"/>
              <a:buAutoNum type="arabicPeriod"/>
            </a:pPr>
            <a:r>
              <a:rPr lang="uk-UA" sz="1500" dirty="0" smtClean="0"/>
              <a:t>Опишіть   структуру  технічної  підготовки  виробництва  машин та дайте характеристику функцій, що виконуються на кожному етапі.</a:t>
            </a:r>
          </a:p>
          <a:p>
            <a:pPr marL="288000" lvl="0" indent="-288000" algn="just">
              <a:spcBef>
                <a:spcPts val="0"/>
              </a:spcBef>
              <a:buFont typeface="+mj-lt"/>
              <a:buAutoNum type="arabicPeriod"/>
            </a:pPr>
            <a:r>
              <a:rPr lang="uk-UA" sz="1500" dirty="0" smtClean="0"/>
              <a:t>Охарактеризуйте   етапи  роботи,  що виконуються під час  технологічної підготовки виробництва машин.</a:t>
            </a:r>
          </a:p>
          <a:p>
            <a:pPr marL="288000" lvl="0" indent="-288000" algn="just">
              <a:spcBef>
                <a:spcPts val="0"/>
              </a:spcBef>
              <a:buFont typeface="+mj-lt"/>
              <a:buAutoNum type="arabicPeriod"/>
            </a:pPr>
            <a:r>
              <a:rPr lang="uk-UA" sz="1500" dirty="0" smtClean="0"/>
              <a:t>Дайте   визначення   понять   «виробничий процес»  та  «технологічний» процес. Наведіть приклади технологічних процесів.</a:t>
            </a:r>
          </a:p>
          <a:p>
            <a:pPr marL="288000" lvl="0" indent="-288000" algn="just">
              <a:spcBef>
                <a:spcPts val="0"/>
              </a:spcBef>
              <a:buFont typeface="+mj-lt"/>
              <a:buAutoNum type="arabicPeriod"/>
            </a:pPr>
            <a:r>
              <a:rPr lang="uk-UA" sz="1500" dirty="0" smtClean="0"/>
              <a:t>Дайте визначення понять елементів технологічного процесу:«операція» «установ»,  «позиція»,  «перехід» (технологічний, допоміжний),  «хід» (робочий, допоміжний).</a:t>
            </a:r>
          </a:p>
          <a:p>
            <a:pPr marL="288000" lvl="0" indent="-288000" algn="just">
              <a:spcBef>
                <a:spcPts val="0"/>
              </a:spcBef>
              <a:buFont typeface="+mj-lt"/>
              <a:buAutoNum type="arabicPeriod"/>
            </a:pPr>
            <a:r>
              <a:rPr lang="uk-UA" sz="1500" dirty="0" smtClean="0"/>
              <a:t>Дайте визначення поняття «партія запуску заготовок». </a:t>
            </a:r>
          </a:p>
          <a:p>
            <a:pPr marL="288000" lvl="0" indent="-288000" algn="just">
              <a:spcBef>
                <a:spcPts val="0"/>
              </a:spcBef>
              <a:buFont typeface="+mj-lt"/>
              <a:buAutoNum type="arabicPeriod"/>
            </a:pPr>
            <a:r>
              <a:rPr lang="uk-UA" sz="1500" dirty="0" smtClean="0"/>
              <a:t>Дайте   визначення    понять   «трудомісткість»,   «норма часу»,   «норма виробітку», «верстатомісткість».</a:t>
            </a:r>
          </a:p>
          <a:p>
            <a:pPr marL="288000" lvl="0" indent="-288000" algn="just">
              <a:spcBef>
                <a:spcPts val="0"/>
              </a:spcBef>
              <a:buFont typeface="+mj-lt"/>
              <a:buAutoNum type="arabicPeriod"/>
            </a:pPr>
            <a:r>
              <a:rPr lang="uk-UA" sz="1500" dirty="0" smtClean="0"/>
              <a:t>Наведіть формули для визначення штучного та штучно-калькуляційного часу, поясніть сутність її складових частин.</a:t>
            </a:r>
          </a:p>
          <a:p>
            <a:pPr marL="288000" lvl="0" indent="-288000" algn="just">
              <a:spcBef>
                <a:spcPts val="0"/>
              </a:spcBef>
              <a:buFont typeface="+mj-lt"/>
              <a:buAutoNum type="arabicPeriod"/>
            </a:pPr>
            <a:r>
              <a:rPr lang="uk-UA" sz="1500" dirty="0" smtClean="0"/>
              <a:t> Назвіть   типи   виробництв   та   охарактеризуйте   їх   сутність.  За  яким нормативом визначається тип виробництва?</a:t>
            </a:r>
          </a:p>
          <a:p>
            <a:pPr marL="288000" lvl="0" indent="-288000" algn="just">
              <a:spcBef>
                <a:spcPts val="0"/>
              </a:spcBef>
              <a:buFont typeface="+mj-lt"/>
              <a:buAutoNum type="arabicPeriod"/>
            </a:pPr>
            <a:r>
              <a:rPr lang="uk-UA" sz="1500" dirty="0" smtClean="0"/>
              <a:t> Назвіть    форми    організації    виробництва    в    машинобудуванні    та охарактеризуйте їх сутність.</a:t>
            </a:r>
          </a:p>
          <a:p>
            <a:pPr marL="288000" lvl="0" indent="-288000" algn="just">
              <a:spcBef>
                <a:spcPts val="0"/>
              </a:spcBef>
              <a:buFont typeface="+mj-lt"/>
              <a:buAutoNum type="arabicPeriod"/>
            </a:pPr>
            <a:r>
              <a:rPr lang="uk-UA" sz="1500" dirty="0" smtClean="0"/>
              <a:t> Що входить в поняття «технологічність конструкції виробу»?</a:t>
            </a:r>
          </a:p>
          <a:p>
            <a:pPr marL="288000" lvl="0" indent="-288000" algn="just">
              <a:spcBef>
                <a:spcPts val="0"/>
              </a:spcBef>
              <a:buFont typeface="+mj-lt"/>
              <a:buAutoNum type="arabicPeriod"/>
            </a:pPr>
            <a:r>
              <a:rPr lang="uk-UA" sz="1500" dirty="0" smtClean="0"/>
              <a:t> Що є основним критерієм технологічності конструкції виробу?</a:t>
            </a:r>
          </a:p>
          <a:p>
            <a:pPr marL="288000" lvl="0" indent="-288000" algn="just">
              <a:spcBef>
                <a:spcPts val="0"/>
              </a:spcBef>
              <a:buFont typeface="+mj-lt"/>
              <a:buAutoNum type="arabicPeriod"/>
            </a:pPr>
            <a:r>
              <a:rPr lang="uk-UA" sz="1500" dirty="0" smtClean="0"/>
              <a:t> В    чому    полягають    основні      задачі     відпрацювання    виробу   на технологічність?</a:t>
            </a:r>
          </a:p>
          <a:p>
            <a:pPr marL="288000" lvl="0" indent="-288000" algn="just">
              <a:spcBef>
                <a:spcPts val="0"/>
              </a:spcBef>
              <a:buFont typeface="+mj-lt"/>
              <a:buAutoNum type="arabicPeriod"/>
            </a:pPr>
            <a:r>
              <a:rPr lang="uk-UA" sz="1500" dirty="0" smtClean="0"/>
              <a:t> Охарактеризуйте  основні складові частини технологічності конструкції виробу.</a:t>
            </a:r>
          </a:p>
          <a:p>
            <a:pPr marL="288000" lvl="0" indent="-288000" algn="just">
              <a:spcBef>
                <a:spcPts val="0"/>
              </a:spcBef>
              <a:buFont typeface="+mj-lt"/>
              <a:buAutoNum type="arabicPeriod"/>
            </a:pPr>
            <a:r>
              <a:rPr lang="uk-UA" sz="1500" dirty="0" smtClean="0"/>
              <a:t> В  чому  полягає  позитивна   роль  у  машинобудуванні   стандартизації спеціалізації та кооперування виробництв?</a:t>
            </a:r>
            <a:endParaRPr lang="uk-UA"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555526"/>
            <a:ext cx="8229600" cy="3394472"/>
          </a:xfrm>
        </p:spPr>
        <p:txBody>
          <a:bodyPr>
            <a:normAutofit fontScale="85000" lnSpcReduction="20000"/>
          </a:bodyPr>
          <a:lstStyle/>
          <a:p>
            <a:pPr marL="0" indent="342900" algn="just">
              <a:spcBef>
                <a:spcPts val="0"/>
              </a:spcBef>
              <a:buNone/>
            </a:pPr>
            <a:r>
              <a:rPr lang="uk-UA" dirty="0" smtClean="0"/>
              <a:t>Згідно з ДСТУ:</a:t>
            </a:r>
            <a:r>
              <a:rPr lang="uk-UA" b="1" i="1" dirty="0" smtClean="0"/>
              <a:t>    деталь</a:t>
            </a:r>
            <a:r>
              <a:rPr lang="uk-UA" dirty="0" smtClean="0"/>
              <a:t> – це виріб, виготовлений з однорідного за найменуванням і маркою матеріалу без використання складальних операцій. У кожній деталі, що бере участь у складанні, є з’єднувані і нез'єднувані поверхні. </a:t>
            </a:r>
          </a:p>
          <a:p>
            <a:pPr marL="0" indent="342900" algn="just">
              <a:spcBef>
                <a:spcPts val="0"/>
              </a:spcBef>
              <a:buNone/>
            </a:pPr>
            <a:r>
              <a:rPr lang="uk-UA" dirty="0" smtClean="0"/>
              <a:t>З’єднувані поверхні, які служать для приєднання даної деталі до інших деталей, називають </a:t>
            </a:r>
            <a:r>
              <a:rPr lang="uk-UA" b="1" i="1" dirty="0" smtClean="0"/>
              <a:t>основними базами</a:t>
            </a:r>
            <a:r>
              <a:rPr lang="uk-UA" dirty="0" smtClean="0"/>
              <a:t>. </a:t>
            </a:r>
          </a:p>
          <a:p>
            <a:pPr marL="0" indent="342900" algn="just">
              <a:spcBef>
                <a:spcPts val="0"/>
              </a:spcBef>
              <a:buNone/>
            </a:pPr>
            <a:r>
              <a:rPr lang="uk-UA" dirty="0" smtClean="0"/>
              <a:t>З’єднувані поверхні, які служать для приєднання до них інших деталей, називають </a:t>
            </a:r>
            <a:r>
              <a:rPr lang="uk-UA" b="1" i="1" dirty="0" smtClean="0"/>
              <a:t>допоміжними базами</a:t>
            </a:r>
            <a:r>
              <a:rPr lang="uk-UA" dirty="0" smtClean="0"/>
              <a:t>. </a:t>
            </a:r>
          </a:p>
          <a:p>
            <a:pPr>
              <a:buNone/>
            </a:pPr>
            <a:endParaRPr lang="uk-U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11510"/>
            <a:ext cx="8229600" cy="1800200"/>
          </a:xfrm>
        </p:spPr>
        <p:txBody>
          <a:bodyPr>
            <a:noAutofit/>
          </a:bodyPr>
          <a:lstStyle/>
          <a:p>
            <a:pPr marL="0" indent="342900" algn="just">
              <a:spcBef>
                <a:spcPts val="0"/>
              </a:spcBef>
              <a:buNone/>
            </a:pPr>
            <a:r>
              <a:rPr lang="uk-UA" sz="1800" dirty="0" smtClean="0"/>
              <a:t>З’єднувані поверхні, які виконують робочі функції (різі у гвинтових механізмах, робочі поверхні лопаток турбін тощо) називаються </a:t>
            </a:r>
            <a:r>
              <a:rPr lang="uk-UA" sz="1800" b="1" i="1" dirty="0" smtClean="0"/>
              <a:t>функціональними</a:t>
            </a:r>
            <a:r>
              <a:rPr lang="uk-UA" sz="1800" dirty="0" smtClean="0"/>
              <a:t>. </a:t>
            </a:r>
          </a:p>
          <a:p>
            <a:pPr marL="0" indent="342900" algn="just">
              <a:spcBef>
                <a:spcPts val="0"/>
              </a:spcBef>
              <a:buNone/>
            </a:pPr>
            <a:r>
              <a:rPr lang="uk-UA" sz="1800" dirty="0" smtClean="0"/>
              <a:t>Решта поверхонь є не з'єднувальними і служать лише для оформлення потрібної конфігурації деталі. Вони часто не обробляються, або обробляються зі зниженою точністю. На рисунку наведені приклади деталей – розподільчий вал (а), зубчасте колесо (б), шпонка (в). </a:t>
            </a:r>
          </a:p>
        </p:txBody>
      </p:sp>
      <p:pic>
        <p:nvPicPr>
          <p:cNvPr id="4" name="Рисунок 3" descr="C:\Users\mpp.ZTU\Desktop\Custom-design-cam-shaft-assy-billet-steel.jpg"/>
          <p:cNvPicPr/>
          <p:nvPr/>
        </p:nvPicPr>
        <p:blipFill>
          <a:blip r:embed="rId2" cstate="print"/>
          <a:srcRect/>
          <a:stretch>
            <a:fillRect/>
          </a:stretch>
        </p:blipFill>
        <p:spPr bwMode="auto">
          <a:xfrm>
            <a:off x="683568" y="2571750"/>
            <a:ext cx="2448272" cy="1998222"/>
          </a:xfrm>
          <a:prstGeom prst="rect">
            <a:avLst/>
          </a:prstGeom>
          <a:noFill/>
          <a:ln w="9525">
            <a:noFill/>
            <a:miter lim="800000"/>
            <a:headEnd/>
            <a:tailEnd/>
          </a:ln>
        </p:spPr>
      </p:pic>
      <p:pic>
        <p:nvPicPr>
          <p:cNvPr id="5" name="Рисунок 4" descr="https://chkrz.ru/upload/iblock/0a2/800.11.20.34.bmp"/>
          <p:cNvPicPr/>
          <p:nvPr/>
        </p:nvPicPr>
        <p:blipFill>
          <a:blip r:embed="rId3" cstate="print"/>
          <a:srcRect/>
          <a:stretch>
            <a:fillRect/>
          </a:stretch>
        </p:blipFill>
        <p:spPr bwMode="auto">
          <a:xfrm>
            <a:off x="3491880" y="2571751"/>
            <a:ext cx="2232248" cy="2016223"/>
          </a:xfrm>
          <a:prstGeom prst="rect">
            <a:avLst/>
          </a:prstGeom>
          <a:noFill/>
          <a:ln w="9525">
            <a:noFill/>
            <a:miter lim="800000"/>
            <a:headEnd/>
            <a:tailEnd/>
          </a:ln>
        </p:spPr>
      </p:pic>
      <p:pic>
        <p:nvPicPr>
          <p:cNvPr id="6" name="Рисунок 5" descr="http://www.vashdom-kras.ru/content/images/24921_720005210-0.jpg"/>
          <p:cNvPicPr/>
          <p:nvPr/>
        </p:nvPicPr>
        <p:blipFill>
          <a:blip r:embed="rId4" cstate="print"/>
          <a:srcRect/>
          <a:stretch>
            <a:fillRect/>
          </a:stretch>
        </p:blipFill>
        <p:spPr bwMode="auto">
          <a:xfrm>
            <a:off x="6084168" y="2571750"/>
            <a:ext cx="2232248" cy="2052228"/>
          </a:xfrm>
          <a:prstGeom prst="rect">
            <a:avLst/>
          </a:prstGeom>
          <a:noFill/>
          <a:ln w="9525">
            <a:noFill/>
            <a:miter lim="800000"/>
            <a:headEnd/>
            <a:tailEnd/>
          </a:ln>
        </p:spPr>
      </p:pic>
      <p:sp>
        <p:nvSpPr>
          <p:cNvPr id="7" name="Прямоугольник 6"/>
          <p:cNvSpPr/>
          <p:nvPr/>
        </p:nvSpPr>
        <p:spPr>
          <a:xfrm>
            <a:off x="971600" y="4677984"/>
            <a:ext cx="7380312" cy="369332"/>
          </a:xfrm>
          <a:prstGeom prst="rect">
            <a:avLst/>
          </a:prstGeom>
        </p:spPr>
        <p:txBody>
          <a:bodyPr wrap="square">
            <a:spAutoFit/>
          </a:bodyPr>
          <a:lstStyle/>
          <a:p>
            <a:pPr algn="ctr"/>
            <a:r>
              <a:rPr lang="uk-UA" dirty="0" smtClean="0"/>
              <a:t> а)                                          б)                                           в)</a:t>
            </a:r>
            <a:endParaRPr lang="uk-U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11511"/>
            <a:ext cx="8291264" cy="1458161"/>
          </a:xfrm>
        </p:spPr>
        <p:txBody>
          <a:bodyPr>
            <a:normAutofit fontScale="70000" lnSpcReduction="20000"/>
          </a:bodyPr>
          <a:lstStyle/>
          <a:p>
            <a:pPr marL="0" algn="just">
              <a:buNone/>
            </a:pPr>
            <a:r>
              <a:rPr lang="uk-UA" b="1" i="1" dirty="0" smtClean="0"/>
              <a:t>         Складальний комплект</a:t>
            </a:r>
            <a:r>
              <a:rPr lang="uk-UA" dirty="0" smtClean="0"/>
              <a:t> – це група складових частин виробу, які необхідно подати на робоче місце для складання виробу або його частини (комплект для складання навісного обладнання (а), для ремонту автомобіля (б) тощо</a:t>
            </a:r>
          </a:p>
          <a:p>
            <a:pPr>
              <a:buNone/>
            </a:pPr>
            <a:endParaRPr lang="uk-UA" dirty="0"/>
          </a:p>
        </p:txBody>
      </p:sp>
      <p:pic>
        <p:nvPicPr>
          <p:cNvPr id="4" name="Рисунок 3" descr="https://motokvartal.com.ua/content/images/21/sborochnyy_komplekt_rdmoto_rdm-s16s-30127401111854.jpg"/>
          <p:cNvPicPr/>
          <p:nvPr/>
        </p:nvPicPr>
        <p:blipFill>
          <a:blip r:embed="rId2" cstate="print"/>
          <a:srcRect/>
          <a:stretch>
            <a:fillRect/>
          </a:stretch>
        </p:blipFill>
        <p:spPr bwMode="auto">
          <a:xfrm>
            <a:off x="539552" y="1635646"/>
            <a:ext cx="4176464" cy="2772308"/>
          </a:xfrm>
          <a:prstGeom prst="rect">
            <a:avLst/>
          </a:prstGeom>
          <a:noFill/>
          <a:ln w="9525">
            <a:noFill/>
            <a:miter lim="800000"/>
            <a:headEnd/>
            <a:tailEnd/>
          </a:ln>
        </p:spPr>
      </p:pic>
      <p:pic>
        <p:nvPicPr>
          <p:cNvPr id="5" name="Рисунок 4" descr="https://82.img.avito.st/640x480/6181266682.jpg"/>
          <p:cNvPicPr/>
          <p:nvPr/>
        </p:nvPicPr>
        <p:blipFill>
          <a:blip r:embed="rId3" cstate="print"/>
          <a:srcRect/>
          <a:stretch>
            <a:fillRect/>
          </a:stretch>
        </p:blipFill>
        <p:spPr bwMode="auto">
          <a:xfrm>
            <a:off x="4860032" y="1635646"/>
            <a:ext cx="3672408" cy="2772308"/>
          </a:xfrm>
          <a:prstGeom prst="rect">
            <a:avLst/>
          </a:prstGeom>
          <a:noFill/>
          <a:ln w="9525">
            <a:noFill/>
            <a:miter lim="800000"/>
            <a:headEnd/>
            <a:tailEnd/>
          </a:ln>
        </p:spPr>
      </p:pic>
      <p:sp>
        <p:nvSpPr>
          <p:cNvPr id="6" name="TextBox 5"/>
          <p:cNvSpPr txBox="1"/>
          <p:nvPr/>
        </p:nvSpPr>
        <p:spPr>
          <a:xfrm>
            <a:off x="2483768" y="4407954"/>
            <a:ext cx="365806" cy="369332"/>
          </a:xfrm>
          <a:prstGeom prst="rect">
            <a:avLst/>
          </a:prstGeom>
          <a:noFill/>
        </p:spPr>
        <p:txBody>
          <a:bodyPr wrap="none" rtlCol="0">
            <a:spAutoFit/>
          </a:bodyPr>
          <a:lstStyle/>
          <a:p>
            <a:r>
              <a:rPr lang="uk-UA" dirty="0" smtClean="0"/>
              <a:t>а)</a:t>
            </a:r>
            <a:endParaRPr lang="uk-UA" dirty="0"/>
          </a:p>
        </p:txBody>
      </p:sp>
      <p:sp>
        <p:nvSpPr>
          <p:cNvPr id="7" name="TextBox 6"/>
          <p:cNvSpPr txBox="1"/>
          <p:nvPr/>
        </p:nvSpPr>
        <p:spPr>
          <a:xfrm>
            <a:off x="6732240" y="4407954"/>
            <a:ext cx="378630" cy="369332"/>
          </a:xfrm>
          <a:prstGeom prst="rect">
            <a:avLst/>
          </a:prstGeom>
          <a:noFill/>
        </p:spPr>
        <p:txBody>
          <a:bodyPr wrap="none" rtlCol="0">
            <a:spAutoFit/>
          </a:bodyPr>
          <a:lstStyle/>
          <a:p>
            <a:r>
              <a:rPr lang="uk-UA" dirty="0" smtClean="0"/>
              <a:t>б)</a:t>
            </a:r>
            <a:endParaRPr lang="uk-U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65517"/>
            <a:ext cx="8157592" cy="1530169"/>
          </a:xfrm>
        </p:spPr>
        <p:txBody>
          <a:bodyPr>
            <a:normAutofit fontScale="70000" lnSpcReduction="20000"/>
          </a:bodyPr>
          <a:lstStyle/>
          <a:p>
            <a:pPr marL="0" algn="just">
              <a:buNone/>
            </a:pPr>
            <a:r>
              <a:rPr lang="uk-UA" b="1" i="1" dirty="0" smtClean="0"/>
              <a:t>        Комплекс</a:t>
            </a:r>
            <a:r>
              <a:rPr lang="uk-UA" dirty="0" smtClean="0"/>
              <a:t> – це два і більше виробів, що не з’єднані на підприємстві-виробнику складальними операціями, але призначених для виконання взаємопов’язаних експлуатаційних функцій (верстат з ЧПК, автоматична лінія тощо)</a:t>
            </a:r>
            <a:endParaRPr lang="uk-UA" dirty="0"/>
          </a:p>
        </p:txBody>
      </p:sp>
      <p:pic>
        <p:nvPicPr>
          <p:cNvPr id="4" name="Рисунок 3" descr="http://stm-voronezh.ru/uploads/product/logo/28998/deadad60f6df30f864f4eb76e6aa6e07.jpg"/>
          <p:cNvPicPr/>
          <p:nvPr/>
        </p:nvPicPr>
        <p:blipFill>
          <a:blip r:embed="rId2" cstate="print"/>
          <a:srcRect/>
          <a:stretch>
            <a:fillRect/>
          </a:stretch>
        </p:blipFill>
        <p:spPr bwMode="auto">
          <a:xfrm>
            <a:off x="611560" y="1923678"/>
            <a:ext cx="3888432" cy="2646294"/>
          </a:xfrm>
          <a:prstGeom prst="rect">
            <a:avLst/>
          </a:prstGeom>
          <a:noFill/>
          <a:ln w="9525">
            <a:noFill/>
            <a:miter lim="800000"/>
            <a:headEnd/>
            <a:tailEnd/>
          </a:ln>
        </p:spPr>
      </p:pic>
      <p:pic>
        <p:nvPicPr>
          <p:cNvPr id="5" name="Рисунок 4" descr="https://darxton.ru/files/_images/4e/4ea8198a-b6a2-11e4-9d12-d850e6bf91f5_100d7285-54f4-11e8-b61d-d850e6bf91f5.jpg"/>
          <p:cNvPicPr/>
          <p:nvPr/>
        </p:nvPicPr>
        <p:blipFill>
          <a:blip r:embed="rId3" cstate="print"/>
          <a:srcRect/>
          <a:stretch>
            <a:fillRect/>
          </a:stretch>
        </p:blipFill>
        <p:spPr bwMode="auto">
          <a:xfrm>
            <a:off x="4788024" y="1923678"/>
            <a:ext cx="3816424" cy="2628292"/>
          </a:xfrm>
          <a:prstGeom prst="rect">
            <a:avLst/>
          </a:prstGeom>
          <a:noFill/>
          <a:ln w="9525">
            <a:noFill/>
            <a:miter lim="800000"/>
            <a:headEnd/>
            <a:tailEnd/>
          </a:ln>
        </p:spPr>
      </p:pic>
      <p:sp>
        <p:nvSpPr>
          <p:cNvPr id="6" name="TextBox 5"/>
          <p:cNvSpPr txBox="1"/>
          <p:nvPr/>
        </p:nvSpPr>
        <p:spPr>
          <a:xfrm>
            <a:off x="2483768" y="4623978"/>
            <a:ext cx="365806" cy="369332"/>
          </a:xfrm>
          <a:prstGeom prst="rect">
            <a:avLst/>
          </a:prstGeom>
          <a:noFill/>
        </p:spPr>
        <p:txBody>
          <a:bodyPr wrap="none" rtlCol="0">
            <a:spAutoFit/>
          </a:bodyPr>
          <a:lstStyle/>
          <a:p>
            <a:r>
              <a:rPr lang="uk-UA" dirty="0" smtClean="0"/>
              <a:t>а)</a:t>
            </a:r>
            <a:endParaRPr lang="uk-UA" dirty="0"/>
          </a:p>
        </p:txBody>
      </p:sp>
      <p:sp>
        <p:nvSpPr>
          <p:cNvPr id="7" name="TextBox 6"/>
          <p:cNvSpPr txBox="1"/>
          <p:nvPr/>
        </p:nvSpPr>
        <p:spPr>
          <a:xfrm>
            <a:off x="6732240" y="4623978"/>
            <a:ext cx="378630" cy="369332"/>
          </a:xfrm>
          <a:prstGeom prst="rect">
            <a:avLst/>
          </a:prstGeom>
          <a:noFill/>
        </p:spPr>
        <p:txBody>
          <a:bodyPr wrap="none" rtlCol="0">
            <a:spAutoFit/>
          </a:bodyPr>
          <a:lstStyle/>
          <a:p>
            <a:r>
              <a:rPr lang="uk-UA" dirty="0" smtClean="0"/>
              <a:t>б)</a:t>
            </a:r>
            <a:endParaRPr lang="uk-U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303498"/>
            <a:ext cx="8229600" cy="1836204"/>
          </a:xfrm>
        </p:spPr>
        <p:txBody>
          <a:bodyPr>
            <a:normAutofit fontScale="77500" lnSpcReduction="20000"/>
          </a:bodyPr>
          <a:lstStyle/>
          <a:p>
            <a:pPr marL="0" indent="288000" algn="just">
              <a:spcBef>
                <a:spcPts val="600"/>
              </a:spcBef>
              <a:buNone/>
            </a:pPr>
            <a:r>
              <a:rPr lang="uk-UA" sz="3000" b="1" i="1" dirty="0" smtClean="0"/>
              <a:t>Комплект</a:t>
            </a:r>
            <a:r>
              <a:rPr lang="uk-UA" sz="3000" dirty="0" smtClean="0"/>
              <a:t> – це два і більше виробів, що не з’єднані на підприємстві-виробнику складальними операціями і представляють собою набір виробів, що мають загальне експлуатаційне призначення допоміжного характеру (комплекти запасних частин (а), інструментів (б), вимірювальних пристроїв тощо)</a:t>
            </a:r>
            <a:endParaRPr lang="uk-UA" sz="3000" dirty="0"/>
          </a:p>
        </p:txBody>
      </p:sp>
      <p:pic>
        <p:nvPicPr>
          <p:cNvPr id="4" name="Рисунок 3" descr="https://static-eu.insales.ru/images/collections/1/837/1934149/2ZZ-Hard-Kit-0155.jpg"/>
          <p:cNvPicPr/>
          <p:nvPr/>
        </p:nvPicPr>
        <p:blipFill>
          <a:blip r:embed="rId2" cstate="print"/>
          <a:srcRect/>
          <a:stretch>
            <a:fillRect/>
          </a:stretch>
        </p:blipFill>
        <p:spPr bwMode="auto">
          <a:xfrm>
            <a:off x="539552" y="2283718"/>
            <a:ext cx="3672408" cy="2232248"/>
          </a:xfrm>
          <a:prstGeom prst="rect">
            <a:avLst/>
          </a:prstGeom>
          <a:noFill/>
          <a:ln w="9525">
            <a:noFill/>
            <a:miter lim="800000"/>
            <a:headEnd/>
            <a:tailEnd/>
          </a:ln>
        </p:spPr>
      </p:pic>
      <p:pic>
        <p:nvPicPr>
          <p:cNvPr id="5" name="Рисунок 4" descr="https://5element.by/upload/runtime/images/32/45/3245920872-nabor-metricheskih-klyuchey-milwaukee-15-sht-4932464258.jpg"/>
          <p:cNvPicPr/>
          <p:nvPr/>
        </p:nvPicPr>
        <p:blipFill>
          <a:blip r:embed="rId3" cstate="print"/>
          <a:srcRect/>
          <a:stretch>
            <a:fillRect/>
          </a:stretch>
        </p:blipFill>
        <p:spPr bwMode="auto">
          <a:xfrm>
            <a:off x="5004048" y="2211710"/>
            <a:ext cx="3312368" cy="2304256"/>
          </a:xfrm>
          <a:prstGeom prst="rect">
            <a:avLst/>
          </a:prstGeom>
          <a:noFill/>
          <a:ln w="9525">
            <a:noFill/>
            <a:miter lim="800000"/>
            <a:headEnd/>
            <a:tailEnd/>
          </a:ln>
        </p:spPr>
      </p:pic>
      <p:sp>
        <p:nvSpPr>
          <p:cNvPr id="6" name="Прямоугольник 5"/>
          <p:cNvSpPr/>
          <p:nvPr/>
        </p:nvSpPr>
        <p:spPr>
          <a:xfrm>
            <a:off x="971600" y="4677984"/>
            <a:ext cx="7380312" cy="369332"/>
          </a:xfrm>
          <a:prstGeom prst="rect">
            <a:avLst/>
          </a:prstGeom>
        </p:spPr>
        <p:txBody>
          <a:bodyPr wrap="square">
            <a:spAutoFit/>
          </a:bodyPr>
          <a:lstStyle/>
          <a:p>
            <a:pPr algn="ctr"/>
            <a:r>
              <a:rPr lang="uk-UA" dirty="0" smtClean="0"/>
              <a:t> а)                                                                                   б)</a:t>
            </a:r>
            <a:endParaRPr lang="uk-U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357505"/>
            <a:ext cx="8229600" cy="1494165"/>
          </a:xfrm>
        </p:spPr>
        <p:txBody>
          <a:bodyPr>
            <a:normAutofit fontScale="70000" lnSpcReduction="20000"/>
          </a:bodyPr>
          <a:lstStyle/>
          <a:p>
            <a:pPr marL="0" indent="342900" algn="just">
              <a:spcBef>
                <a:spcPts val="0"/>
              </a:spcBef>
              <a:buNone/>
            </a:pPr>
            <a:r>
              <a:rPr lang="uk-UA" b="1" i="1" dirty="0" smtClean="0"/>
              <a:t>Агрегат</a:t>
            </a:r>
            <a:r>
              <a:rPr lang="uk-UA" dirty="0" smtClean="0"/>
              <a:t> – це складальна одиниця, якій притаманні наступні властивості: повна взаємозамінність, здатність виконувати певну функцію у виробі або самостійно: рисунок – промислове холодильне обладнання (а), компресорно-конденсаторний агрегат (б) тощо.</a:t>
            </a:r>
          </a:p>
        </p:txBody>
      </p:sp>
      <p:pic>
        <p:nvPicPr>
          <p:cNvPr id="4" name="Рисунок 3" descr="https://www.rp.ru/img/eq/nsk_/odnokompres.jpg"/>
          <p:cNvPicPr/>
          <p:nvPr/>
        </p:nvPicPr>
        <p:blipFill>
          <a:blip r:embed="rId2" cstate="print"/>
          <a:srcRect/>
          <a:stretch>
            <a:fillRect/>
          </a:stretch>
        </p:blipFill>
        <p:spPr bwMode="auto">
          <a:xfrm>
            <a:off x="611560" y="1851670"/>
            <a:ext cx="3600400" cy="2511824"/>
          </a:xfrm>
          <a:prstGeom prst="rect">
            <a:avLst/>
          </a:prstGeom>
          <a:noFill/>
          <a:ln w="9525">
            <a:noFill/>
            <a:miter lim="800000"/>
            <a:headEnd/>
            <a:tailEnd/>
          </a:ln>
        </p:spPr>
      </p:pic>
      <p:pic>
        <p:nvPicPr>
          <p:cNvPr id="5" name="Рисунок 4" descr="https://4frost.ru/sites/default/files/frontend/14050_1.png"/>
          <p:cNvPicPr/>
          <p:nvPr/>
        </p:nvPicPr>
        <p:blipFill>
          <a:blip r:embed="rId3" cstate="print"/>
          <a:srcRect/>
          <a:stretch>
            <a:fillRect/>
          </a:stretch>
        </p:blipFill>
        <p:spPr bwMode="auto">
          <a:xfrm>
            <a:off x="5004048" y="1851670"/>
            <a:ext cx="3384376" cy="2507450"/>
          </a:xfrm>
          <a:prstGeom prst="rect">
            <a:avLst/>
          </a:prstGeom>
          <a:noFill/>
          <a:ln w="9525">
            <a:noFill/>
            <a:miter lim="800000"/>
            <a:headEnd/>
            <a:tailEnd/>
          </a:ln>
        </p:spPr>
      </p:pic>
      <p:sp>
        <p:nvSpPr>
          <p:cNvPr id="6" name="Прямоугольник 5"/>
          <p:cNvSpPr/>
          <p:nvPr/>
        </p:nvSpPr>
        <p:spPr>
          <a:xfrm>
            <a:off x="827584" y="4515966"/>
            <a:ext cx="7380312" cy="369332"/>
          </a:xfrm>
          <a:prstGeom prst="rect">
            <a:avLst/>
          </a:prstGeom>
        </p:spPr>
        <p:txBody>
          <a:bodyPr wrap="square">
            <a:spAutoFit/>
          </a:bodyPr>
          <a:lstStyle/>
          <a:p>
            <a:pPr algn="ctr"/>
            <a:r>
              <a:rPr lang="uk-UA" dirty="0" smtClean="0"/>
              <a:t> а)                                                                           б)</a:t>
            </a:r>
            <a:endParaRPr lang="uk-UA" dirty="0"/>
          </a:p>
        </p:txBody>
      </p:sp>
    </p:spTree>
  </p:cSld>
  <p:clrMapOvr>
    <a:masterClrMapping/>
  </p:clrMapOvr>
</p:sld>
</file>

<file path=ppt/theme/theme1.xml><?xml version="1.0" encoding="utf-8"?>
<a:theme xmlns:a="http://schemas.openxmlformats.org/drawingml/2006/main" name="Тема Office">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TotalTime>
  <Words>3450</Words>
  <Application>Microsoft Office PowerPoint</Application>
  <PresentationFormat>Экран (16:9)</PresentationFormat>
  <Paragraphs>257</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Лекція 1</vt:lpstr>
      <vt:lpstr>1.1. Машина як об’єкт виробництва</vt:lpstr>
      <vt:lpstr>Слайд 3</vt:lpstr>
      <vt:lpstr>Слайд 4</vt:lpstr>
      <vt:lpstr>Слайд 5</vt:lpstr>
      <vt:lpstr>Слайд 6</vt:lpstr>
      <vt:lpstr>Слайд 7</vt:lpstr>
      <vt:lpstr>Слайд 8</vt:lpstr>
      <vt:lpstr>Слайд 9</vt:lpstr>
      <vt:lpstr>Слайд 10</vt:lpstr>
      <vt:lpstr>1.2. Службове призначення машини</vt:lpstr>
      <vt:lpstr>1.3. Технічна підготовка машинобудівного виробництва</vt:lpstr>
      <vt:lpstr>Слайд 13</vt:lpstr>
      <vt:lpstr>Слайд 14</vt:lpstr>
      <vt:lpstr> 1.4. Виробничий та технологічний процеси</vt:lpstr>
      <vt:lpstr> 1.5. Складові частини і структура технологічних процесів</vt:lpstr>
      <vt:lpstr>Слайд 17</vt:lpstr>
      <vt:lpstr>Слайд 18</vt:lpstr>
      <vt:lpstr>Слайд 19</vt:lpstr>
      <vt:lpstr> 1.6. Просторові та часові умови виконання технологічних процесів</vt:lpstr>
      <vt:lpstr>1.7. Поняття про трудомісткість, верстатомісткість і норму часу</vt:lpstr>
      <vt:lpstr>Слайд 22</vt:lpstr>
      <vt:lpstr>Слайд 23</vt:lpstr>
      <vt:lpstr>1.8. Типи машинобудівних виробництв</vt:lpstr>
      <vt:lpstr>Слайд 25</vt:lpstr>
      <vt:lpstr>Слайд 26</vt:lpstr>
      <vt:lpstr>Технологічні характеристики різних типів виробництв</vt:lpstr>
      <vt:lpstr>Продовження таблиці</vt:lpstr>
      <vt:lpstr>1.9. Форми організації виробництв  в машинобудуванні</vt:lpstr>
      <vt:lpstr>Слайд 30</vt:lpstr>
      <vt:lpstr>1.10. Поняття про технологічність  конструкції виробів</vt:lpstr>
      <vt:lpstr>Слайд 32</vt:lpstr>
      <vt:lpstr>1.11. Стандартизація виробів, спеціалізація та кооперування виробництв</vt:lpstr>
      <vt:lpstr>ЗАПИТАННЯ ДЛЯ САМОКОНТРОЛЮ</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1</dc:title>
  <dc:creator>mpp</dc:creator>
  <cp:lastModifiedBy>mpp</cp:lastModifiedBy>
  <cp:revision>22</cp:revision>
  <dcterms:created xsi:type="dcterms:W3CDTF">2020-01-02T10:06:15Z</dcterms:created>
  <dcterms:modified xsi:type="dcterms:W3CDTF">2020-01-21T07:18:43Z</dcterms:modified>
</cp:coreProperties>
</file>