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9A53A-FC0B-45C9-85C2-2AA6E49EB22C}" type="datetimeFigureOut">
              <a:rPr lang="uk-UA" smtClean="0"/>
              <a:t>22.11.2025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3D2E2-52F0-447A-AFBE-4F98029EBCE3}" type="slidenum">
              <a:rPr lang="uk-UA" smtClean="0"/>
              <a:t>‹№›</a:t>
            </a:fld>
            <a:endParaRPr lang="uk-UA"/>
          </a:p>
        </p:txBody>
      </p:sp>
    </p:spTree>
    <p:extLst>
      <p:ext uri="{BB962C8B-B14F-4D97-AF65-F5344CB8AC3E}">
        <p14:creationId xmlns:p14="http://schemas.microsoft.com/office/powerpoint/2010/main" val="328687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20</a:t>
            </a:fld>
            <a:endParaRPr lang="uk-UA"/>
          </a:p>
        </p:txBody>
      </p:sp>
    </p:spTree>
    <p:extLst>
      <p:ext uri="{BB962C8B-B14F-4D97-AF65-F5344CB8AC3E}">
        <p14:creationId xmlns:p14="http://schemas.microsoft.com/office/powerpoint/2010/main" val="398789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21</a:t>
            </a:fld>
            <a:endParaRPr lang="uk-UA"/>
          </a:p>
        </p:txBody>
      </p:sp>
    </p:spTree>
    <p:extLst>
      <p:ext uri="{BB962C8B-B14F-4D97-AF65-F5344CB8AC3E}">
        <p14:creationId xmlns:p14="http://schemas.microsoft.com/office/powerpoint/2010/main" val="205875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23</a:t>
            </a:fld>
            <a:endParaRPr lang="uk-UA"/>
          </a:p>
        </p:txBody>
      </p:sp>
    </p:spTree>
    <p:extLst>
      <p:ext uri="{BB962C8B-B14F-4D97-AF65-F5344CB8AC3E}">
        <p14:creationId xmlns:p14="http://schemas.microsoft.com/office/powerpoint/2010/main" val="414741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24</a:t>
            </a:fld>
            <a:endParaRPr lang="uk-UA"/>
          </a:p>
        </p:txBody>
      </p:sp>
    </p:spTree>
    <p:extLst>
      <p:ext uri="{BB962C8B-B14F-4D97-AF65-F5344CB8AC3E}">
        <p14:creationId xmlns:p14="http://schemas.microsoft.com/office/powerpoint/2010/main" val="222111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26</a:t>
            </a:fld>
            <a:endParaRPr lang="uk-UA"/>
          </a:p>
        </p:txBody>
      </p:sp>
    </p:spTree>
    <p:extLst>
      <p:ext uri="{BB962C8B-B14F-4D97-AF65-F5344CB8AC3E}">
        <p14:creationId xmlns:p14="http://schemas.microsoft.com/office/powerpoint/2010/main" val="172455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FD3D2E2-52F0-447A-AFBE-4F98029EBCE3}" type="slidenum">
              <a:rPr lang="uk-UA" smtClean="0"/>
              <a:t>31</a:t>
            </a:fld>
            <a:endParaRPr lang="uk-UA"/>
          </a:p>
        </p:txBody>
      </p:sp>
    </p:spTree>
    <p:extLst>
      <p:ext uri="{BB962C8B-B14F-4D97-AF65-F5344CB8AC3E}">
        <p14:creationId xmlns:p14="http://schemas.microsoft.com/office/powerpoint/2010/main" val="181609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6B997F3-181C-495A-A8B0-2546495DA8D4}" type="datetimeFigureOut">
              <a:rPr lang="uk-UA" smtClean="0"/>
              <a:t>22.11.2025</a:t>
            </a:fld>
            <a:endParaRPr lang="uk-U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uk-U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B2BDAF7-41DC-478B-9CBE-FAE51BE3DF7D}" type="slidenum">
              <a:rPr lang="uk-UA" smtClean="0"/>
              <a:t>‹№›</a:t>
            </a:fld>
            <a:endParaRPr lang="uk-UA"/>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6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6B997F3-181C-495A-A8B0-2546495DA8D4}" type="datetimeFigureOut">
              <a:rPr lang="uk-UA" smtClean="0"/>
              <a:t>22.11.2025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281791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6B997F3-181C-495A-A8B0-2546495DA8D4}" type="datetimeFigureOut">
              <a:rPr lang="uk-UA" smtClean="0"/>
              <a:t>22.11.2025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220955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6B997F3-181C-495A-A8B0-2546495DA8D4}" type="datetimeFigureOut">
              <a:rPr lang="uk-UA" smtClean="0"/>
              <a:t>22.11.2025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33083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6B997F3-181C-495A-A8B0-2546495DA8D4}" type="datetimeFigureOut">
              <a:rPr lang="uk-UA" smtClean="0"/>
              <a:t>22.11.2025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2BDAF7-41DC-478B-9CBE-FAE51BE3DF7D}" type="slidenum">
              <a:rPr lang="uk-UA" smtClean="0"/>
              <a:t>‹№›</a:t>
            </a:fld>
            <a:endParaRPr lang="uk-U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4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6B997F3-181C-495A-A8B0-2546495DA8D4}" type="datetimeFigureOut">
              <a:rPr lang="uk-UA" smtClean="0"/>
              <a:t>22.11.2025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230375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6B997F3-181C-495A-A8B0-2546495DA8D4}" type="datetimeFigureOut">
              <a:rPr lang="uk-UA" smtClean="0"/>
              <a:t>22.11.2025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342041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A6B997F3-181C-495A-A8B0-2546495DA8D4}" type="datetimeFigureOut">
              <a:rPr lang="uk-UA" smtClean="0"/>
              <a:t>22.11.2025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98574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997F3-181C-495A-A8B0-2546495DA8D4}" type="datetimeFigureOut">
              <a:rPr lang="uk-UA" smtClean="0"/>
              <a:t>22.11.2025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103331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6B997F3-181C-495A-A8B0-2546495DA8D4}" type="datetimeFigureOut">
              <a:rPr lang="uk-UA" smtClean="0"/>
              <a:t>22.11.2025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25793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6B997F3-181C-495A-A8B0-2546495DA8D4}" type="datetimeFigureOut">
              <a:rPr lang="uk-UA" smtClean="0"/>
              <a:t>22.11.2025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2BDAF7-41DC-478B-9CBE-FAE51BE3DF7D}" type="slidenum">
              <a:rPr lang="uk-UA" smtClean="0"/>
              <a:t>‹№›</a:t>
            </a:fld>
            <a:endParaRPr lang="uk-UA"/>
          </a:p>
        </p:txBody>
      </p:sp>
    </p:spTree>
    <p:extLst>
      <p:ext uri="{BB962C8B-B14F-4D97-AF65-F5344CB8AC3E}">
        <p14:creationId xmlns:p14="http://schemas.microsoft.com/office/powerpoint/2010/main" val="13440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6B997F3-181C-495A-A8B0-2546495DA8D4}" type="datetimeFigureOut">
              <a:rPr lang="uk-UA" smtClean="0"/>
              <a:t>22.11.2025</a:t>
            </a:fld>
            <a:endParaRPr lang="uk-U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B2BDAF7-41DC-478B-9CBE-FAE51BE3DF7D}" type="slidenum">
              <a:rPr lang="uk-UA" smtClean="0"/>
              <a:t>‹№›</a:t>
            </a:fld>
            <a:endParaRPr lang="uk-UA"/>
          </a:p>
        </p:txBody>
      </p:sp>
    </p:spTree>
    <p:extLst>
      <p:ext uri="{BB962C8B-B14F-4D97-AF65-F5344CB8AC3E}">
        <p14:creationId xmlns:p14="http://schemas.microsoft.com/office/powerpoint/2010/main" val="26807252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zubkovskiy.com/blog/chto-takoe-birzhevye-indeksy-i-kak-za-nimi-sledi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6812E6-F13C-4D5D-9F01-E70D96EBAAA3}"/>
              </a:ext>
            </a:extLst>
          </p:cNvPr>
          <p:cNvSpPr>
            <a:spLocks noGrp="1"/>
          </p:cNvSpPr>
          <p:nvPr>
            <p:ph type="ctrTitle"/>
          </p:nvPr>
        </p:nvSpPr>
        <p:spPr>
          <a:xfrm>
            <a:off x="1112520" y="1701526"/>
            <a:ext cx="9966960" cy="2926080"/>
          </a:xfrm>
        </p:spPr>
        <p:txBody>
          <a:bodyPr>
            <a:normAutofit fontScale="90000"/>
          </a:bodyPr>
          <a:lstStyle/>
          <a:p>
            <a:r>
              <a:rPr lang="uk-UA" dirty="0"/>
              <a:t>МІЖНАРОДНА ПІДПРИЄМНИЦЬКА ІНВЕСТИЦІЙНА ДІЯЛЬНІСТЬ</a:t>
            </a:r>
          </a:p>
        </p:txBody>
      </p:sp>
    </p:spTree>
    <p:extLst>
      <p:ext uri="{BB962C8B-B14F-4D97-AF65-F5344CB8AC3E}">
        <p14:creationId xmlns:p14="http://schemas.microsoft.com/office/powerpoint/2010/main" val="123984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116CC-EF52-4981-9269-118D418CCFFD}"/>
              </a:ext>
            </a:extLst>
          </p:cNvPr>
          <p:cNvSpPr>
            <a:spLocks noGrp="1"/>
          </p:cNvSpPr>
          <p:nvPr>
            <p:ph type="title"/>
          </p:nvPr>
        </p:nvSpPr>
        <p:spPr/>
        <p:txBody>
          <a:bodyPr>
            <a:normAutofit fontScale="90000"/>
          </a:bodyPr>
          <a:lstStyle/>
          <a:p>
            <a:pPr algn="just"/>
            <a:r>
              <a:rPr lang="ru-RU" dirty="0"/>
              <a:t>Таким чином, </a:t>
            </a:r>
            <a:r>
              <a:rPr lang="ru-RU" dirty="0" err="1"/>
              <a:t>ефект</a:t>
            </a:r>
            <a:r>
              <a:rPr lang="ru-RU" dirty="0"/>
              <a:t> </a:t>
            </a:r>
            <a:r>
              <a:rPr lang="ru-RU" dirty="0" err="1"/>
              <a:t>іноземних</a:t>
            </a:r>
            <a:r>
              <a:rPr lang="ru-RU" dirty="0"/>
              <a:t> </a:t>
            </a:r>
            <a:r>
              <a:rPr lang="ru-RU" dirty="0" err="1"/>
              <a:t>інвестицій</a:t>
            </a:r>
            <a:r>
              <a:rPr lang="ru-RU" dirty="0"/>
              <a:t> на </a:t>
            </a:r>
            <a:r>
              <a:rPr lang="ru-RU" dirty="0" err="1"/>
              <a:t>економічний</a:t>
            </a:r>
            <a:r>
              <a:rPr lang="ru-RU" dirty="0"/>
              <a:t> </a:t>
            </a:r>
            <a:r>
              <a:rPr lang="ru-RU" dirty="0" err="1"/>
              <a:t>розвиток</a:t>
            </a:r>
            <a:r>
              <a:rPr lang="ru-RU" dirty="0"/>
              <a:t> </a:t>
            </a:r>
            <a:r>
              <a:rPr lang="ru-RU" dirty="0" err="1"/>
              <a:t>приймаючої</a:t>
            </a:r>
            <a:r>
              <a:rPr lang="ru-RU" dirty="0"/>
              <a:t> </a:t>
            </a:r>
            <a:r>
              <a:rPr lang="ru-RU" dirty="0" err="1"/>
              <a:t>країни</a:t>
            </a:r>
            <a:r>
              <a:rPr lang="ru-RU" dirty="0"/>
              <a:t> </a:t>
            </a:r>
            <a:r>
              <a:rPr lang="ru-RU" dirty="0" err="1"/>
              <a:t>виявляється</a:t>
            </a:r>
            <a:r>
              <a:rPr lang="ru-RU" dirty="0"/>
              <a:t> у тому, </a:t>
            </a:r>
            <a:r>
              <a:rPr lang="ru-RU" dirty="0" err="1"/>
              <a:t>що</a:t>
            </a:r>
            <a:r>
              <a:rPr lang="ru-RU" dirty="0"/>
              <a:t>: </a:t>
            </a:r>
            <a:endParaRPr lang="uk-UA" dirty="0"/>
          </a:p>
        </p:txBody>
      </p:sp>
      <p:sp>
        <p:nvSpPr>
          <p:cNvPr id="3" name="Місце для вмісту 2">
            <a:extLst>
              <a:ext uri="{FF2B5EF4-FFF2-40B4-BE49-F238E27FC236}">
                <a16:creationId xmlns:a16="http://schemas.microsoft.com/office/drawing/2014/main" id="{8AA09DE9-AFF0-40A8-AFCE-6985773C5E9C}"/>
              </a:ext>
            </a:extLst>
          </p:cNvPr>
          <p:cNvSpPr>
            <a:spLocks noGrp="1"/>
          </p:cNvSpPr>
          <p:nvPr>
            <p:ph idx="1"/>
          </p:nvPr>
        </p:nvSpPr>
        <p:spPr>
          <a:xfrm>
            <a:off x="1159564" y="2300468"/>
            <a:ext cx="9872871" cy="4038600"/>
          </a:xfrm>
        </p:spPr>
        <p:txBody>
          <a:bodyPr/>
          <a:lstStyle/>
          <a:p>
            <a:pPr algn="just"/>
            <a:r>
              <a:rPr lang="uk-UA" dirty="0">
                <a:solidFill>
                  <a:schemeClr val="tx1"/>
                </a:solidFill>
              </a:rPr>
              <a:t>іноземні інвестиції можуть збільшити обсяг сукупного капіталу і сприяти економічному зростанню. Однак необхідно, щоб зарубіжні інвестиції не витісняли рівні суми національних капіталів унаслідок росту конкуренції на ринках; </a:t>
            </a:r>
          </a:p>
          <a:p>
            <a:pPr algn="just"/>
            <a:r>
              <a:rPr lang="uk-UA" dirty="0">
                <a:solidFill>
                  <a:schemeClr val="tx1"/>
                </a:solidFill>
              </a:rPr>
              <a:t>іноземні інвестиції сприяють економічному зростанню, якщо вони більш рентабельні чи прибуткові порівняно з національними капіталовкладеннями; </a:t>
            </a:r>
          </a:p>
          <a:p>
            <a:pPr algn="just"/>
            <a:r>
              <a:rPr lang="uk-UA" dirty="0">
                <a:solidFill>
                  <a:schemeClr val="tx1"/>
                </a:solidFill>
              </a:rPr>
              <a:t>внесок іноземних інвестицій у збільшення економічного зростання можливий тільки в умовах наявності зв'язку між ними і рівнем кваліфікації трудових ресурсів.</a:t>
            </a:r>
          </a:p>
        </p:txBody>
      </p:sp>
    </p:spTree>
    <p:extLst>
      <p:ext uri="{BB962C8B-B14F-4D97-AF65-F5344CB8AC3E}">
        <p14:creationId xmlns:p14="http://schemas.microsoft.com/office/powerpoint/2010/main" val="314206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1EE6A3-D768-4F64-B6E8-2620082F92A6}"/>
              </a:ext>
            </a:extLst>
          </p:cNvPr>
          <p:cNvSpPr>
            <a:spLocks noGrp="1"/>
          </p:cNvSpPr>
          <p:nvPr>
            <p:ph type="title"/>
          </p:nvPr>
        </p:nvSpPr>
        <p:spPr/>
        <p:txBody>
          <a:bodyPr>
            <a:normAutofit fontScale="90000"/>
          </a:bodyPr>
          <a:lstStyle/>
          <a:p>
            <a:pPr algn="just"/>
            <a:r>
              <a:rPr lang="uk-UA" sz="2800" dirty="0"/>
              <a:t>Поряд із позитивними ефектами прямих іноземних інвестицій зокрема і капіталу в цілому економічний розвиток і зростання економіки приймаючої країни мають і </a:t>
            </a:r>
            <a:r>
              <a:rPr lang="uk-UA" sz="2800" b="1" dirty="0">
                <a:solidFill>
                  <a:schemeClr val="tx1"/>
                </a:solidFill>
              </a:rPr>
              <a:t>потенційні негативні ефекти</a:t>
            </a:r>
          </a:p>
        </p:txBody>
      </p:sp>
      <p:sp>
        <p:nvSpPr>
          <p:cNvPr id="3" name="Місце для вмісту 2">
            <a:extLst>
              <a:ext uri="{FF2B5EF4-FFF2-40B4-BE49-F238E27FC236}">
                <a16:creationId xmlns:a16="http://schemas.microsoft.com/office/drawing/2014/main" id="{76EAC942-8488-4D73-877F-4F9B09C6743F}"/>
              </a:ext>
            </a:extLst>
          </p:cNvPr>
          <p:cNvSpPr>
            <a:spLocks noGrp="1"/>
          </p:cNvSpPr>
          <p:nvPr>
            <p:ph idx="1"/>
          </p:nvPr>
        </p:nvSpPr>
        <p:spPr/>
        <p:txBody>
          <a:bodyPr/>
          <a:lstStyle/>
          <a:p>
            <a:r>
              <a:rPr lang="uk-UA" dirty="0">
                <a:solidFill>
                  <a:schemeClr val="tx1"/>
                </a:solidFill>
              </a:rPr>
              <a:t>витиснення національних капіталів і компаній (так званий ефект </a:t>
            </a:r>
            <a:r>
              <a:rPr lang="en-US" dirty="0">
                <a:solidFill>
                  <a:schemeClr val="tx1"/>
                </a:solidFill>
              </a:rPr>
              <a:t>crowding out); </a:t>
            </a:r>
            <a:endParaRPr lang="uk-UA" dirty="0">
              <a:solidFill>
                <a:schemeClr val="tx1"/>
              </a:solidFill>
            </a:endParaRPr>
          </a:p>
          <a:p>
            <a:r>
              <a:rPr lang="uk-UA" dirty="0">
                <a:solidFill>
                  <a:schemeClr val="tx1"/>
                </a:solidFill>
              </a:rPr>
              <a:t>сприяння відтоку капіталу з країни на основі трансфертного ціноутворення.</a:t>
            </a:r>
          </a:p>
        </p:txBody>
      </p:sp>
      <p:pic>
        <p:nvPicPr>
          <p:cNvPr id="4098" name="Picture 2" descr="What Is Crowding Out?">
            <a:extLst>
              <a:ext uri="{FF2B5EF4-FFF2-40B4-BE49-F238E27FC236}">
                <a16:creationId xmlns:a16="http://schemas.microsoft.com/office/drawing/2014/main" id="{AFA066D8-E401-4ABF-ACB8-4578445D3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94"/>
          <a:stretch/>
        </p:blipFill>
        <p:spPr bwMode="auto">
          <a:xfrm>
            <a:off x="3344635" y="2883118"/>
            <a:ext cx="5502729" cy="369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6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B363F-95AF-4AF0-A9D0-0B8FF9B0C518}"/>
              </a:ext>
            </a:extLst>
          </p:cNvPr>
          <p:cNvSpPr>
            <a:spLocks noGrp="1"/>
          </p:cNvSpPr>
          <p:nvPr>
            <p:ph type="title"/>
          </p:nvPr>
        </p:nvSpPr>
        <p:spPr>
          <a:xfrm>
            <a:off x="1038827" y="365125"/>
            <a:ext cx="10153891" cy="1356360"/>
          </a:xfrm>
        </p:spPr>
        <p:txBody>
          <a:bodyPr>
            <a:normAutofit/>
          </a:bodyPr>
          <a:lstStyle/>
          <a:p>
            <a:r>
              <a:rPr lang="ru-RU" sz="2800" dirty="0"/>
              <a:t>При </a:t>
            </a:r>
            <a:r>
              <a:rPr lang="ru-RU" sz="2800" dirty="0" err="1"/>
              <a:t>розробці</a:t>
            </a:r>
            <a:r>
              <a:rPr lang="ru-RU" sz="2800" dirty="0"/>
              <a:t> </a:t>
            </a:r>
            <a:r>
              <a:rPr lang="ru-RU" sz="2800" dirty="0" err="1"/>
              <a:t>національної</a:t>
            </a:r>
            <a:r>
              <a:rPr lang="ru-RU" sz="2800" dirty="0"/>
              <a:t> </a:t>
            </a:r>
            <a:r>
              <a:rPr lang="ru-RU" sz="2800" dirty="0" err="1"/>
              <a:t>політики</a:t>
            </a:r>
            <a:r>
              <a:rPr lang="ru-RU" sz="2800" dirty="0"/>
              <a:t> </a:t>
            </a:r>
            <a:r>
              <a:rPr lang="ru-RU" sz="2800" dirty="0" err="1"/>
              <a:t>регулювання</a:t>
            </a:r>
            <a:r>
              <a:rPr lang="ru-RU" sz="2800" dirty="0"/>
              <a:t> </a:t>
            </a:r>
            <a:r>
              <a:rPr lang="ru-RU" sz="2800" dirty="0" err="1"/>
              <a:t>інвестиційних</a:t>
            </a:r>
            <a:r>
              <a:rPr lang="ru-RU" sz="2800" dirty="0"/>
              <a:t> </a:t>
            </a:r>
            <a:r>
              <a:rPr lang="ru-RU" sz="2800" dirty="0" err="1"/>
              <a:t>потоків</a:t>
            </a:r>
            <a:r>
              <a:rPr lang="ru-RU" sz="2800" dirty="0"/>
              <a:t> держава </a:t>
            </a:r>
            <a:r>
              <a:rPr lang="ru-RU" sz="2800" dirty="0" err="1"/>
              <a:t>враховує</a:t>
            </a:r>
            <a:r>
              <a:rPr lang="ru-RU" sz="2800" dirty="0"/>
              <a:t> </a:t>
            </a:r>
            <a:r>
              <a:rPr lang="ru-RU" sz="2800" dirty="0" err="1"/>
              <a:t>їхній</a:t>
            </a:r>
            <a:r>
              <a:rPr lang="ru-RU" sz="2800" dirty="0"/>
              <a:t> </a:t>
            </a:r>
            <a:r>
              <a:rPr lang="ru-RU" sz="2800" dirty="0" err="1"/>
              <a:t>можливий</a:t>
            </a:r>
            <a:r>
              <a:rPr lang="ru-RU" sz="2800" dirty="0"/>
              <a:t> </a:t>
            </a:r>
            <a:r>
              <a:rPr lang="ru-RU" sz="2800" dirty="0" err="1"/>
              <a:t>негативний</a:t>
            </a:r>
            <a:r>
              <a:rPr lang="ru-RU" sz="2800" dirty="0"/>
              <a:t> </a:t>
            </a:r>
            <a:r>
              <a:rPr lang="ru-RU" sz="2800" dirty="0" err="1"/>
              <a:t>вплив</a:t>
            </a:r>
            <a:r>
              <a:rPr lang="ru-RU" sz="2800" dirty="0"/>
              <a:t> за </a:t>
            </a:r>
            <a:r>
              <a:rPr lang="ru-RU" sz="2800" dirty="0" err="1"/>
              <a:t>рахунок</a:t>
            </a:r>
            <a:r>
              <a:rPr lang="ru-RU" sz="2800" dirty="0"/>
              <a:t> того, </a:t>
            </a:r>
            <a:r>
              <a:rPr lang="ru-RU" sz="2800" dirty="0" err="1"/>
              <a:t>що</a:t>
            </a:r>
            <a:r>
              <a:rPr lang="ru-RU" sz="2800" dirty="0"/>
              <a:t>:</a:t>
            </a:r>
            <a:endParaRPr lang="uk-UA" sz="2800" dirty="0"/>
          </a:p>
        </p:txBody>
      </p:sp>
      <p:sp>
        <p:nvSpPr>
          <p:cNvPr id="3" name="Місце для вмісту 2">
            <a:extLst>
              <a:ext uri="{FF2B5EF4-FFF2-40B4-BE49-F238E27FC236}">
                <a16:creationId xmlns:a16="http://schemas.microsoft.com/office/drawing/2014/main" id="{5DDCE4C8-6179-4A04-8BF5-4A8AFBCAA042}"/>
              </a:ext>
            </a:extLst>
          </p:cNvPr>
          <p:cNvSpPr>
            <a:spLocks noGrp="1"/>
          </p:cNvSpPr>
          <p:nvPr>
            <p:ph idx="1"/>
          </p:nvPr>
        </p:nvSpPr>
        <p:spPr>
          <a:xfrm>
            <a:off x="838200" y="1660469"/>
            <a:ext cx="10515600" cy="4667250"/>
          </a:xfrm>
        </p:spPr>
        <p:txBody>
          <a:bodyPr>
            <a:noAutofit/>
          </a:bodyPr>
          <a:lstStyle/>
          <a:p>
            <a:pPr algn="just"/>
            <a:r>
              <a:rPr lang="uk-UA" sz="2000" dirty="0">
                <a:solidFill>
                  <a:schemeClr val="tx1"/>
                </a:solidFill>
              </a:rPr>
              <a:t>вкладення іноземного капіталу у виробництво відбувається одноразово, а вивіз прибутку - постійно. Це призводить до вирівнювання обсягу раніше завезеного (у формі капіталовкладень) і вивезеного капіталу (у формі прибутку і доходів). Таким чином, відбувається «старіння» інвестицій. Однак далеко не завжди інвестор цілком вивозить отриманий прибуток. Щоб стимулювати реінвестування отриманого прибутку в приймаючій країні, необхідний стабільний і сприятливий інвестиційний клімат; </a:t>
            </a:r>
          </a:p>
          <a:p>
            <a:pPr algn="just"/>
            <a:r>
              <a:rPr lang="uk-UA" sz="2000" dirty="0">
                <a:solidFill>
                  <a:schemeClr val="tx1"/>
                </a:solidFill>
              </a:rPr>
              <a:t>як відомо, капітал (іноземний чи національний) вкладається в галузі, що забезпечують найбільш швидку й ефективну віддачу, що може привести до диспропорційного розвитку національної економіки, якщо держава не буде регулювати напрямок </a:t>
            </a:r>
            <a:r>
              <a:rPr lang="uk-UA" sz="2000" dirty="0" err="1">
                <a:solidFill>
                  <a:schemeClr val="tx1"/>
                </a:solidFill>
              </a:rPr>
              <a:t>капіталопотоків</a:t>
            </a:r>
            <a:r>
              <a:rPr lang="uk-UA" sz="2000" dirty="0">
                <a:solidFill>
                  <a:schemeClr val="tx1"/>
                </a:solidFill>
              </a:rPr>
              <a:t>. Сказане відноситься також до екологічно брудних галузей виробництва, що переносяться із промислово розвинених країн у держави, що розвиваються, і в країни з перехідною економікою з порівняно м'якими стандартами захисту навколишнього середовища; </a:t>
            </a:r>
          </a:p>
          <a:p>
            <a:pPr algn="just"/>
            <a:r>
              <a:rPr lang="uk-UA" sz="2000" dirty="0">
                <a:solidFill>
                  <a:schemeClr val="tx1"/>
                </a:solidFill>
              </a:rPr>
              <a:t> виділяють і психологічний момент, а саме негативне відношення приватнопідприємницького сектора, окремих громадян приймаючої країни до володіння іноземним капіталом прибутковими галузями, компаніями, впливом, який вони здійснюють на визначення стратегії розвитку тієї чи іншої галузі економіки. </a:t>
            </a:r>
          </a:p>
        </p:txBody>
      </p:sp>
    </p:spTree>
    <p:extLst>
      <p:ext uri="{BB962C8B-B14F-4D97-AF65-F5344CB8AC3E}">
        <p14:creationId xmlns:p14="http://schemas.microsoft.com/office/powerpoint/2010/main" val="331157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C38971-7888-4AF1-8D9E-2571EC6BCFCF}"/>
              </a:ext>
            </a:extLst>
          </p:cNvPr>
          <p:cNvSpPr>
            <a:spLocks noGrp="1"/>
          </p:cNvSpPr>
          <p:nvPr>
            <p:ph type="title"/>
          </p:nvPr>
        </p:nvSpPr>
        <p:spPr>
          <a:xfrm>
            <a:off x="866654" y="399327"/>
            <a:ext cx="10489557" cy="1138177"/>
          </a:xfrm>
        </p:spPr>
        <p:txBody>
          <a:bodyPr>
            <a:noAutofit/>
          </a:bodyPr>
          <a:lstStyle/>
          <a:p>
            <a:pPr algn="ctr"/>
            <a:r>
              <a:rPr lang="ru-RU" sz="3600" dirty="0"/>
              <a:t>До </a:t>
            </a:r>
            <a:r>
              <a:rPr lang="ru-RU" sz="3600" dirty="0" err="1"/>
              <a:t>стримуючих</a:t>
            </a:r>
            <a:r>
              <a:rPr lang="ru-RU" sz="3600" dirty="0"/>
              <a:t> </a:t>
            </a:r>
            <a:r>
              <a:rPr lang="ru-RU" sz="3600" dirty="0" err="1"/>
              <a:t>факторів</a:t>
            </a:r>
            <a:r>
              <a:rPr lang="ru-RU" sz="3600" dirty="0"/>
              <a:t> </a:t>
            </a:r>
            <a:r>
              <a:rPr lang="ru-RU" sz="3600" dirty="0" err="1"/>
              <a:t>розвитку</a:t>
            </a:r>
            <a:r>
              <a:rPr lang="ru-RU" sz="3600" dirty="0"/>
              <a:t> </a:t>
            </a:r>
            <a:r>
              <a:rPr lang="ru-RU" sz="3600" dirty="0" err="1"/>
              <a:t>іноземної</a:t>
            </a:r>
            <a:r>
              <a:rPr lang="ru-RU" sz="3600" dirty="0"/>
              <a:t> </a:t>
            </a:r>
            <a:r>
              <a:rPr lang="ru-RU" sz="3600" dirty="0" err="1"/>
              <a:t>підприємницької</a:t>
            </a:r>
            <a:r>
              <a:rPr lang="ru-RU" sz="3600" dirty="0"/>
              <a:t> </a:t>
            </a:r>
            <a:r>
              <a:rPr lang="ru-RU" sz="3600" dirty="0" err="1"/>
              <a:t>діяльності</a:t>
            </a:r>
            <a:r>
              <a:rPr lang="ru-RU" sz="3600" dirty="0"/>
              <a:t> </a:t>
            </a:r>
            <a:r>
              <a:rPr lang="ru-RU" sz="3600" dirty="0" err="1"/>
              <a:t>експерти</a:t>
            </a:r>
            <a:r>
              <a:rPr lang="ru-RU" sz="3600" dirty="0"/>
              <a:t> </a:t>
            </a:r>
            <a:r>
              <a:rPr lang="ru-RU" sz="3600" dirty="0" err="1"/>
              <a:t>відносять</a:t>
            </a:r>
            <a:r>
              <a:rPr lang="ru-RU" sz="3600" dirty="0"/>
              <a:t> </a:t>
            </a:r>
            <a:r>
              <a:rPr lang="ru-RU" sz="3600" dirty="0" err="1"/>
              <a:t>такі</a:t>
            </a:r>
            <a:r>
              <a:rPr lang="ru-RU" sz="3600" dirty="0"/>
              <a:t>:</a:t>
            </a:r>
            <a:endParaRPr lang="uk-UA" sz="3600" dirty="0"/>
          </a:p>
        </p:txBody>
      </p:sp>
      <p:sp>
        <p:nvSpPr>
          <p:cNvPr id="3" name="Місце для вмісту 2">
            <a:extLst>
              <a:ext uri="{FF2B5EF4-FFF2-40B4-BE49-F238E27FC236}">
                <a16:creationId xmlns:a16="http://schemas.microsoft.com/office/drawing/2014/main" id="{E0EA6D10-393F-4D6B-A70E-3C36A7D1A509}"/>
              </a:ext>
            </a:extLst>
          </p:cNvPr>
          <p:cNvSpPr>
            <a:spLocks noGrp="1"/>
          </p:cNvSpPr>
          <p:nvPr>
            <p:ph idx="1"/>
          </p:nvPr>
        </p:nvSpPr>
        <p:spPr>
          <a:xfrm>
            <a:off x="574876" y="1733309"/>
            <a:ext cx="11042248" cy="4401273"/>
          </a:xfrm>
        </p:spPr>
        <p:txBody>
          <a:bodyPr>
            <a:normAutofit fontScale="92500" lnSpcReduction="10000"/>
          </a:bodyPr>
          <a:lstStyle/>
          <a:p>
            <a:pPr algn="just"/>
            <a:r>
              <a:rPr lang="uk-UA" dirty="0">
                <a:solidFill>
                  <a:schemeClr val="tx1"/>
                </a:solidFill>
              </a:rPr>
              <a:t>імпортовані ресурси працюють задля окупності та отримання прибутку, який потім репатріюється. Причому у довгостроковому контексті відтік ресурсів через репатріацію прибутку має перевищувати величину первинних вкладів. Тому говорити про зростання виробничого потенціалу приймаючої країни за рахунок іноземних інвестицій доцільно тільки з огляду на їх стимулюючий вплив на економічний розвиток країни в цілому; </a:t>
            </a:r>
          </a:p>
          <a:p>
            <a:pPr algn="just"/>
            <a:r>
              <a:rPr lang="uk-UA" dirty="0">
                <a:solidFill>
                  <a:schemeClr val="tx1"/>
                </a:solidFill>
              </a:rPr>
              <a:t>цілі іноземного інвестора можуть не збігатися з національними. На практиці, як правило, не вдається уникнути зіткнення національних інтересів та інтересів іноземних інвесторів. Нерідко має місце дискримінація національного сектора, яка </a:t>
            </a:r>
            <a:r>
              <a:rPr lang="uk-UA" dirty="0" err="1">
                <a:solidFill>
                  <a:schemeClr val="tx1"/>
                </a:solidFill>
              </a:rPr>
              <a:t>посилюєтья</a:t>
            </a:r>
            <a:r>
              <a:rPr lang="uk-UA" dirty="0">
                <a:solidFill>
                  <a:schemeClr val="tx1"/>
                </a:solidFill>
              </a:rPr>
              <a:t> правовими заходами макроекономічного стимулювання іноземних інвестицій; </a:t>
            </a:r>
          </a:p>
          <a:p>
            <a:pPr algn="just"/>
            <a:r>
              <a:rPr lang="uk-UA" dirty="0">
                <a:solidFill>
                  <a:schemeClr val="tx1"/>
                </a:solidFill>
              </a:rPr>
              <a:t>підприємства з іноземними інвестиціями як канали передачі технологій часто стають відносно закритими анклавами у національній економіці, слабо пов'язаними з іншою її частиною, на яку, проте, падають витрати із забезпечення функціонування анклаву. При цьому сила ефекту </a:t>
            </a:r>
            <a:r>
              <a:rPr lang="uk-UA" dirty="0" err="1">
                <a:solidFill>
                  <a:schemeClr val="tx1"/>
                </a:solidFill>
              </a:rPr>
              <a:t>анклавності</a:t>
            </a:r>
            <a:r>
              <a:rPr lang="uk-UA" dirty="0">
                <a:solidFill>
                  <a:schemeClr val="tx1"/>
                </a:solidFill>
              </a:rPr>
              <a:t> обернено пропорційна рівню розвиненості приймаючої країни. Крім того, приймаюча країна, як правило, майже не бере участі у створенні нової технології, а отримує її кінцевий продукт. Передача частини науково-дослідних робіт приймаючій країні має місце переважно у </a:t>
            </a:r>
            <a:r>
              <a:rPr lang="uk-UA" dirty="0" err="1">
                <a:solidFill>
                  <a:schemeClr val="tx1"/>
                </a:solidFill>
              </a:rPr>
              <a:t>низькотехнологічних</a:t>
            </a:r>
            <a:r>
              <a:rPr lang="uk-UA" dirty="0">
                <a:solidFill>
                  <a:schemeClr val="tx1"/>
                </a:solidFill>
              </a:rPr>
              <a:t> галузях;</a:t>
            </a:r>
          </a:p>
        </p:txBody>
      </p:sp>
    </p:spTree>
    <p:extLst>
      <p:ext uri="{BB962C8B-B14F-4D97-AF65-F5344CB8AC3E}">
        <p14:creationId xmlns:p14="http://schemas.microsoft.com/office/powerpoint/2010/main" val="22672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1CD29DC-EF43-4B0E-B15E-9E9481F2759A}"/>
              </a:ext>
            </a:extLst>
          </p:cNvPr>
          <p:cNvSpPr>
            <a:spLocks noGrp="1"/>
          </p:cNvSpPr>
          <p:nvPr>
            <p:ph idx="1"/>
          </p:nvPr>
        </p:nvSpPr>
        <p:spPr>
          <a:xfrm>
            <a:off x="937260" y="716280"/>
            <a:ext cx="10317480" cy="5425440"/>
          </a:xfrm>
        </p:spPr>
        <p:txBody>
          <a:bodyPr/>
          <a:lstStyle/>
          <a:p>
            <a:pPr algn="just"/>
            <a:r>
              <a:rPr lang="uk-UA" dirty="0">
                <a:solidFill>
                  <a:schemeClr val="tx1"/>
                </a:solidFill>
              </a:rPr>
              <a:t>іноземні інвестори можуть вступати у зговір з діючою на місцевому ринку олігополією (або ще гірше - монополією), а також справляти стримуючий вплив на національне підприємництво, поглинаючи фінансові нагромадження у місцевій та іноземній валютах; </a:t>
            </a:r>
          </a:p>
          <a:p>
            <a:pPr algn="just"/>
            <a:r>
              <a:rPr lang="uk-UA" dirty="0">
                <a:solidFill>
                  <a:schemeClr val="tx1"/>
                </a:solidFill>
              </a:rPr>
              <a:t>суттєві надходження іноземних інвестицій найреальніші у сировинних галузях; в обробній промисловості іноземні інвестиції мають переважно </a:t>
            </a:r>
            <a:r>
              <a:rPr lang="uk-UA" dirty="0" err="1">
                <a:solidFill>
                  <a:schemeClr val="tx1"/>
                </a:solidFill>
              </a:rPr>
              <a:t>імпортозаміщуючий</a:t>
            </a:r>
            <a:r>
              <a:rPr lang="uk-UA" dirty="0">
                <a:solidFill>
                  <a:schemeClr val="tx1"/>
                </a:solidFill>
              </a:rPr>
              <a:t> характер;</a:t>
            </a:r>
          </a:p>
          <a:p>
            <a:pPr algn="just"/>
            <a:r>
              <a:rPr lang="uk-UA" dirty="0">
                <a:solidFill>
                  <a:schemeClr val="tx1"/>
                </a:solidFill>
              </a:rPr>
              <a:t> нерегульований розвиток прямих іноземних інвестицій може посилити соціальне розшарування, маргіналізацію населення приймаючої країни.</a:t>
            </a:r>
          </a:p>
        </p:txBody>
      </p:sp>
    </p:spTree>
    <p:extLst>
      <p:ext uri="{BB962C8B-B14F-4D97-AF65-F5344CB8AC3E}">
        <p14:creationId xmlns:p14="http://schemas.microsoft.com/office/powerpoint/2010/main" val="186483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36D59-C84D-4560-A0D4-54774A07ABCE}"/>
              </a:ext>
            </a:extLst>
          </p:cNvPr>
          <p:cNvSpPr>
            <a:spLocks noGrp="1"/>
          </p:cNvSpPr>
          <p:nvPr>
            <p:ph type="title"/>
          </p:nvPr>
        </p:nvSpPr>
        <p:spPr/>
        <p:txBody>
          <a:bodyPr>
            <a:noAutofit/>
          </a:bodyPr>
          <a:lstStyle/>
          <a:p>
            <a:pPr algn="ctr"/>
            <a:r>
              <a:rPr lang="ru-RU" sz="2800" dirty="0" err="1"/>
              <a:t>Головними</a:t>
            </a:r>
            <a:r>
              <a:rPr lang="ru-RU" sz="2800" dirty="0"/>
              <a:t> </a:t>
            </a:r>
            <a:r>
              <a:rPr lang="ru-RU" sz="2800" b="1" dirty="0"/>
              <a:t>мотивами</a:t>
            </a:r>
            <a:r>
              <a:rPr lang="ru-RU" sz="2800" dirty="0"/>
              <a:t> </a:t>
            </a:r>
            <a:r>
              <a:rPr lang="ru-RU" sz="2800" dirty="0" err="1"/>
              <a:t>використання</a:t>
            </a:r>
            <a:r>
              <a:rPr lang="ru-RU" sz="2800" dirty="0"/>
              <a:t> </a:t>
            </a:r>
            <a:r>
              <a:rPr lang="ru-RU" sz="2800" dirty="0" err="1"/>
              <a:t>підприємств</a:t>
            </a:r>
            <a:r>
              <a:rPr lang="ru-RU" sz="2800" dirty="0"/>
              <a:t> з </a:t>
            </a:r>
            <a:r>
              <a:rPr lang="ru-RU" sz="2800" dirty="0" err="1"/>
              <a:t>іноземними</a:t>
            </a:r>
            <a:r>
              <a:rPr lang="ru-RU" sz="2800" dirty="0"/>
              <a:t> </a:t>
            </a:r>
            <a:r>
              <a:rPr lang="ru-RU" sz="2800" dirty="0" err="1"/>
              <a:t>інвестиціями</a:t>
            </a:r>
            <a:r>
              <a:rPr lang="ru-RU" sz="2800" dirty="0"/>
              <a:t> як </a:t>
            </a:r>
            <a:r>
              <a:rPr lang="ru-RU" sz="2800" dirty="0" err="1"/>
              <a:t>стратегії</a:t>
            </a:r>
            <a:r>
              <a:rPr lang="ru-RU" sz="2800" dirty="0"/>
              <a:t> </a:t>
            </a:r>
            <a:r>
              <a:rPr lang="ru-RU" sz="2800" dirty="0" err="1"/>
              <a:t>входження</a:t>
            </a:r>
            <a:r>
              <a:rPr lang="ru-RU" sz="2800" dirty="0"/>
              <a:t> на </a:t>
            </a:r>
            <a:r>
              <a:rPr lang="ru-RU" sz="2800" dirty="0" err="1"/>
              <a:t>зарубіжний</a:t>
            </a:r>
            <a:r>
              <a:rPr lang="ru-RU" sz="2800" dirty="0"/>
              <a:t> </a:t>
            </a:r>
            <a:r>
              <a:rPr lang="ru-RU" sz="2800" dirty="0" err="1"/>
              <a:t>ринок</a:t>
            </a:r>
            <a:r>
              <a:rPr lang="ru-RU" sz="2800" dirty="0"/>
              <a:t> є </a:t>
            </a:r>
            <a:r>
              <a:rPr lang="ru-RU" sz="2800" dirty="0" err="1"/>
              <a:t>виробничо-економічна</a:t>
            </a:r>
            <a:r>
              <a:rPr lang="ru-RU" sz="2800" dirty="0"/>
              <a:t> та </a:t>
            </a:r>
            <a:r>
              <a:rPr lang="ru-RU" sz="2800" dirty="0" err="1"/>
              <a:t>маркетингова</a:t>
            </a:r>
            <a:r>
              <a:rPr lang="ru-RU" sz="2800" dirty="0"/>
              <a:t> </a:t>
            </a:r>
            <a:r>
              <a:rPr lang="ru-RU" sz="2800" dirty="0" err="1"/>
              <a:t>мотивації</a:t>
            </a:r>
            <a:r>
              <a:rPr lang="ru-RU" sz="2800" dirty="0"/>
              <a:t>:</a:t>
            </a:r>
            <a:endParaRPr lang="uk-UA" sz="2800" dirty="0"/>
          </a:p>
        </p:txBody>
      </p:sp>
      <p:sp>
        <p:nvSpPr>
          <p:cNvPr id="3" name="Місце для вмісту 2">
            <a:extLst>
              <a:ext uri="{FF2B5EF4-FFF2-40B4-BE49-F238E27FC236}">
                <a16:creationId xmlns:a16="http://schemas.microsoft.com/office/drawing/2014/main" id="{BC6470D0-E23A-4359-A7C8-15C1F94AB005}"/>
              </a:ext>
            </a:extLst>
          </p:cNvPr>
          <p:cNvSpPr>
            <a:spLocks noGrp="1"/>
          </p:cNvSpPr>
          <p:nvPr>
            <p:ph idx="1"/>
          </p:nvPr>
        </p:nvSpPr>
        <p:spPr>
          <a:xfrm>
            <a:off x="1034143" y="2141537"/>
            <a:ext cx="10515600" cy="4351338"/>
          </a:xfrm>
        </p:spPr>
        <p:txBody>
          <a:bodyPr>
            <a:normAutofit fontScale="85000" lnSpcReduction="20000"/>
          </a:bodyPr>
          <a:lstStyle/>
          <a:p>
            <a:r>
              <a:rPr lang="uk-UA" dirty="0">
                <a:solidFill>
                  <a:schemeClr val="tx1"/>
                </a:solidFill>
              </a:rPr>
              <a:t>зниження капітальних витрат та ризику при створенні нових </a:t>
            </a:r>
            <a:r>
              <a:rPr lang="uk-UA" dirty="0" err="1">
                <a:solidFill>
                  <a:schemeClr val="tx1"/>
                </a:solidFill>
              </a:rPr>
              <a:t>потужностей</a:t>
            </a:r>
            <a:r>
              <a:rPr lang="uk-UA" dirty="0">
                <a:solidFill>
                  <a:schemeClr val="tx1"/>
                </a:solidFill>
              </a:rPr>
              <a:t>; </a:t>
            </a:r>
          </a:p>
          <a:p>
            <a:r>
              <a:rPr lang="uk-UA" dirty="0">
                <a:solidFill>
                  <a:schemeClr val="tx1"/>
                </a:solidFill>
              </a:rPr>
              <a:t>придбання джерел сировини або нової виробничої бази; </a:t>
            </a:r>
          </a:p>
          <a:p>
            <a:r>
              <a:rPr lang="uk-UA" dirty="0">
                <a:solidFill>
                  <a:schemeClr val="tx1"/>
                </a:solidFill>
              </a:rPr>
              <a:t>розширення діючих виробничих </a:t>
            </a:r>
            <a:r>
              <a:rPr lang="uk-UA" dirty="0" err="1">
                <a:solidFill>
                  <a:schemeClr val="tx1"/>
                </a:solidFill>
              </a:rPr>
              <a:t>потужностей</a:t>
            </a:r>
            <a:r>
              <a:rPr lang="uk-UA" dirty="0">
                <a:solidFill>
                  <a:schemeClr val="tx1"/>
                </a:solidFill>
              </a:rPr>
              <a:t>; </a:t>
            </a:r>
          </a:p>
          <a:p>
            <a:r>
              <a:rPr lang="uk-UA" dirty="0">
                <a:solidFill>
                  <a:schemeClr val="tx1"/>
                </a:solidFill>
              </a:rPr>
              <a:t>реалізація переваг дешевих чинників виробництва; </a:t>
            </a:r>
          </a:p>
          <a:p>
            <a:r>
              <a:rPr lang="uk-UA" dirty="0">
                <a:solidFill>
                  <a:schemeClr val="tx1"/>
                </a:solidFill>
              </a:rPr>
              <a:t>можливість уникнення циклічності або сезонної нестабільності виробництва; </a:t>
            </a:r>
          </a:p>
          <a:p>
            <a:r>
              <a:rPr lang="uk-UA" dirty="0">
                <a:solidFill>
                  <a:schemeClr val="tx1"/>
                </a:solidFill>
              </a:rPr>
              <a:t>пристосування до процесу скорочення життєвого циклу продукції; </a:t>
            </a:r>
          </a:p>
          <a:p>
            <a:r>
              <a:rPr lang="uk-UA" dirty="0">
                <a:solidFill>
                  <a:schemeClr val="tx1"/>
                </a:solidFill>
              </a:rPr>
              <a:t>підвищення ефективності функціонуючого маркетингу; </a:t>
            </a:r>
          </a:p>
          <a:p>
            <a:r>
              <a:rPr lang="uk-UA" dirty="0">
                <a:solidFill>
                  <a:schemeClr val="tx1"/>
                </a:solidFill>
              </a:rPr>
              <a:t>придбання нових каналів торгівлі; </a:t>
            </a:r>
          </a:p>
          <a:p>
            <a:r>
              <a:rPr lang="uk-UA" dirty="0">
                <a:solidFill>
                  <a:schemeClr val="tx1"/>
                </a:solidFill>
              </a:rPr>
              <a:t>можливість проникнення на географічний ринок; </a:t>
            </a:r>
          </a:p>
          <a:p>
            <a:r>
              <a:rPr lang="uk-UA" dirty="0">
                <a:solidFill>
                  <a:schemeClr val="tx1"/>
                </a:solidFill>
              </a:rPr>
              <a:t>вивчення потреб;</a:t>
            </a:r>
          </a:p>
          <a:p>
            <a:r>
              <a:rPr lang="uk-UA" dirty="0">
                <a:solidFill>
                  <a:schemeClr val="tx1"/>
                </a:solidFill>
              </a:rPr>
              <a:t>набуття управлінського досвіду на нових ринках;</a:t>
            </a:r>
          </a:p>
        </p:txBody>
      </p:sp>
    </p:spTree>
    <p:extLst>
      <p:ext uri="{BB962C8B-B14F-4D97-AF65-F5344CB8AC3E}">
        <p14:creationId xmlns:p14="http://schemas.microsoft.com/office/powerpoint/2010/main" val="39606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17540C-938F-45C5-93E8-16107F8189F2}"/>
              </a:ext>
            </a:extLst>
          </p:cNvPr>
          <p:cNvSpPr>
            <a:spLocks noGrp="1"/>
          </p:cNvSpPr>
          <p:nvPr>
            <p:ph type="title"/>
          </p:nvPr>
        </p:nvSpPr>
        <p:spPr>
          <a:xfrm>
            <a:off x="709204" y="83820"/>
            <a:ext cx="10773591" cy="1356360"/>
          </a:xfrm>
        </p:spPr>
        <p:txBody>
          <a:bodyPr>
            <a:normAutofit/>
          </a:bodyPr>
          <a:lstStyle/>
          <a:p>
            <a:pPr algn="ctr"/>
            <a:r>
              <a:rPr lang="uk-UA" sz="4000" dirty="0"/>
              <a:t>Систематизація інвестиційних цінних паперів</a:t>
            </a:r>
          </a:p>
        </p:txBody>
      </p:sp>
      <p:sp>
        <p:nvSpPr>
          <p:cNvPr id="3" name="Місце для вмісту 2">
            <a:extLst>
              <a:ext uri="{FF2B5EF4-FFF2-40B4-BE49-F238E27FC236}">
                <a16:creationId xmlns:a16="http://schemas.microsoft.com/office/drawing/2014/main" id="{83E4F692-8F46-4C45-ADF6-286E6C9C4B0B}"/>
              </a:ext>
            </a:extLst>
          </p:cNvPr>
          <p:cNvSpPr>
            <a:spLocks noGrp="1"/>
          </p:cNvSpPr>
          <p:nvPr>
            <p:ph idx="1"/>
          </p:nvPr>
        </p:nvSpPr>
        <p:spPr>
          <a:xfrm>
            <a:off x="709204" y="1440180"/>
            <a:ext cx="5029200" cy="5225143"/>
          </a:xfrm>
        </p:spPr>
        <p:txBody>
          <a:bodyPr/>
          <a:lstStyle/>
          <a:p>
            <a:pPr marL="45720" indent="0" algn="just">
              <a:buNone/>
            </a:pPr>
            <a:r>
              <a:rPr lang="ru-RU" b="1" dirty="0" err="1"/>
              <a:t>Цінний</a:t>
            </a:r>
            <a:r>
              <a:rPr lang="ru-RU" b="1" dirty="0"/>
              <a:t> </a:t>
            </a:r>
            <a:r>
              <a:rPr lang="ru-RU" b="1" dirty="0" err="1"/>
              <a:t>папір</a:t>
            </a:r>
            <a:r>
              <a:rPr lang="ru-RU" b="1" dirty="0"/>
              <a:t> </a:t>
            </a:r>
            <a:r>
              <a:rPr lang="ru-RU" dirty="0"/>
              <a:t>- </a:t>
            </a:r>
            <a:r>
              <a:rPr lang="ru-RU" dirty="0">
                <a:solidFill>
                  <a:schemeClr val="tx1"/>
                </a:solidFill>
              </a:rPr>
              <a:t>документ, </a:t>
            </a:r>
            <a:r>
              <a:rPr lang="ru-RU" dirty="0" err="1">
                <a:solidFill>
                  <a:schemeClr val="tx1"/>
                </a:solidFill>
              </a:rPr>
              <a:t>який</a:t>
            </a:r>
            <a:r>
              <a:rPr lang="ru-RU" dirty="0">
                <a:solidFill>
                  <a:schemeClr val="tx1"/>
                </a:solidFill>
              </a:rPr>
              <a:t> </a:t>
            </a:r>
            <a:r>
              <a:rPr lang="ru-RU" dirty="0" err="1">
                <a:solidFill>
                  <a:schemeClr val="tx1"/>
                </a:solidFill>
              </a:rPr>
              <a:t>засвідчує</a:t>
            </a:r>
            <a:r>
              <a:rPr lang="ru-RU" dirty="0">
                <a:solidFill>
                  <a:schemeClr val="tx1"/>
                </a:solidFill>
              </a:rPr>
              <a:t> </a:t>
            </a:r>
            <a:r>
              <a:rPr lang="ru-RU" dirty="0" err="1">
                <a:solidFill>
                  <a:schemeClr val="tx1"/>
                </a:solidFill>
              </a:rPr>
              <a:t>майнове</a:t>
            </a:r>
            <a:r>
              <a:rPr lang="ru-RU" dirty="0">
                <a:solidFill>
                  <a:schemeClr val="tx1"/>
                </a:solidFill>
              </a:rPr>
              <a:t> право </a:t>
            </a:r>
            <a:r>
              <a:rPr lang="ru-RU" dirty="0" err="1">
                <a:solidFill>
                  <a:schemeClr val="tx1"/>
                </a:solidFill>
              </a:rPr>
              <a:t>чи</a:t>
            </a:r>
            <a:r>
              <a:rPr lang="ru-RU" dirty="0">
                <a:solidFill>
                  <a:schemeClr val="tx1"/>
                </a:solidFill>
              </a:rPr>
              <a:t> </a:t>
            </a:r>
            <a:r>
              <a:rPr lang="ru-RU" dirty="0" err="1">
                <a:solidFill>
                  <a:schemeClr val="tx1"/>
                </a:solidFill>
              </a:rPr>
              <a:t>відносини</a:t>
            </a:r>
            <a:r>
              <a:rPr lang="ru-RU" dirty="0">
                <a:solidFill>
                  <a:schemeClr val="tx1"/>
                </a:solidFill>
              </a:rPr>
              <a:t> </a:t>
            </a:r>
            <a:r>
              <a:rPr lang="ru-RU" dirty="0" err="1">
                <a:solidFill>
                  <a:schemeClr val="tx1"/>
                </a:solidFill>
              </a:rPr>
              <a:t>позики</a:t>
            </a:r>
            <a:r>
              <a:rPr lang="ru-RU" dirty="0">
                <a:solidFill>
                  <a:schemeClr val="tx1"/>
                </a:solidFill>
              </a:rPr>
              <a:t> </a:t>
            </a:r>
            <a:r>
              <a:rPr lang="ru-RU" dirty="0" err="1">
                <a:solidFill>
                  <a:schemeClr val="tx1"/>
                </a:solidFill>
              </a:rPr>
              <a:t>власника</a:t>
            </a:r>
            <a:r>
              <a:rPr lang="ru-RU" dirty="0">
                <a:solidFill>
                  <a:schemeClr val="tx1"/>
                </a:solidFill>
              </a:rPr>
              <a:t> документа </a:t>
            </a:r>
            <a:r>
              <a:rPr lang="ru-RU" dirty="0" err="1">
                <a:solidFill>
                  <a:schemeClr val="tx1"/>
                </a:solidFill>
              </a:rPr>
              <a:t>щодо</a:t>
            </a:r>
            <a:r>
              <a:rPr lang="ru-RU" dirty="0">
                <a:solidFill>
                  <a:schemeClr val="tx1"/>
                </a:solidFill>
              </a:rPr>
              <a:t> особи, яка </a:t>
            </a:r>
            <a:r>
              <a:rPr lang="ru-RU" dirty="0" err="1">
                <a:solidFill>
                  <a:schemeClr val="tx1"/>
                </a:solidFill>
              </a:rPr>
              <a:t>випустила</a:t>
            </a:r>
            <a:r>
              <a:rPr lang="ru-RU" dirty="0">
                <a:solidFill>
                  <a:schemeClr val="tx1"/>
                </a:solidFill>
              </a:rPr>
              <a:t> (</a:t>
            </a:r>
            <a:r>
              <a:rPr lang="ru-RU" dirty="0" err="1">
                <a:solidFill>
                  <a:schemeClr val="tx1"/>
                </a:solidFill>
              </a:rPr>
              <a:t>емітувала</a:t>
            </a:r>
            <a:r>
              <a:rPr lang="ru-RU" dirty="0">
                <a:solidFill>
                  <a:schemeClr val="tx1"/>
                </a:solidFill>
              </a:rPr>
              <a:t>) </a:t>
            </a:r>
            <a:r>
              <a:rPr lang="ru-RU" dirty="0" err="1">
                <a:solidFill>
                  <a:schemeClr val="tx1"/>
                </a:solidFill>
              </a:rPr>
              <a:t>такий</a:t>
            </a:r>
            <a:r>
              <a:rPr lang="ru-RU" dirty="0">
                <a:solidFill>
                  <a:schemeClr val="tx1"/>
                </a:solidFill>
              </a:rPr>
              <a:t> документ.</a:t>
            </a:r>
          </a:p>
          <a:p>
            <a:pPr marL="45720" indent="0" algn="just">
              <a:buNone/>
            </a:pPr>
            <a:r>
              <a:rPr lang="ru-RU" dirty="0">
                <a:solidFill>
                  <a:schemeClr val="tx1"/>
                </a:solidFill>
              </a:rPr>
              <a:t>У </a:t>
            </a:r>
            <a:r>
              <a:rPr lang="ru-RU" dirty="0" err="1">
                <a:solidFill>
                  <a:schemeClr val="tx1"/>
                </a:solidFill>
              </a:rPr>
              <a:t>вузькому</a:t>
            </a:r>
            <a:r>
              <a:rPr lang="ru-RU" dirty="0">
                <a:solidFill>
                  <a:schemeClr val="tx1"/>
                </a:solidFill>
              </a:rPr>
              <a:t> </a:t>
            </a:r>
            <a:r>
              <a:rPr lang="ru-RU" dirty="0" err="1">
                <a:solidFill>
                  <a:schemeClr val="tx1"/>
                </a:solidFill>
              </a:rPr>
              <a:t>розумінні</a:t>
            </a:r>
            <a:r>
              <a:rPr lang="ru-RU" dirty="0">
                <a:solidFill>
                  <a:schemeClr val="tx1"/>
                </a:solidFill>
              </a:rPr>
              <a:t> до </a:t>
            </a:r>
            <a:r>
              <a:rPr lang="ru-RU" dirty="0" err="1">
                <a:solidFill>
                  <a:schemeClr val="tx1"/>
                </a:solidFill>
              </a:rPr>
              <a:t>безпосередньо</a:t>
            </a:r>
            <a:r>
              <a:rPr lang="ru-RU" dirty="0">
                <a:solidFill>
                  <a:schemeClr val="tx1"/>
                </a:solidFill>
              </a:rPr>
              <a:t> </a:t>
            </a:r>
            <a:r>
              <a:rPr lang="ru-RU" dirty="0" err="1">
                <a:solidFill>
                  <a:schemeClr val="tx1"/>
                </a:solidFill>
              </a:rPr>
              <a:t>інвестиційних</a:t>
            </a:r>
            <a:r>
              <a:rPr lang="ru-RU" dirty="0">
                <a:solidFill>
                  <a:schemeClr val="tx1"/>
                </a:solidFill>
              </a:rPr>
              <a:t> </a:t>
            </a:r>
            <a:r>
              <a:rPr lang="ru-RU" dirty="0" err="1">
                <a:solidFill>
                  <a:schemeClr val="tx1"/>
                </a:solidFill>
              </a:rPr>
              <a:t>цінних</a:t>
            </a:r>
            <a:r>
              <a:rPr lang="ru-RU" dirty="0">
                <a:solidFill>
                  <a:schemeClr val="tx1"/>
                </a:solidFill>
              </a:rPr>
              <a:t> </a:t>
            </a:r>
            <a:r>
              <a:rPr lang="ru-RU" dirty="0" err="1">
                <a:solidFill>
                  <a:schemeClr val="tx1"/>
                </a:solidFill>
              </a:rPr>
              <a:t>паперів</a:t>
            </a:r>
            <a:r>
              <a:rPr lang="ru-RU" dirty="0">
                <a:solidFill>
                  <a:schemeClr val="tx1"/>
                </a:solidFill>
              </a:rPr>
              <a:t> належать </a:t>
            </a:r>
            <a:r>
              <a:rPr lang="ru-RU" dirty="0" err="1">
                <a:solidFill>
                  <a:schemeClr val="tx1"/>
                </a:solidFill>
              </a:rPr>
              <a:t>ті</a:t>
            </a:r>
            <a:r>
              <a:rPr lang="ru-RU" dirty="0">
                <a:solidFill>
                  <a:schemeClr val="tx1"/>
                </a:solidFill>
              </a:rPr>
              <a:t>, </a:t>
            </a:r>
            <a:r>
              <a:rPr lang="ru-RU" dirty="0" err="1">
                <a:solidFill>
                  <a:schemeClr val="tx1"/>
                </a:solidFill>
              </a:rPr>
              <a:t>що</a:t>
            </a:r>
            <a:r>
              <a:rPr lang="ru-RU" dirty="0">
                <a:solidFill>
                  <a:schemeClr val="tx1"/>
                </a:solidFill>
              </a:rPr>
              <a:t> </a:t>
            </a:r>
            <a:r>
              <a:rPr lang="ru-RU" dirty="0" err="1">
                <a:solidFill>
                  <a:schemeClr val="tx1"/>
                </a:solidFill>
              </a:rPr>
              <a:t>надають</a:t>
            </a:r>
            <a:r>
              <a:rPr lang="ru-RU" dirty="0">
                <a:solidFill>
                  <a:schemeClr val="tx1"/>
                </a:solidFill>
              </a:rPr>
              <a:t> </a:t>
            </a:r>
            <a:r>
              <a:rPr lang="ru-RU" dirty="0" err="1">
                <a:solidFill>
                  <a:schemeClr val="tx1"/>
                </a:solidFill>
              </a:rPr>
              <a:t>власнику</a:t>
            </a:r>
            <a:r>
              <a:rPr lang="ru-RU" dirty="0">
                <a:solidFill>
                  <a:schemeClr val="tx1"/>
                </a:solidFill>
              </a:rPr>
              <a:t> право на </a:t>
            </a:r>
            <a:r>
              <a:rPr lang="ru-RU" dirty="0" err="1">
                <a:solidFill>
                  <a:schemeClr val="tx1"/>
                </a:solidFill>
              </a:rPr>
              <a:t>частину</a:t>
            </a:r>
            <a:r>
              <a:rPr lang="ru-RU" dirty="0">
                <a:solidFill>
                  <a:schemeClr val="tx1"/>
                </a:solidFill>
              </a:rPr>
              <a:t> </a:t>
            </a:r>
            <a:r>
              <a:rPr lang="uk-UA" dirty="0">
                <a:solidFill>
                  <a:schemeClr val="tx1"/>
                </a:solidFill>
              </a:rPr>
              <a:t>активів емітента, тобто всі види акцій усіх типів емітентів. </a:t>
            </a:r>
          </a:p>
          <a:p>
            <a:pPr marL="45720" indent="0" algn="just">
              <a:buNone/>
            </a:pPr>
            <a:r>
              <a:rPr lang="uk-UA" dirty="0">
                <a:solidFill>
                  <a:schemeClr val="tx1"/>
                </a:solidFill>
              </a:rPr>
              <a:t>У широкому розумінні(опосередковано) до інвестиційних можна віднести також окремі види боргових цінних паперів, сертифікатів та похідних</a:t>
            </a:r>
          </a:p>
        </p:txBody>
      </p:sp>
      <p:pic>
        <p:nvPicPr>
          <p:cNvPr id="5" name="Рисунок 4">
            <a:extLst>
              <a:ext uri="{FF2B5EF4-FFF2-40B4-BE49-F238E27FC236}">
                <a16:creationId xmlns:a16="http://schemas.microsoft.com/office/drawing/2014/main" id="{0D13D0F5-DDCB-4F52-87D4-26985ADF0F44}"/>
              </a:ext>
            </a:extLst>
          </p:cNvPr>
          <p:cNvPicPr>
            <a:picLocks noChangeAspect="1"/>
          </p:cNvPicPr>
          <p:nvPr/>
        </p:nvPicPr>
        <p:blipFill>
          <a:blip r:embed="rId2"/>
          <a:stretch>
            <a:fillRect/>
          </a:stretch>
        </p:blipFill>
        <p:spPr>
          <a:xfrm>
            <a:off x="5909901" y="907245"/>
            <a:ext cx="5814013" cy="5631990"/>
          </a:xfrm>
          <a:prstGeom prst="rect">
            <a:avLst/>
          </a:prstGeom>
        </p:spPr>
      </p:pic>
    </p:spTree>
    <p:extLst>
      <p:ext uri="{BB962C8B-B14F-4D97-AF65-F5344CB8AC3E}">
        <p14:creationId xmlns:p14="http://schemas.microsoft.com/office/powerpoint/2010/main" val="83455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BFB7BB2-E884-4365-8D5F-E44B5B513E56}"/>
              </a:ext>
            </a:extLst>
          </p:cNvPr>
          <p:cNvSpPr>
            <a:spLocks noGrp="1"/>
          </p:cNvSpPr>
          <p:nvPr>
            <p:ph idx="1"/>
          </p:nvPr>
        </p:nvSpPr>
        <p:spPr>
          <a:xfrm>
            <a:off x="7560128" y="674914"/>
            <a:ext cx="4059900" cy="5508171"/>
          </a:xfrm>
        </p:spPr>
        <p:txBody>
          <a:bodyPr>
            <a:normAutofit/>
          </a:bodyPr>
          <a:lstStyle/>
          <a:p>
            <a:pPr marL="45720" indent="0" algn="just">
              <a:buNone/>
            </a:pPr>
            <a:r>
              <a:rPr lang="uk-UA" b="1" dirty="0"/>
              <a:t>Акція </a:t>
            </a:r>
            <a:r>
              <a:rPr lang="uk-UA" dirty="0"/>
              <a:t>– </a:t>
            </a:r>
            <a:r>
              <a:rPr lang="uk-UA" dirty="0">
                <a:solidFill>
                  <a:schemeClr val="tx1"/>
                </a:solidFill>
              </a:rPr>
              <a:t>пайовий цінний папір, що закріплює права його власника на одержання частки прибутку акціонерного товариства у вигляді дивідендів і на участь в управлінні цим товариством, а також на частину майна під час його ліквідації. Це безстроковий документ і існує стільки, скільки існує акціонерне товариство. Для емітента випуск акцій є джерелом капіталу, отже, його влаштовує те, що він не зобов'язаний повертати інвесторам вкладений ними капітал.</a:t>
            </a:r>
          </a:p>
        </p:txBody>
      </p:sp>
      <p:pic>
        <p:nvPicPr>
          <p:cNvPr id="5" name="Рисунок 4">
            <a:extLst>
              <a:ext uri="{FF2B5EF4-FFF2-40B4-BE49-F238E27FC236}">
                <a16:creationId xmlns:a16="http://schemas.microsoft.com/office/drawing/2014/main" id="{79013A01-F865-4A65-B034-A992A7A28B15}"/>
              </a:ext>
            </a:extLst>
          </p:cNvPr>
          <p:cNvPicPr>
            <a:picLocks noChangeAspect="1"/>
          </p:cNvPicPr>
          <p:nvPr/>
        </p:nvPicPr>
        <p:blipFill rotWithShape="1">
          <a:blip r:embed="rId2"/>
          <a:srcRect l="3071" r="2523"/>
          <a:stretch/>
        </p:blipFill>
        <p:spPr>
          <a:xfrm>
            <a:off x="246243" y="435429"/>
            <a:ext cx="6709728" cy="5987142"/>
          </a:xfrm>
          <a:prstGeom prst="rect">
            <a:avLst/>
          </a:prstGeom>
        </p:spPr>
      </p:pic>
    </p:spTree>
    <p:extLst>
      <p:ext uri="{BB962C8B-B14F-4D97-AF65-F5344CB8AC3E}">
        <p14:creationId xmlns:p14="http://schemas.microsoft.com/office/powerpoint/2010/main" val="246377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D1C0270-DAED-4EF2-B695-3ABE9708ABBE}"/>
              </a:ext>
            </a:extLst>
          </p:cNvPr>
          <p:cNvSpPr>
            <a:spLocks noGrp="1"/>
          </p:cNvSpPr>
          <p:nvPr>
            <p:ph idx="1"/>
          </p:nvPr>
        </p:nvSpPr>
        <p:spPr>
          <a:xfrm>
            <a:off x="440871" y="604157"/>
            <a:ext cx="11266715" cy="5812972"/>
          </a:xfrm>
        </p:spPr>
        <p:txBody>
          <a:bodyPr>
            <a:normAutofit fontScale="92500" lnSpcReduction="10000"/>
          </a:bodyPr>
          <a:lstStyle/>
          <a:p>
            <a:pPr algn="just"/>
            <a:r>
              <a:rPr lang="uk-UA" dirty="0">
                <a:solidFill>
                  <a:schemeClr val="tx1"/>
                </a:solidFill>
              </a:rPr>
              <a:t>Інвестор, який купує акції, також дотримується власних інтересів – одержати дохід і брати участь в управлінні акціонерним товариством (</a:t>
            </a:r>
            <a:r>
              <a:rPr lang="uk-UA" dirty="0" err="1">
                <a:solidFill>
                  <a:schemeClr val="tx1"/>
                </a:solidFill>
              </a:rPr>
              <a:t>пропорційно</a:t>
            </a:r>
            <a:r>
              <a:rPr lang="uk-UA" dirty="0">
                <a:solidFill>
                  <a:schemeClr val="tx1"/>
                </a:solidFill>
              </a:rPr>
              <a:t> кількості куплених акцій). Дохід від акцій її власник одержує у вигляді дивіденду, отриманого з чистого прибутку, після сплати всіх боргів і відрахувань. Дивіденди виплачуються, таким чином, в останню чергу. Їхній розмір встановлюється рішенням загальних зборів акціонерів. Доходами акціонера є також збільшення ринкової вартості акції</a:t>
            </a:r>
            <a:r>
              <a:rPr lang="uk-UA" dirty="0"/>
              <a:t>.</a:t>
            </a:r>
          </a:p>
          <a:p>
            <a:pPr algn="just"/>
            <a:r>
              <a:rPr lang="uk-UA" dirty="0">
                <a:solidFill>
                  <a:schemeClr val="tx1"/>
                </a:solidFill>
              </a:rPr>
              <a:t>Акції бувають </a:t>
            </a:r>
            <a:r>
              <a:rPr lang="uk-UA" b="1" dirty="0"/>
              <a:t>іменні</a:t>
            </a:r>
            <a:r>
              <a:rPr lang="uk-UA" dirty="0"/>
              <a:t> </a:t>
            </a:r>
            <a:r>
              <a:rPr lang="uk-UA" dirty="0">
                <a:solidFill>
                  <a:schemeClr val="tx1"/>
                </a:solidFill>
              </a:rPr>
              <a:t>на </a:t>
            </a:r>
            <a:r>
              <a:rPr lang="uk-UA" b="1" dirty="0"/>
              <a:t>пред'явника</a:t>
            </a:r>
            <a:r>
              <a:rPr lang="uk-UA" b="1" dirty="0">
                <a:solidFill>
                  <a:schemeClr val="tx1"/>
                </a:solidFill>
              </a:rPr>
              <a:t>. </a:t>
            </a:r>
            <a:r>
              <a:rPr lang="uk-UA" dirty="0">
                <a:solidFill>
                  <a:schemeClr val="tx1"/>
                </a:solidFill>
              </a:rPr>
              <a:t>У першому випадку ім'я власника обов'язково заноситься до книги реєстрації (реєстр), яку веде або сам емітент, або реєстратор чи депозитарій. У другому випадку акції не реєструються і досить фактичного володіння акцією для того, щоб її власник підтвердив, що саме він є акціонером даного акціонерного товариства.</a:t>
            </a:r>
          </a:p>
          <a:p>
            <a:pPr algn="just"/>
            <a:r>
              <a:rPr lang="ru-RU" dirty="0">
                <a:solidFill>
                  <a:schemeClr val="tx1"/>
                </a:solidFill>
              </a:rPr>
              <a:t>За </a:t>
            </a:r>
            <a:r>
              <a:rPr lang="ru-RU" dirty="0" err="1">
                <a:solidFill>
                  <a:schemeClr val="tx1"/>
                </a:solidFill>
              </a:rPr>
              <a:t>ступенем</a:t>
            </a:r>
            <a:r>
              <a:rPr lang="ru-RU" dirty="0">
                <a:solidFill>
                  <a:schemeClr val="tx1"/>
                </a:solidFill>
              </a:rPr>
              <a:t> </a:t>
            </a:r>
            <a:r>
              <a:rPr lang="ru-RU" dirty="0" err="1">
                <a:solidFill>
                  <a:schemeClr val="tx1"/>
                </a:solidFill>
              </a:rPr>
              <a:t>вільного</a:t>
            </a:r>
            <a:r>
              <a:rPr lang="ru-RU" dirty="0">
                <a:solidFill>
                  <a:schemeClr val="tx1"/>
                </a:solidFill>
              </a:rPr>
              <a:t> </a:t>
            </a:r>
            <a:r>
              <a:rPr lang="ru-RU" dirty="0" err="1">
                <a:solidFill>
                  <a:schemeClr val="tx1"/>
                </a:solidFill>
              </a:rPr>
              <a:t>обігу</a:t>
            </a:r>
            <a:r>
              <a:rPr lang="ru-RU" dirty="0">
                <a:solidFill>
                  <a:schemeClr val="tx1"/>
                </a:solidFill>
              </a:rPr>
              <a:t> </a:t>
            </a:r>
            <a:r>
              <a:rPr lang="ru-RU" dirty="0" err="1">
                <a:solidFill>
                  <a:schemeClr val="tx1"/>
                </a:solidFill>
              </a:rPr>
              <a:t>акції</a:t>
            </a:r>
            <a:r>
              <a:rPr lang="ru-RU" dirty="0">
                <a:solidFill>
                  <a:schemeClr val="tx1"/>
                </a:solidFill>
              </a:rPr>
              <a:t> </a:t>
            </a:r>
            <a:r>
              <a:rPr lang="ru-RU" dirty="0" err="1">
                <a:solidFill>
                  <a:schemeClr val="tx1"/>
                </a:solidFill>
              </a:rPr>
              <a:t>поділяються</a:t>
            </a:r>
            <a:r>
              <a:rPr lang="ru-RU" dirty="0">
                <a:solidFill>
                  <a:schemeClr val="tx1"/>
                </a:solidFill>
              </a:rPr>
              <a:t> на </a:t>
            </a:r>
            <a:r>
              <a:rPr lang="ru-RU" b="1" dirty="0" err="1"/>
              <a:t>відкриті</a:t>
            </a:r>
            <a:r>
              <a:rPr lang="ru-RU" b="1" dirty="0"/>
              <a:t> </a:t>
            </a:r>
            <a:r>
              <a:rPr lang="ru-RU" dirty="0">
                <a:solidFill>
                  <a:schemeClr val="tx1"/>
                </a:solidFill>
              </a:rPr>
              <a:t>і</a:t>
            </a:r>
            <a:r>
              <a:rPr lang="ru-RU" dirty="0"/>
              <a:t> </a:t>
            </a:r>
            <a:r>
              <a:rPr lang="ru-RU" b="1" dirty="0" err="1"/>
              <a:t>закриті</a:t>
            </a:r>
            <a:r>
              <a:rPr lang="ru-RU" dirty="0">
                <a:solidFill>
                  <a:schemeClr val="tx1"/>
                </a:solidFill>
              </a:rPr>
              <a:t>. </a:t>
            </a:r>
            <a:r>
              <a:rPr lang="ru-RU" dirty="0" err="1">
                <a:solidFill>
                  <a:schemeClr val="tx1"/>
                </a:solidFill>
              </a:rPr>
              <a:t>Власником</a:t>
            </a:r>
            <a:r>
              <a:rPr lang="ru-RU" dirty="0">
                <a:solidFill>
                  <a:schemeClr val="tx1"/>
                </a:solidFill>
              </a:rPr>
              <a:t> </a:t>
            </a:r>
            <a:r>
              <a:rPr lang="ru-RU" dirty="0" err="1">
                <a:solidFill>
                  <a:schemeClr val="tx1"/>
                </a:solidFill>
              </a:rPr>
              <a:t>відкритої</a:t>
            </a:r>
            <a:r>
              <a:rPr lang="ru-RU" dirty="0">
                <a:solidFill>
                  <a:schemeClr val="tx1"/>
                </a:solidFill>
              </a:rPr>
              <a:t> </a:t>
            </a:r>
            <a:r>
              <a:rPr lang="ru-RU" dirty="0" err="1">
                <a:solidFill>
                  <a:schemeClr val="tx1"/>
                </a:solidFill>
              </a:rPr>
              <a:t>акції</a:t>
            </a:r>
            <a:r>
              <a:rPr lang="ru-RU" dirty="0">
                <a:solidFill>
                  <a:schemeClr val="tx1"/>
                </a:solidFill>
              </a:rPr>
              <a:t> </a:t>
            </a:r>
            <a:r>
              <a:rPr lang="ru-RU" dirty="0" err="1">
                <a:solidFill>
                  <a:schemeClr val="tx1"/>
                </a:solidFill>
              </a:rPr>
              <a:t>може</a:t>
            </a:r>
            <a:r>
              <a:rPr lang="ru-RU" dirty="0">
                <a:solidFill>
                  <a:schemeClr val="tx1"/>
                </a:solidFill>
              </a:rPr>
              <a:t> стати будь-</a:t>
            </a:r>
            <a:r>
              <a:rPr lang="ru-RU" dirty="0" err="1">
                <a:solidFill>
                  <a:schemeClr val="tx1"/>
                </a:solidFill>
              </a:rPr>
              <a:t>який</a:t>
            </a:r>
            <a:r>
              <a:rPr lang="ru-RU" dirty="0">
                <a:solidFill>
                  <a:schemeClr val="tx1"/>
                </a:solidFill>
              </a:rPr>
              <a:t> </a:t>
            </a:r>
            <a:r>
              <a:rPr lang="ru-RU" dirty="0" err="1">
                <a:solidFill>
                  <a:schemeClr val="tx1"/>
                </a:solidFill>
              </a:rPr>
              <a:t>покупець</a:t>
            </a:r>
            <a:r>
              <a:rPr lang="ru-RU" dirty="0">
                <a:solidFill>
                  <a:schemeClr val="tx1"/>
                </a:solidFill>
              </a:rPr>
              <a:t>, а </a:t>
            </a:r>
            <a:r>
              <a:rPr lang="ru-RU" dirty="0" err="1">
                <a:solidFill>
                  <a:schemeClr val="tx1"/>
                </a:solidFill>
              </a:rPr>
              <a:t>закритої</a:t>
            </a:r>
            <a:r>
              <a:rPr lang="ru-RU" dirty="0">
                <a:solidFill>
                  <a:schemeClr val="tx1"/>
                </a:solidFill>
              </a:rPr>
              <a:t> – </a:t>
            </a:r>
            <a:r>
              <a:rPr lang="ru-RU" dirty="0" err="1">
                <a:solidFill>
                  <a:schemeClr val="tx1"/>
                </a:solidFill>
              </a:rPr>
              <a:t>тільки</a:t>
            </a:r>
            <a:r>
              <a:rPr lang="ru-RU" dirty="0">
                <a:solidFill>
                  <a:schemeClr val="tx1"/>
                </a:solidFill>
              </a:rPr>
              <a:t> </a:t>
            </a:r>
            <a:r>
              <a:rPr lang="ru-RU" dirty="0" err="1">
                <a:solidFill>
                  <a:schemeClr val="tx1"/>
                </a:solidFill>
              </a:rPr>
              <a:t>деякий</a:t>
            </a:r>
            <a:r>
              <a:rPr lang="ru-RU" dirty="0">
                <a:solidFill>
                  <a:schemeClr val="tx1"/>
                </a:solidFill>
              </a:rPr>
              <a:t> (</a:t>
            </a:r>
            <a:r>
              <a:rPr lang="ru-RU" dirty="0" err="1">
                <a:solidFill>
                  <a:schemeClr val="tx1"/>
                </a:solidFill>
              </a:rPr>
              <a:t>певної</a:t>
            </a:r>
            <a:r>
              <a:rPr lang="ru-RU" dirty="0">
                <a:solidFill>
                  <a:schemeClr val="tx1"/>
                </a:solidFill>
              </a:rPr>
              <a:t> </a:t>
            </a:r>
            <a:r>
              <a:rPr lang="ru-RU" dirty="0" err="1">
                <a:solidFill>
                  <a:schemeClr val="tx1"/>
                </a:solidFill>
              </a:rPr>
              <a:t>категорії</a:t>
            </a:r>
            <a:r>
              <a:rPr lang="ru-RU" dirty="0">
                <a:solidFill>
                  <a:schemeClr val="tx1"/>
                </a:solidFill>
              </a:rPr>
              <a:t>).</a:t>
            </a:r>
          </a:p>
          <a:p>
            <a:pPr algn="just"/>
            <a:r>
              <a:rPr lang="uk-UA" dirty="0">
                <a:solidFill>
                  <a:schemeClr val="tx1"/>
                </a:solidFill>
              </a:rPr>
              <a:t>Акція може бути </a:t>
            </a:r>
            <a:r>
              <a:rPr lang="uk-UA" b="1" dirty="0"/>
              <a:t>засновницькою</a:t>
            </a:r>
            <a:r>
              <a:rPr lang="uk-UA" dirty="0">
                <a:solidFill>
                  <a:schemeClr val="tx1"/>
                </a:solidFill>
              </a:rPr>
              <a:t>, тобто такою, яка розповсюджується лише серед засновників акціонерного товариства і дає їм деякі переваги: додаткову кількість голосів, першочергове право на одержання акцій наступних випусків, вирішальний голос при прийнятті рішень з питань діяльності компанії.</a:t>
            </a:r>
          </a:p>
          <a:p>
            <a:pPr algn="just"/>
            <a:r>
              <a:rPr lang="uk-UA" dirty="0">
                <a:solidFill>
                  <a:schemeClr val="tx1"/>
                </a:solidFill>
              </a:rPr>
              <a:t>З численних класифікаційних ознак акцій помітно виділяються кілька основних – фіксованість доходу, участь в управлінні та ін. Відносно цих ознак акції поділяються на звичайні (прості) і привілейовані (преференціальні).</a:t>
            </a:r>
          </a:p>
        </p:txBody>
      </p:sp>
    </p:spTree>
    <p:extLst>
      <p:ext uri="{BB962C8B-B14F-4D97-AF65-F5344CB8AC3E}">
        <p14:creationId xmlns:p14="http://schemas.microsoft.com/office/powerpoint/2010/main" val="270524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98207C4-6E39-427B-A381-2D6F5512EDF3}"/>
              </a:ext>
            </a:extLst>
          </p:cNvPr>
          <p:cNvSpPr>
            <a:spLocks noGrp="1"/>
          </p:cNvSpPr>
          <p:nvPr>
            <p:ph idx="1"/>
          </p:nvPr>
        </p:nvSpPr>
        <p:spPr>
          <a:xfrm>
            <a:off x="489858" y="408213"/>
            <a:ext cx="5045528" cy="6090557"/>
          </a:xfrm>
        </p:spPr>
        <p:txBody>
          <a:bodyPr/>
          <a:lstStyle/>
          <a:p>
            <a:pPr marL="45720" indent="0">
              <a:buNone/>
            </a:pPr>
            <a:r>
              <a:rPr lang="uk-UA" dirty="0">
                <a:solidFill>
                  <a:schemeClr val="tx1"/>
                </a:solidFill>
              </a:rPr>
              <a:t>Акція є </a:t>
            </a:r>
            <a:r>
              <a:rPr lang="uk-UA" b="1" dirty="0"/>
              <a:t>привілейованою</a:t>
            </a:r>
            <a:r>
              <a:rPr lang="uk-UA" dirty="0">
                <a:solidFill>
                  <a:schemeClr val="tx1"/>
                </a:solidFill>
              </a:rPr>
              <a:t>, якщо вона засвідчує: </a:t>
            </a:r>
          </a:p>
          <a:p>
            <a:pPr marL="45720" indent="0" algn="just">
              <a:buNone/>
            </a:pPr>
            <a:r>
              <a:rPr lang="uk-UA" dirty="0">
                <a:solidFill>
                  <a:schemeClr val="tx1"/>
                </a:solidFill>
              </a:rPr>
              <a:t>а) право власника на одержання дивідендів, в основному, з фіксованим відсотком, що виплачується незалежно від результатів діяльності акціонерного товариства; </a:t>
            </a:r>
          </a:p>
          <a:p>
            <a:pPr marL="45720" indent="0" algn="just">
              <a:buNone/>
            </a:pPr>
            <a:r>
              <a:rPr lang="uk-UA" dirty="0">
                <a:solidFill>
                  <a:schemeClr val="tx1"/>
                </a:solidFill>
              </a:rPr>
              <a:t>б) переважне право (порівняно з власниками звичайних акцій) на першочергове одержання дивідендів і пріоритетну участь у розподілі майна акціонерного товариства під час його ліквідації (якщо подібний пріоритет передбачений умовами випуску акцій). Привілейована акція не може випускатися на суму, що перевищує 10% статутного фонду акціонерного товариства.</a:t>
            </a:r>
          </a:p>
        </p:txBody>
      </p:sp>
      <p:sp>
        <p:nvSpPr>
          <p:cNvPr id="5" name="TextBox 4">
            <a:extLst>
              <a:ext uri="{FF2B5EF4-FFF2-40B4-BE49-F238E27FC236}">
                <a16:creationId xmlns:a16="http://schemas.microsoft.com/office/drawing/2014/main" id="{9A67F569-428E-4415-92AC-3C7E3024D17E}"/>
              </a:ext>
            </a:extLst>
          </p:cNvPr>
          <p:cNvSpPr txBox="1"/>
          <p:nvPr/>
        </p:nvSpPr>
        <p:spPr>
          <a:xfrm>
            <a:off x="5874204" y="312461"/>
            <a:ext cx="5604782" cy="6186309"/>
          </a:xfrm>
          <a:prstGeom prst="rect">
            <a:avLst/>
          </a:prstGeom>
          <a:noFill/>
        </p:spPr>
        <p:txBody>
          <a:bodyPr wrap="square">
            <a:spAutoFit/>
          </a:bodyPr>
          <a:lstStyle/>
          <a:p>
            <a:pPr algn="just"/>
            <a:r>
              <a:rPr lang="uk-UA" dirty="0"/>
              <a:t>Вельми популярними є два різновиди привілейованих акцій: </a:t>
            </a:r>
            <a:r>
              <a:rPr lang="uk-UA" b="1" dirty="0"/>
              <a:t>кумулятивні</a:t>
            </a:r>
            <a:r>
              <a:rPr lang="uk-UA" dirty="0"/>
              <a:t> і </a:t>
            </a:r>
            <a:r>
              <a:rPr lang="uk-UA" b="1" dirty="0"/>
              <a:t>конвертовані</a:t>
            </a:r>
            <a:r>
              <a:rPr lang="uk-UA" dirty="0"/>
              <a:t>.</a:t>
            </a:r>
            <a:r>
              <a:rPr lang="uk-UA" b="1" dirty="0"/>
              <a:t> </a:t>
            </a:r>
            <a:r>
              <a:rPr lang="uk-UA" dirty="0"/>
              <a:t>Більшість привілейованих акцій є кумулятивними, тобто вони мають властивість кумуляції (накопичення) дивідендів, що надає їм підвищеної надійності. Правило таке: дивіденди, не виплачені акціонерам протягом деякого періоду, не анулюються, а накопичуються і нараховуються власникам привілейованих акцій. Вони одержують дохід у наступному періоді у розмірі накопиченої суми. А от власники некумулятивних привілейованих акцій втрачають свій дохід за будь-який період, протягом якого не оголошувалася виплата дивідендів.</a:t>
            </a:r>
          </a:p>
          <a:p>
            <a:pPr algn="just"/>
            <a:r>
              <a:rPr lang="uk-UA" dirty="0"/>
              <a:t>Незалежно від </a:t>
            </a:r>
            <a:r>
              <a:rPr lang="uk-UA" dirty="0" err="1"/>
              <a:t>кумулятивності</a:t>
            </a:r>
            <a:r>
              <a:rPr lang="uk-UA" dirty="0"/>
              <a:t> привілейовані акції можуть бути конвертованими (</a:t>
            </a:r>
            <a:r>
              <a:rPr lang="uk-UA" dirty="0" err="1"/>
              <a:t>конвертабельними</a:t>
            </a:r>
            <a:r>
              <a:rPr lang="uk-UA" dirty="0"/>
              <a:t>), тобто мати властивість обмінюватися за обумовленою ставкою на певну кількість звичайних акцій чи облігацій даного емітента. Неконвертовані акції не змінюють свій статус. Емітент може залишити за собою право відкликання привілейованих акцій, тобто право будь-коли викупити їх за номінальною ціною з компенсаційною надбавкою.</a:t>
            </a:r>
          </a:p>
        </p:txBody>
      </p:sp>
    </p:spTree>
    <p:extLst>
      <p:ext uri="{BB962C8B-B14F-4D97-AF65-F5344CB8AC3E}">
        <p14:creationId xmlns:p14="http://schemas.microsoft.com/office/powerpoint/2010/main" val="286428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DB46D6-BDB5-43D5-87E4-9DDA6982102F}"/>
              </a:ext>
            </a:extLst>
          </p:cNvPr>
          <p:cNvSpPr>
            <a:spLocks noGrp="1"/>
          </p:cNvSpPr>
          <p:nvPr>
            <p:ph type="title"/>
          </p:nvPr>
        </p:nvSpPr>
        <p:spPr/>
        <p:txBody>
          <a:bodyPr/>
          <a:lstStyle/>
          <a:p>
            <a:r>
              <a:rPr lang="uk-UA" b="1" dirty="0"/>
              <a:t>План</a:t>
            </a:r>
          </a:p>
        </p:txBody>
      </p:sp>
      <p:sp>
        <p:nvSpPr>
          <p:cNvPr id="3" name="Місце для вмісту 2">
            <a:extLst>
              <a:ext uri="{FF2B5EF4-FFF2-40B4-BE49-F238E27FC236}">
                <a16:creationId xmlns:a16="http://schemas.microsoft.com/office/drawing/2014/main" id="{211E5F53-151E-46F6-9180-090BD22D4EF3}"/>
              </a:ext>
            </a:extLst>
          </p:cNvPr>
          <p:cNvSpPr>
            <a:spLocks noGrp="1"/>
          </p:cNvSpPr>
          <p:nvPr>
            <p:ph idx="1"/>
          </p:nvPr>
        </p:nvSpPr>
        <p:spPr/>
        <p:txBody>
          <a:bodyPr/>
          <a:lstStyle/>
          <a:p>
            <a:pPr marL="502920" indent="-457200">
              <a:buFont typeface="+mj-lt"/>
              <a:buAutoNum type="arabicPeriod"/>
            </a:pPr>
            <a:r>
              <a:rPr lang="uk-UA" dirty="0">
                <a:solidFill>
                  <a:schemeClr val="tx1"/>
                </a:solidFill>
              </a:rPr>
              <a:t>Форми та мотивація міжнародної підприємницької інвестиційної діяльності.</a:t>
            </a:r>
          </a:p>
          <a:p>
            <a:pPr marL="502920" indent="-457200">
              <a:buFont typeface="+mj-lt"/>
              <a:buAutoNum type="arabicPeriod"/>
            </a:pPr>
            <a:r>
              <a:rPr lang="uk-UA" dirty="0">
                <a:solidFill>
                  <a:schemeClr val="tx1"/>
                </a:solidFill>
              </a:rPr>
              <a:t>Систематизація інвестиційних цінних паперів.</a:t>
            </a:r>
          </a:p>
          <a:p>
            <a:pPr marL="502920" indent="-457200">
              <a:buFont typeface="+mj-lt"/>
              <a:buAutoNum type="arabicPeriod"/>
            </a:pPr>
            <a:r>
              <a:rPr lang="ru-RU" dirty="0" err="1">
                <a:solidFill>
                  <a:schemeClr val="tx1"/>
                </a:solidFill>
              </a:rPr>
              <a:t>Портфельне</a:t>
            </a:r>
            <a:r>
              <a:rPr lang="ru-RU" dirty="0">
                <a:solidFill>
                  <a:schemeClr val="tx1"/>
                </a:solidFill>
              </a:rPr>
              <a:t> </a:t>
            </a:r>
            <a:r>
              <a:rPr lang="ru-RU" dirty="0" err="1">
                <a:solidFill>
                  <a:schemeClr val="tx1"/>
                </a:solidFill>
              </a:rPr>
              <a:t>інвестування</a:t>
            </a:r>
            <a:r>
              <a:rPr lang="ru-RU" dirty="0">
                <a:solidFill>
                  <a:schemeClr val="tx1"/>
                </a:solidFill>
              </a:rPr>
              <a:t> в </a:t>
            </a:r>
            <a:r>
              <a:rPr lang="ru-RU" dirty="0" err="1">
                <a:solidFill>
                  <a:schemeClr val="tx1"/>
                </a:solidFill>
              </a:rPr>
              <a:t>цінні</a:t>
            </a:r>
            <a:r>
              <a:rPr lang="ru-RU" dirty="0">
                <a:solidFill>
                  <a:schemeClr val="tx1"/>
                </a:solidFill>
              </a:rPr>
              <a:t> </a:t>
            </a:r>
            <a:r>
              <a:rPr lang="ru-RU" dirty="0" err="1">
                <a:solidFill>
                  <a:schemeClr val="tx1"/>
                </a:solidFill>
              </a:rPr>
              <a:t>папери</a:t>
            </a:r>
            <a:r>
              <a:rPr lang="ru-RU" dirty="0">
                <a:solidFill>
                  <a:schemeClr val="tx1"/>
                </a:solidFill>
              </a:rPr>
              <a:t>.</a:t>
            </a:r>
          </a:p>
          <a:p>
            <a:pPr marL="502920" indent="-457200">
              <a:buFont typeface="+mj-lt"/>
              <a:buAutoNum type="arabicPeriod"/>
            </a:pPr>
            <a:r>
              <a:rPr lang="ru-RU" dirty="0" err="1">
                <a:solidFill>
                  <a:schemeClr val="tx1"/>
                </a:solidFill>
              </a:rPr>
              <a:t>Політика</a:t>
            </a:r>
            <a:r>
              <a:rPr lang="ru-RU" dirty="0">
                <a:solidFill>
                  <a:schemeClr val="tx1"/>
                </a:solidFill>
              </a:rPr>
              <a:t> </a:t>
            </a:r>
            <a:r>
              <a:rPr lang="ru-RU" dirty="0" err="1">
                <a:solidFill>
                  <a:schemeClr val="tx1"/>
                </a:solidFill>
              </a:rPr>
              <a:t>регулювання</a:t>
            </a:r>
            <a:r>
              <a:rPr lang="ru-RU" dirty="0">
                <a:solidFill>
                  <a:schemeClr val="tx1"/>
                </a:solidFill>
              </a:rPr>
              <a:t> і </a:t>
            </a:r>
            <a:r>
              <a:rPr lang="ru-RU" dirty="0" err="1">
                <a:solidFill>
                  <a:schemeClr val="tx1"/>
                </a:solidFill>
              </a:rPr>
              <a:t>стимулювання</a:t>
            </a:r>
            <a:r>
              <a:rPr lang="ru-RU" dirty="0">
                <a:solidFill>
                  <a:schemeClr val="tx1"/>
                </a:solidFill>
              </a:rPr>
              <a:t> </a:t>
            </a:r>
            <a:r>
              <a:rPr lang="ru-RU" dirty="0" err="1">
                <a:solidFill>
                  <a:schemeClr val="tx1"/>
                </a:solidFill>
              </a:rPr>
              <a:t>інвестицій</a:t>
            </a:r>
            <a:r>
              <a:rPr lang="ru-RU" dirty="0">
                <a:solidFill>
                  <a:schemeClr val="tx1"/>
                </a:solidFill>
              </a:rPr>
              <a:t>.</a:t>
            </a:r>
          </a:p>
          <a:p>
            <a:pPr marL="502920" indent="-457200">
              <a:buFont typeface="+mj-lt"/>
              <a:buAutoNum type="arabicPeriod"/>
            </a:pPr>
            <a:r>
              <a:rPr lang="uk-UA" dirty="0">
                <a:solidFill>
                  <a:schemeClr val="tx1"/>
                </a:solidFill>
              </a:rPr>
              <a:t>Спеціальні економічні зони та індустріальні парки як механізми залучення інвестицій.</a:t>
            </a:r>
            <a:endParaRPr lang="ru-RU" dirty="0">
              <a:solidFill>
                <a:schemeClr val="tx1"/>
              </a:solidFill>
            </a:endParaRPr>
          </a:p>
        </p:txBody>
      </p:sp>
    </p:spTree>
    <p:extLst>
      <p:ext uri="{BB962C8B-B14F-4D97-AF65-F5344CB8AC3E}">
        <p14:creationId xmlns:p14="http://schemas.microsoft.com/office/powerpoint/2010/main" val="21562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6923853-D085-4C6D-A1F2-9F57BEA9A80C}"/>
              </a:ext>
            </a:extLst>
          </p:cNvPr>
          <p:cNvSpPr>
            <a:spLocks noGrp="1"/>
          </p:cNvSpPr>
          <p:nvPr>
            <p:ph idx="1"/>
          </p:nvPr>
        </p:nvSpPr>
        <p:spPr>
          <a:xfrm>
            <a:off x="538842" y="473528"/>
            <a:ext cx="11152415" cy="4212771"/>
          </a:xfrm>
        </p:spPr>
        <p:txBody>
          <a:bodyPr/>
          <a:lstStyle/>
          <a:p>
            <a:pPr marL="45720" indent="0" algn="just">
              <a:buNone/>
            </a:pPr>
            <a:r>
              <a:rPr lang="uk-UA" b="1" dirty="0"/>
              <a:t>Облігація</a:t>
            </a:r>
            <a:r>
              <a:rPr lang="uk-UA" dirty="0"/>
              <a:t> </a:t>
            </a:r>
            <a:r>
              <a:rPr lang="uk-UA" dirty="0">
                <a:solidFill>
                  <a:schemeClr val="tx1"/>
                </a:solidFill>
              </a:rPr>
              <a:t>– це борговий цінний папір, що визначає боргові відносини між власником (володарем, держателем) облігації та емітентом і підтверджує зобов'язання емітента повернути власникові облігації її номінальну вартість в обумовлений термін, а також виплачувати визначений відсоток (винагороду). Відносини між вказаними особами трактуються як позика. </a:t>
            </a:r>
          </a:p>
          <a:p>
            <a:pPr marL="45720" indent="0" algn="just">
              <a:buNone/>
            </a:pPr>
            <a:r>
              <a:rPr lang="uk-UA" dirty="0">
                <a:solidFill>
                  <a:schemeClr val="tx1"/>
                </a:solidFill>
              </a:rPr>
              <a:t>Цінний папір є облігацією, якщо він засвідчує: </a:t>
            </a:r>
          </a:p>
          <a:p>
            <a:pPr marL="45720" indent="0" algn="just">
              <a:buNone/>
            </a:pPr>
            <a:r>
              <a:rPr lang="uk-UA" dirty="0">
                <a:solidFill>
                  <a:schemeClr val="tx1"/>
                </a:solidFill>
              </a:rPr>
              <a:t>а) право на одержання у фіксований термін його номінальної вартості або іншого майнового еквівалента; </a:t>
            </a:r>
          </a:p>
          <a:p>
            <a:pPr marL="45720" indent="0" algn="just">
              <a:buNone/>
            </a:pPr>
            <a:r>
              <a:rPr lang="uk-UA" dirty="0">
                <a:solidFill>
                  <a:schemeClr val="tx1"/>
                </a:solidFill>
              </a:rPr>
              <a:t>б) право на одержання фіксованого відсотка від номінальної вартості.</a:t>
            </a:r>
          </a:p>
        </p:txBody>
      </p:sp>
    </p:spTree>
    <p:extLst>
      <p:ext uri="{BB962C8B-B14F-4D97-AF65-F5344CB8AC3E}">
        <p14:creationId xmlns:p14="http://schemas.microsoft.com/office/powerpoint/2010/main" val="73785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Експертна оцінка акцій та інших цінних паперів - Оціночна компанія &quot;Експерт  ІН&quot;">
            <a:extLst>
              <a:ext uri="{FF2B5EF4-FFF2-40B4-BE49-F238E27FC236}">
                <a16:creationId xmlns:a16="http://schemas.microsoft.com/office/drawing/2014/main" id="{6A69F40E-EC82-41C6-BDCA-D1636E4EC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78" r="7598"/>
          <a:stretch/>
        </p:blipFill>
        <p:spPr bwMode="auto">
          <a:xfrm>
            <a:off x="6364062" y="991961"/>
            <a:ext cx="5827938" cy="4199164"/>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299186C2-0074-4081-97E1-0610FC32B2A8}"/>
              </a:ext>
            </a:extLst>
          </p:cNvPr>
          <p:cNvSpPr>
            <a:spLocks noGrp="1"/>
          </p:cNvSpPr>
          <p:nvPr>
            <p:ph idx="1"/>
          </p:nvPr>
        </p:nvSpPr>
        <p:spPr>
          <a:xfrm>
            <a:off x="620487" y="595993"/>
            <a:ext cx="5743575" cy="5666013"/>
          </a:xfrm>
        </p:spPr>
        <p:txBody>
          <a:bodyPr>
            <a:normAutofit lnSpcReduction="10000"/>
          </a:bodyPr>
          <a:lstStyle/>
          <a:p>
            <a:pPr marL="45720" indent="0" algn="just">
              <a:buNone/>
            </a:pPr>
            <a:r>
              <a:rPr lang="uk-UA" dirty="0">
                <a:solidFill>
                  <a:schemeClr val="tx1"/>
                </a:solidFill>
              </a:rPr>
              <a:t>Акція та облігація належать до різних видів цінних паперів. Акція – це право на власність, а облігація – право на позику. Власник акції бере участь в управлінні (маються на увазі не привілейовані, а звичайні акції), а власник облігації участі в управлінні не бере. Проте останньому гарантовано стабільний дохід (у вигляді твердої відсоткової винагороди), в той час як дивіденди можуть бути як великими, так і малими (а іноді навіть взагалі не виплачуватися). Акції пов'язані з підвищеним ризиком, хоча, з іншого боку, обіцяють неабиякий зиск і тим самим імпонують багатьом інвесторам. Вища якість (надійність) облігації супроводжується нижчим відсотком виплати. Облігації привабливі для обачливого інвестора, особливо тоді, коли він не дуже багатий для того, щоб ризикувати.</a:t>
            </a:r>
          </a:p>
        </p:txBody>
      </p:sp>
    </p:spTree>
    <p:extLst>
      <p:ext uri="{BB962C8B-B14F-4D97-AF65-F5344CB8AC3E}">
        <p14:creationId xmlns:p14="http://schemas.microsoft.com/office/powerpoint/2010/main" val="68381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6955E95-7622-41DB-9070-B70B0B643E01}"/>
              </a:ext>
            </a:extLst>
          </p:cNvPr>
          <p:cNvSpPr>
            <a:spLocks noGrp="1"/>
          </p:cNvSpPr>
          <p:nvPr>
            <p:ph idx="1"/>
          </p:nvPr>
        </p:nvSpPr>
        <p:spPr>
          <a:xfrm>
            <a:off x="1143000" y="767443"/>
            <a:ext cx="10009414" cy="5328557"/>
          </a:xfrm>
        </p:spPr>
        <p:txBody>
          <a:bodyPr/>
          <a:lstStyle/>
          <a:p>
            <a:pPr marL="45720" indent="0" algn="just">
              <a:buNone/>
            </a:pPr>
            <a:r>
              <a:rPr lang="uk-UA" dirty="0">
                <a:solidFill>
                  <a:schemeClr val="tx1"/>
                </a:solidFill>
              </a:rPr>
              <a:t>Державні облігації, як правило, відрізняються високою надійністю, особливо якщо держава має великі фінансові активи. Одним з видів державних облігацій є </a:t>
            </a:r>
            <a:r>
              <a:rPr lang="uk-UA" b="1" dirty="0"/>
              <a:t>казначейські зобов'язання</a:t>
            </a:r>
            <a:r>
              <a:rPr lang="uk-UA" dirty="0"/>
              <a:t>. </a:t>
            </a:r>
            <a:r>
              <a:rPr lang="uk-UA" dirty="0">
                <a:solidFill>
                  <a:schemeClr val="tx1"/>
                </a:solidFill>
              </a:rPr>
              <a:t>Рішення про випуск довготермінових і </a:t>
            </a:r>
            <a:r>
              <a:rPr lang="uk-UA" dirty="0" err="1">
                <a:solidFill>
                  <a:schemeClr val="tx1"/>
                </a:solidFill>
              </a:rPr>
              <a:t>середньотермінових</a:t>
            </a:r>
            <a:r>
              <a:rPr lang="uk-UA" dirty="0">
                <a:solidFill>
                  <a:schemeClr val="tx1"/>
                </a:solidFill>
              </a:rPr>
              <a:t> казначейських зобов'язань приймає уряд, а про випуск короткотермінових – Міністерство фінансів. Рішення про випуск місцевих позик приймають органи місцевого самоврядування.</a:t>
            </a:r>
          </a:p>
          <a:p>
            <a:pPr marL="45720" indent="0" algn="just">
              <a:buNone/>
            </a:pPr>
            <a:r>
              <a:rPr lang="uk-UA" dirty="0">
                <a:solidFill>
                  <a:schemeClr val="tx1"/>
                </a:solidFill>
              </a:rPr>
              <a:t>Облігації випускаються на різні терміни й умовно поділяються на </a:t>
            </a:r>
            <a:r>
              <a:rPr lang="uk-UA" dirty="0"/>
              <a:t>короткотермінові</a:t>
            </a:r>
            <a:r>
              <a:rPr lang="uk-UA" dirty="0">
                <a:solidFill>
                  <a:schemeClr val="tx1"/>
                </a:solidFill>
              </a:rPr>
              <a:t> (до 3 років), </a:t>
            </a:r>
            <a:r>
              <a:rPr lang="uk-UA" dirty="0" err="1"/>
              <a:t>середньотермінові</a:t>
            </a:r>
            <a:r>
              <a:rPr lang="uk-UA" dirty="0">
                <a:solidFill>
                  <a:schemeClr val="tx1"/>
                </a:solidFill>
              </a:rPr>
              <a:t> (від 3 до 7 років) і </a:t>
            </a:r>
            <a:r>
              <a:rPr lang="uk-UA" dirty="0"/>
              <a:t>довготермінові</a:t>
            </a:r>
            <a:r>
              <a:rPr lang="uk-UA" dirty="0">
                <a:solidFill>
                  <a:schemeClr val="tx1"/>
                </a:solidFill>
              </a:rPr>
              <a:t> (від 7 до 30 років). Наприклад, казначейські зобов'язання випускаються на термін до 1-го року, від 1-го до 5-ти років або від 5-ти до 10-ти років. Існують також безстрокові облігації, під час випуску яких не вказується термін погашення.</a:t>
            </a:r>
          </a:p>
        </p:txBody>
      </p:sp>
    </p:spTree>
    <p:extLst>
      <p:ext uri="{BB962C8B-B14F-4D97-AF65-F5344CB8AC3E}">
        <p14:creationId xmlns:p14="http://schemas.microsoft.com/office/powerpoint/2010/main" val="147190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ECDC7E-9632-426E-B2FE-166463827B3F}"/>
              </a:ext>
            </a:extLst>
          </p:cNvPr>
          <p:cNvSpPr>
            <a:spLocks noGrp="1"/>
          </p:cNvSpPr>
          <p:nvPr>
            <p:ph type="title"/>
          </p:nvPr>
        </p:nvSpPr>
        <p:spPr>
          <a:xfrm>
            <a:off x="1143000" y="936172"/>
            <a:ext cx="9875520" cy="1356360"/>
          </a:xfrm>
        </p:spPr>
        <p:txBody>
          <a:bodyPr>
            <a:normAutofit fontScale="90000"/>
          </a:bodyPr>
          <a:lstStyle/>
          <a:p>
            <a:r>
              <a:rPr lang="uk-UA" dirty="0">
                <a:solidFill>
                  <a:schemeClr val="tx1"/>
                </a:solidFill>
              </a:rPr>
              <a:t>Свою специфіку мають сертифікати</a:t>
            </a:r>
            <a:br>
              <a:rPr lang="uk-UA" dirty="0"/>
            </a:br>
            <a:r>
              <a:rPr lang="uk-UA" dirty="0"/>
              <a:t>- глобальні</a:t>
            </a:r>
            <a:br>
              <a:rPr lang="uk-UA" dirty="0"/>
            </a:br>
            <a:r>
              <a:rPr lang="uk-UA" dirty="0"/>
              <a:t>- інвестиційні </a:t>
            </a:r>
            <a:br>
              <a:rPr lang="uk-UA" dirty="0"/>
            </a:br>
            <a:r>
              <a:rPr lang="uk-UA" dirty="0"/>
              <a:t>- компенсаційні</a:t>
            </a:r>
          </a:p>
        </p:txBody>
      </p:sp>
      <p:sp>
        <p:nvSpPr>
          <p:cNvPr id="3" name="Місце для вмісту 2">
            <a:extLst>
              <a:ext uri="{FF2B5EF4-FFF2-40B4-BE49-F238E27FC236}">
                <a16:creationId xmlns:a16="http://schemas.microsoft.com/office/drawing/2014/main" id="{8EE9D5F5-16A1-4394-BC7E-72FEEF63DDA4}"/>
              </a:ext>
            </a:extLst>
          </p:cNvPr>
          <p:cNvSpPr>
            <a:spLocks noGrp="1"/>
          </p:cNvSpPr>
          <p:nvPr>
            <p:ph idx="1"/>
          </p:nvPr>
        </p:nvSpPr>
        <p:spPr>
          <a:xfrm>
            <a:off x="685800" y="2895600"/>
            <a:ext cx="5410200" cy="2786744"/>
          </a:xfrm>
        </p:spPr>
        <p:txBody>
          <a:bodyPr>
            <a:normAutofit fontScale="92500" lnSpcReduction="10000"/>
          </a:bodyPr>
          <a:lstStyle/>
          <a:p>
            <a:pPr marL="45720" indent="0" algn="just">
              <a:buNone/>
            </a:pPr>
            <a:r>
              <a:rPr lang="uk-UA" b="1" dirty="0">
                <a:solidFill>
                  <a:schemeClr val="tx1"/>
                </a:solidFill>
              </a:rPr>
              <a:t>Глобальний сертифікат </a:t>
            </a:r>
            <a:r>
              <a:rPr lang="uk-UA" dirty="0">
                <a:solidFill>
                  <a:schemeClr val="tx1"/>
                </a:solidFill>
              </a:rPr>
              <a:t>— документ, що містить інформацію про випуск цінних паперів, оформляється емітентом після завершення емісії цінних паперів, зберігається Центральним депозитарієм цінних паперів, а у випадках, встановлених Законом України Про депозитарну систему України, — Національним банком України, та є підставою для зберігання і обліку відповідних цінних паперів та обліку зобов'язань емітента за відповідним випуском цінних паперів.</a:t>
            </a:r>
          </a:p>
        </p:txBody>
      </p:sp>
      <p:pic>
        <p:nvPicPr>
          <p:cNvPr id="6146" name="Picture 2" descr="Миллионеры из трущоб: как «Метинвест» не выплатил акционерам 13,5 млн грн |  Mind.ua">
            <a:extLst>
              <a:ext uri="{FF2B5EF4-FFF2-40B4-BE49-F238E27FC236}">
                <a16:creationId xmlns:a16="http://schemas.microsoft.com/office/drawing/2014/main" id="{34CA1CA2-FB85-4259-8D48-C77E44DB566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806" t="6231" r="3855" b="6717"/>
          <a:stretch/>
        </p:blipFill>
        <p:spPr bwMode="auto">
          <a:xfrm>
            <a:off x="6302828" y="1269835"/>
            <a:ext cx="5600701" cy="39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3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4AB430F-771C-478A-9957-0A953B6D0072}"/>
              </a:ext>
            </a:extLst>
          </p:cNvPr>
          <p:cNvSpPr>
            <a:spLocks noGrp="1"/>
          </p:cNvSpPr>
          <p:nvPr>
            <p:ph idx="1"/>
          </p:nvPr>
        </p:nvSpPr>
        <p:spPr>
          <a:xfrm>
            <a:off x="593271" y="1273628"/>
            <a:ext cx="11005458" cy="4038600"/>
          </a:xfrm>
        </p:spPr>
        <p:txBody>
          <a:bodyPr/>
          <a:lstStyle/>
          <a:p>
            <a:pPr marL="45720" indent="0" algn="just">
              <a:buNone/>
            </a:pPr>
            <a:r>
              <a:rPr lang="uk-UA" b="1" dirty="0">
                <a:solidFill>
                  <a:schemeClr val="tx1"/>
                </a:solidFill>
              </a:rPr>
              <a:t>Інвестиційний сертифікат </a:t>
            </a:r>
            <a:r>
              <a:rPr lang="uk-UA" dirty="0">
                <a:solidFill>
                  <a:schemeClr val="tx1"/>
                </a:solidFill>
              </a:rPr>
              <a:t>- іменний цінний папір, який розміщується інвестиційним фондом, інвестиційною компанією, компанією з управління активами пайового інвестиційного фонду та посвідчує право власності інвестора на частку в інвестиційному фонді, взаємному фонді інвестиційної компанії та пайовому інвестиційному фонді.</a:t>
            </a:r>
          </a:p>
          <a:p>
            <a:pPr marL="45720" indent="0" algn="just">
              <a:buNone/>
            </a:pPr>
            <a:endParaRPr lang="uk-UA" dirty="0">
              <a:solidFill>
                <a:schemeClr val="tx1"/>
              </a:solidFill>
            </a:endParaRPr>
          </a:p>
          <a:p>
            <a:pPr marL="45720" indent="0" algn="just">
              <a:buNone/>
            </a:pPr>
            <a:r>
              <a:rPr lang="uk-UA" b="1" dirty="0">
                <a:solidFill>
                  <a:schemeClr val="tx1"/>
                </a:solidFill>
              </a:rPr>
              <a:t>Компенсаційний сертифікат </a:t>
            </a:r>
            <a:r>
              <a:rPr lang="uk-UA" dirty="0">
                <a:solidFill>
                  <a:schemeClr val="tx1"/>
                </a:solidFill>
              </a:rPr>
              <a:t>- спеціальний платіжний засіб (але не цінний папір), який видавали громадянам України установи Ощадбанку та Національної страхової компанії «Оранта» як компенсацію за втрачені заощадження громадян України на рахунках в Ощадбанку та Укрдержстраху. КС дозволялося вільно купувати, продавати, дарувати, закладати та залишати у спадок, а також використовувати для придбання акцій підприємств, що приватизуються.</a:t>
            </a:r>
          </a:p>
        </p:txBody>
      </p:sp>
    </p:spTree>
    <p:extLst>
      <p:ext uri="{BB962C8B-B14F-4D97-AF65-F5344CB8AC3E}">
        <p14:creationId xmlns:p14="http://schemas.microsoft.com/office/powerpoint/2010/main" val="254228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15F127C-1801-4C73-9AA0-B2A316F7788B}"/>
              </a:ext>
            </a:extLst>
          </p:cNvPr>
          <p:cNvSpPr>
            <a:spLocks noGrp="1"/>
          </p:cNvSpPr>
          <p:nvPr>
            <p:ph idx="1"/>
          </p:nvPr>
        </p:nvSpPr>
        <p:spPr>
          <a:xfrm>
            <a:off x="1143000" y="587829"/>
            <a:ext cx="10009414" cy="5508171"/>
          </a:xfrm>
        </p:spPr>
        <p:txBody>
          <a:bodyPr>
            <a:normAutofit fontScale="92500"/>
          </a:bodyPr>
          <a:lstStyle/>
          <a:p>
            <a:pPr marL="45720" indent="0" algn="just">
              <a:buNone/>
            </a:pPr>
            <a:r>
              <a:rPr lang="uk-UA" dirty="0">
                <a:solidFill>
                  <a:schemeClr val="tx1"/>
                </a:solidFill>
              </a:rPr>
              <a:t>	Цінні папери, які фіксують проміжні права партнерів під час укладання угоди, називають </a:t>
            </a:r>
            <a:r>
              <a:rPr lang="uk-UA" b="1" dirty="0">
                <a:solidFill>
                  <a:schemeClr val="tx1"/>
                </a:solidFill>
              </a:rPr>
              <a:t>похідними</a:t>
            </a:r>
            <a:r>
              <a:rPr lang="uk-UA" dirty="0">
                <a:solidFill>
                  <a:schemeClr val="tx1"/>
                </a:solidFill>
              </a:rPr>
              <a:t>. Вони не дають їх власникові ні права власності, ні права на одержання доходу, але засвідчують право на купівлю або продаж в майбутньому цінних паперів того чи іншого виду (частіше за все акцій). Відповідні строкові угоди бувають тверді й умовні. Перші - обов'язкові до </a:t>
            </a:r>
            <a:r>
              <a:rPr lang="ru-RU" dirty="0" err="1">
                <a:solidFill>
                  <a:schemeClr val="tx1"/>
                </a:solidFill>
              </a:rPr>
              <a:t>виконання</a:t>
            </a:r>
            <a:r>
              <a:rPr lang="ru-RU" dirty="0">
                <a:solidFill>
                  <a:schemeClr val="tx1"/>
                </a:solidFill>
              </a:rPr>
              <a:t>, а </a:t>
            </a:r>
            <a:r>
              <a:rPr lang="ru-RU" dirty="0" err="1">
                <a:solidFill>
                  <a:schemeClr val="tx1"/>
                </a:solidFill>
              </a:rPr>
              <a:t>другі</a:t>
            </a:r>
            <a:r>
              <a:rPr lang="ru-RU" dirty="0">
                <a:solidFill>
                  <a:schemeClr val="tx1"/>
                </a:solidFill>
              </a:rPr>
              <a:t> </a:t>
            </a:r>
            <a:r>
              <a:rPr lang="ru-RU" dirty="0" err="1">
                <a:solidFill>
                  <a:schemeClr val="tx1"/>
                </a:solidFill>
              </a:rPr>
              <a:t>надають</a:t>
            </a:r>
            <a:r>
              <a:rPr lang="ru-RU" dirty="0">
                <a:solidFill>
                  <a:schemeClr val="tx1"/>
                </a:solidFill>
              </a:rPr>
              <a:t> </a:t>
            </a:r>
            <a:r>
              <a:rPr lang="ru-RU" dirty="0" err="1">
                <a:solidFill>
                  <a:schemeClr val="tx1"/>
                </a:solidFill>
              </a:rPr>
              <a:t>одній</a:t>
            </a:r>
            <a:r>
              <a:rPr lang="ru-RU" dirty="0">
                <a:solidFill>
                  <a:schemeClr val="tx1"/>
                </a:solidFill>
              </a:rPr>
              <a:t> </a:t>
            </a:r>
            <a:r>
              <a:rPr lang="ru-RU" dirty="0" err="1">
                <a:solidFill>
                  <a:schemeClr val="tx1"/>
                </a:solidFill>
              </a:rPr>
              <a:t>із</a:t>
            </a:r>
            <a:r>
              <a:rPr lang="ru-RU" dirty="0">
                <a:solidFill>
                  <a:schemeClr val="tx1"/>
                </a:solidFill>
              </a:rPr>
              <a:t> </a:t>
            </a:r>
            <a:r>
              <a:rPr lang="ru-RU" dirty="0" err="1">
                <a:solidFill>
                  <a:schemeClr val="tx1"/>
                </a:solidFill>
              </a:rPr>
              <a:t>сторін</a:t>
            </a:r>
            <a:r>
              <a:rPr lang="ru-RU" dirty="0">
                <a:solidFill>
                  <a:schemeClr val="tx1"/>
                </a:solidFill>
              </a:rPr>
              <a:t> угоди право </a:t>
            </a:r>
            <a:r>
              <a:rPr lang="ru-RU" dirty="0" err="1">
                <a:solidFill>
                  <a:schemeClr val="tx1"/>
                </a:solidFill>
              </a:rPr>
              <a:t>виконати</a:t>
            </a:r>
            <a:r>
              <a:rPr lang="ru-RU" dirty="0">
                <a:solidFill>
                  <a:schemeClr val="tx1"/>
                </a:solidFill>
              </a:rPr>
              <a:t> </a:t>
            </a:r>
            <a:r>
              <a:rPr lang="ru-RU" dirty="0" err="1">
                <a:solidFill>
                  <a:schemeClr val="tx1"/>
                </a:solidFill>
              </a:rPr>
              <a:t>або</a:t>
            </a:r>
            <a:r>
              <a:rPr lang="ru-RU" dirty="0">
                <a:solidFill>
                  <a:schemeClr val="tx1"/>
                </a:solidFill>
              </a:rPr>
              <a:t> не </a:t>
            </a:r>
            <a:r>
              <a:rPr lang="ru-RU" dirty="0" err="1">
                <a:solidFill>
                  <a:schemeClr val="tx1"/>
                </a:solidFill>
              </a:rPr>
              <a:t>виконати</a:t>
            </a:r>
            <a:r>
              <a:rPr lang="ru-RU" dirty="0">
                <a:solidFill>
                  <a:schemeClr val="tx1"/>
                </a:solidFill>
              </a:rPr>
              <a:t> </a:t>
            </a:r>
            <a:r>
              <a:rPr lang="ru-RU" dirty="0" err="1">
                <a:solidFill>
                  <a:schemeClr val="tx1"/>
                </a:solidFill>
              </a:rPr>
              <a:t>її</a:t>
            </a:r>
            <a:r>
              <a:rPr lang="ru-RU" dirty="0">
                <a:solidFill>
                  <a:schemeClr val="tx1"/>
                </a:solidFill>
              </a:rPr>
              <a:t>. До </a:t>
            </a:r>
            <a:r>
              <a:rPr lang="ru-RU" dirty="0" err="1">
                <a:solidFill>
                  <a:schemeClr val="tx1"/>
                </a:solidFill>
              </a:rPr>
              <a:t>твердих</a:t>
            </a:r>
            <a:r>
              <a:rPr lang="ru-RU" dirty="0">
                <a:solidFill>
                  <a:schemeClr val="tx1"/>
                </a:solidFill>
              </a:rPr>
              <a:t> належать </a:t>
            </a:r>
            <a:r>
              <a:rPr lang="ru-RU" dirty="0" err="1">
                <a:solidFill>
                  <a:schemeClr val="tx1"/>
                </a:solidFill>
              </a:rPr>
              <a:t>форвардні</a:t>
            </a:r>
            <a:r>
              <a:rPr lang="ru-RU" dirty="0">
                <a:solidFill>
                  <a:schemeClr val="tx1"/>
                </a:solidFill>
              </a:rPr>
              <a:t> й </a:t>
            </a:r>
            <a:r>
              <a:rPr lang="ru-RU" dirty="0" err="1">
                <a:solidFill>
                  <a:schemeClr val="tx1"/>
                </a:solidFill>
              </a:rPr>
              <a:t>ф'ючерсні</a:t>
            </a:r>
            <a:r>
              <a:rPr lang="ru-RU" dirty="0">
                <a:solidFill>
                  <a:schemeClr val="tx1"/>
                </a:solidFill>
              </a:rPr>
              <a:t> угоди, а до </a:t>
            </a:r>
            <a:r>
              <a:rPr lang="ru-RU" dirty="0" err="1">
                <a:solidFill>
                  <a:schemeClr val="tx1"/>
                </a:solidFill>
              </a:rPr>
              <a:t>умовних</a:t>
            </a:r>
            <a:r>
              <a:rPr lang="ru-RU" dirty="0">
                <a:solidFill>
                  <a:schemeClr val="tx1"/>
                </a:solidFill>
              </a:rPr>
              <a:t> - </a:t>
            </a:r>
            <a:r>
              <a:rPr lang="ru-RU" dirty="0" err="1">
                <a:solidFill>
                  <a:schemeClr val="tx1"/>
                </a:solidFill>
              </a:rPr>
              <a:t>опціонні</a:t>
            </a:r>
            <a:r>
              <a:rPr lang="ru-RU" dirty="0">
                <a:solidFill>
                  <a:schemeClr val="tx1"/>
                </a:solidFill>
              </a:rPr>
              <a:t> угоди. </a:t>
            </a:r>
          </a:p>
          <a:p>
            <a:pPr marL="45720" indent="0" algn="just">
              <a:buNone/>
            </a:pPr>
            <a:r>
              <a:rPr lang="ru-RU" dirty="0"/>
              <a:t>	</a:t>
            </a:r>
            <a:r>
              <a:rPr lang="ru-RU" b="1" dirty="0" err="1">
                <a:solidFill>
                  <a:schemeClr val="tx1"/>
                </a:solidFill>
              </a:rPr>
              <a:t>Форвардний</a:t>
            </a:r>
            <a:r>
              <a:rPr lang="ru-RU" b="1" dirty="0">
                <a:solidFill>
                  <a:schemeClr val="tx1"/>
                </a:solidFill>
              </a:rPr>
              <a:t> контракт </a:t>
            </a:r>
            <a:r>
              <a:rPr lang="ru-RU" dirty="0" err="1">
                <a:solidFill>
                  <a:schemeClr val="tx1"/>
                </a:solidFill>
              </a:rPr>
              <a:t>являє</a:t>
            </a:r>
            <a:r>
              <a:rPr lang="ru-RU" dirty="0">
                <a:solidFill>
                  <a:schemeClr val="tx1"/>
                </a:solidFill>
              </a:rPr>
              <a:t> собою угоду </a:t>
            </a:r>
            <a:r>
              <a:rPr lang="ru-RU" dirty="0" err="1">
                <a:solidFill>
                  <a:schemeClr val="tx1"/>
                </a:solidFill>
              </a:rPr>
              <a:t>між</a:t>
            </a:r>
            <a:r>
              <a:rPr lang="ru-RU" dirty="0">
                <a:solidFill>
                  <a:schemeClr val="tx1"/>
                </a:solidFill>
              </a:rPr>
              <a:t> контрагентами про </a:t>
            </a:r>
            <a:r>
              <a:rPr lang="ru-RU" dirty="0" err="1">
                <a:solidFill>
                  <a:schemeClr val="tx1"/>
                </a:solidFill>
              </a:rPr>
              <a:t>майбутнє</a:t>
            </a:r>
            <a:r>
              <a:rPr lang="ru-RU" dirty="0">
                <a:solidFill>
                  <a:schemeClr val="tx1"/>
                </a:solidFill>
              </a:rPr>
              <a:t> </a:t>
            </a:r>
            <a:r>
              <a:rPr lang="ru-RU" dirty="0" err="1">
                <a:solidFill>
                  <a:schemeClr val="tx1"/>
                </a:solidFill>
              </a:rPr>
              <a:t>постачання</a:t>
            </a:r>
            <a:r>
              <a:rPr lang="ru-RU" dirty="0">
                <a:solidFill>
                  <a:schemeClr val="tx1"/>
                </a:solidFill>
              </a:rPr>
              <a:t> предмета контракту (активу). </a:t>
            </a:r>
            <a:r>
              <a:rPr lang="ru-RU" dirty="0" err="1">
                <a:solidFill>
                  <a:schemeClr val="tx1"/>
                </a:solidFill>
              </a:rPr>
              <a:t>Форвардний</a:t>
            </a:r>
            <a:r>
              <a:rPr lang="ru-RU" dirty="0">
                <a:solidFill>
                  <a:schemeClr val="tx1"/>
                </a:solidFill>
              </a:rPr>
              <a:t> контракт </a:t>
            </a:r>
            <a:r>
              <a:rPr lang="ru-RU" dirty="0" err="1">
                <a:solidFill>
                  <a:schemeClr val="tx1"/>
                </a:solidFill>
              </a:rPr>
              <a:t>укладається</a:t>
            </a:r>
            <a:r>
              <a:rPr lang="ru-RU" dirty="0">
                <a:solidFill>
                  <a:schemeClr val="tx1"/>
                </a:solidFill>
              </a:rPr>
              <a:t> поза фондовою </a:t>
            </a:r>
            <a:r>
              <a:rPr lang="ru-RU" dirty="0" err="1">
                <a:solidFill>
                  <a:schemeClr val="tx1"/>
                </a:solidFill>
              </a:rPr>
              <a:t>біржею</a:t>
            </a:r>
            <a:r>
              <a:rPr lang="ru-RU" dirty="0">
                <a:solidFill>
                  <a:schemeClr val="tx1"/>
                </a:solidFill>
              </a:rPr>
              <a:t>. </a:t>
            </a:r>
            <a:r>
              <a:rPr lang="ru-RU" dirty="0" err="1">
                <a:solidFill>
                  <a:schemeClr val="tx1"/>
                </a:solidFill>
              </a:rPr>
              <a:t>Умови</a:t>
            </a:r>
            <a:r>
              <a:rPr lang="ru-RU" dirty="0">
                <a:solidFill>
                  <a:schemeClr val="tx1"/>
                </a:solidFill>
              </a:rPr>
              <a:t> договору </a:t>
            </a:r>
            <a:r>
              <a:rPr lang="ru-RU" dirty="0" err="1">
                <a:solidFill>
                  <a:schemeClr val="tx1"/>
                </a:solidFill>
              </a:rPr>
              <a:t>обумовлюються</a:t>
            </a:r>
            <a:r>
              <a:rPr lang="ru-RU" dirty="0">
                <a:solidFill>
                  <a:schemeClr val="tx1"/>
                </a:solidFill>
              </a:rPr>
              <a:t> на момент </a:t>
            </a:r>
            <a:r>
              <a:rPr lang="ru-RU" dirty="0" err="1">
                <a:solidFill>
                  <a:schemeClr val="tx1"/>
                </a:solidFill>
              </a:rPr>
              <a:t>укладення</a:t>
            </a:r>
            <a:r>
              <a:rPr lang="ru-RU" dirty="0">
                <a:solidFill>
                  <a:schemeClr val="tx1"/>
                </a:solidFill>
              </a:rPr>
              <a:t> контракту, а </a:t>
            </a:r>
            <a:r>
              <a:rPr lang="ru-RU" dirty="0" err="1">
                <a:solidFill>
                  <a:schemeClr val="tx1"/>
                </a:solidFill>
              </a:rPr>
              <a:t>його</a:t>
            </a:r>
            <a:r>
              <a:rPr lang="ru-RU" dirty="0">
                <a:solidFill>
                  <a:schemeClr val="tx1"/>
                </a:solidFill>
              </a:rPr>
              <a:t> </a:t>
            </a:r>
            <a:r>
              <a:rPr lang="ru-RU" dirty="0" err="1">
                <a:solidFill>
                  <a:schemeClr val="tx1"/>
                </a:solidFill>
              </a:rPr>
              <a:t>виконання</a:t>
            </a:r>
            <a:r>
              <a:rPr lang="ru-RU" dirty="0">
                <a:solidFill>
                  <a:schemeClr val="tx1"/>
                </a:solidFill>
              </a:rPr>
              <a:t> </a:t>
            </a:r>
            <a:r>
              <a:rPr lang="ru-RU" dirty="0" err="1">
                <a:solidFill>
                  <a:schemeClr val="tx1"/>
                </a:solidFill>
              </a:rPr>
              <a:t>здійснюється</a:t>
            </a:r>
            <a:r>
              <a:rPr lang="ru-RU" dirty="0">
                <a:solidFill>
                  <a:schemeClr val="tx1"/>
                </a:solidFill>
              </a:rPr>
              <a:t> </a:t>
            </a:r>
            <a:r>
              <a:rPr lang="ru-RU" dirty="0" err="1">
                <a:solidFill>
                  <a:schemeClr val="tx1"/>
                </a:solidFill>
              </a:rPr>
              <a:t>відповідно</a:t>
            </a:r>
            <a:r>
              <a:rPr lang="ru-RU" dirty="0">
                <a:solidFill>
                  <a:schemeClr val="tx1"/>
                </a:solidFill>
              </a:rPr>
              <a:t> до </a:t>
            </a:r>
            <a:r>
              <a:rPr lang="ru-RU" dirty="0" err="1">
                <a:solidFill>
                  <a:schemeClr val="tx1"/>
                </a:solidFill>
              </a:rPr>
              <a:t>цих</a:t>
            </a:r>
            <a:r>
              <a:rPr lang="ru-RU" dirty="0">
                <a:solidFill>
                  <a:schemeClr val="tx1"/>
                </a:solidFill>
              </a:rPr>
              <a:t> умов у </a:t>
            </a:r>
            <a:r>
              <a:rPr lang="ru-RU" dirty="0" err="1">
                <a:solidFill>
                  <a:schemeClr val="tx1"/>
                </a:solidFill>
              </a:rPr>
              <a:t>зазначений</a:t>
            </a:r>
            <a:r>
              <a:rPr lang="ru-RU" dirty="0">
                <a:solidFill>
                  <a:schemeClr val="tx1"/>
                </a:solidFill>
              </a:rPr>
              <a:t> </a:t>
            </a:r>
            <a:r>
              <a:rPr lang="ru-RU" dirty="0" err="1">
                <a:solidFill>
                  <a:schemeClr val="tx1"/>
                </a:solidFill>
              </a:rPr>
              <a:t>термін</a:t>
            </a:r>
            <a:r>
              <a:rPr lang="ru-RU" dirty="0">
                <a:solidFill>
                  <a:schemeClr val="tx1"/>
                </a:solidFill>
              </a:rPr>
              <a:t>.</a:t>
            </a:r>
          </a:p>
          <a:p>
            <a:pPr marL="45720" indent="0" algn="just">
              <a:buNone/>
            </a:pPr>
            <a:r>
              <a:rPr lang="ru-RU" b="1" dirty="0">
                <a:solidFill>
                  <a:schemeClr val="tx1"/>
                </a:solidFill>
              </a:rPr>
              <a:t>	</a:t>
            </a:r>
            <a:r>
              <a:rPr lang="ru-RU" b="1" dirty="0" err="1">
                <a:solidFill>
                  <a:schemeClr val="tx1"/>
                </a:solidFill>
              </a:rPr>
              <a:t>Ф’ючерсні</a:t>
            </a:r>
            <a:r>
              <a:rPr lang="ru-RU" b="1" dirty="0">
                <a:solidFill>
                  <a:schemeClr val="tx1"/>
                </a:solidFill>
              </a:rPr>
              <a:t> </a:t>
            </a:r>
            <a:r>
              <a:rPr lang="ru-RU" b="1" dirty="0" err="1">
                <a:solidFill>
                  <a:schemeClr val="tx1"/>
                </a:solidFill>
              </a:rPr>
              <a:t>контракти</a:t>
            </a:r>
            <a:r>
              <a:rPr lang="ru-RU" b="1" dirty="0">
                <a:solidFill>
                  <a:schemeClr val="tx1"/>
                </a:solidFill>
              </a:rPr>
              <a:t> </a:t>
            </a:r>
            <a:r>
              <a:rPr lang="ru-RU" dirty="0" err="1">
                <a:solidFill>
                  <a:schemeClr val="tx1"/>
                </a:solidFill>
              </a:rPr>
              <a:t>являють</a:t>
            </a:r>
            <a:r>
              <a:rPr lang="ru-RU" dirty="0">
                <a:solidFill>
                  <a:schemeClr val="tx1"/>
                </a:solidFill>
              </a:rPr>
              <a:t> собою угоди про покупку </a:t>
            </a:r>
            <a:r>
              <a:rPr lang="ru-RU" dirty="0" err="1">
                <a:solidFill>
                  <a:schemeClr val="tx1"/>
                </a:solidFill>
              </a:rPr>
              <a:t>чи</a:t>
            </a:r>
            <a:r>
              <a:rPr lang="ru-RU" dirty="0">
                <a:solidFill>
                  <a:schemeClr val="tx1"/>
                </a:solidFill>
              </a:rPr>
              <a:t> продаж </a:t>
            </a:r>
            <a:r>
              <a:rPr lang="ru-RU" dirty="0" err="1">
                <a:solidFill>
                  <a:schemeClr val="tx1"/>
                </a:solidFill>
              </a:rPr>
              <a:t>визначеної</a:t>
            </a:r>
            <a:r>
              <a:rPr lang="ru-RU" dirty="0">
                <a:solidFill>
                  <a:schemeClr val="tx1"/>
                </a:solidFill>
              </a:rPr>
              <a:t> </a:t>
            </a:r>
            <a:r>
              <a:rPr lang="ru-RU" dirty="0" err="1">
                <a:solidFill>
                  <a:schemeClr val="tx1"/>
                </a:solidFill>
              </a:rPr>
              <a:t>кількості</a:t>
            </a:r>
            <a:r>
              <a:rPr lang="ru-RU" dirty="0">
                <a:solidFill>
                  <a:schemeClr val="tx1"/>
                </a:solidFill>
              </a:rPr>
              <a:t> товару (активу) на </a:t>
            </a:r>
            <a:r>
              <a:rPr lang="ru-RU" dirty="0" err="1">
                <a:solidFill>
                  <a:schemeClr val="tx1"/>
                </a:solidFill>
              </a:rPr>
              <a:t>визначену</a:t>
            </a:r>
            <a:r>
              <a:rPr lang="ru-RU" dirty="0">
                <a:solidFill>
                  <a:schemeClr val="tx1"/>
                </a:solidFill>
              </a:rPr>
              <a:t> дату в </a:t>
            </a:r>
            <a:r>
              <a:rPr lang="ru-RU" dirty="0" err="1">
                <a:solidFill>
                  <a:schemeClr val="tx1"/>
                </a:solidFill>
              </a:rPr>
              <a:t>майбутньому</a:t>
            </a:r>
            <a:r>
              <a:rPr lang="ru-RU" dirty="0">
                <a:solidFill>
                  <a:schemeClr val="tx1"/>
                </a:solidFill>
              </a:rPr>
              <a:t> за </a:t>
            </a:r>
            <a:r>
              <a:rPr lang="ru-RU" dirty="0" err="1">
                <a:solidFill>
                  <a:schemeClr val="tx1"/>
                </a:solidFill>
              </a:rPr>
              <a:t>ціною</a:t>
            </a:r>
            <a:r>
              <a:rPr lang="ru-RU" dirty="0">
                <a:solidFill>
                  <a:schemeClr val="tx1"/>
                </a:solidFill>
              </a:rPr>
              <a:t>, </a:t>
            </a:r>
            <a:r>
              <a:rPr lang="ru-RU" dirty="0" err="1">
                <a:solidFill>
                  <a:schemeClr val="tx1"/>
                </a:solidFill>
              </a:rPr>
              <a:t>встановленою</a:t>
            </a:r>
            <a:r>
              <a:rPr lang="ru-RU" dirty="0">
                <a:solidFill>
                  <a:schemeClr val="tx1"/>
                </a:solidFill>
              </a:rPr>
              <a:t> в момент </a:t>
            </a:r>
            <a:r>
              <a:rPr lang="ru-RU" dirty="0" err="1">
                <a:solidFill>
                  <a:schemeClr val="tx1"/>
                </a:solidFill>
              </a:rPr>
              <a:t>укладання</a:t>
            </a:r>
            <a:r>
              <a:rPr lang="ru-RU" dirty="0">
                <a:solidFill>
                  <a:schemeClr val="tx1"/>
                </a:solidFill>
              </a:rPr>
              <a:t> угоди. </a:t>
            </a:r>
            <a:r>
              <a:rPr lang="ru-RU" dirty="0" err="1">
                <a:solidFill>
                  <a:schemeClr val="tx1"/>
                </a:solidFill>
              </a:rPr>
              <a:t>Однак</a:t>
            </a:r>
            <a:r>
              <a:rPr lang="ru-RU" dirty="0">
                <a:solidFill>
                  <a:schemeClr val="tx1"/>
                </a:solidFill>
              </a:rPr>
              <a:t>, на </a:t>
            </a:r>
            <a:r>
              <a:rPr lang="ru-RU" dirty="0" err="1">
                <a:solidFill>
                  <a:schemeClr val="tx1"/>
                </a:solidFill>
              </a:rPr>
              <a:t>відміну</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форвардних</a:t>
            </a:r>
            <a:r>
              <a:rPr lang="ru-RU" dirty="0">
                <a:solidFill>
                  <a:schemeClr val="tx1"/>
                </a:solidFill>
              </a:rPr>
              <a:t> </a:t>
            </a:r>
            <a:r>
              <a:rPr lang="ru-RU" dirty="0" err="1">
                <a:solidFill>
                  <a:schemeClr val="tx1"/>
                </a:solidFill>
              </a:rPr>
              <a:t>контрактів</a:t>
            </a:r>
            <a:r>
              <a:rPr lang="ru-RU" dirty="0">
                <a:solidFill>
                  <a:schemeClr val="tx1"/>
                </a:solidFill>
              </a:rPr>
              <a:t>, </a:t>
            </a:r>
            <a:r>
              <a:rPr lang="ru-RU" dirty="0" err="1">
                <a:solidFill>
                  <a:schemeClr val="tx1"/>
                </a:solidFill>
              </a:rPr>
              <a:t>ф’ючерси</a:t>
            </a:r>
            <a:r>
              <a:rPr lang="ru-RU" dirty="0">
                <a:solidFill>
                  <a:schemeClr val="tx1"/>
                </a:solidFill>
              </a:rPr>
              <a:t> </a:t>
            </a:r>
            <a:r>
              <a:rPr lang="ru-RU" dirty="0" err="1">
                <a:solidFill>
                  <a:schemeClr val="tx1"/>
                </a:solidFill>
              </a:rPr>
              <a:t>торгуються</a:t>
            </a:r>
            <a:r>
              <a:rPr lang="ru-RU" dirty="0">
                <a:solidFill>
                  <a:schemeClr val="tx1"/>
                </a:solidFill>
              </a:rPr>
              <a:t> на </a:t>
            </a:r>
            <a:r>
              <a:rPr lang="ru-RU" dirty="0" err="1">
                <a:solidFill>
                  <a:schemeClr val="tx1"/>
                </a:solidFill>
              </a:rPr>
              <a:t>біржі</a:t>
            </a:r>
            <a:r>
              <a:rPr lang="ru-RU" dirty="0">
                <a:solidFill>
                  <a:schemeClr val="tx1"/>
                </a:solidFill>
              </a:rPr>
              <a:t> і є </a:t>
            </a:r>
            <a:r>
              <a:rPr lang="ru-RU" dirty="0" err="1">
                <a:solidFill>
                  <a:schemeClr val="tx1"/>
                </a:solidFill>
              </a:rPr>
              <a:t>стандартними</a:t>
            </a:r>
            <a:r>
              <a:rPr lang="ru-RU" dirty="0">
                <a:solidFill>
                  <a:schemeClr val="tx1"/>
                </a:solidFill>
              </a:rPr>
              <a:t> контрактами на покупку </a:t>
            </a:r>
            <a:r>
              <a:rPr lang="ru-RU" dirty="0" err="1">
                <a:solidFill>
                  <a:schemeClr val="tx1"/>
                </a:solidFill>
              </a:rPr>
              <a:t>чи</a:t>
            </a:r>
            <a:r>
              <a:rPr lang="ru-RU" dirty="0">
                <a:solidFill>
                  <a:schemeClr val="tx1"/>
                </a:solidFill>
              </a:rPr>
              <a:t> продаж </a:t>
            </a:r>
            <a:r>
              <a:rPr lang="ru-RU" dirty="0" err="1">
                <a:solidFill>
                  <a:schemeClr val="tx1"/>
                </a:solidFill>
              </a:rPr>
              <a:t>стандартної</a:t>
            </a:r>
            <a:r>
              <a:rPr lang="ru-RU" dirty="0">
                <a:solidFill>
                  <a:schemeClr val="tx1"/>
                </a:solidFill>
              </a:rPr>
              <a:t> </a:t>
            </a:r>
            <a:r>
              <a:rPr lang="ru-RU" dirty="0" err="1">
                <a:solidFill>
                  <a:schemeClr val="tx1"/>
                </a:solidFill>
              </a:rPr>
              <a:t>кількості</a:t>
            </a:r>
            <a:r>
              <a:rPr lang="ru-RU" dirty="0">
                <a:solidFill>
                  <a:schemeClr val="tx1"/>
                </a:solidFill>
              </a:rPr>
              <a:t> товару (активу) </a:t>
            </a:r>
            <a:r>
              <a:rPr lang="ru-RU" dirty="0" err="1">
                <a:solidFill>
                  <a:schemeClr val="tx1"/>
                </a:solidFill>
              </a:rPr>
              <a:t>зі</a:t>
            </a:r>
            <a:r>
              <a:rPr lang="ru-RU" dirty="0">
                <a:solidFill>
                  <a:schemeClr val="tx1"/>
                </a:solidFill>
              </a:rPr>
              <a:t> </a:t>
            </a:r>
            <a:r>
              <a:rPr lang="ru-RU" dirty="0" err="1">
                <a:solidFill>
                  <a:schemeClr val="tx1"/>
                </a:solidFill>
              </a:rPr>
              <a:t>стандартними</a:t>
            </a:r>
            <a:r>
              <a:rPr lang="ru-RU" dirty="0">
                <a:solidFill>
                  <a:schemeClr val="tx1"/>
                </a:solidFill>
              </a:rPr>
              <a:t> датами </a:t>
            </a:r>
            <a:r>
              <a:rPr lang="ru-RU" dirty="0" err="1">
                <a:solidFill>
                  <a:schemeClr val="tx1"/>
                </a:solidFill>
              </a:rPr>
              <a:t>постачання</a:t>
            </a:r>
            <a:r>
              <a:rPr lang="ru-RU" dirty="0">
                <a:solidFill>
                  <a:schemeClr val="tx1"/>
                </a:solidFill>
              </a:rPr>
              <a:t>. </a:t>
            </a:r>
            <a:r>
              <a:rPr lang="ru-RU" dirty="0" err="1">
                <a:solidFill>
                  <a:schemeClr val="tx1"/>
                </a:solidFill>
              </a:rPr>
              <a:t>Ці</a:t>
            </a:r>
            <a:r>
              <a:rPr lang="ru-RU" dirty="0">
                <a:solidFill>
                  <a:schemeClr val="tx1"/>
                </a:solidFill>
              </a:rPr>
              <a:t> </a:t>
            </a:r>
            <a:r>
              <a:rPr lang="ru-RU" dirty="0" err="1">
                <a:solidFill>
                  <a:schemeClr val="tx1"/>
                </a:solidFill>
              </a:rPr>
              <a:t>контракти</a:t>
            </a:r>
            <a:r>
              <a:rPr lang="ru-RU" dirty="0">
                <a:solidFill>
                  <a:schemeClr val="tx1"/>
                </a:solidFill>
              </a:rPr>
              <a:t> </a:t>
            </a:r>
            <a:r>
              <a:rPr lang="ru-RU" dirty="0" err="1">
                <a:solidFill>
                  <a:schemeClr val="tx1"/>
                </a:solidFill>
              </a:rPr>
              <a:t>укладаються</a:t>
            </a:r>
            <a:r>
              <a:rPr lang="ru-RU" dirty="0">
                <a:solidFill>
                  <a:schemeClr val="tx1"/>
                </a:solidFill>
              </a:rPr>
              <a:t> </a:t>
            </a:r>
            <a:r>
              <a:rPr lang="ru-RU" dirty="0" err="1">
                <a:solidFill>
                  <a:schemeClr val="tx1"/>
                </a:solidFill>
              </a:rPr>
              <a:t>між</a:t>
            </a:r>
            <a:r>
              <a:rPr lang="ru-RU" dirty="0">
                <a:solidFill>
                  <a:schemeClr val="tx1"/>
                </a:solidFill>
              </a:rPr>
              <a:t> </a:t>
            </a:r>
            <a:r>
              <a:rPr lang="ru-RU" dirty="0" err="1">
                <a:solidFill>
                  <a:schemeClr val="tx1"/>
                </a:solidFill>
              </a:rPr>
              <a:t>покупцем</a:t>
            </a:r>
            <a:r>
              <a:rPr lang="ru-RU" dirty="0">
                <a:solidFill>
                  <a:schemeClr val="tx1"/>
                </a:solidFill>
              </a:rPr>
              <a:t> (</a:t>
            </a:r>
            <a:r>
              <a:rPr lang="ru-RU" dirty="0" err="1">
                <a:solidFill>
                  <a:schemeClr val="tx1"/>
                </a:solidFill>
              </a:rPr>
              <a:t>продавцем</a:t>
            </a:r>
            <a:r>
              <a:rPr lang="ru-RU" dirty="0">
                <a:solidFill>
                  <a:schemeClr val="tx1"/>
                </a:solidFill>
              </a:rPr>
              <a:t>) і </a:t>
            </a:r>
            <a:r>
              <a:rPr lang="ru-RU" dirty="0" err="1">
                <a:solidFill>
                  <a:schemeClr val="tx1"/>
                </a:solidFill>
              </a:rPr>
              <a:t>біржею</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61502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63043CD-5C8E-4F8E-B316-53D7E34F6B5E}"/>
              </a:ext>
            </a:extLst>
          </p:cNvPr>
          <p:cNvSpPr>
            <a:spLocks noGrp="1"/>
          </p:cNvSpPr>
          <p:nvPr>
            <p:ph idx="1"/>
          </p:nvPr>
        </p:nvSpPr>
        <p:spPr>
          <a:xfrm>
            <a:off x="506186" y="604157"/>
            <a:ext cx="10972800" cy="4038600"/>
          </a:xfrm>
        </p:spPr>
        <p:txBody>
          <a:bodyPr>
            <a:normAutofit fontScale="92500"/>
          </a:bodyPr>
          <a:lstStyle/>
          <a:p>
            <a:pPr marL="45720" indent="0" algn="just">
              <a:buNone/>
            </a:pPr>
            <a:r>
              <a:rPr lang="uk-UA" dirty="0">
                <a:solidFill>
                  <a:schemeClr val="tx1"/>
                </a:solidFill>
              </a:rPr>
              <a:t>	Покупець </a:t>
            </a:r>
            <a:r>
              <a:rPr lang="uk-UA" b="1" dirty="0">
                <a:solidFill>
                  <a:schemeClr val="tx1"/>
                </a:solidFill>
              </a:rPr>
              <a:t>опціонного контракту </a:t>
            </a:r>
            <a:r>
              <a:rPr lang="uk-UA" dirty="0">
                <a:solidFill>
                  <a:schemeClr val="tx1"/>
                </a:solidFill>
              </a:rPr>
              <a:t>купує право, але не зобов'язання купити чи продати визначений актив. Продавець опціонного контракту зобов'язаний здійснити операцію, якщо того вимагає покупець. Тобто слово «опціон» означає вибір. Право вибору надається покупцеві опціону. Володар опціону має право на здійснення операції з цінними паперами, але він не зобов'язаний цю операцію виконувати, оскільки опціон, як і ф'ючерс, є стандартизованою угодою. У ній вказуються кількість активів, ціна виконання контракту і дата здійснення операції.</a:t>
            </a:r>
          </a:p>
          <a:p>
            <a:pPr marL="45720" indent="0" algn="just">
              <a:buNone/>
            </a:pPr>
            <a:r>
              <a:rPr lang="ru-RU" dirty="0" err="1">
                <a:solidFill>
                  <a:schemeClr val="tx1"/>
                </a:solidFill>
              </a:rPr>
              <a:t>Основними</a:t>
            </a:r>
            <a:r>
              <a:rPr lang="ru-RU" dirty="0">
                <a:solidFill>
                  <a:schemeClr val="tx1"/>
                </a:solidFill>
              </a:rPr>
              <a:t> видами </a:t>
            </a:r>
            <a:r>
              <a:rPr lang="ru-RU" dirty="0" err="1">
                <a:solidFill>
                  <a:schemeClr val="tx1"/>
                </a:solidFill>
              </a:rPr>
              <a:t>опціонних</a:t>
            </a:r>
            <a:r>
              <a:rPr lang="ru-RU" dirty="0">
                <a:solidFill>
                  <a:schemeClr val="tx1"/>
                </a:solidFill>
              </a:rPr>
              <a:t> </a:t>
            </a:r>
            <a:r>
              <a:rPr lang="ru-RU" dirty="0" err="1">
                <a:solidFill>
                  <a:schemeClr val="tx1"/>
                </a:solidFill>
              </a:rPr>
              <a:t>контрактів</a:t>
            </a:r>
            <a:r>
              <a:rPr lang="ru-RU" dirty="0">
                <a:solidFill>
                  <a:schemeClr val="tx1"/>
                </a:solidFill>
              </a:rPr>
              <a:t>, </a:t>
            </a:r>
            <a:r>
              <a:rPr lang="ru-RU" dirty="0" err="1">
                <a:solidFill>
                  <a:schemeClr val="tx1"/>
                </a:solidFill>
              </a:rPr>
              <a:t>якими</a:t>
            </a:r>
            <a:r>
              <a:rPr lang="ru-RU" dirty="0">
                <a:solidFill>
                  <a:schemeClr val="tx1"/>
                </a:solidFill>
              </a:rPr>
              <a:t> </a:t>
            </a:r>
            <a:r>
              <a:rPr lang="ru-RU" dirty="0" err="1">
                <a:solidFill>
                  <a:schemeClr val="tx1"/>
                </a:solidFill>
              </a:rPr>
              <a:t>торгують</a:t>
            </a:r>
            <a:r>
              <a:rPr lang="ru-RU" dirty="0">
                <a:solidFill>
                  <a:schemeClr val="tx1"/>
                </a:solidFill>
              </a:rPr>
              <a:t> на </a:t>
            </a:r>
            <a:r>
              <a:rPr lang="ru-RU" dirty="0" err="1">
                <a:solidFill>
                  <a:schemeClr val="tx1"/>
                </a:solidFill>
              </a:rPr>
              <a:t>організованому</a:t>
            </a:r>
            <a:r>
              <a:rPr lang="ru-RU" dirty="0">
                <a:solidFill>
                  <a:schemeClr val="tx1"/>
                </a:solidFill>
              </a:rPr>
              <a:t> </a:t>
            </a:r>
            <a:r>
              <a:rPr lang="ru-RU" dirty="0" err="1">
                <a:solidFill>
                  <a:schemeClr val="tx1"/>
                </a:solidFill>
              </a:rPr>
              <a:t>біржовому</a:t>
            </a:r>
            <a:r>
              <a:rPr lang="ru-RU" dirty="0">
                <a:solidFill>
                  <a:schemeClr val="tx1"/>
                </a:solidFill>
              </a:rPr>
              <a:t> ринку, є </a:t>
            </a:r>
            <a:r>
              <a:rPr lang="ru-RU" dirty="0" err="1">
                <a:solidFill>
                  <a:schemeClr val="tx1"/>
                </a:solidFill>
              </a:rPr>
              <a:t>опціони</a:t>
            </a:r>
            <a:r>
              <a:rPr lang="ru-RU" dirty="0">
                <a:solidFill>
                  <a:schemeClr val="tx1"/>
                </a:solidFill>
              </a:rPr>
              <a:t> </a:t>
            </a:r>
            <a:r>
              <a:rPr lang="ru-RU" b="1" dirty="0">
                <a:solidFill>
                  <a:schemeClr val="tx1"/>
                </a:solidFill>
              </a:rPr>
              <a:t>кол </a:t>
            </a:r>
            <a:r>
              <a:rPr lang="ru-RU" dirty="0">
                <a:solidFill>
                  <a:schemeClr val="tx1"/>
                </a:solidFill>
              </a:rPr>
              <a:t>і</a:t>
            </a:r>
            <a:r>
              <a:rPr lang="ru-RU" b="1" dirty="0">
                <a:solidFill>
                  <a:schemeClr val="tx1"/>
                </a:solidFill>
              </a:rPr>
              <a:t> пут.</a:t>
            </a:r>
          </a:p>
          <a:p>
            <a:pPr marL="45720" indent="0" algn="just">
              <a:buNone/>
            </a:pPr>
            <a:r>
              <a:rPr lang="ru-RU" b="1" dirty="0">
                <a:solidFill>
                  <a:schemeClr val="tx1"/>
                </a:solidFill>
              </a:rPr>
              <a:t>	</a:t>
            </a:r>
            <a:r>
              <a:rPr lang="ru-RU" b="1" dirty="0" err="1"/>
              <a:t>Опціон</a:t>
            </a:r>
            <a:r>
              <a:rPr lang="ru-RU" b="1" dirty="0"/>
              <a:t> кол </a:t>
            </a:r>
            <a:r>
              <a:rPr lang="ru-RU" dirty="0" err="1">
                <a:solidFill>
                  <a:schemeClr val="tx1"/>
                </a:solidFill>
              </a:rPr>
              <a:t>дає</a:t>
            </a:r>
            <a:r>
              <a:rPr lang="ru-RU" dirty="0">
                <a:solidFill>
                  <a:schemeClr val="tx1"/>
                </a:solidFill>
              </a:rPr>
              <a:t> </a:t>
            </a:r>
            <a:r>
              <a:rPr lang="ru-RU" dirty="0" err="1">
                <a:solidFill>
                  <a:schemeClr val="tx1"/>
                </a:solidFill>
              </a:rPr>
              <a:t>його</a:t>
            </a:r>
            <a:r>
              <a:rPr lang="ru-RU" dirty="0">
                <a:solidFill>
                  <a:schemeClr val="tx1"/>
                </a:solidFill>
              </a:rPr>
              <a:t> </a:t>
            </a:r>
            <a:r>
              <a:rPr lang="ru-RU" dirty="0" err="1">
                <a:solidFill>
                  <a:schemeClr val="tx1"/>
                </a:solidFill>
              </a:rPr>
              <a:t>покупцю</a:t>
            </a:r>
            <a:r>
              <a:rPr lang="ru-RU" dirty="0">
                <a:solidFill>
                  <a:schemeClr val="tx1"/>
                </a:solidFill>
              </a:rPr>
              <a:t> право </a:t>
            </a:r>
            <a:r>
              <a:rPr lang="ru-RU" dirty="0" err="1">
                <a:solidFill>
                  <a:schemeClr val="tx1"/>
                </a:solidFill>
              </a:rPr>
              <a:t>купити</a:t>
            </a:r>
            <a:r>
              <a:rPr lang="ru-RU" dirty="0">
                <a:solidFill>
                  <a:schemeClr val="tx1"/>
                </a:solidFill>
              </a:rPr>
              <a:t> </a:t>
            </a:r>
            <a:r>
              <a:rPr lang="ru-RU" dirty="0" err="1">
                <a:solidFill>
                  <a:schemeClr val="tx1"/>
                </a:solidFill>
              </a:rPr>
              <a:t>визначену</a:t>
            </a:r>
            <a:r>
              <a:rPr lang="ru-RU" dirty="0">
                <a:solidFill>
                  <a:schemeClr val="tx1"/>
                </a:solidFill>
              </a:rPr>
              <a:t> </a:t>
            </a:r>
            <a:r>
              <a:rPr lang="ru-RU" dirty="0" err="1">
                <a:solidFill>
                  <a:schemeClr val="tx1"/>
                </a:solidFill>
              </a:rPr>
              <a:t>кількість</a:t>
            </a:r>
            <a:r>
              <a:rPr lang="ru-RU" dirty="0">
                <a:solidFill>
                  <a:schemeClr val="tx1"/>
                </a:solidFill>
              </a:rPr>
              <a:t> </a:t>
            </a:r>
            <a:r>
              <a:rPr lang="ru-RU" dirty="0" err="1">
                <a:solidFill>
                  <a:schemeClr val="tx1"/>
                </a:solidFill>
              </a:rPr>
              <a:t>одиниць</a:t>
            </a:r>
            <a:r>
              <a:rPr lang="ru-RU" dirty="0">
                <a:solidFill>
                  <a:schemeClr val="tx1"/>
                </a:solidFill>
              </a:rPr>
              <a:t> </a:t>
            </a:r>
            <a:r>
              <a:rPr lang="ru-RU" dirty="0" err="1">
                <a:solidFill>
                  <a:schemeClr val="tx1"/>
                </a:solidFill>
              </a:rPr>
              <a:t>відповідного</a:t>
            </a:r>
            <a:r>
              <a:rPr lang="ru-RU" dirty="0">
                <a:solidFill>
                  <a:schemeClr val="tx1"/>
                </a:solidFill>
              </a:rPr>
              <a:t> активу за </a:t>
            </a:r>
            <a:r>
              <a:rPr lang="ru-RU" dirty="0" err="1">
                <a:solidFill>
                  <a:schemeClr val="tx1"/>
                </a:solidFill>
              </a:rPr>
              <a:t>встановленою</a:t>
            </a:r>
            <a:r>
              <a:rPr lang="ru-RU" dirty="0">
                <a:solidFill>
                  <a:schemeClr val="tx1"/>
                </a:solidFill>
              </a:rPr>
              <a:t> </a:t>
            </a:r>
            <a:r>
              <a:rPr lang="ru-RU" dirty="0" err="1">
                <a:solidFill>
                  <a:schemeClr val="tx1"/>
                </a:solidFill>
              </a:rPr>
              <a:t>ціною</a:t>
            </a:r>
            <a:r>
              <a:rPr lang="ru-RU" dirty="0">
                <a:solidFill>
                  <a:schemeClr val="tx1"/>
                </a:solidFill>
              </a:rPr>
              <a:t> </a:t>
            </a:r>
            <a:r>
              <a:rPr lang="ru-RU" dirty="0" err="1">
                <a:solidFill>
                  <a:schemeClr val="tx1"/>
                </a:solidFill>
              </a:rPr>
              <a:t>виконання</a:t>
            </a:r>
            <a:r>
              <a:rPr lang="ru-RU" dirty="0">
                <a:solidFill>
                  <a:schemeClr val="tx1"/>
                </a:solidFill>
              </a:rPr>
              <a:t> на </a:t>
            </a:r>
            <a:r>
              <a:rPr lang="ru-RU" dirty="0" err="1">
                <a:solidFill>
                  <a:schemeClr val="tx1"/>
                </a:solidFill>
              </a:rPr>
              <a:t>встановлену</a:t>
            </a:r>
            <a:r>
              <a:rPr lang="ru-RU" dirty="0">
                <a:solidFill>
                  <a:schemeClr val="tx1"/>
                </a:solidFill>
              </a:rPr>
              <a:t> дату (</a:t>
            </a:r>
            <a:r>
              <a:rPr lang="ru-RU" dirty="0" err="1">
                <a:solidFill>
                  <a:schemeClr val="tx1"/>
                </a:solidFill>
              </a:rPr>
              <a:t>опціон</a:t>
            </a:r>
            <a:r>
              <a:rPr lang="ru-RU" dirty="0">
                <a:solidFill>
                  <a:schemeClr val="tx1"/>
                </a:solidFill>
              </a:rPr>
              <a:t> </a:t>
            </a:r>
            <a:r>
              <a:rPr lang="ru-RU" dirty="0" err="1">
                <a:solidFill>
                  <a:schemeClr val="tx1"/>
                </a:solidFill>
              </a:rPr>
              <a:t>європейського</a:t>
            </a:r>
            <a:r>
              <a:rPr lang="ru-RU" dirty="0">
                <a:solidFill>
                  <a:schemeClr val="tx1"/>
                </a:solidFill>
              </a:rPr>
              <a:t> типу) </a:t>
            </a:r>
            <a:r>
              <a:rPr lang="ru-RU" dirty="0" err="1">
                <a:solidFill>
                  <a:schemeClr val="tx1"/>
                </a:solidFill>
              </a:rPr>
              <a:t>чи</a:t>
            </a:r>
            <a:r>
              <a:rPr lang="ru-RU" dirty="0">
                <a:solidFill>
                  <a:schemeClr val="tx1"/>
                </a:solidFill>
              </a:rPr>
              <a:t> </a:t>
            </a:r>
            <a:r>
              <a:rPr lang="ru-RU" dirty="0" err="1">
                <a:solidFill>
                  <a:schemeClr val="tx1"/>
                </a:solidFill>
              </a:rPr>
              <a:t>протягом</a:t>
            </a:r>
            <a:r>
              <a:rPr lang="ru-RU" dirty="0">
                <a:solidFill>
                  <a:schemeClr val="tx1"/>
                </a:solidFill>
              </a:rPr>
              <a:t> </a:t>
            </a:r>
            <a:r>
              <a:rPr lang="ru-RU" dirty="0" err="1">
                <a:solidFill>
                  <a:schemeClr val="tx1"/>
                </a:solidFill>
              </a:rPr>
              <a:t>терміну</a:t>
            </a:r>
            <a:r>
              <a:rPr lang="ru-RU" dirty="0">
                <a:solidFill>
                  <a:schemeClr val="tx1"/>
                </a:solidFill>
              </a:rPr>
              <a:t> </a:t>
            </a:r>
            <a:r>
              <a:rPr lang="ru-RU" dirty="0" err="1">
                <a:solidFill>
                  <a:schemeClr val="tx1"/>
                </a:solidFill>
              </a:rPr>
              <a:t>дії</a:t>
            </a:r>
            <a:r>
              <a:rPr lang="ru-RU" dirty="0">
                <a:solidFill>
                  <a:schemeClr val="tx1"/>
                </a:solidFill>
              </a:rPr>
              <a:t> контракту (</a:t>
            </a:r>
            <a:r>
              <a:rPr lang="ru-RU" dirty="0" err="1">
                <a:solidFill>
                  <a:schemeClr val="tx1"/>
                </a:solidFill>
              </a:rPr>
              <a:t>опціон</a:t>
            </a:r>
            <a:r>
              <a:rPr lang="ru-RU" dirty="0">
                <a:solidFill>
                  <a:schemeClr val="tx1"/>
                </a:solidFill>
              </a:rPr>
              <a:t> </a:t>
            </a:r>
            <a:r>
              <a:rPr lang="ru-RU" dirty="0" err="1">
                <a:solidFill>
                  <a:schemeClr val="tx1"/>
                </a:solidFill>
              </a:rPr>
              <a:t>американського</a:t>
            </a:r>
            <a:r>
              <a:rPr lang="ru-RU" dirty="0">
                <a:solidFill>
                  <a:schemeClr val="tx1"/>
                </a:solidFill>
              </a:rPr>
              <a:t> типу).</a:t>
            </a:r>
          </a:p>
          <a:p>
            <a:pPr marL="45720" indent="0" algn="just">
              <a:buNone/>
            </a:pPr>
            <a:r>
              <a:rPr lang="ru-RU" b="1" dirty="0"/>
              <a:t>	</a:t>
            </a:r>
            <a:r>
              <a:rPr lang="ru-RU" b="1" dirty="0" err="1"/>
              <a:t>Опціон</a:t>
            </a:r>
            <a:r>
              <a:rPr lang="ru-RU" b="1" dirty="0"/>
              <a:t> пут </a:t>
            </a:r>
            <a:r>
              <a:rPr lang="ru-RU" dirty="0" err="1">
                <a:solidFill>
                  <a:schemeClr val="tx1"/>
                </a:solidFill>
              </a:rPr>
              <a:t>надає</a:t>
            </a:r>
            <a:r>
              <a:rPr lang="ru-RU" dirty="0">
                <a:solidFill>
                  <a:schemeClr val="tx1"/>
                </a:solidFill>
              </a:rPr>
              <a:t> право </a:t>
            </a:r>
            <a:r>
              <a:rPr lang="ru-RU" dirty="0" err="1">
                <a:solidFill>
                  <a:schemeClr val="tx1"/>
                </a:solidFill>
              </a:rPr>
              <a:t>продати</a:t>
            </a:r>
            <a:r>
              <a:rPr lang="ru-RU" dirty="0">
                <a:solidFill>
                  <a:schemeClr val="tx1"/>
                </a:solidFill>
              </a:rPr>
              <a:t> </a:t>
            </a:r>
            <a:r>
              <a:rPr lang="ru-RU" dirty="0" err="1">
                <a:solidFill>
                  <a:schemeClr val="tx1"/>
                </a:solidFill>
              </a:rPr>
              <a:t>активи</a:t>
            </a:r>
            <a:r>
              <a:rPr lang="ru-RU" dirty="0">
                <a:solidFill>
                  <a:schemeClr val="tx1"/>
                </a:solidFill>
              </a:rPr>
              <a:t> на тих же </a:t>
            </a:r>
            <a:r>
              <a:rPr lang="ru-RU" dirty="0" err="1">
                <a:solidFill>
                  <a:schemeClr val="tx1"/>
                </a:solidFill>
              </a:rPr>
              <a:t>умовах</a:t>
            </a:r>
            <a:r>
              <a:rPr lang="ru-RU" dirty="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3421405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B6083B4-0CAD-45F7-9BD9-A32B4FAD195A}"/>
              </a:ext>
            </a:extLst>
          </p:cNvPr>
          <p:cNvSpPr>
            <a:spLocks noGrp="1"/>
          </p:cNvSpPr>
          <p:nvPr>
            <p:ph idx="1"/>
          </p:nvPr>
        </p:nvSpPr>
        <p:spPr>
          <a:xfrm>
            <a:off x="968828" y="838200"/>
            <a:ext cx="10254343" cy="5606143"/>
          </a:xfrm>
        </p:spPr>
        <p:txBody>
          <a:bodyPr>
            <a:normAutofit/>
          </a:bodyPr>
          <a:lstStyle/>
          <a:p>
            <a:pPr marL="45720" indent="0" algn="just">
              <a:buNone/>
            </a:pPr>
            <a:r>
              <a:rPr lang="uk-UA" dirty="0">
                <a:solidFill>
                  <a:schemeClr val="tx1"/>
                </a:solidFill>
              </a:rPr>
              <a:t>	Інвестори можуть також використовувати різні комбінації опціонів </a:t>
            </a:r>
            <a:r>
              <a:rPr lang="uk-UA" dirty="0" err="1">
                <a:solidFill>
                  <a:schemeClr val="tx1"/>
                </a:solidFill>
              </a:rPr>
              <a:t>кол</a:t>
            </a:r>
            <a:r>
              <a:rPr lang="uk-UA" dirty="0">
                <a:solidFill>
                  <a:schemeClr val="tx1"/>
                </a:solidFill>
              </a:rPr>
              <a:t> і пут, що мають характерні назви. Наприклад, комбінація одного опціону </a:t>
            </a:r>
            <a:r>
              <a:rPr lang="uk-UA" dirty="0" err="1">
                <a:solidFill>
                  <a:schemeClr val="tx1"/>
                </a:solidFill>
              </a:rPr>
              <a:t>кол</a:t>
            </a:r>
            <a:r>
              <a:rPr lang="uk-UA" dirty="0">
                <a:solidFill>
                  <a:schemeClr val="tx1"/>
                </a:solidFill>
              </a:rPr>
              <a:t> і одного пут з однаковими ціною і датою виконання називається </a:t>
            </a:r>
            <a:r>
              <a:rPr lang="en-US" b="1" dirty="0">
                <a:solidFill>
                  <a:schemeClr val="tx1"/>
                </a:solidFill>
              </a:rPr>
              <a:t>straddle,</a:t>
            </a:r>
            <a:r>
              <a:rPr lang="en-US" dirty="0">
                <a:solidFill>
                  <a:schemeClr val="tx1"/>
                </a:solidFill>
              </a:rPr>
              <a:t> </a:t>
            </a:r>
            <a:r>
              <a:rPr lang="uk-UA" dirty="0">
                <a:solidFill>
                  <a:schemeClr val="tx1"/>
                </a:solidFill>
              </a:rPr>
              <a:t>комбінація одного опціону </a:t>
            </a:r>
            <a:r>
              <a:rPr lang="uk-UA" dirty="0" err="1">
                <a:solidFill>
                  <a:schemeClr val="tx1"/>
                </a:solidFill>
              </a:rPr>
              <a:t>кол</a:t>
            </a:r>
            <a:r>
              <a:rPr lang="uk-UA" dirty="0">
                <a:solidFill>
                  <a:schemeClr val="tx1"/>
                </a:solidFill>
              </a:rPr>
              <a:t> і двох опціонів пут - </a:t>
            </a:r>
            <a:r>
              <a:rPr lang="en-US" b="1" dirty="0">
                <a:solidFill>
                  <a:schemeClr val="tx1"/>
                </a:solidFill>
              </a:rPr>
              <a:t>str</a:t>
            </a:r>
            <a:r>
              <a:rPr lang="uk-UA" b="1" dirty="0">
                <a:solidFill>
                  <a:schemeClr val="tx1"/>
                </a:solidFill>
              </a:rPr>
              <a:t>і</a:t>
            </a:r>
            <a:r>
              <a:rPr lang="en-US" b="1" dirty="0">
                <a:solidFill>
                  <a:schemeClr val="tx1"/>
                </a:solidFill>
              </a:rPr>
              <a:t>p</a:t>
            </a:r>
            <a:r>
              <a:rPr lang="en-US" dirty="0">
                <a:solidFill>
                  <a:schemeClr val="tx1"/>
                </a:solidFill>
              </a:rPr>
              <a:t>, </a:t>
            </a:r>
            <a:r>
              <a:rPr lang="uk-UA" dirty="0">
                <a:solidFill>
                  <a:schemeClr val="tx1"/>
                </a:solidFill>
              </a:rPr>
              <a:t>двох опціонів </a:t>
            </a:r>
            <a:r>
              <a:rPr lang="uk-UA" dirty="0" err="1">
                <a:solidFill>
                  <a:schemeClr val="tx1"/>
                </a:solidFill>
              </a:rPr>
              <a:t>кол</a:t>
            </a:r>
            <a:r>
              <a:rPr lang="uk-UA" dirty="0">
                <a:solidFill>
                  <a:schemeClr val="tx1"/>
                </a:solidFill>
              </a:rPr>
              <a:t> і одного опціону пут -</a:t>
            </a:r>
            <a:r>
              <a:rPr lang="en-US" b="1" dirty="0">
                <a:solidFill>
                  <a:schemeClr val="tx1"/>
                </a:solidFill>
              </a:rPr>
              <a:t>strap. </a:t>
            </a:r>
            <a:r>
              <a:rPr lang="uk-UA" dirty="0">
                <a:solidFill>
                  <a:schemeClr val="tx1"/>
                </a:solidFill>
              </a:rPr>
              <a:t>Можуть також використовуватися і більш складні комбінації опціонів </a:t>
            </a:r>
            <a:r>
              <a:rPr lang="uk-UA" dirty="0" err="1">
                <a:solidFill>
                  <a:schemeClr val="tx1"/>
                </a:solidFill>
              </a:rPr>
              <a:t>кол</a:t>
            </a:r>
            <a:r>
              <a:rPr lang="uk-UA" dirty="0">
                <a:solidFill>
                  <a:schemeClr val="tx1"/>
                </a:solidFill>
              </a:rPr>
              <a:t> і пут з різними цінами і датами виконання. Наприклад, комбінація </a:t>
            </a:r>
            <a:r>
              <a:rPr lang="en-US" b="1" dirty="0" err="1">
                <a:solidFill>
                  <a:schemeClr val="tx1"/>
                </a:solidFill>
              </a:rPr>
              <a:t>spred</a:t>
            </a:r>
            <a:r>
              <a:rPr lang="en-US" dirty="0">
                <a:solidFill>
                  <a:schemeClr val="tx1"/>
                </a:solidFill>
              </a:rPr>
              <a:t> </a:t>
            </a:r>
            <a:r>
              <a:rPr lang="uk-UA" dirty="0">
                <a:solidFill>
                  <a:schemeClr val="tx1"/>
                </a:solidFill>
              </a:rPr>
              <a:t>характеризується наявністю в одній операції однотипних опціонів - або два опціони </a:t>
            </a:r>
            <a:r>
              <a:rPr lang="uk-UA" dirty="0" err="1">
                <a:solidFill>
                  <a:schemeClr val="tx1"/>
                </a:solidFill>
              </a:rPr>
              <a:t>кол</a:t>
            </a:r>
            <a:r>
              <a:rPr lang="uk-UA" dirty="0">
                <a:solidFill>
                  <a:schemeClr val="tx1"/>
                </a:solidFill>
              </a:rPr>
              <a:t>, або два опціони пут. Така комбінація має низку різновидів залежно від ціни й терміну. Одні комбінації мають різні дати закінчення контракту, інші - різні ціни виконання, а треті - одночасно різні дати закінчення і різні ціни виконання. </a:t>
            </a:r>
          </a:p>
          <a:p>
            <a:pPr marL="45720" indent="0" algn="just">
              <a:buNone/>
            </a:pPr>
            <a:r>
              <a:rPr lang="uk-UA" dirty="0">
                <a:solidFill>
                  <a:schemeClr val="tx1"/>
                </a:solidFill>
              </a:rPr>
              <a:t>	Таким чином, міжнародні операції з цінними паперами - це надзвичайно складний вид діяльності. Як правило, вихід на міжнародний фондовий ринок можуть здійснити тільки великі фінансові установи, а також уряди країн із розвиненою інфраструктурою національного ринку цінних паперів.</a:t>
            </a:r>
          </a:p>
        </p:txBody>
      </p:sp>
    </p:spTree>
    <p:extLst>
      <p:ext uri="{BB962C8B-B14F-4D97-AF65-F5344CB8AC3E}">
        <p14:creationId xmlns:p14="http://schemas.microsoft.com/office/powerpoint/2010/main" val="868342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4B355-05EE-4C42-9DFD-6D8827CBA6F4}"/>
              </a:ext>
            </a:extLst>
          </p:cNvPr>
          <p:cNvSpPr>
            <a:spLocks noGrp="1"/>
          </p:cNvSpPr>
          <p:nvPr>
            <p:ph type="title"/>
          </p:nvPr>
        </p:nvSpPr>
        <p:spPr/>
        <p:txBody>
          <a:bodyPr/>
          <a:lstStyle/>
          <a:p>
            <a:r>
              <a:rPr lang="ru-RU" dirty="0" err="1"/>
              <a:t>Портфельне</a:t>
            </a:r>
            <a:r>
              <a:rPr lang="ru-RU" dirty="0"/>
              <a:t> </a:t>
            </a:r>
            <a:r>
              <a:rPr lang="ru-RU" dirty="0" err="1"/>
              <a:t>інвестування</a:t>
            </a:r>
            <a:r>
              <a:rPr lang="ru-RU" dirty="0"/>
              <a:t> в </a:t>
            </a:r>
            <a:r>
              <a:rPr lang="ru-RU" dirty="0" err="1"/>
              <a:t>цінні</a:t>
            </a:r>
            <a:r>
              <a:rPr lang="ru-RU" dirty="0"/>
              <a:t> </a:t>
            </a:r>
            <a:r>
              <a:rPr lang="ru-RU" dirty="0" err="1"/>
              <a:t>папери</a:t>
            </a:r>
            <a:endParaRPr lang="uk-UA" dirty="0"/>
          </a:p>
        </p:txBody>
      </p:sp>
      <p:sp>
        <p:nvSpPr>
          <p:cNvPr id="3" name="Місце для вмісту 2">
            <a:extLst>
              <a:ext uri="{FF2B5EF4-FFF2-40B4-BE49-F238E27FC236}">
                <a16:creationId xmlns:a16="http://schemas.microsoft.com/office/drawing/2014/main" id="{D29CFB52-2D59-4F85-9C62-C21EB6193D67}"/>
              </a:ext>
            </a:extLst>
          </p:cNvPr>
          <p:cNvSpPr>
            <a:spLocks noGrp="1"/>
          </p:cNvSpPr>
          <p:nvPr>
            <p:ph idx="1"/>
          </p:nvPr>
        </p:nvSpPr>
        <p:spPr>
          <a:xfrm>
            <a:off x="1143001" y="2057400"/>
            <a:ext cx="5666014" cy="4038600"/>
          </a:xfrm>
        </p:spPr>
        <p:txBody>
          <a:bodyPr/>
          <a:lstStyle/>
          <a:p>
            <a:pPr marL="45720" indent="0" algn="just">
              <a:buNone/>
            </a:pPr>
            <a:r>
              <a:rPr lang="uk-UA" dirty="0">
                <a:solidFill>
                  <a:schemeClr val="tx1"/>
                </a:solidFill>
              </a:rPr>
              <a:t>Компанії мають на своїх балансах різні активи і пасиви, а інвестори відповідно мають різні цінні папери у своїх портфелях. Очевидно, що гроші </a:t>
            </a:r>
            <a:r>
              <a:rPr lang="uk-UA" dirty="0" err="1">
                <a:solidFill>
                  <a:schemeClr val="tx1"/>
                </a:solidFill>
              </a:rPr>
              <a:t>вкладують</a:t>
            </a:r>
            <a:r>
              <a:rPr lang="uk-UA" dirty="0">
                <a:solidFill>
                  <a:schemeClr val="tx1"/>
                </a:solidFill>
              </a:rPr>
              <a:t>, щоб отримати максимальний дохід із найменшим ризиком. Однак важливо враховувати показники окремих активів з точки зору співвідношення ризику і доходу, а також значний вплив цих співвідношень на ризикованість і прибутковість </a:t>
            </a:r>
            <a:r>
              <a:rPr lang="uk-UA" b="1" dirty="0">
                <a:solidFill>
                  <a:schemeClr val="tx1"/>
                </a:solidFill>
              </a:rPr>
              <a:t>інвестиційного портфеля </a:t>
            </a:r>
            <a:r>
              <a:rPr lang="uk-UA" dirty="0">
                <a:solidFill>
                  <a:schemeClr val="tx1"/>
                </a:solidFill>
              </a:rPr>
              <a:t>– загальної суми активів компанії або інвестора.</a:t>
            </a:r>
          </a:p>
        </p:txBody>
      </p:sp>
      <p:pic>
        <p:nvPicPr>
          <p:cNvPr id="7170" name="Picture 2" descr="Портфель - що це таке | База знань Jamkey">
            <a:extLst>
              <a:ext uri="{FF2B5EF4-FFF2-40B4-BE49-F238E27FC236}">
                <a16:creationId xmlns:a16="http://schemas.microsoft.com/office/drawing/2014/main" id="{8FF6F1B4-4FEB-4F71-8B80-378EADA7E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358" y="1965960"/>
            <a:ext cx="4821917" cy="36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5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D5B9CF0-0C8C-405B-8CA4-C5FB047E9933}"/>
              </a:ext>
            </a:extLst>
          </p:cNvPr>
          <p:cNvSpPr>
            <a:spLocks noGrp="1"/>
          </p:cNvSpPr>
          <p:nvPr>
            <p:ph idx="1"/>
          </p:nvPr>
        </p:nvSpPr>
        <p:spPr>
          <a:xfrm>
            <a:off x="930729" y="669472"/>
            <a:ext cx="10629900" cy="6008914"/>
          </a:xfrm>
        </p:spPr>
        <p:txBody>
          <a:bodyPr>
            <a:normAutofit/>
          </a:bodyPr>
          <a:lstStyle/>
          <a:p>
            <a:pPr marL="45720" indent="0" algn="just">
              <a:buNone/>
            </a:pPr>
            <a:r>
              <a:rPr lang="uk-UA" dirty="0">
                <a:solidFill>
                  <a:schemeClr val="tx1"/>
                </a:solidFill>
              </a:rPr>
              <a:t>	Визначення ризику і доходу всього портфеля починається з підрахунку стандартних відхилень і очікуваного доходу від окремих активів портфеля. Завдання полягає в тому, щоб розподілити ризик на кілька активів або цінних паперів або зменшити загальний ризик. </a:t>
            </a:r>
          </a:p>
          <a:p>
            <a:pPr marL="45720" indent="0" algn="just">
              <a:buNone/>
            </a:pPr>
            <a:r>
              <a:rPr lang="uk-UA" dirty="0">
                <a:solidFill>
                  <a:schemeClr val="tx1"/>
                </a:solidFill>
              </a:rPr>
              <a:t>Цього можна досягти двома шляхами: </a:t>
            </a:r>
          </a:p>
          <a:p>
            <a:pPr marL="45720" indent="0" algn="just">
              <a:buNone/>
            </a:pPr>
            <a:r>
              <a:rPr lang="uk-UA" dirty="0">
                <a:solidFill>
                  <a:schemeClr val="tx1"/>
                </a:solidFill>
              </a:rPr>
              <a:t>1) додатково вкласти гроші в різні цінні папери портфеля; </a:t>
            </a:r>
          </a:p>
          <a:p>
            <a:pPr marL="45720" indent="0" algn="just">
              <a:buNone/>
            </a:pPr>
            <a:r>
              <a:rPr lang="uk-UA" dirty="0">
                <a:solidFill>
                  <a:schemeClr val="tx1"/>
                </a:solidFill>
              </a:rPr>
              <a:t>2) знайти і придбати цінні папери, доходи від яких мають іншу амплітуду коливань, ніж ті, які вже є в портфелі.</a:t>
            </a:r>
          </a:p>
          <a:p>
            <a:pPr marL="45720" indent="0" algn="just">
              <a:buNone/>
            </a:pPr>
            <a:r>
              <a:rPr lang="ru-RU" dirty="0">
                <a:solidFill>
                  <a:schemeClr val="tx1"/>
                </a:solidFill>
              </a:rPr>
              <a:t>	</a:t>
            </a:r>
            <a:r>
              <a:rPr lang="ru-RU" dirty="0" err="1">
                <a:solidFill>
                  <a:schemeClr val="tx1"/>
                </a:solidFill>
              </a:rPr>
              <a:t>Наповнення</a:t>
            </a:r>
            <a:r>
              <a:rPr lang="ru-RU" dirty="0">
                <a:solidFill>
                  <a:schemeClr val="tx1"/>
                </a:solidFill>
              </a:rPr>
              <a:t> портфеля </a:t>
            </a:r>
            <a:r>
              <a:rPr lang="ru-RU" dirty="0" err="1">
                <a:solidFill>
                  <a:schemeClr val="tx1"/>
                </a:solidFill>
              </a:rPr>
              <a:t>новими</a:t>
            </a:r>
            <a:r>
              <a:rPr lang="ru-RU" dirty="0">
                <a:solidFill>
                  <a:schemeClr val="tx1"/>
                </a:solidFill>
              </a:rPr>
              <a:t> активами і </a:t>
            </a:r>
            <a:r>
              <a:rPr lang="ru-RU" dirty="0" err="1">
                <a:solidFill>
                  <a:schemeClr val="tx1"/>
                </a:solidFill>
              </a:rPr>
              <a:t>цінними</a:t>
            </a:r>
            <a:r>
              <a:rPr lang="ru-RU" dirty="0">
                <a:solidFill>
                  <a:schemeClr val="tx1"/>
                </a:solidFill>
              </a:rPr>
              <a:t> </a:t>
            </a:r>
            <a:r>
              <a:rPr lang="ru-RU" dirty="0" err="1">
                <a:solidFill>
                  <a:schemeClr val="tx1"/>
                </a:solidFill>
              </a:rPr>
              <a:t>паперами</a:t>
            </a:r>
            <a:r>
              <a:rPr lang="ru-RU" dirty="0">
                <a:solidFill>
                  <a:schemeClr val="tx1"/>
                </a:solidFill>
              </a:rPr>
              <a:t> до </a:t>
            </a:r>
            <a:r>
              <a:rPr lang="ru-RU" dirty="0" err="1">
                <a:solidFill>
                  <a:schemeClr val="tx1"/>
                </a:solidFill>
              </a:rPr>
              <a:t>певної</a:t>
            </a:r>
            <a:r>
              <a:rPr lang="ru-RU" dirty="0">
                <a:solidFill>
                  <a:schemeClr val="tx1"/>
                </a:solidFill>
              </a:rPr>
              <a:t> </a:t>
            </a:r>
            <a:r>
              <a:rPr lang="ru-RU" dirty="0" err="1">
                <a:solidFill>
                  <a:schemeClr val="tx1"/>
                </a:solidFill>
              </a:rPr>
              <a:t>міри</a:t>
            </a:r>
            <a:r>
              <a:rPr lang="ru-RU" dirty="0">
                <a:solidFill>
                  <a:schemeClr val="tx1"/>
                </a:solidFill>
              </a:rPr>
              <a:t> </a:t>
            </a:r>
            <a:r>
              <a:rPr lang="ru-RU" dirty="0" err="1">
                <a:solidFill>
                  <a:schemeClr val="tx1"/>
                </a:solidFill>
              </a:rPr>
              <a:t>зменшує</a:t>
            </a:r>
            <a:r>
              <a:rPr lang="ru-RU" dirty="0">
                <a:solidFill>
                  <a:schemeClr val="tx1"/>
                </a:solidFill>
              </a:rPr>
              <a:t> </a:t>
            </a:r>
            <a:r>
              <a:rPr lang="ru-RU" dirty="0" err="1">
                <a:solidFill>
                  <a:schemeClr val="tx1"/>
                </a:solidFill>
              </a:rPr>
              <a:t>ризик</a:t>
            </a:r>
            <a:r>
              <a:rPr lang="ru-RU" dirty="0">
                <a:solidFill>
                  <a:schemeClr val="tx1"/>
                </a:solidFill>
              </a:rPr>
              <a:t>. </a:t>
            </a:r>
            <a:r>
              <a:rPr lang="ru-RU" dirty="0" err="1">
                <a:solidFill>
                  <a:schemeClr val="tx1"/>
                </a:solidFill>
              </a:rPr>
              <a:t>Однак</a:t>
            </a:r>
            <a:r>
              <a:rPr lang="ru-RU" dirty="0">
                <a:solidFill>
                  <a:schemeClr val="tx1"/>
                </a:solidFill>
              </a:rPr>
              <a:t>, коли </a:t>
            </a:r>
            <a:r>
              <a:rPr lang="ru-RU" dirty="0" err="1">
                <a:solidFill>
                  <a:schemeClr val="tx1"/>
                </a:solidFill>
              </a:rPr>
              <a:t>інвестори</a:t>
            </a:r>
            <a:r>
              <a:rPr lang="ru-RU" dirty="0">
                <a:solidFill>
                  <a:schemeClr val="tx1"/>
                </a:solidFill>
              </a:rPr>
              <a:t> </a:t>
            </a:r>
            <a:r>
              <a:rPr lang="ru-RU" dirty="0" err="1">
                <a:solidFill>
                  <a:schemeClr val="tx1"/>
                </a:solidFill>
              </a:rPr>
              <a:t>збільшують</a:t>
            </a:r>
            <a:r>
              <a:rPr lang="uk-UA" dirty="0">
                <a:solidFill>
                  <a:schemeClr val="tx1"/>
                </a:solidFill>
              </a:rPr>
              <a:t> кількість цінних паперів з такими ж відхиленнями і коливаннями, як і ті, які вже є в портфелі, ризик не зменшиться. Ідея полягає в тому, щоб знайти цінні папери з різною амплітудою коливань. До того ж ризик однакових активів більше, ніж ризик портфеля активів. Чим більше у портфелі різних активів, тим більше розпорошується ризик.</a:t>
            </a:r>
          </a:p>
        </p:txBody>
      </p:sp>
    </p:spTree>
    <p:extLst>
      <p:ext uri="{BB962C8B-B14F-4D97-AF65-F5344CB8AC3E}">
        <p14:creationId xmlns:p14="http://schemas.microsoft.com/office/powerpoint/2010/main" val="132140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D1AA2B-0F44-4EEA-B16A-11CC86F475DA}"/>
              </a:ext>
            </a:extLst>
          </p:cNvPr>
          <p:cNvSpPr>
            <a:spLocks noGrp="1"/>
          </p:cNvSpPr>
          <p:nvPr>
            <p:ph type="title"/>
          </p:nvPr>
        </p:nvSpPr>
        <p:spPr/>
        <p:txBody>
          <a:bodyPr>
            <a:normAutofit fontScale="90000"/>
          </a:bodyPr>
          <a:lstStyle/>
          <a:p>
            <a:r>
              <a:rPr lang="uk-UA" dirty="0"/>
              <a:t>Форми та мотивація міжнародної підприємницької інвестиційної діяльності</a:t>
            </a:r>
          </a:p>
        </p:txBody>
      </p:sp>
      <p:sp>
        <p:nvSpPr>
          <p:cNvPr id="3" name="Місце для вмісту 2">
            <a:extLst>
              <a:ext uri="{FF2B5EF4-FFF2-40B4-BE49-F238E27FC236}">
                <a16:creationId xmlns:a16="http://schemas.microsoft.com/office/drawing/2014/main" id="{C5A419D2-A1E8-4DF6-B7A8-049B120C4DE8}"/>
              </a:ext>
            </a:extLst>
          </p:cNvPr>
          <p:cNvSpPr>
            <a:spLocks noGrp="1"/>
          </p:cNvSpPr>
          <p:nvPr>
            <p:ph idx="1"/>
          </p:nvPr>
        </p:nvSpPr>
        <p:spPr>
          <a:xfrm>
            <a:off x="656515" y="2378075"/>
            <a:ext cx="5522843" cy="4351338"/>
          </a:xfrm>
        </p:spPr>
        <p:txBody>
          <a:bodyPr>
            <a:normAutofit/>
          </a:bodyPr>
          <a:lstStyle/>
          <a:p>
            <a:pPr marL="0" indent="0" algn="just">
              <a:buNone/>
            </a:pPr>
            <a:r>
              <a:rPr lang="uk-UA" dirty="0">
                <a:solidFill>
                  <a:schemeClr val="tx1"/>
                </a:solidFill>
              </a:rPr>
              <a:t>Міжнародна підприємницька інвестиційна діяльність опосередковує інвестиційні форми бізнесу, які насамперед спрямовані на входження в зарубіжний ринок у процесі інтернаціоналізації господарської діяльності. Інтернаціоналізація на мікрорівні як процес залучення фірми до міжнародних операцій має стадійний характер.</a:t>
            </a:r>
          </a:p>
        </p:txBody>
      </p:sp>
      <p:pic>
        <p:nvPicPr>
          <p:cNvPr id="5" name="Рисунок 4">
            <a:extLst>
              <a:ext uri="{FF2B5EF4-FFF2-40B4-BE49-F238E27FC236}">
                <a16:creationId xmlns:a16="http://schemas.microsoft.com/office/drawing/2014/main" id="{DD6CC786-982F-48E8-8253-38D952C878EE}"/>
              </a:ext>
            </a:extLst>
          </p:cNvPr>
          <p:cNvPicPr>
            <a:picLocks noChangeAspect="1"/>
          </p:cNvPicPr>
          <p:nvPr/>
        </p:nvPicPr>
        <p:blipFill>
          <a:blip r:embed="rId2"/>
          <a:stretch>
            <a:fillRect/>
          </a:stretch>
        </p:blipFill>
        <p:spPr>
          <a:xfrm>
            <a:off x="6293658" y="2378075"/>
            <a:ext cx="5326842" cy="3414056"/>
          </a:xfrm>
          <a:prstGeom prst="rect">
            <a:avLst/>
          </a:prstGeom>
        </p:spPr>
      </p:pic>
    </p:spTree>
    <p:extLst>
      <p:ext uri="{BB962C8B-B14F-4D97-AF65-F5344CB8AC3E}">
        <p14:creationId xmlns:p14="http://schemas.microsoft.com/office/powerpoint/2010/main" val="12589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A89316F-9765-4C69-B484-7C0FF0ECBD3B}"/>
              </a:ext>
            </a:extLst>
          </p:cNvPr>
          <p:cNvSpPr>
            <a:spLocks noGrp="1"/>
          </p:cNvSpPr>
          <p:nvPr>
            <p:ph idx="1"/>
          </p:nvPr>
        </p:nvSpPr>
        <p:spPr>
          <a:xfrm>
            <a:off x="620486" y="653142"/>
            <a:ext cx="4604657" cy="5682344"/>
          </a:xfrm>
        </p:spPr>
        <p:txBody>
          <a:bodyPr/>
          <a:lstStyle/>
          <a:p>
            <a:pPr algn="just"/>
            <a:r>
              <a:rPr lang="uk-UA" b="1" dirty="0"/>
              <a:t>Диверсифікація</a:t>
            </a:r>
            <a:r>
              <a:rPr lang="uk-UA" dirty="0"/>
              <a:t> </a:t>
            </a:r>
            <a:r>
              <a:rPr lang="uk-UA" dirty="0">
                <a:solidFill>
                  <a:schemeClr val="tx1"/>
                </a:solidFill>
              </a:rPr>
              <a:t>– це вкладення в різні види цінних паперів, яке зменшує ризик. Чим більше в різних напрямках працюють різні активи в портфелі, тим нижче рівень ризику. Облік цих особливостей портфеля інвестицій має вирішальне значення для затвердження рішень про інвестиції. Наприклад, деякі вкладники, які хочуть знизити ризик, можуть вирішити поповнити свої портфелі акціями або облігаціями, оскільки ціни цих активів протягом усього циклу ділової активності змінюються в протилежному напрямку.</a:t>
            </a:r>
          </a:p>
        </p:txBody>
      </p:sp>
      <p:sp>
        <p:nvSpPr>
          <p:cNvPr id="5" name="TextBox 4">
            <a:extLst>
              <a:ext uri="{FF2B5EF4-FFF2-40B4-BE49-F238E27FC236}">
                <a16:creationId xmlns:a16="http://schemas.microsoft.com/office/drawing/2014/main" id="{1A0DED9B-5510-4917-B40D-C5671FF3EDAC}"/>
              </a:ext>
            </a:extLst>
          </p:cNvPr>
          <p:cNvSpPr txBox="1"/>
          <p:nvPr/>
        </p:nvSpPr>
        <p:spPr>
          <a:xfrm>
            <a:off x="5472793" y="653142"/>
            <a:ext cx="6267449" cy="3416320"/>
          </a:xfrm>
          <a:prstGeom prst="rect">
            <a:avLst/>
          </a:prstGeom>
          <a:noFill/>
        </p:spPr>
        <p:txBody>
          <a:bodyPr wrap="square">
            <a:spAutoFit/>
          </a:bodyPr>
          <a:lstStyle/>
          <a:p>
            <a:pPr algn="just"/>
            <a:r>
              <a:rPr lang="ru-RU" dirty="0"/>
              <a:t>	Для </a:t>
            </a:r>
            <a:r>
              <a:rPr lang="ru-RU" dirty="0" err="1"/>
              <a:t>інтегральної</a:t>
            </a:r>
            <a:r>
              <a:rPr lang="ru-RU" dirty="0"/>
              <a:t> </a:t>
            </a:r>
            <a:r>
              <a:rPr lang="ru-RU" dirty="0" err="1"/>
              <a:t>оцінки</a:t>
            </a:r>
            <a:r>
              <a:rPr lang="ru-RU" dirty="0"/>
              <a:t> стану фондового ринку </a:t>
            </a:r>
            <a:r>
              <a:rPr lang="ru-RU" dirty="0" err="1"/>
              <a:t>фахівці</a:t>
            </a:r>
            <a:r>
              <a:rPr lang="ru-RU" dirty="0"/>
              <a:t> </a:t>
            </a:r>
            <a:r>
              <a:rPr lang="ru-RU" dirty="0" err="1"/>
              <a:t>більше</a:t>
            </a:r>
            <a:r>
              <a:rPr lang="ru-RU" dirty="0"/>
              <a:t> ста </a:t>
            </a:r>
            <a:r>
              <a:rPr lang="ru-RU" dirty="0" err="1"/>
              <a:t>років</a:t>
            </a:r>
            <a:r>
              <a:rPr lang="ru-RU" dirty="0"/>
              <a:t> </a:t>
            </a:r>
            <a:r>
              <a:rPr lang="ru-RU" dirty="0" err="1"/>
              <a:t>користуються</a:t>
            </a:r>
            <a:r>
              <a:rPr lang="ru-RU" dirty="0"/>
              <a:t> </a:t>
            </a:r>
            <a:r>
              <a:rPr lang="ru-RU" dirty="0" err="1">
                <a:solidFill>
                  <a:schemeClr val="accent2"/>
                </a:solidFill>
              </a:rPr>
              <a:t>індексами</a:t>
            </a:r>
            <a:r>
              <a:rPr lang="ru-RU" dirty="0">
                <a:solidFill>
                  <a:schemeClr val="accent2"/>
                </a:solidFill>
              </a:rPr>
              <a:t> і рейтингами.</a:t>
            </a:r>
          </a:p>
          <a:p>
            <a:pPr algn="just"/>
            <a:r>
              <a:rPr lang="uk-UA" dirty="0"/>
              <a:t>	</a:t>
            </a:r>
            <a:r>
              <a:rPr lang="uk-UA" b="1" dirty="0"/>
              <a:t>Індекс</a:t>
            </a:r>
            <a:r>
              <a:rPr lang="uk-UA" dirty="0"/>
              <a:t> являє собою відношення порівнюваної (фактичної, планової) величини до певної (попереднього періоду, планової) величини, прийнятої в якості бази. Отже, </a:t>
            </a:r>
            <a:r>
              <a:rPr lang="uk-UA" b="1" dirty="0"/>
              <a:t>біржовий індекс </a:t>
            </a:r>
            <a:r>
              <a:rPr lang="uk-UA" dirty="0"/>
              <a:t>– це показник біржової активності, що дозволяє стежити за курсом акцій.</a:t>
            </a:r>
          </a:p>
          <a:p>
            <a:pPr algn="just"/>
            <a:endParaRPr lang="uk-UA" dirty="0">
              <a:solidFill>
                <a:schemeClr val="accent1"/>
              </a:solidFill>
            </a:endParaRPr>
          </a:p>
          <a:p>
            <a:pPr algn="just"/>
            <a:r>
              <a:rPr lang="en-US" dirty="0">
                <a:solidFill>
                  <a:schemeClr val="accent1"/>
                </a:solidFill>
                <a:hlinkClick r:id="rId2">
                  <a:extLst>
                    <a:ext uri="{A12FA001-AC4F-418D-AE19-62706E023703}">
                      <ahyp:hlinkClr xmlns:ahyp="http://schemas.microsoft.com/office/drawing/2018/hyperlinkcolor" val="tx"/>
                    </a:ext>
                  </a:extLst>
                </a:hlinkClick>
              </a:rPr>
              <a:t>https://e-zubkovskiy.com/blog/chto-takoe-birzhevye-indeksy-i-kak-za-nimi-sledit</a:t>
            </a:r>
            <a:endParaRPr lang="uk-UA" dirty="0">
              <a:solidFill>
                <a:schemeClr val="accent1"/>
              </a:solidFill>
            </a:endParaRPr>
          </a:p>
          <a:p>
            <a:pPr algn="just"/>
            <a:endParaRPr lang="uk-UA" dirty="0"/>
          </a:p>
          <a:p>
            <a:pPr algn="just"/>
            <a:endParaRPr lang="uk-UA" dirty="0"/>
          </a:p>
        </p:txBody>
      </p:sp>
      <p:pic>
        <p:nvPicPr>
          <p:cNvPr id="8194" name="Picture 2" descr="Що таке біржові індекси і як за ними стежити">
            <a:extLst>
              <a:ext uri="{FF2B5EF4-FFF2-40B4-BE49-F238E27FC236}">
                <a16:creationId xmlns:a16="http://schemas.microsoft.com/office/drawing/2014/main" id="{00F7048D-4D24-4D96-B234-C7AAEAA4D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94" t="22031" r="4454" b="9063"/>
          <a:stretch/>
        </p:blipFill>
        <p:spPr bwMode="auto">
          <a:xfrm>
            <a:off x="7505700" y="3352085"/>
            <a:ext cx="4065814" cy="2983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2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B749B39-EB02-43F9-A9B3-D90F975C3102}"/>
              </a:ext>
            </a:extLst>
          </p:cNvPr>
          <p:cNvSpPr>
            <a:spLocks noGrp="1"/>
          </p:cNvSpPr>
          <p:nvPr>
            <p:ph idx="1"/>
          </p:nvPr>
        </p:nvSpPr>
        <p:spPr>
          <a:xfrm>
            <a:off x="587829" y="587827"/>
            <a:ext cx="10891157" cy="5617029"/>
          </a:xfrm>
        </p:spPr>
        <p:txBody>
          <a:bodyPr/>
          <a:lstStyle/>
          <a:p>
            <a:pPr marL="45720" indent="0">
              <a:buNone/>
            </a:pPr>
            <a:r>
              <a:rPr lang="uk-UA" dirty="0">
                <a:solidFill>
                  <a:schemeClr val="tx1"/>
                </a:solidFill>
              </a:rPr>
              <a:t>Статистика ринку цінних паперів є основою для розрахунку узагальнюючих показників, що характеризують його стан і перспективи макроекономічної кон'юнктури. Індекси (індикатори) ділової активності досить адекватно відображають кон'юнктурну ситуацію та дозволяють дати досить точний прогноз її зміни, оскільки: </a:t>
            </a:r>
          </a:p>
          <a:p>
            <a:r>
              <a:rPr lang="uk-UA" dirty="0">
                <a:solidFill>
                  <a:schemeClr val="tx1"/>
                </a:solidFill>
              </a:rPr>
              <a:t>індекси дозволяють формально описувати складні явища, тобто вирішують завдання зменшення кількості параметрів, за якими оцінюється та чи інша сукупність об'єктів; </a:t>
            </a:r>
          </a:p>
          <a:p>
            <a:r>
              <a:rPr lang="uk-UA" dirty="0">
                <a:solidFill>
                  <a:schemeClr val="tx1"/>
                </a:solidFill>
              </a:rPr>
              <a:t>індекс в локальній системі координат можна взяти як деяку базову точку відліку; </a:t>
            </a:r>
          </a:p>
          <a:p>
            <a:r>
              <a:rPr lang="uk-UA" dirty="0">
                <a:solidFill>
                  <a:schemeClr val="tx1"/>
                </a:solidFill>
              </a:rPr>
              <a:t>індекси вирішують проблему статистичної неповноти.</a:t>
            </a:r>
          </a:p>
        </p:txBody>
      </p:sp>
    </p:spTree>
    <p:extLst>
      <p:ext uri="{BB962C8B-B14F-4D97-AF65-F5344CB8AC3E}">
        <p14:creationId xmlns:p14="http://schemas.microsoft.com/office/powerpoint/2010/main" val="230482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102B79B-9565-4790-8FC9-423772CD5147}"/>
              </a:ext>
            </a:extLst>
          </p:cNvPr>
          <p:cNvSpPr>
            <a:spLocks noGrp="1"/>
          </p:cNvSpPr>
          <p:nvPr>
            <p:ph idx="1"/>
          </p:nvPr>
        </p:nvSpPr>
        <p:spPr>
          <a:xfrm>
            <a:off x="1143000" y="653143"/>
            <a:ext cx="10140043" cy="5442857"/>
          </a:xfrm>
        </p:spPr>
        <p:txBody>
          <a:bodyPr>
            <a:normAutofit lnSpcReduction="10000"/>
          </a:bodyPr>
          <a:lstStyle/>
          <a:p>
            <a:pPr algn="just"/>
            <a:r>
              <a:rPr lang="uk-UA" b="1" dirty="0">
                <a:solidFill>
                  <a:schemeClr val="tx1"/>
                </a:solidFill>
              </a:rPr>
              <a:t>Рейтинг</a:t>
            </a:r>
            <a:r>
              <a:rPr lang="uk-UA" dirty="0">
                <a:solidFill>
                  <a:schemeClr val="tx1"/>
                </a:solidFill>
              </a:rPr>
              <a:t> являє собою думку про здатність і юридичного обов'язку емітента проводити своєчасні виплати по основній частині і відсоткам з цінних паперів боргового характеру. У цю групу фінансових інструментів входять облігації, комерційні папери (незабезпечені цінні папери) і привілейовані акції. Призначення рейтингів – </a:t>
            </a:r>
            <a:r>
              <a:rPr lang="uk-UA" dirty="0" err="1">
                <a:solidFill>
                  <a:schemeClr val="tx1"/>
                </a:solidFill>
              </a:rPr>
              <a:t>ранжувати</a:t>
            </a:r>
            <a:r>
              <a:rPr lang="uk-UA" dirty="0">
                <a:solidFill>
                  <a:schemeClr val="tx1"/>
                </a:solidFill>
              </a:rPr>
              <a:t> в рамках єдиної і послідовної системи відносні рівні ризику боргових зобов'язань та їх емітентів. Таким чином, фактично йдеться про аналіз можливості емітента отримувати достатні доходи в майбутньому.</a:t>
            </a:r>
          </a:p>
          <a:p>
            <a:pPr algn="just"/>
            <a:r>
              <a:rPr lang="uk-UA" dirty="0">
                <a:solidFill>
                  <a:schemeClr val="tx1"/>
                </a:solidFill>
              </a:rPr>
              <a:t>Рейтингові агентства вперше виникли на фондовому ринку США. Тому часто при аналізі організації їх діяльності звертаються до досвіду насамперед двох найбільших американських рейтингових агентств, що працюють в міжнародних масштабах, – </a:t>
            </a:r>
            <a:r>
              <a:rPr lang="en-US" dirty="0">
                <a:solidFill>
                  <a:schemeClr val="tx1"/>
                </a:solidFill>
              </a:rPr>
              <a:t>Moody's Investors Service (1900), Standard &amp; Poor's Corporation (1941). </a:t>
            </a:r>
            <a:r>
              <a:rPr lang="uk-UA" dirty="0">
                <a:solidFill>
                  <a:schemeClr val="tx1"/>
                </a:solidFill>
              </a:rPr>
              <a:t>Серед інших рейтингових агентств слід назвати – </a:t>
            </a:r>
            <a:r>
              <a:rPr lang="en-US" dirty="0">
                <a:solidFill>
                  <a:schemeClr val="tx1"/>
                </a:solidFill>
              </a:rPr>
              <a:t>Duff &amp; Phelps, Fitch Investors Service, McCarthy, </a:t>
            </a:r>
            <a:r>
              <a:rPr lang="en-US" dirty="0" err="1">
                <a:solidFill>
                  <a:schemeClr val="tx1"/>
                </a:solidFill>
              </a:rPr>
              <a:t>Crisanti</a:t>
            </a:r>
            <a:r>
              <a:rPr lang="en-US" dirty="0">
                <a:solidFill>
                  <a:schemeClr val="tx1"/>
                </a:solidFill>
              </a:rPr>
              <a:t> &amp; </a:t>
            </a:r>
            <a:r>
              <a:rPr lang="en-US" dirty="0" err="1">
                <a:solidFill>
                  <a:schemeClr val="tx1"/>
                </a:solidFill>
              </a:rPr>
              <a:t>Maffie</a:t>
            </a:r>
            <a:r>
              <a:rPr lang="en-US" dirty="0">
                <a:solidFill>
                  <a:schemeClr val="tx1"/>
                </a:solidFill>
              </a:rPr>
              <a:t> (</a:t>
            </a:r>
            <a:r>
              <a:rPr lang="uk-UA" dirty="0">
                <a:solidFill>
                  <a:schemeClr val="tx1"/>
                </a:solidFill>
              </a:rPr>
              <a:t>США), </a:t>
            </a:r>
            <a:r>
              <a:rPr lang="en-US" dirty="0">
                <a:solidFill>
                  <a:schemeClr val="tx1"/>
                </a:solidFill>
              </a:rPr>
              <a:t>International Bank Credit </a:t>
            </a:r>
            <a:r>
              <a:rPr lang="en-US" dirty="0" err="1">
                <a:solidFill>
                  <a:schemeClr val="tx1"/>
                </a:solidFill>
              </a:rPr>
              <a:t>Analisys</a:t>
            </a:r>
            <a:r>
              <a:rPr lang="en-US" dirty="0">
                <a:solidFill>
                  <a:schemeClr val="tx1"/>
                </a:solidFill>
              </a:rPr>
              <a:t> (</a:t>
            </a:r>
            <a:r>
              <a:rPr lang="uk-UA" dirty="0">
                <a:solidFill>
                  <a:schemeClr val="tx1"/>
                </a:solidFill>
              </a:rPr>
              <a:t>Великобританія), </a:t>
            </a:r>
            <a:r>
              <a:rPr lang="en-US" dirty="0" err="1">
                <a:solidFill>
                  <a:schemeClr val="tx1"/>
                </a:solidFill>
              </a:rPr>
              <a:t>Agence</a:t>
            </a:r>
            <a:r>
              <a:rPr lang="en-US" dirty="0">
                <a:solidFill>
                  <a:schemeClr val="tx1"/>
                </a:solidFill>
              </a:rPr>
              <a:t> </a:t>
            </a:r>
            <a:r>
              <a:rPr lang="en-US" dirty="0" err="1">
                <a:solidFill>
                  <a:schemeClr val="tx1"/>
                </a:solidFill>
              </a:rPr>
              <a:t>d'Evaluation</a:t>
            </a:r>
            <a:r>
              <a:rPr lang="en-US" dirty="0">
                <a:solidFill>
                  <a:schemeClr val="tx1"/>
                </a:solidFill>
              </a:rPr>
              <a:t> </a:t>
            </a:r>
            <a:r>
              <a:rPr lang="en-US" dirty="0" err="1">
                <a:solidFill>
                  <a:schemeClr val="tx1"/>
                </a:solidFill>
              </a:rPr>
              <a:t>Financiere</a:t>
            </a:r>
            <a:r>
              <a:rPr lang="en-US" dirty="0">
                <a:solidFill>
                  <a:schemeClr val="tx1"/>
                </a:solidFill>
              </a:rPr>
              <a:t> (</a:t>
            </a:r>
            <a:r>
              <a:rPr lang="uk-UA" dirty="0">
                <a:solidFill>
                  <a:schemeClr val="tx1"/>
                </a:solidFill>
              </a:rPr>
              <a:t>Франція), </a:t>
            </a:r>
            <a:r>
              <a:rPr lang="en-US" dirty="0">
                <a:solidFill>
                  <a:schemeClr val="tx1"/>
                </a:solidFill>
              </a:rPr>
              <a:t>Japan Bond </a:t>
            </a:r>
            <a:r>
              <a:rPr lang="en-US" dirty="0" err="1">
                <a:solidFill>
                  <a:schemeClr val="tx1"/>
                </a:solidFill>
              </a:rPr>
              <a:t>ResearchInstiture</a:t>
            </a:r>
            <a:r>
              <a:rPr lang="en-US" dirty="0">
                <a:solidFill>
                  <a:schemeClr val="tx1"/>
                </a:solidFill>
              </a:rPr>
              <a:t>, Japan Credit Rating Agency, Mikuni &amp; Co, Nippon Investors Service (</a:t>
            </a:r>
            <a:r>
              <a:rPr lang="uk-UA" dirty="0">
                <a:solidFill>
                  <a:schemeClr val="tx1"/>
                </a:solidFill>
              </a:rPr>
              <a:t>Японія), </a:t>
            </a:r>
            <a:r>
              <a:rPr lang="en-US" dirty="0">
                <a:solidFill>
                  <a:schemeClr val="tx1"/>
                </a:solidFill>
              </a:rPr>
              <a:t>Canadian Bond Rating Service (CBRS), Dominion Bond Rating Service (DBRS) (</a:t>
            </a:r>
            <a:r>
              <a:rPr lang="uk-UA" dirty="0">
                <a:solidFill>
                  <a:schemeClr val="tx1"/>
                </a:solidFill>
              </a:rPr>
              <a:t>Канада), </a:t>
            </a:r>
            <a:r>
              <a:rPr lang="en-US" dirty="0" err="1">
                <a:solidFill>
                  <a:schemeClr val="tx1"/>
                </a:solidFill>
              </a:rPr>
              <a:t>Austrulian</a:t>
            </a:r>
            <a:r>
              <a:rPr lang="en-US" dirty="0">
                <a:solidFill>
                  <a:schemeClr val="tx1"/>
                </a:solidFill>
              </a:rPr>
              <a:t> Rating (</a:t>
            </a:r>
            <a:r>
              <a:rPr lang="uk-UA" dirty="0">
                <a:solidFill>
                  <a:schemeClr val="tx1"/>
                </a:solidFill>
              </a:rPr>
              <a:t>Австралія) та інші.</a:t>
            </a:r>
          </a:p>
        </p:txBody>
      </p:sp>
    </p:spTree>
    <p:extLst>
      <p:ext uri="{BB962C8B-B14F-4D97-AF65-F5344CB8AC3E}">
        <p14:creationId xmlns:p14="http://schemas.microsoft.com/office/powerpoint/2010/main" val="3401450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C673EF5-A674-4CC0-AD2E-8B081521CA53}"/>
              </a:ext>
            </a:extLst>
          </p:cNvPr>
          <p:cNvSpPr>
            <a:spLocks noGrp="1"/>
          </p:cNvSpPr>
          <p:nvPr>
            <p:ph idx="1"/>
          </p:nvPr>
        </p:nvSpPr>
        <p:spPr>
          <a:xfrm>
            <a:off x="914400" y="604157"/>
            <a:ext cx="10564586" cy="5491843"/>
          </a:xfrm>
        </p:spPr>
        <p:txBody>
          <a:bodyPr>
            <a:normAutofit lnSpcReduction="10000"/>
          </a:bodyPr>
          <a:lstStyle/>
          <a:p>
            <a:pPr marL="45720" indent="0" algn="just">
              <a:buNone/>
            </a:pPr>
            <a:r>
              <a:rPr lang="uk-UA" dirty="0">
                <a:solidFill>
                  <a:schemeClr val="tx1"/>
                </a:solidFill>
              </a:rPr>
              <a:t>Динаміка курсів акцій оцінюється за допомогою фондових індексів. Всі національні фондові індекси, які характеризують динаміку курсів акцій початкових емітентів, мають різну базу, часто розраховуються за різними методиками і тому непорівнянні.</a:t>
            </a:r>
          </a:p>
          <a:p>
            <a:pPr marL="45720" indent="0" algn="just">
              <a:buNone/>
            </a:pPr>
            <a:r>
              <a:rPr lang="uk-UA" b="1" dirty="0"/>
              <a:t>Біржові </a:t>
            </a:r>
            <a:r>
              <a:rPr lang="uk-UA" dirty="0">
                <a:solidFill>
                  <a:schemeClr val="tx1"/>
                </a:solidFill>
              </a:rPr>
              <a:t>або</a:t>
            </a:r>
            <a:r>
              <a:rPr lang="uk-UA" b="1" dirty="0"/>
              <a:t> фондові індекси </a:t>
            </a:r>
            <a:r>
              <a:rPr lang="uk-UA" dirty="0">
                <a:solidFill>
                  <a:schemeClr val="tx1"/>
                </a:solidFill>
              </a:rPr>
              <a:t>зазвичай розраховуються як зважена середня величина, яка визначається з урахуванням не тільки відносного виміру, але й абсолютної ціни акцій компаній, що утворюють кошик індексу.</a:t>
            </a:r>
          </a:p>
          <a:p>
            <a:pPr marL="45720" indent="0" algn="just">
              <a:buNone/>
            </a:pPr>
            <a:r>
              <a:rPr lang="uk-UA" dirty="0">
                <a:solidFill>
                  <a:schemeClr val="tx1"/>
                </a:solidFill>
              </a:rPr>
              <a:t>На сьогоднішній день у світі використовується </a:t>
            </a:r>
            <a:r>
              <a:rPr lang="uk-UA" b="1" dirty="0">
                <a:solidFill>
                  <a:schemeClr val="tx1"/>
                </a:solidFill>
              </a:rPr>
              <a:t>чотири методичних прийоми </a:t>
            </a:r>
            <a:r>
              <a:rPr lang="uk-UA" dirty="0">
                <a:solidFill>
                  <a:schemeClr val="tx1"/>
                </a:solidFill>
              </a:rPr>
              <a:t>для побудови усереднених індексів зміни курсів акцій. Ці прийоми зводяться до розрахунків за відповідний період:</a:t>
            </a:r>
          </a:p>
          <a:p>
            <a:pPr algn="just"/>
            <a:r>
              <a:rPr lang="ru-RU" dirty="0" err="1">
                <a:solidFill>
                  <a:schemeClr val="tx1"/>
                </a:solidFill>
              </a:rPr>
              <a:t>темпів</a:t>
            </a:r>
            <a:r>
              <a:rPr lang="ru-RU" dirty="0">
                <a:solidFill>
                  <a:schemeClr val="tx1"/>
                </a:solidFill>
              </a:rPr>
              <a:t> </a:t>
            </a:r>
            <a:r>
              <a:rPr lang="ru-RU" dirty="0" err="1">
                <a:solidFill>
                  <a:schemeClr val="tx1"/>
                </a:solidFill>
              </a:rPr>
              <a:t>зміни</a:t>
            </a:r>
            <a:r>
              <a:rPr lang="ru-RU" dirty="0">
                <a:solidFill>
                  <a:schemeClr val="tx1"/>
                </a:solidFill>
              </a:rPr>
              <a:t> </a:t>
            </a:r>
            <a:r>
              <a:rPr lang="ru-RU" dirty="0" err="1">
                <a:solidFill>
                  <a:schemeClr val="tx1"/>
                </a:solidFill>
              </a:rPr>
              <a:t>середньоарифметичної</a:t>
            </a:r>
            <a:r>
              <a:rPr lang="ru-RU" dirty="0">
                <a:solidFill>
                  <a:schemeClr val="tx1"/>
                </a:solidFill>
              </a:rPr>
              <a:t> </a:t>
            </a:r>
            <a:r>
              <a:rPr lang="ru-RU" dirty="0" err="1">
                <a:solidFill>
                  <a:schemeClr val="tx1"/>
                </a:solidFill>
              </a:rPr>
              <a:t>ціни</a:t>
            </a:r>
            <a:r>
              <a:rPr lang="ru-RU" dirty="0">
                <a:solidFill>
                  <a:schemeClr val="tx1"/>
                </a:solidFill>
              </a:rPr>
              <a:t> </a:t>
            </a:r>
            <a:r>
              <a:rPr lang="ru-RU" dirty="0" err="1">
                <a:solidFill>
                  <a:schemeClr val="tx1"/>
                </a:solidFill>
              </a:rPr>
              <a:t>акцій</a:t>
            </a:r>
            <a:r>
              <a:rPr lang="ru-RU" dirty="0">
                <a:solidFill>
                  <a:schemeClr val="tx1"/>
                </a:solidFill>
              </a:rPr>
              <a:t> </a:t>
            </a:r>
            <a:r>
              <a:rPr lang="ru-RU" dirty="0" err="1">
                <a:solidFill>
                  <a:schemeClr val="tx1"/>
                </a:solidFill>
              </a:rPr>
              <a:t>обмеженого</a:t>
            </a:r>
            <a:r>
              <a:rPr lang="ru-RU" dirty="0">
                <a:solidFill>
                  <a:schemeClr val="tx1"/>
                </a:solidFill>
              </a:rPr>
              <a:t> числа </a:t>
            </a:r>
            <a:r>
              <a:rPr lang="ru-RU" dirty="0" err="1">
                <a:solidFill>
                  <a:schemeClr val="tx1"/>
                </a:solidFill>
              </a:rPr>
              <a:t>обраних</a:t>
            </a:r>
            <a:r>
              <a:rPr lang="ru-RU" dirty="0">
                <a:solidFill>
                  <a:schemeClr val="tx1"/>
                </a:solidFill>
              </a:rPr>
              <a:t> </a:t>
            </a:r>
            <a:r>
              <a:rPr lang="ru-RU" dirty="0" err="1">
                <a:solidFill>
                  <a:schemeClr val="tx1"/>
                </a:solidFill>
              </a:rPr>
              <a:t>корпорацій</a:t>
            </a:r>
            <a:r>
              <a:rPr lang="ru-RU" dirty="0">
                <a:solidFill>
                  <a:schemeClr val="tx1"/>
                </a:solidFill>
              </a:rPr>
              <a:t> (</a:t>
            </a:r>
            <a:r>
              <a:rPr lang="ru-RU" dirty="0" err="1">
                <a:solidFill>
                  <a:schemeClr val="tx1"/>
                </a:solidFill>
              </a:rPr>
              <a:t>індекс</a:t>
            </a:r>
            <a:r>
              <a:rPr lang="ru-RU" dirty="0">
                <a:solidFill>
                  <a:schemeClr val="tx1"/>
                </a:solidFill>
              </a:rPr>
              <a:t> Доу–Джонса);</a:t>
            </a:r>
            <a:endParaRPr lang="uk-UA" dirty="0">
              <a:solidFill>
                <a:schemeClr val="tx1"/>
              </a:solidFill>
            </a:endParaRPr>
          </a:p>
          <a:p>
            <a:pPr algn="just"/>
            <a:r>
              <a:rPr lang="uk-UA" dirty="0">
                <a:solidFill>
                  <a:schemeClr val="tx1"/>
                </a:solidFill>
              </a:rPr>
              <a:t>темпів зростання (зниження) середньозваженої (за кількістю обертаються акцій) ціни всієї безлічі акцій корпорацій (Індекси «Стандарт </a:t>
            </a:r>
            <a:r>
              <a:rPr lang="uk-UA" dirty="0" err="1">
                <a:solidFill>
                  <a:schemeClr val="tx1"/>
                </a:solidFill>
              </a:rPr>
              <a:t>енд</a:t>
            </a:r>
            <a:r>
              <a:rPr lang="uk-UA" dirty="0">
                <a:solidFill>
                  <a:schemeClr val="tx1"/>
                </a:solidFill>
              </a:rPr>
              <a:t> </a:t>
            </a:r>
            <a:r>
              <a:rPr lang="uk-UA" dirty="0" err="1">
                <a:solidFill>
                  <a:schemeClr val="tx1"/>
                </a:solidFill>
              </a:rPr>
              <a:t>Пурз</a:t>
            </a:r>
            <a:r>
              <a:rPr lang="uk-UA" dirty="0">
                <a:solidFill>
                  <a:schemeClr val="tx1"/>
                </a:solidFill>
              </a:rPr>
              <a:t>» і «</a:t>
            </a:r>
            <a:r>
              <a:rPr lang="uk-UA" dirty="0" err="1">
                <a:solidFill>
                  <a:schemeClr val="tx1"/>
                </a:solidFill>
              </a:rPr>
              <a:t>Уїлшир</a:t>
            </a:r>
            <a:r>
              <a:rPr lang="uk-UA" dirty="0">
                <a:solidFill>
                  <a:schemeClr val="tx1"/>
                </a:solidFill>
              </a:rPr>
              <a:t> 5000»); </a:t>
            </a:r>
          </a:p>
          <a:p>
            <a:pPr algn="just"/>
            <a:r>
              <a:rPr lang="uk-UA" dirty="0">
                <a:solidFill>
                  <a:schemeClr val="tx1"/>
                </a:solidFill>
              </a:rPr>
              <a:t>середньоарифметичного значення темпів приросту (зниження) цін акцій; </a:t>
            </a:r>
          </a:p>
          <a:p>
            <a:pPr algn="just"/>
            <a:r>
              <a:rPr lang="uk-UA" dirty="0">
                <a:solidFill>
                  <a:schemeClr val="tx1"/>
                </a:solidFill>
              </a:rPr>
              <a:t> </a:t>
            </a:r>
            <a:r>
              <a:rPr lang="uk-UA" dirty="0" err="1">
                <a:solidFill>
                  <a:schemeClr val="tx1"/>
                </a:solidFill>
              </a:rPr>
              <a:t>середньогеометричного</a:t>
            </a:r>
            <a:r>
              <a:rPr lang="uk-UA" dirty="0">
                <a:solidFill>
                  <a:schemeClr val="tx1"/>
                </a:solidFill>
              </a:rPr>
              <a:t> значення темпів зміни цін акцій (індекс «</a:t>
            </a:r>
            <a:r>
              <a:rPr lang="uk-UA" dirty="0" err="1">
                <a:solidFill>
                  <a:schemeClr val="tx1"/>
                </a:solidFill>
              </a:rPr>
              <a:t>Велью</a:t>
            </a:r>
            <a:r>
              <a:rPr lang="uk-UA" dirty="0">
                <a:solidFill>
                  <a:schemeClr val="tx1"/>
                </a:solidFill>
              </a:rPr>
              <a:t> Лайн»)</a:t>
            </a:r>
          </a:p>
          <a:p>
            <a:endParaRPr lang="uk-UA" dirty="0"/>
          </a:p>
        </p:txBody>
      </p:sp>
    </p:spTree>
    <p:extLst>
      <p:ext uri="{BB962C8B-B14F-4D97-AF65-F5344CB8AC3E}">
        <p14:creationId xmlns:p14="http://schemas.microsoft.com/office/powerpoint/2010/main" val="238317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E72023-2C90-47DA-A810-BD4A1843AF07}"/>
              </a:ext>
            </a:extLst>
          </p:cNvPr>
          <p:cNvSpPr>
            <a:spLocks noGrp="1"/>
          </p:cNvSpPr>
          <p:nvPr>
            <p:ph type="title"/>
          </p:nvPr>
        </p:nvSpPr>
        <p:spPr/>
        <p:txBody>
          <a:bodyPr/>
          <a:lstStyle/>
          <a:p>
            <a:pPr algn="ctr"/>
            <a:r>
              <a:rPr lang="uk-UA" dirty="0"/>
              <a:t>ПОЛІТИКА РЕГУЛЮВАННЯ І СТИМУЛЮВАННЯ ІНВЕСТИЦІЙ</a:t>
            </a:r>
          </a:p>
        </p:txBody>
      </p:sp>
      <p:sp>
        <p:nvSpPr>
          <p:cNvPr id="3" name="Місце для вмісту 2">
            <a:extLst>
              <a:ext uri="{FF2B5EF4-FFF2-40B4-BE49-F238E27FC236}">
                <a16:creationId xmlns:a16="http://schemas.microsoft.com/office/drawing/2014/main" id="{8A40B27B-84AC-4DC8-B42E-3AF491BB5565}"/>
              </a:ext>
            </a:extLst>
          </p:cNvPr>
          <p:cNvSpPr>
            <a:spLocks noGrp="1"/>
          </p:cNvSpPr>
          <p:nvPr>
            <p:ph idx="1"/>
          </p:nvPr>
        </p:nvSpPr>
        <p:spPr>
          <a:xfrm>
            <a:off x="1159564" y="2209800"/>
            <a:ext cx="9872871" cy="4038600"/>
          </a:xfrm>
        </p:spPr>
        <p:txBody>
          <a:bodyPr/>
          <a:lstStyle/>
          <a:p>
            <a:pPr marL="45720" indent="0" algn="ctr">
              <a:buNone/>
            </a:pPr>
            <a:r>
              <a:rPr lang="uk-UA" dirty="0">
                <a:solidFill>
                  <a:schemeClr val="tx1"/>
                </a:solidFill>
              </a:rPr>
              <a:t>Державне регулювання інвестиційної діяльності розглядається як система заходів, спрямованих на організацію економічного і правового простору, головною метою якого є формування системи пріоритетів і напрямів розвитку економіки, створення умов інвестиційної діяльності, забезпечення конкурентних переваг національної економіки. Вказані заходи покликані сприяти інвестиційній активності, формуванню сприятливого інвестиційного клімату, залученню не інфляційних джерел інвестування та створення єдиних стандартів ефективності інвестицій.</a:t>
            </a:r>
          </a:p>
        </p:txBody>
      </p:sp>
    </p:spTree>
    <p:extLst>
      <p:ext uri="{BB962C8B-B14F-4D97-AF65-F5344CB8AC3E}">
        <p14:creationId xmlns:p14="http://schemas.microsoft.com/office/powerpoint/2010/main" val="18617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1B9C1CE-5D5F-4298-984C-FE4F3E5BB11C}"/>
              </a:ext>
            </a:extLst>
          </p:cNvPr>
          <p:cNvSpPr>
            <a:spLocks noGrp="1"/>
          </p:cNvSpPr>
          <p:nvPr>
            <p:ph idx="1"/>
          </p:nvPr>
        </p:nvSpPr>
        <p:spPr>
          <a:xfrm>
            <a:off x="506186" y="2120265"/>
            <a:ext cx="4913539" cy="3526971"/>
          </a:xfrm>
        </p:spPr>
        <p:txBody>
          <a:bodyPr>
            <a:normAutofit/>
          </a:bodyPr>
          <a:lstStyle/>
          <a:p>
            <a:r>
              <a:rPr lang="uk-UA" dirty="0">
                <a:solidFill>
                  <a:schemeClr val="tx1"/>
                </a:solidFill>
              </a:rPr>
              <a:t>досягнення максимального ефекту від вкладення коштів;</a:t>
            </a:r>
          </a:p>
          <a:p>
            <a:r>
              <a:rPr lang="uk-UA" dirty="0">
                <a:solidFill>
                  <a:schemeClr val="tx1"/>
                </a:solidFill>
              </a:rPr>
              <a:t>створення відповідних умов для розвитку пріоритетних галузей та регіонів; </a:t>
            </a:r>
          </a:p>
          <a:p>
            <a:pPr algn="just"/>
            <a:r>
              <a:rPr lang="uk-UA" dirty="0">
                <a:solidFill>
                  <a:schemeClr val="tx1"/>
                </a:solidFill>
              </a:rPr>
              <a:t>створення відповідних умов для залучення іноземних інвестицій.</a:t>
            </a:r>
          </a:p>
        </p:txBody>
      </p:sp>
      <p:sp>
        <p:nvSpPr>
          <p:cNvPr id="5" name="Заголовок 1">
            <a:extLst>
              <a:ext uri="{FF2B5EF4-FFF2-40B4-BE49-F238E27FC236}">
                <a16:creationId xmlns:a16="http://schemas.microsoft.com/office/drawing/2014/main" id="{F26FD619-8FBF-458F-BB90-845043CB049C}"/>
              </a:ext>
            </a:extLst>
          </p:cNvPr>
          <p:cNvSpPr txBox="1">
            <a:spLocks/>
          </p:cNvSpPr>
          <p:nvPr/>
        </p:nvSpPr>
        <p:spPr>
          <a:xfrm>
            <a:off x="506186" y="566058"/>
            <a:ext cx="11236778" cy="1356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ru-RU" dirty="0"/>
              <a:t>До </a:t>
            </a:r>
            <a:r>
              <a:rPr lang="ru-RU" b="1" dirty="0" err="1"/>
              <a:t>цілей</a:t>
            </a:r>
            <a:r>
              <a:rPr lang="ru-RU" dirty="0"/>
              <a:t> державного </a:t>
            </a:r>
            <a:r>
              <a:rPr lang="ru-RU" dirty="0" err="1"/>
              <a:t>регулювання</a:t>
            </a:r>
            <a:r>
              <a:rPr lang="ru-RU" dirty="0"/>
              <a:t> </a:t>
            </a:r>
            <a:r>
              <a:rPr lang="ru-RU" dirty="0" err="1"/>
              <a:t>інвестиційної</a:t>
            </a:r>
            <a:r>
              <a:rPr lang="ru-RU" dirty="0"/>
              <a:t> </a:t>
            </a:r>
            <a:r>
              <a:rPr lang="ru-RU" dirty="0" err="1"/>
              <a:t>діяльності</a:t>
            </a:r>
            <a:r>
              <a:rPr lang="ru-RU" dirty="0"/>
              <a:t> </a:t>
            </a:r>
            <a:r>
              <a:rPr lang="ru-RU" dirty="0" err="1"/>
              <a:t>відносять</a:t>
            </a:r>
            <a:r>
              <a:rPr lang="ru-RU" dirty="0"/>
              <a:t>:</a:t>
            </a:r>
            <a:endParaRPr lang="uk-UA" dirty="0"/>
          </a:p>
        </p:txBody>
      </p:sp>
      <p:pic>
        <p:nvPicPr>
          <p:cNvPr id="9220" name="Picture 4" descr="Механізми державного регулювання інвестиційно-інноваційних процесів в  Україні – Лідер – Український фонд міжнародного молодіжного співробітництва">
            <a:extLst>
              <a:ext uri="{FF2B5EF4-FFF2-40B4-BE49-F238E27FC236}">
                <a16:creationId xmlns:a16="http://schemas.microsoft.com/office/drawing/2014/main" id="{DA185FEF-DD57-44C3-A9D3-E76D239D7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4" y="2046243"/>
            <a:ext cx="61912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7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E48A173-4B77-4122-BF66-FB7906901834}"/>
              </a:ext>
            </a:extLst>
          </p:cNvPr>
          <p:cNvSpPr>
            <a:spLocks noGrp="1"/>
          </p:cNvSpPr>
          <p:nvPr>
            <p:ph idx="1"/>
          </p:nvPr>
        </p:nvSpPr>
        <p:spPr/>
        <p:txBody>
          <a:bodyPr>
            <a:normAutofit fontScale="92500" lnSpcReduction="10000"/>
          </a:bodyPr>
          <a:lstStyle/>
          <a:p>
            <a:pPr algn="just"/>
            <a:r>
              <a:rPr lang="uk-UA" dirty="0">
                <a:solidFill>
                  <a:schemeClr val="tx1"/>
                </a:solidFill>
              </a:rPr>
              <a:t>послідовна децентралізація інвестиційного процесу, посилення регіоналізації економіки; </a:t>
            </a:r>
          </a:p>
          <a:p>
            <a:pPr algn="just"/>
            <a:r>
              <a:rPr lang="uk-UA" dirty="0">
                <a:solidFill>
                  <a:schemeClr val="tx1"/>
                </a:solidFill>
              </a:rPr>
              <a:t> збільшення частки власних коштів суб’єктів господарювання у фінансуванні інвестиційних проектів;</a:t>
            </a:r>
          </a:p>
          <a:p>
            <a:pPr algn="just"/>
            <a:r>
              <a:rPr lang="uk-UA" dirty="0">
                <a:solidFill>
                  <a:schemeClr val="tx1"/>
                </a:solidFill>
              </a:rPr>
              <a:t>перенесення центра ваги з безповоротного бюджетного фінансування у виробничій сфері на кредитування; </a:t>
            </a:r>
          </a:p>
          <a:p>
            <a:pPr algn="just"/>
            <a:r>
              <a:rPr lang="uk-UA" dirty="0">
                <a:solidFill>
                  <a:schemeClr val="tx1"/>
                </a:solidFill>
              </a:rPr>
              <a:t>виділення бюджетних коштів переважно для реалізації державних пріоритетів, програм та проектів, спрямованих на здійснення структурної перебудови економіки; </a:t>
            </a:r>
          </a:p>
          <a:p>
            <a:pPr algn="just"/>
            <a:r>
              <a:rPr lang="uk-UA" dirty="0">
                <a:solidFill>
                  <a:schemeClr val="tx1"/>
                </a:solidFill>
              </a:rPr>
              <a:t>пріоритетність переоснащенню, реконструкції і будівництва нових об’єктів за рахунок бюджетних коштів на конкурсній основі;</a:t>
            </a:r>
          </a:p>
          <a:p>
            <a:pPr algn="just"/>
            <a:r>
              <a:rPr lang="uk-UA" dirty="0">
                <a:solidFill>
                  <a:schemeClr val="tx1"/>
                </a:solidFill>
              </a:rPr>
              <a:t>контроль державних органів за цільовим використанням централізованих інвестицій і страхування інвестицій. </a:t>
            </a:r>
          </a:p>
        </p:txBody>
      </p:sp>
      <p:sp>
        <p:nvSpPr>
          <p:cNvPr id="4" name="Заголовок 1">
            <a:extLst>
              <a:ext uri="{FF2B5EF4-FFF2-40B4-BE49-F238E27FC236}">
                <a16:creationId xmlns:a16="http://schemas.microsoft.com/office/drawing/2014/main" id="{784744F2-DE26-4AD5-BEDD-60A8E5A69911}"/>
              </a:ext>
            </a:extLst>
          </p:cNvPr>
          <p:cNvSpPr txBox="1">
            <a:spLocks noGrp="1"/>
          </p:cNvSpPr>
          <p:nvPr>
            <p:ph type="title"/>
          </p:nvPr>
        </p:nvSpPr>
        <p:spPr>
          <a:xfrm>
            <a:off x="1143000" y="609600"/>
            <a:ext cx="9875838" cy="1355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lnSpc>
                <a:spcPct val="100000"/>
              </a:lnSpc>
            </a:pPr>
            <a:r>
              <a:rPr lang="uk-UA" sz="2800" b="1" dirty="0"/>
              <a:t>Принципи</a:t>
            </a:r>
            <a:r>
              <a:rPr lang="uk-UA" sz="2800" dirty="0"/>
              <a:t> державного регулювання інвестиційної діяльності для країн з перехідною економікою і країн, що розвиваються: </a:t>
            </a:r>
          </a:p>
        </p:txBody>
      </p:sp>
    </p:spTree>
    <p:extLst>
      <p:ext uri="{BB962C8B-B14F-4D97-AF65-F5344CB8AC3E}">
        <p14:creationId xmlns:p14="http://schemas.microsoft.com/office/powerpoint/2010/main" val="122065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78E97-20A8-42CA-8D85-CF63B3D8012F}"/>
              </a:ext>
            </a:extLst>
          </p:cNvPr>
          <p:cNvSpPr>
            <a:spLocks noGrp="1"/>
          </p:cNvSpPr>
          <p:nvPr>
            <p:ph type="title"/>
          </p:nvPr>
        </p:nvSpPr>
        <p:spPr/>
        <p:txBody>
          <a:bodyPr/>
          <a:lstStyle/>
          <a:p>
            <a:pPr algn="ctr"/>
            <a:r>
              <a:rPr lang="ru-RU" b="1" dirty="0" err="1"/>
              <a:t>Форми</a:t>
            </a:r>
            <a:r>
              <a:rPr lang="ru-RU" dirty="0"/>
              <a:t> державного </a:t>
            </a:r>
            <a:r>
              <a:rPr lang="ru-RU" dirty="0" err="1"/>
              <a:t>регулювання</a:t>
            </a:r>
            <a:r>
              <a:rPr lang="ru-RU" dirty="0"/>
              <a:t> </a:t>
            </a:r>
            <a:r>
              <a:rPr lang="ru-RU" dirty="0" err="1"/>
              <a:t>інвестиційної</a:t>
            </a:r>
            <a:r>
              <a:rPr lang="ru-RU" dirty="0"/>
              <a:t> </a:t>
            </a:r>
            <a:r>
              <a:rPr lang="ru-RU" dirty="0" err="1"/>
              <a:t>діяльності</a:t>
            </a:r>
            <a:r>
              <a:rPr lang="ru-RU" dirty="0"/>
              <a:t>:</a:t>
            </a:r>
            <a:endParaRPr lang="uk-UA" dirty="0"/>
          </a:p>
        </p:txBody>
      </p:sp>
      <p:sp>
        <p:nvSpPr>
          <p:cNvPr id="3" name="Місце для вмісту 2">
            <a:extLst>
              <a:ext uri="{FF2B5EF4-FFF2-40B4-BE49-F238E27FC236}">
                <a16:creationId xmlns:a16="http://schemas.microsoft.com/office/drawing/2014/main" id="{CC916933-155F-414E-92E3-A1A3F2DD4629}"/>
              </a:ext>
            </a:extLst>
          </p:cNvPr>
          <p:cNvSpPr>
            <a:spLocks noGrp="1"/>
          </p:cNvSpPr>
          <p:nvPr>
            <p:ph idx="1"/>
          </p:nvPr>
        </p:nvSpPr>
        <p:spPr>
          <a:xfrm>
            <a:off x="1159564" y="2209800"/>
            <a:ext cx="9872871" cy="4038600"/>
          </a:xfrm>
        </p:spPr>
        <p:txBody>
          <a:bodyPr/>
          <a:lstStyle/>
          <a:p>
            <a:r>
              <a:rPr lang="uk-UA" dirty="0">
                <a:solidFill>
                  <a:schemeClr val="tx1"/>
                </a:solidFill>
              </a:rPr>
              <a:t>регулювання інвестицій в об’єкти, розташовані за межами країни; </a:t>
            </a:r>
          </a:p>
          <a:p>
            <a:r>
              <a:rPr lang="uk-UA" dirty="0">
                <a:solidFill>
                  <a:schemeClr val="tx1"/>
                </a:solidFill>
              </a:rPr>
              <a:t>експертиза інвестиційних проектів; </a:t>
            </a:r>
          </a:p>
          <a:p>
            <a:r>
              <a:rPr lang="uk-UA" dirty="0">
                <a:solidFill>
                  <a:schemeClr val="tx1"/>
                </a:solidFill>
              </a:rPr>
              <a:t>забезпечення захисту інвестицій; </a:t>
            </a:r>
          </a:p>
          <a:p>
            <a:r>
              <a:rPr lang="uk-UA" dirty="0">
                <a:solidFill>
                  <a:schemeClr val="tx1"/>
                </a:solidFill>
              </a:rPr>
              <a:t>регулювання фінансових інвестицій; </a:t>
            </a:r>
          </a:p>
          <a:p>
            <a:r>
              <a:rPr lang="uk-UA" dirty="0">
                <a:solidFill>
                  <a:schemeClr val="tx1"/>
                </a:solidFill>
              </a:rPr>
              <a:t> надання фінансової допомоги та здійснення відповідної фінансової політики; </a:t>
            </a:r>
          </a:p>
          <a:p>
            <a:r>
              <a:rPr lang="uk-UA" dirty="0">
                <a:solidFill>
                  <a:schemeClr val="tx1"/>
                </a:solidFill>
              </a:rPr>
              <a:t>податкове регулювання інвестиційної діяльності; </a:t>
            </a:r>
          </a:p>
          <a:p>
            <a:r>
              <a:rPr lang="uk-UA" dirty="0">
                <a:solidFill>
                  <a:schemeClr val="tx1"/>
                </a:solidFill>
              </a:rPr>
              <a:t>регулювання сфер та об’єктів інвестування. </a:t>
            </a:r>
          </a:p>
        </p:txBody>
      </p:sp>
    </p:spTree>
    <p:extLst>
      <p:ext uri="{BB962C8B-B14F-4D97-AF65-F5344CB8AC3E}">
        <p14:creationId xmlns:p14="http://schemas.microsoft.com/office/powerpoint/2010/main" val="4231239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56093-1084-43BD-8499-FC3C31CA6EEC}"/>
              </a:ext>
            </a:extLst>
          </p:cNvPr>
          <p:cNvSpPr>
            <a:spLocks noGrp="1"/>
          </p:cNvSpPr>
          <p:nvPr>
            <p:ph type="title"/>
          </p:nvPr>
        </p:nvSpPr>
        <p:spPr/>
        <p:txBody>
          <a:bodyPr/>
          <a:lstStyle/>
          <a:p>
            <a:pPr algn="ctr"/>
            <a:r>
              <a:rPr lang="uk-UA" b="1" dirty="0"/>
              <a:t>Методи </a:t>
            </a:r>
            <a:r>
              <a:rPr lang="uk-UA" dirty="0"/>
              <a:t>регулювання міжнародної інвестиційної діяльності </a:t>
            </a:r>
          </a:p>
        </p:txBody>
      </p:sp>
      <p:sp>
        <p:nvSpPr>
          <p:cNvPr id="3" name="Місце для вмісту 2">
            <a:extLst>
              <a:ext uri="{FF2B5EF4-FFF2-40B4-BE49-F238E27FC236}">
                <a16:creationId xmlns:a16="http://schemas.microsoft.com/office/drawing/2014/main" id="{C3961930-CD0E-4227-9C05-654104420527}"/>
              </a:ext>
            </a:extLst>
          </p:cNvPr>
          <p:cNvSpPr>
            <a:spLocks noGrp="1"/>
          </p:cNvSpPr>
          <p:nvPr>
            <p:ph idx="1"/>
          </p:nvPr>
        </p:nvSpPr>
        <p:spPr>
          <a:xfrm>
            <a:off x="1143000" y="2057400"/>
            <a:ext cx="10254343" cy="4191000"/>
          </a:xfrm>
        </p:spPr>
        <p:txBody>
          <a:bodyPr/>
          <a:lstStyle/>
          <a:p>
            <a:pPr algn="just"/>
            <a:r>
              <a:rPr lang="uk-UA" b="1" dirty="0">
                <a:solidFill>
                  <a:schemeClr val="tx1"/>
                </a:solidFill>
              </a:rPr>
              <a:t>правові</a:t>
            </a:r>
            <a:r>
              <a:rPr lang="uk-UA" dirty="0">
                <a:solidFill>
                  <a:schemeClr val="tx1"/>
                </a:solidFill>
              </a:rPr>
              <a:t>, що реалізуються через систему громадянського і процесуального права; </a:t>
            </a:r>
          </a:p>
          <a:p>
            <a:pPr algn="just"/>
            <a:r>
              <a:rPr lang="uk-UA" b="1" dirty="0">
                <a:solidFill>
                  <a:schemeClr val="tx1"/>
                </a:solidFill>
              </a:rPr>
              <a:t>адміністративні</a:t>
            </a:r>
            <a:r>
              <a:rPr lang="uk-UA" dirty="0">
                <a:solidFill>
                  <a:schemeClr val="tx1"/>
                </a:solidFill>
              </a:rPr>
              <a:t>, що юридично визначають суб’єкти, регламентують питання власності, питання вирішення суперечок у судовому порядку; </a:t>
            </a:r>
          </a:p>
          <a:p>
            <a:pPr algn="just"/>
            <a:r>
              <a:rPr lang="uk-UA" b="1" dirty="0">
                <a:solidFill>
                  <a:schemeClr val="tx1"/>
                </a:solidFill>
              </a:rPr>
              <a:t>економічні</a:t>
            </a:r>
            <a:r>
              <a:rPr lang="uk-UA" dirty="0">
                <a:solidFill>
                  <a:schemeClr val="tx1"/>
                </a:solidFill>
              </a:rPr>
              <a:t>, що реалізуються через систему дотацій, кредитів, фіскальної політики; </a:t>
            </a:r>
          </a:p>
          <a:p>
            <a:pPr algn="just"/>
            <a:r>
              <a:rPr lang="uk-UA" b="1" dirty="0">
                <a:solidFill>
                  <a:schemeClr val="tx1"/>
                </a:solidFill>
              </a:rPr>
              <a:t>соціально-психологічні</a:t>
            </a:r>
            <a:r>
              <a:rPr lang="uk-UA" dirty="0">
                <a:solidFill>
                  <a:schemeClr val="tx1"/>
                </a:solidFill>
              </a:rPr>
              <a:t>, які орієнтовані на формування ідеології, менталітету громадян і суспільства в цілому за допомогою організаційно-оформлених інститутів.</a:t>
            </a:r>
          </a:p>
        </p:txBody>
      </p:sp>
    </p:spTree>
    <p:extLst>
      <p:ext uri="{BB962C8B-B14F-4D97-AF65-F5344CB8AC3E}">
        <p14:creationId xmlns:p14="http://schemas.microsoft.com/office/powerpoint/2010/main" val="2714551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75C8E85-3902-4AD5-84DB-07AD79A81816}"/>
              </a:ext>
            </a:extLst>
          </p:cNvPr>
          <p:cNvSpPr>
            <a:spLocks noGrp="1"/>
          </p:cNvSpPr>
          <p:nvPr>
            <p:ph idx="1"/>
          </p:nvPr>
        </p:nvSpPr>
        <p:spPr>
          <a:xfrm>
            <a:off x="1143000" y="751114"/>
            <a:ext cx="9911443" cy="5344886"/>
          </a:xfrm>
        </p:spPr>
        <p:txBody>
          <a:bodyPr/>
          <a:lstStyle/>
          <a:p>
            <a:pPr marL="45720" indent="0" algn="just">
              <a:buNone/>
            </a:pPr>
            <a:r>
              <a:rPr lang="ru-RU" dirty="0">
                <a:solidFill>
                  <a:schemeClr val="tx1"/>
                </a:solidFill>
              </a:rPr>
              <a:t>	Будь-яка держава як </a:t>
            </a:r>
            <a:r>
              <a:rPr lang="ru-RU" dirty="0" err="1">
                <a:solidFill>
                  <a:schemeClr val="tx1"/>
                </a:solidFill>
              </a:rPr>
              <a:t>інститут</a:t>
            </a:r>
            <a:r>
              <a:rPr lang="ru-RU" dirty="0">
                <a:solidFill>
                  <a:schemeClr val="tx1"/>
                </a:solidFill>
              </a:rPr>
              <a:t> </a:t>
            </a:r>
            <a:r>
              <a:rPr lang="ru-RU" dirty="0" err="1">
                <a:solidFill>
                  <a:schemeClr val="tx1"/>
                </a:solidFill>
              </a:rPr>
              <a:t>влади</a:t>
            </a:r>
            <a:r>
              <a:rPr lang="ru-RU" dirty="0">
                <a:solidFill>
                  <a:schemeClr val="tx1"/>
                </a:solidFill>
              </a:rPr>
              <a:t> </a:t>
            </a:r>
            <a:r>
              <a:rPr lang="ru-RU" dirty="0" err="1">
                <a:solidFill>
                  <a:schemeClr val="tx1"/>
                </a:solidFill>
              </a:rPr>
              <a:t>виконує</a:t>
            </a:r>
            <a:r>
              <a:rPr lang="ru-RU" dirty="0">
                <a:solidFill>
                  <a:schemeClr val="tx1"/>
                </a:solidFill>
              </a:rPr>
              <a:t> </a:t>
            </a:r>
            <a:r>
              <a:rPr lang="ru-RU" dirty="0" err="1">
                <a:solidFill>
                  <a:schemeClr val="tx1"/>
                </a:solidFill>
              </a:rPr>
              <a:t>активну</a:t>
            </a:r>
            <a:r>
              <a:rPr lang="ru-RU" dirty="0">
                <a:solidFill>
                  <a:schemeClr val="tx1"/>
                </a:solidFill>
              </a:rPr>
              <a:t> роль у </a:t>
            </a:r>
            <a:r>
              <a:rPr lang="ru-RU" dirty="0" err="1">
                <a:solidFill>
                  <a:schemeClr val="tx1"/>
                </a:solidFill>
              </a:rPr>
              <a:t>розробці</a:t>
            </a:r>
            <a:r>
              <a:rPr lang="ru-RU" dirty="0">
                <a:solidFill>
                  <a:schemeClr val="tx1"/>
                </a:solidFill>
              </a:rPr>
              <a:t> і </a:t>
            </a:r>
            <a:r>
              <a:rPr lang="ru-RU" dirty="0" err="1">
                <a:solidFill>
                  <a:schemeClr val="tx1"/>
                </a:solidFill>
              </a:rPr>
              <a:t>реалізації</a:t>
            </a:r>
            <a:r>
              <a:rPr lang="ru-RU" dirty="0">
                <a:solidFill>
                  <a:schemeClr val="tx1"/>
                </a:solidFill>
              </a:rPr>
              <a:t> </a:t>
            </a:r>
            <a:r>
              <a:rPr lang="ru-RU" dirty="0" err="1">
                <a:solidFill>
                  <a:schemeClr val="tx1"/>
                </a:solidFill>
              </a:rPr>
              <a:t>політики</a:t>
            </a:r>
            <a:r>
              <a:rPr lang="ru-RU" dirty="0">
                <a:solidFill>
                  <a:schemeClr val="tx1"/>
                </a:solidFill>
              </a:rPr>
              <a:t> </a:t>
            </a:r>
            <a:r>
              <a:rPr lang="ru-RU" dirty="0" err="1">
                <a:solidFill>
                  <a:schemeClr val="tx1"/>
                </a:solidFill>
              </a:rPr>
              <a:t>залучення</a:t>
            </a:r>
            <a:r>
              <a:rPr lang="ru-RU" dirty="0">
                <a:solidFill>
                  <a:schemeClr val="tx1"/>
                </a:solidFill>
              </a:rPr>
              <a:t> </a:t>
            </a:r>
            <a:r>
              <a:rPr lang="ru-RU" dirty="0" err="1">
                <a:solidFill>
                  <a:schemeClr val="tx1"/>
                </a:solidFill>
              </a:rPr>
              <a:t>прямих</a:t>
            </a:r>
            <a:r>
              <a:rPr lang="ru-RU" dirty="0">
                <a:solidFill>
                  <a:schemeClr val="tx1"/>
                </a:solidFill>
              </a:rPr>
              <a:t> </a:t>
            </a:r>
            <a:r>
              <a:rPr lang="ru-RU" dirty="0" err="1">
                <a:solidFill>
                  <a:schemeClr val="tx1"/>
                </a:solidFill>
              </a:rPr>
              <a:t>іноземних</a:t>
            </a:r>
            <a:r>
              <a:rPr lang="ru-RU" dirty="0">
                <a:solidFill>
                  <a:schemeClr val="tx1"/>
                </a:solidFill>
              </a:rPr>
              <a:t> </a:t>
            </a:r>
            <a:r>
              <a:rPr lang="ru-RU" dirty="0" err="1">
                <a:solidFill>
                  <a:schemeClr val="tx1"/>
                </a:solidFill>
              </a:rPr>
              <a:t>інвестицій</a:t>
            </a:r>
            <a:r>
              <a:rPr lang="ru-RU" dirty="0">
                <a:solidFill>
                  <a:schemeClr val="tx1"/>
                </a:solidFill>
              </a:rPr>
              <a:t> з метою:</a:t>
            </a:r>
          </a:p>
          <a:p>
            <a:pPr algn="just"/>
            <a:r>
              <a:rPr lang="ru-RU" dirty="0" err="1">
                <a:solidFill>
                  <a:schemeClr val="tx1"/>
                </a:solidFill>
              </a:rPr>
              <a:t>сприяння</a:t>
            </a:r>
            <a:r>
              <a:rPr lang="ru-RU" dirty="0">
                <a:solidFill>
                  <a:schemeClr val="tx1"/>
                </a:solidFill>
              </a:rPr>
              <a:t> </a:t>
            </a:r>
            <a:r>
              <a:rPr lang="ru-RU" dirty="0" err="1">
                <a:solidFill>
                  <a:schemeClr val="tx1"/>
                </a:solidFill>
              </a:rPr>
              <a:t>економічному</a:t>
            </a:r>
            <a:r>
              <a:rPr lang="ru-RU" dirty="0">
                <a:solidFill>
                  <a:schemeClr val="tx1"/>
                </a:solidFill>
              </a:rPr>
              <a:t> </a:t>
            </a:r>
            <a:r>
              <a:rPr lang="ru-RU" dirty="0" err="1">
                <a:solidFill>
                  <a:schemeClr val="tx1"/>
                </a:solidFill>
              </a:rPr>
              <a:t>зростанню</a:t>
            </a:r>
            <a:r>
              <a:rPr lang="ru-RU" dirty="0">
                <a:solidFill>
                  <a:schemeClr val="tx1"/>
                </a:solidFill>
              </a:rPr>
              <a:t> </a:t>
            </a:r>
            <a:r>
              <a:rPr lang="ru-RU" dirty="0" err="1">
                <a:solidFill>
                  <a:schemeClr val="tx1"/>
                </a:solidFill>
              </a:rPr>
              <a:t>країни</a:t>
            </a:r>
            <a:r>
              <a:rPr lang="ru-RU" dirty="0">
                <a:solidFill>
                  <a:schemeClr val="tx1"/>
                </a:solidFill>
              </a:rPr>
              <a:t>;</a:t>
            </a:r>
          </a:p>
          <a:p>
            <a:pPr algn="just"/>
            <a:r>
              <a:rPr lang="ru-RU" dirty="0" err="1">
                <a:solidFill>
                  <a:schemeClr val="tx1"/>
                </a:solidFill>
              </a:rPr>
              <a:t>забезпечення</a:t>
            </a:r>
            <a:r>
              <a:rPr lang="ru-RU" dirty="0">
                <a:solidFill>
                  <a:schemeClr val="tx1"/>
                </a:solidFill>
              </a:rPr>
              <a:t> </a:t>
            </a:r>
            <a:r>
              <a:rPr lang="ru-RU" dirty="0" err="1">
                <a:solidFill>
                  <a:schemeClr val="tx1"/>
                </a:solidFill>
              </a:rPr>
              <a:t>економічного</a:t>
            </a:r>
            <a:r>
              <a:rPr lang="ru-RU" dirty="0">
                <a:solidFill>
                  <a:schemeClr val="tx1"/>
                </a:solidFill>
              </a:rPr>
              <a:t> </a:t>
            </a:r>
            <a:r>
              <a:rPr lang="ru-RU" dirty="0" err="1">
                <a:solidFill>
                  <a:schemeClr val="tx1"/>
                </a:solidFill>
              </a:rPr>
              <a:t>суверенітету</a:t>
            </a:r>
            <a:r>
              <a:rPr lang="ru-RU" dirty="0">
                <a:solidFill>
                  <a:schemeClr val="tx1"/>
                </a:solidFill>
              </a:rPr>
              <a:t> і/</a:t>
            </a:r>
            <a:r>
              <a:rPr lang="ru-RU" dirty="0" err="1">
                <a:solidFill>
                  <a:schemeClr val="tx1"/>
                </a:solidFill>
              </a:rPr>
              <a:t>або</a:t>
            </a:r>
            <a:r>
              <a:rPr lang="ru-RU" dirty="0">
                <a:solidFill>
                  <a:schemeClr val="tx1"/>
                </a:solidFill>
              </a:rPr>
              <a:t> </a:t>
            </a:r>
            <a:r>
              <a:rPr lang="ru-RU" dirty="0" err="1">
                <a:solidFill>
                  <a:schemeClr val="tx1"/>
                </a:solidFill>
              </a:rPr>
              <a:t>одержання</a:t>
            </a:r>
            <a:r>
              <a:rPr lang="ru-RU" dirty="0">
                <a:solidFill>
                  <a:schemeClr val="tx1"/>
                </a:solidFill>
              </a:rPr>
              <a:t> максимально </a:t>
            </a:r>
            <a:r>
              <a:rPr lang="ru-RU" dirty="0" err="1">
                <a:solidFill>
                  <a:schemeClr val="tx1"/>
                </a:solidFill>
              </a:rPr>
              <a:t>можливих</a:t>
            </a:r>
            <a:r>
              <a:rPr lang="ru-RU" dirty="0">
                <a:solidFill>
                  <a:schemeClr val="tx1"/>
                </a:solidFill>
              </a:rPr>
              <a:t> </a:t>
            </a:r>
            <a:r>
              <a:rPr lang="ru-RU" dirty="0" err="1">
                <a:solidFill>
                  <a:schemeClr val="tx1"/>
                </a:solidFill>
              </a:rPr>
              <a:t>економічних</a:t>
            </a:r>
            <a:r>
              <a:rPr lang="ru-RU" dirty="0">
                <a:solidFill>
                  <a:schemeClr val="tx1"/>
                </a:solidFill>
              </a:rPr>
              <a:t> </a:t>
            </a:r>
            <a:r>
              <a:rPr lang="ru-RU" dirty="0" err="1">
                <a:solidFill>
                  <a:schemeClr val="tx1"/>
                </a:solidFill>
              </a:rPr>
              <a:t>переваг</a:t>
            </a:r>
            <a:r>
              <a:rPr lang="ru-RU" dirty="0">
                <a:solidFill>
                  <a:schemeClr val="tx1"/>
                </a:solidFill>
              </a:rPr>
              <a:t>. </a:t>
            </a:r>
          </a:p>
          <a:p>
            <a:pPr marL="45720" indent="0" algn="just">
              <a:buNone/>
            </a:pPr>
            <a:r>
              <a:rPr lang="uk-UA" dirty="0"/>
              <a:t>	</a:t>
            </a:r>
            <a:r>
              <a:rPr lang="uk-UA" dirty="0">
                <a:solidFill>
                  <a:schemeClr val="tx1"/>
                </a:solidFill>
              </a:rPr>
              <a:t>Перша мета вимагає встановлення більш високого рівня іноземної власності в статутному капіталі фірми і контролю в руках закордонних власників, наприклад, у тих галузях, де залучення капіталовкладень позитивно впливає на зростання продуктивності праці в приймаючій країні. Навпаки, друга мета вимагає більш високого рівня національної власності і збереження контролю над місцевими інвесторами.</a:t>
            </a:r>
          </a:p>
        </p:txBody>
      </p:sp>
    </p:spTree>
    <p:extLst>
      <p:ext uri="{BB962C8B-B14F-4D97-AF65-F5344CB8AC3E}">
        <p14:creationId xmlns:p14="http://schemas.microsoft.com/office/powerpoint/2010/main" val="117453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D7D4926-0B0A-4C68-B5E9-ED3BCA9A6A93}"/>
              </a:ext>
            </a:extLst>
          </p:cNvPr>
          <p:cNvSpPr>
            <a:spLocks noGrp="1"/>
          </p:cNvSpPr>
          <p:nvPr>
            <p:ph idx="1"/>
          </p:nvPr>
        </p:nvSpPr>
        <p:spPr>
          <a:xfrm>
            <a:off x="838200" y="576470"/>
            <a:ext cx="10515600" cy="5600493"/>
          </a:xfrm>
        </p:spPr>
        <p:txBody>
          <a:bodyPr>
            <a:normAutofit/>
          </a:bodyPr>
          <a:lstStyle/>
          <a:p>
            <a:pPr marL="0" indent="0" algn="just">
              <a:buNone/>
            </a:pPr>
            <a:r>
              <a:rPr lang="uk-UA" dirty="0">
                <a:solidFill>
                  <a:schemeClr val="tx1"/>
                </a:solidFill>
              </a:rPr>
              <a:t>Виділяють зовнішні та внутрішні чинники, що впливають на вибір форми виходу на зарубіжні ринки. </a:t>
            </a:r>
          </a:p>
          <a:p>
            <a:pPr marL="0" indent="0" algn="just">
              <a:buNone/>
            </a:pPr>
            <a:r>
              <a:rPr lang="uk-UA" dirty="0">
                <a:solidFill>
                  <a:schemeClr val="tx1"/>
                </a:solidFill>
              </a:rPr>
              <a:t>Найважливішими </a:t>
            </a:r>
            <a:r>
              <a:rPr lang="uk-UA" b="1" dirty="0"/>
              <a:t>зовнішніми чинниками </a:t>
            </a:r>
            <a:r>
              <a:rPr lang="uk-UA" dirty="0">
                <a:solidFill>
                  <a:schemeClr val="tx1"/>
                </a:solidFill>
              </a:rPr>
              <a:t>є такі: </a:t>
            </a:r>
          </a:p>
          <a:p>
            <a:pPr algn="just">
              <a:buFont typeface="Wingdings" panose="05000000000000000000" pitchFamily="2" charset="2"/>
              <a:buChar char="ü"/>
            </a:pPr>
            <a:r>
              <a:rPr lang="uk-UA" dirty="0">
                <a:solidFill>
                  <a:schemeClr val="tx1"/>
                </a:solidFill>
              </a:rPr>
              <a:t>ринкові чинники зарубіжної країни: розмір ринку та перспективи росту, конкурентна структура тощо;</a:t>
            </a:r>
          </a:p>
          <a:p>
            <a:pPr algn="just">
              <a:buFont typeface="Wingdings" panose="05000000000000000000" pitchFamily="2" charset="2"/>
              <a:buChar char="ü"/>
            </a:pPr>
            <a:r>
              <a:rPr lang="uk-UA" dirty="0" err="1">
                <a:solidFill>
                  <a:schemeClr val="tx1"/>
                </a:solidFill>
              </a:rPr>
              <a:t>середовищні</a:t>
            </a:r>
            <a:r>
              <a:rPr lang="uk-UA" dirty="0">
                <a:solidFill>
                  <a:schemeClr val="tx1"/>
                </a:solidFill>
              </a:rPr>
              <a:t> чинники зарубіжної країни: політичні, економічні та соціально-культурні характеристики, зокрема урядова політика щодо прямих іноземних інвестицій; географічна відстань; економічне зростання, зовнішні зв'язки країни тощо;</a:t>
            </a:r>
          </a:p>
          <a:p>
            <a:pPr algn="just">
              <a:buFont typeface="Wingdings" panose="05000000000000000000" pitchFamily="2" charset="2"/>
              <a:buChar char="ü"/>
            </a:pPr>
            <a:r>
              <a:rPr lang="uk-UA" dirty="0">
                <a:solidFill>
                  <a:schemeClr val="tx1"/>
                </a:solidFill>
              </a:rPr>
              <a:t>виробничі чинники зарубіжної країни: наявність, якість і вартість сировини, робочої сили, а також ступінь розвитку інфраструктури (транспорт, комунікації тощо); </a:t>
            </a:r>
          </a:p>
          <a:p>
            <a:pPr algn="just">
              <a:buFont typeface="Wingdings" panose="05000000000000000000" pitchFamily="2" charset="2"/>
              <a:buChar char="ü"/>
            </a:pPr>
            <a:r>
              <a:rPr lang="uk-UA" dirty="0">
                <a:solidFill>
                  <a:schemeClr val="tx1"/>
                </a:solidFill>
              </a:rPr>
              <a:t>чинники країни базування: розмір ринку, вартість виробництва, умови конкуренції, рівень урядової підтримки міжнародного бізнесу тощо</a:t>
            </a:r>
          </a:p>
        </p:txBody>
      </p:sp>
    </p:spTree>
    <p:extLst>
      <p:ext uri="{BB962C8B-B14F-4D97-AF65-F5344CB8AC3E}">
        <p14:creationId xmlns:p14="http://schemas.microsoft.com/office/powerpoint/2010/main" val="1272125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F809D8-32E0-4C49-82ED-550FCBB06BEE}"/>
              </a:ext>
            </a:extLst>
          </p:cNvPr>
          <p:cNvSpPr>
            <a:spLocks noGrp="1"/>
          </p:cNvSpPr>
          <p:nvPr>
            <p:ph type="title"/>
          </p:nvPr>
        </p:nvSpPr>
        <p:spPr>
          <a:xfrm>
            <a:off x="764721" y="419100"/>
            <a:ext cx="10662557" cy="1356360"/>
          </a:xfrm>
        </p:spPr>
        <p:txBody>
          <a:bodyPr>
            <a:normAutofit fontScale="90000"/>
          </a:bodyPr>
          <a:lstStyle/>
          <a:p>
            <a:pPr algn="ctr"/>
            <a:r>
              <a:rPr lang="ru-RU" dirty="0" err="1"/>
              <a:t>Державна</a:t>
            </a:r>
            <a:r>
              <a:rPr lang="ru-RU" dirty="0"/>
              <a:t> </a:t>
            </a:r>
            <a:r>
              <a:rPr lang="ru-RU" dirty="0" err="1"/>
              <a:t>політика</a:t>
            </a:r>
            <a:r>
              <a:rPr lang="ru-RU" dirty="0"/>
              <a:t> </a:t>
            </a:r>
            <a:r>
              <a:rPr lang="ru-RU" dirty="0" err="1"/>
              <a:t>приймаючої</a:t>
            </a:r>
            <a:r>
              <a:rPr lang="ru-RU" dirty="0"/>
              <a:t> </a:t>
            </a:r>
            <a:r>
              <a:rPr lang="ru-RU" dirty="0" err="1"/>
              <a:t>країни</a:t>
            </a:r>
            <a:r>
              <a:rPr lang="ru-RU" dirty="0"/>
              <a:t> у </a:t>
            </a:r>
            <a:r>
              <a:rPr lang="ru-RU" dirty="0" err="1"/>
              <a:t>відношенні</a:t>
            </a:r>
            <a:r>
              <a:rPr lang="ru-RU" dirty="0"/>
              <a:t> </a:t>
            </a:r>
            <a:r>
              <a:rPr lang="ru-RU" dirty="0" err="1"/>
              <a:t>іноземного</a:t>
            </a:r>
            <a:r>
              <a:rPr lang="ru-RU" dirty="0"/>
              <a:t> </a:t>
            </a:r>
            <a:r>
              <a:rPr lang="ru-RU" dirty="0" err="1"/>
              <a:t>капіталу</a:t>
            </a:r>
            <a:r>
              <a:rPr lang="ru-RU" dirty="0"/>
              <a:t> </a:t>
            </a:r>
            <a:r>
              <a:rPr lang="ru-RU" dirty="0" err="1"/>
              <a:t>містить</a:t>
            </a:r>
            <a:r>
              <a:rPr lang="ru-RU" dirty="0"/>
              <a:t> у </a:t>
            </a:r>
            <a:r>
              <a:rPr lang="ru-RU" dirty="0" err="1"/>
              <a:t>собі</a:t>
            </a:r>
            <a:r>
              <a:rPr lang="ru-RU" dirty="0"/>
              <a:t>: </a:t>
            </a:r>
            <a:endParaRPr lang="uk-UA" dirty="0"/>
          </a:p>
        </p:txBody>
      </p:sp>
      <p:sp>
        <p:nvSpPr>
          <p:cNvPr id="3" name="Місце для вмісту 2">
            <a:extLst>
              <a:ext uri="{FF2B5EF4-FFF2-40B4-BE49-F238E27FC236}">
                <a16:creationId xmlns:a16="http://schemas.microsoft.com/office/drawing/2014/main" id="{808931B1-0D82-4E72-A5E8-C97E2729C4C0}"/>
              </a:ext>
            </a:extLst>
          </p:cNvPr>
          <p:cNvSpPr>
            <a:spLocks noGrp="1"/>
          </p:cNvSpPr>
          <p:nvPr>
            <p:ph idx="1"/>
          </p:nvPr>
        </p:nvSpPr>
        <p:spPr>
          <a:xfrm>
            <a:off x="1058635" y="2008415"/>
            <a:ext cx="10368643" cy="4038600"/>
          </a:xfrm>
        </p:spPr>
        <p:txBody>
          <a:bodyPr/>
          <a:lstStyle/>
          <a:p>
            <a:pPr algn="just"/>
            <a:r>
              <a:rPr lang="ru-RU" b="1" dirty="0" err="1">
                <a:solidFill>
                  <a:schemeClr val="tx1"/>
                </a:solidFill>
              </a:rPr>
              <a:t>політику</a:t>
            </a:r>
            <a:r>
              <a:rPr lang="ru-RU" b="1" dirty="0">
                <a:solidFill>
                  <a:schemeClr val="tx1"/>
                </a:solidFill>
              </a:rPr>
              <a:t> </a:t>
            </a:r>
            <a:r>
              <a:rPr lang="ru-RU" b="1" dirty="0" err="1">
                <a:solidFill>
                  <a:schemeClr val="tx1"/>
                </a:solidFill>
              </a:rPr>
              <a:t>регулювання</a:t>
            </a:r>
            <a:r>
              <a:rPr lang="ru-RU" b="1" dirty="0">
                <a:solidFill>
                  <a:schemeClr val="tx1"/>
                </a:solidFill>
              </a:rPr>
              <a:t> </a:t>
            </a:r>
            <a:r>
              <a:rPr lang="ru-RU" b="1" dirty="0" err="1">
                <a:solidFill>
                  <a:schemeClr val="tx1"/>
                </a:solidFill>
              </a:rPr>
              <a:t>інвестицій</a:t>
            </a:r>
            <a:r>
              <a:rPr lang="ru-RU" b="1" dirty="0">
                <a:solidFill>
                  <a:schemeClr val="tx1"/>
                </a:solidFill>
              </a:rPr>
              <a:t> </a:t>
            </a:r>
            <a:r>
              <a:rPr lang="ru-RU" dirty="0">
                <a:solidFill>
                  <a:schemeClr val="tx1"/>
                </a:solidFill>
              </a:rPr>
              <a:t>з метою </a:t>
            </a:r>
            <a:r>
              <a:rPr lang="ru-RU" dirty="0" err="1">
                <a:solidFill>
                  <a:schemeClr val="tx1"/>
                </a:solidFill>
              </a:rPr>
              <a:t>одержання</a:t>
            </a:r>
            <a:r>
              <a:rPr lang="ru-RU" dirty="0">
                <a:solidFill>
                  <a:schemeClr val="tx1"/>
                </a:solidFill>
              </a:rPr>
              <a:t> максимуму </a:t>
            </a:r>
            <a:r>
              <a:rPr lang="ru-RU" dirty="0" err="1">
                <a:solidFill>
                  <a:schemeClr val="tx1"/>
                </a:solidFill>
              </a:rPr>
              <a:t>прибутку</a:t>
            </a:r>
            <a:r>
              <a:rPr lang="ru-RU" dirty="0">
                <a:solidFill>
                  <a:schemeClr val="tx1"/>
                </a:solidFill>
              </a:rPr>
              <a:t> на </a:t>
            </a:r>
            <a:r>
              <a:rPr lang="ru-RU" dirty="0" err="1">
                <a:solidFill>
                  <a:schemeClr val="tx1"/>
                </a:solidFill>
              </a:rPr>
              <a:t>одиницю</a:t>
            </a:r>
            <a:r>
              <a:rPr lang="ru-RU" dirty="0">
                <a:solidFill>
                  <a:schemeClr val="tx1"/>
                </a:solidFill>
              </a:rPr>
              <a:t> </a:t>
            </a:r>
            <a:r>
              <a:rPr lang="ru-RU" dirty="0" err="1">
                <a:solidFill>
                  <a:schemeClr val="tx1"/>
                </a:solidFill>
              </a:rPr>
              <a:t>вкладеного</a:t>
            </a:r>
            <a:r>
              <a:rPr lang="ru-RU" dirty="0">
                <a:solidFill>
                  <a:schemeClr val="tx1"/>
                </a:solidFill>
              </a:rPr>
              <a:t> </a:t>
            </a:r>
            <a:r>
              <a:rPr lang="ru-RU" dirty="0" err="1">
                <a:solidFill>
                  <a:schemeClr val="tx1"/>
                </a:solidFill>
              </a:rPr>
              <a:t>капіталу</a:t>
            </a:r>
            <a:r>
              <a:rPr lang="ru-RU" dirty="0">
                <a:solidFill>
                  <a:schemeClr val="tx1"/>
                </a:solidFill>
              </a:rPr>
              <a:t>;</a:t>
            </a:r>
          </a:p>
          <a:p>
            <a:pPr algn="just"/>
            <a:r>
              <a:rPr lang="ru-RU" b="1" dirty="0" err="1">
                <a:solidFill>
                  <a:schemeClr val="tx1"/>
                </a:solidFill>
              </a:rPr>
              <a:t>політику</a:t>
            </a:r>
            <a:r>
              <a:rPr lang="ru-RU" b="1" dirty="0">
                <a:solidFill>
                  <a:schemeClr val="tx1"/>
                </a:solidFill>
              </a:rPr>
              <a:t> </a:t>
            </a:r>
            <a:r>
              <a:rPr lang="ru-RU" b="1" dirty="0" err="1">
                <a:solidFill>
                  <a:schemeClr val="tx1"/>
                </a:solidFill>
              </a:rPr>
              <a:t>стимулювання</a:t>
            </a:r>
            <a:r>
              <a:rPr lang="ru-RU" b="1" dirty="0">
                <a:solidFill>
                  <a:schemeClr val="tx1"/>
                </a:solidFill>
              </a:rPr>
              <a:t> </a:t>
            </a:r>
            <a:r>
              <a:rPr lang="ru-RU" dirty="0">
                <a:solidFill>
                  <a:schemeClr val="tx1"/>
                </a:solidFill>
              </a:rPr>
              <a:t>для </a:t>
            </a:r>
            <a:r>
              <a:rPr lang="ru-RU" dirty="0" err="1">
                <a:solidFill>
                  <a:schemeClr val="tx1"/>
                </a:solidFill>
              </a:rPr>
              <a:t>залучення</a:t>
            </a:r>
            <a:r>
              <a:rPr lang="ru-RU" dirty="0">
                <a:solidFill>
                  <a:schemeClr val="tx1"/>
                </a:solidFill>
              </a:rPr>
              <a:t> максимально </a:t>
            </a:r>
            <a:r>
              <a:rPr lang="ru-RU" dirty="0" err="1">
                <a:solidFill>
                  <a:schemeClr val="tx1"/>
                </a:solidFill>
              </a:rPr>
              <a:t>можливого</a:t>
            </a:r>
            <a:r>
              <a:rPr lang="ru-RU" dirty="0">
                <a:solidFill>
                  <a:schemeClr val="tx1"/>
                </a:solidFill>
              </a:rPr>
              <a:t> </a:t>
            </a:r>
            <a:r>
              <a:rPr lang="ru-RU" dirty="0" err="1">
                <a:solidFill>
                  <a:schemeClr val="tx1"/>
                </a:solidFill>
              </a:rPr>
              <a:t>обсягу</a:t>
            </a:r>
            <a:r>
              <a:rPr lang="ru-RU" dirty="0">
                <a:solidFill>
                  <a:schemeClr val="tx1"/>
                </a:solidFill>
              </a:rPr>
              <a:t> </a:t>
            </a:r>
            <a:r>
              <a:rPr lang="ru-RU" dirty="0" err="1">
                <a:solidFill>
                  <a:schemeClr val="tx1"/>
                </a:solidFill>
              </a:rPr>
              <a:t>капіталу</a:t>
            </a:r>
            <a:r>
              <a:rPr lang="ru-RU" dirty="0">
                <a:solidFill>
                  <a:schemeClr val="tx1"/>
                </a:solidFill>
              </a:rPr>
              <a:t>. Тут </a:t>
            </a:r>
            <a:r>
              <a:rPr lang="ru-RU" dirty="0" err="1">
                <a:solidFill>
                  <a:schemeClr val="tx1"/>
                </a:solidFill>
              </a:rPr>
              <a:t>важливіше</a:t>
            </a:r>
            <a:r>
              <a:rPr lang="ru-RU" dirty="0">
                <a:solidFill>
                  <a:schemeClr val="tx1"/>
                </a:solidFill>
              </a:rPr>
              <a:t> </a:t>
            </a:r>
            <a:r>
              <a:rPr lang="ru-RU" dirty="0" err="1">
                <a:solidFill>
                  <a:schemeClr val="tx1"/>
                </a:solidFill>
              </a:rPr>
              <a:t>забезпечити</a:t>
            </a:r>
            <a:r>
              <a:rPr lang="ru-RU" dirty="0">
                <a:solidFill>
                  <a:schemeClr val="tx1"/>
                </a:solidFill>
              </a:rPr>
              <a:t> </a:t>
            </a:r>
            <a:r>
              <a:rPr lang="ru-RU" dirty="0" err="1">
                <a:solidFill>
                  <a:schemeClr val="tx1"/>
                </a:solidFill>
              </a:rPr>
              <a:t>потенційно</a:t>
            </a:r>
            <a:r>
              <a:rPr lang="ru-RU" dirty="0">
                <a:solidFill>
                  <a:schemeClr val="tx1"/>
                </a:solidFill>
              </a:rPr>
              <a:t> </a:t>
            </a:r>
            <a:r>
              <a:rPr lang="ru-RU" dirty="0" err="1">
                <a:solidFill>
                  <a:schemeClr val="tx1"/>
                </a:solidFill>
              </a:rPr>
              <a:t>найбільший</a:t>
            </a:r>
            <a:r>
              <a:rPr lang="ru-RU" dirty="0">
                <a:solidFill>
                  <a:schemeClr val="tx1"/>
                </a:solidFill>
              </a:rPr>
              <a:t> </a:t>
            </a:r>
            <a:r>
              <a:rPr lang="ru-RU" dirty="0" err="1">
                <a:solidFill>
                  <a:schemeClr val="tx1"/>
                </a:solidFill>
              </a:rPr>
              <a:t>приплив</a:t>
            </a:r>
            <a:r>
              <a:rPr lang="ru-RU" dirty="0">
                <a:solidFill>
                  <a:schemeClr val="tx1"/>
                </a:solidFill>
              </a:rPr>
              <a:t> </a:t>
            </a:r>
            <a:r>
              <a:rPr lang="ru-RU" dirty="0" err="1">
                <a:solidFill>
                  <a:schemeClr val="tx1"/>
                </a:solidFill>
              </a:rPr>
              <a:t>інвестицій</a:t>
            </a:r>
            <a:r>
              <a:rPr lang="ru-RU" dirty="0">
                <a:solidFill>
                  <a:schemeClr val="tx1"/>
                </a:solidFill>
              </a:rPr>
              <a:t>, а не </a:t>
            </a:r>
            <a:r>
              <a:rPr lang="ru-RU" dirty="0" err="1">
                <a:solidFill>
                  <a:schemeClr val="tx1"/>
                </a:solidFill>
              </a:rPr>
              <a:t>їхню</a:t>
            </a:r>
            <a:r>
              <a:rPr lang="ru-RU" dirty="0">
                <a:solidFill>
                  <a:schemeClr val="tx1"/>
                </a:solidFill>
              </a:rPr>
              <a:t> </a:t>
            </a:r>
            <a:r>
              <a:rPr lang="ru-RU" dirty="0" err="1">
                <a:solidFill>
                  <a:schemeClr val="tx1"/>
                </a:solidFill>
              </a:rPr>
              <a:t>ефективність</a:t>
            </a:r>
            <a:r>
              <a:rPr lang="ru-RU" dirty="0">
                <a:solidFill>
                  <a:schemeClr val="tx1"/>
                </a:solidFill>
              </a:rPr>
              <a:t>.</a:t>
            </a:r>
          </a:p>
          <a:p>
            <a:pPr algn="just"/>
            <a:r>
              <a:rPr lang="uk-UA" dirty="0">
                <a:solidFill>
                  <a:schemeClr val="tx1"/>
                </a:solidFill>
              </a:rPr>
              <a:t>Як правило, держава як інститут влади паралельно проводить політику в обох напрямках - і політику регулювання, і політику стимулювання іноземних капіталів. Але акцент робиться на один із цих напрямків залежно від рівня економічного розвитку країни і лобіювання уряду інтересами відповідних груп населення.</a:t>
            </a:r>
          </a:p>
        </p:txBody>
      </p:sp>
    </p:spTree>
    <p:extLst>
      <p:ext uri="{BB962C8B-B14F-4D97-AF65-F5344CB8AC3E}">
        <p14:creationId xmlns:p14="http://schemas.microsoft.com/office/powerpoint/2010/main" val="403878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6C6A687-E5BF-43FA-A8C7-091664B8A5D5}"/>
              </a:ext>
            </a:extLst>
          </p:cNvPr>
          <p:cNvSpPr>
            <a:spLocks noGrp="1"/>
          </p:cNvSpPr>
          <p:nvPr>
            <p:ph idx="1"/>
          </p:nvPr>
        </p:nvSpPr>
        <p:spPr>
          <a:xfrm>
            <a:off x="1159564" y="816428"/>
            <a:ext cx="9872871" cy="5606143"/>
          </a:xfrm>
        </p:spPr>
        <p:txBody>
          <a:bodyPr/>
          <a:lstStyle/>
          <a:p>
            <a:pPr marL="45720" indent="0" algn="just">
              <a:buNone/>
            </a:pPr>
            <a:r>
              <a:rPr lang="uk-UA" sz="2800" dirty="0">
                <a:solidFill>
                  <a:schemeClr val="tx1"/>
                </a:solidFill>
              </a:rPr>
              <a:t>	Розрізняють декілька </a:t>
            </a:r>
            <a:r>
              <a:rPr lang="uk-UA" sz="2800" b="1" dirty="0">
                <a:solidFill>
                  <a:schemeClr val="tx1"/>
                </a:solidFill>
              </a:rPr>
              <a:t>інвестиційних режимів</a:t>
            </a:r>
            <a:r>
              <a:rPr lang="uk-UA" sz="2800" dirty="0">
                <a:solidFill>
                  <a:schemeClr val="tx1"/>
                </a:solidFill>
              </a:rPr>
              <a:t>, що застосовуються у державній і міждержавній практиці регулювання </a:t>
            </a:r>
            <a:r>
              <a:rPr lang="uk-UA" sz="2800" dirty="0" err="1">
                <a:solidFill>
                  <a:schemeClr val="tx1"/>
                </a:solidFill>
              </a:rPr>
              <a:t>капіталопотоків</a:t>
            </a:r>
            <a:r>
              <a:rPr lang="uk-UA" sz="2800" dirty="0">
                <a:solidFill>
                  <a:schemeClr val="tx1"/>
                </a:solidFill>
              </a:rPr>
              <a:t>:</a:t>
            </a:r>
          </a:p>
          <a:p>
            <a:pPr marL="45720" indent="0" algn="just">
              <a:buNone/>
            </a:pPr>
            <a:endParaRPr lang="uk-UA" sz="2800" dirty="0">
              <a:solidFill>
                <a:schemeClr val="tx1"/>
              </a:solidFill>
            </a:endParaRPr>
          </a:p>
          <a:p>
            <a:pPr algn="just"/>
            <a:r>
              <a:rPr lang="ru-RU" sz="2800" dirty="0">
                <a:solidFill>
                  <a:schemeClr val="tx1"/>
                </a:solidFill>
              </a:rPr>
              <a:t>режим </a:t>
            </a:r>
            <a:r>
              <a:rPr lang="ru-RU" sz="2800" dirty="0" err="1">
                <a:solidFill>
                  <a:schemeClr val="tx1"/>
                </a:solidFill>
              </a:rPr>
              <a:t>найбільшого</a:t>
            </a:r>
            <a:r>
              <a:rPr lang="ru-RU" sz="2800" dirty="0">
                <a:solidFill>
                  <a:schemeClr val="tx1"/>
                </a:solidFill>
              </a:rPr>
              <a:t> </a:t>
            </a:r>
            <a:r>
              <a:rPr lang="ru-RU" sz="2800" dirty="0" err="1">
                <a:solidFill>
                  <a:schemeClr val="tx1"/>
                </a:solidFill>
              </a:rPr>
              <a:t>сприяння</a:t>
            </a:r>
            <a:r>
              <a:rPr lang="ru-RU" sz="2800" dirty="0">
                <a:solidFill>
                  <a:schemeClr val="tx1"/>
                </a:solidFill>
              </a:rPr>
              <a:t>; </a:t>
            </a:r>
          </a:p>
          <a:p>
            <a:pPr algn="just"/>
            <a:r>
              <a:rPr lang="ru-RU" sz="2800" dirty="0">
                <a:solidFill>
                  <a:schemeClr val="tx1"/>
                </a:solidFill>
              </a:rPr>
              <a:t> </a:t>
            </a:r>
            <a:r>
              <a:rPr lang="ru-RU" sz="2800" dirty="0" err="1">
                <a:solidFill>
                  <a:schemeClr val="tx1"/>
                </a:solidFill>
              </a:rPr>
              <a:t>національний</a:t>
            </a:r>
            <a:r>
              <a:rPr lang="ru-RU" sz="2800" dirty="0">
                <a:solidFill>
                  <a:schemeClr val="tx1"/>
                </a:solidFill>
              </a:rPr>
              <a:t> режим; </a:t>
            </a:r>
          </a:p>
          <a:p>
            <a:pPr algn="just"/>
            <a:r>
              <a:rPr lang="ru-RU" sz="2800" dirty="0" err="1">
                <a:solidFill>
                  <a:schemeClr val="tx1"/>
                </a:solidFill>
              </a:rPr>
              <a:t>справедливий</a:t>
            </a:r>
            <a:r>
              <a:rPr lang="ru-RU" sz="2800" dirty="0">
                <a:solidFill>
                  <a:schemeClr val="tx1"/>
                </a:solidFill>
              </a:rPr>
              <a:t> і </a:t>
            </a:r>
            <a:r>
              <a:rPr lang="ru-RU" sz="2800" dirty="0" err="1">
                <a:solidFill>
                  <a:schemeClr val="tx1"/>
                </a:solidFill>
              </a:rPr>
              <a:t>рівноправний</a:t>
            </a:r>
            <a:r>
              <a:rPr lang="ru-RU" sz="2800" dirty="0">
                <a:solidFill>
                  <a:schemeClr val="tx1"/>
                </a:solidFill>
              </a:rPr>
              <a:t> режим;</a:t>
            </a:r>
          </a:p>
          <a:p>
            <a:pPr algn="just"/>
            <a:r>
              <a:rPr lang="ru-RU" sz="2800" dirty="0">
                <a:solidFill>
                  <a:schemeClr val="tx1"/>
                </a:solidFill>
              </a:rPr>
              <a:t>режим </a:t>
            </a:r>
            <a:r>
              <a:rPr lang="ru-RU" sz="2800" dirty="0" err="1">
                <a:solidFill>
                  <a:schemeClr val="tx1"/>
                </a:solidFill>
              </a:rPr>
              <a:t>транспарентності</a:t>
            </a:r>
            <a:r>
              <a:rPr lang="ru-RU" sz="2800" dirty="0">
                <a:solidFill>
                  <a:schemeClr val="tx1"/>
                </a:solidFill>
              </a:rPr>
              <a:t>.</a:t>
            </a:r>
          </a:p>
          <a:p>
            <a:endParaRPr lang="uk-UA" dirty="0">
              <a:solidFill>
                <a:schemeClr val="tx1"/>
              </a:solidFill>
            </a:endParaRPr>
          </a:p>
        </p:txBody>
      </p:sp>
    </p:spTree>
    <p:extLst>
      <p:ext uri="{BB962C8B-B14F-4D97-AF65-F5344CB8AC3E}">
        <p14:creationId xmlns:p14="http://schemas.microsoft.com/office/powerpoint/2010/main" val="309627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546B2-075C-4F54-B280-D9103FE7ED33}"/>
              </a:ext>
            </a:extLst>
          </p:cNvPr>
          <p:cNvSpPr>
            <a:spLocks noGrp="1"/>
          </p:cNvSpPr>
          <p:nvPr>
            <p:ph type="title"/>
          </p:nvPr>
        </p:nvSpPr>
        <p:spPr/>
        <p:txBody>
          <a:bodyPr/>
          <a:lstStyle/>
          <a:p>
            <a:r>
              <a:rPr lang="uk-UA" dirty="0"/>
              <a:t>Режим найбільшого сприяння (РНС)</a:t>
            </a:r>
          </a:p>
        </p:txBody>
      </p:sp>
      <p:sp>
        <p:nvSpPr>
          <p:cNvPr id="3" name="Місце для вмісту 2">
            <a:extLst>
              <a:ext uri="{FF2B5EF4-FFF2-40B4-BE49-F238E27FC236}">
                <a16:creationId xmlns:a16="http://schemas.microsoft.com/office/drawing/2014/main" id="{E280DCC2-3322-467F-8763-73B0629540DF}"/>
              </a:ext>
            </a:extLst>
          </p:cNvPr>
          <p:cNvSpPr>
            <a:spLocks noGrp="1"/>
          </p:cNvSpPr>
          <p:nvPr>
            <p:ph idx="1"/>
          </p:nvPr>
        </p:nvSpPr>
        <p:spPr>
          <a:xfrm>
            <a:off x="1028700" y="1965960"/>
            <a:ext cx="9872871" cy="4038600"/>
          </a:xfrm>
        </p:spPr>
        <p:txBody>
          <a:bodyPr>
            <a:normAutofit lnSpcReduction="10000"/>
          </a:bodyPr>
          <a:lstStyle/>
          <a:p>
            <a:pPr algn="just"/>
            <a:r>
              <a:rPr lang="ru-RU" dirty="0" err="1">
                <a:solidFill>
                  <a:schemeClr val="tx1"/>
                </a:solidFill>
              </a:rPr>
              <a:t>Приймаюча</a:t>
            </a:r>
            <a:r>
              <a:rPr lang="ru-RU" dirty="0">
                <a:solidFill>
                  <a:schemeClr val="tx1"/>
                </a:solidFill>
              </a:rPr>
              <a:t> </a:t>
            </a:r>
            <a:r>
              <a:rPr lang="ru-RU" dirty="0" err="1">
                <a:solidFill>
                  <a:schemeClr val="tx1"/>
                </a:solidFill>
              </a:rPr>
              <a:t>країна</a:t>
            </a:r>
            <a:r>
              <a:rPr lang="ru-RU" dirty="0">
                <a:solidFill>
                  <a:schemeClr val="tx1"/>
                </a:solidFill>
              </a:rPr>
              <a:t> </a:t>
            </a:r>
            <a:r>
              <a:rPr lang="ru-RU" dirty="0" err="1">
                <a:solidFill>
                  <a:schemeClr val="tx1"/>
                </a:solidFill>
              </a:rPr>
              <a:t>відноситься</a:t>
            </a:r>
            <a:r>
              <a:rPr lang="ru-RU" dirty="0">
                <a:solidFill>
                  <a:schemeClr val="tx1"/>
                </a:solidFill>
              </a:rPr>
              <a:t> до </a:t>
            </a:r>
            <a:r>
              <a:rPr lang="ru-RU" dirty="0" err="1">
                <a:solidFill>
                  <a:schemeClr val="tx1"/>
                </a:solidFill>
              </a:rPr>
              <a:t>інвесторів</a:t>
            </a:r>
            <a:r>
              <a:rPr lang="ru-RU" dirty="0">
                <a:solidFill>
                  <a:schemeClr val="tx1"/>
                </a:solidFill>
              </a:rPr>
              <a:t> </a:t>
            </a:r>
            <a:r>
              <a:rPr lang="ru-RU" dirty="0" err="1">
                <a:solidFill>
                  <a:schemeClr val="tx1"/>
                </a:solidFill>
              </a:rPr>
              <a:t>однієї</a:t>
            </a:r>
            <a:r>
              <a:rPr lang="ru-RU" dirty="0">
                <a:solidFill>
                  <a:schemeClr val="tx1"/>
                </a:solidFill>
              </a:rPr>
              <a:t> </a:t>
            </a:r>
            <a:r>
              <a:rPr lang="ru-RU" dirty="0" err="1">
                <a:solidFill>
                  <a:schemeClr val="tx1"/>
                </a:solidFill>
              </a:rPr>
              <a:t>країни</a:t>
            </a:r>
            <a:r>
              <a:rPr lang="ru-RU" dirty="0">
                <a:solidFill>
                  <a:schemeClr val="tx1"/>
                </a:solidFill>
              </a:rPr>
              <a:t> не </a:t>
            </a:r>
            <a:r>
              <a:rPr lang="ru-RU" dirty="0" err="1">
                <a:solidFill>
                  <a:schemeClr val="tx1"/>
                </a:solidFill>
              </a:rPr>
              <a:t>менш</a:t>
            </a:r>
            <a:r>
              <a:rPr lang="ru-RU" dirty="0">
                <a:solidFill>
                  <a:schemeClr val="tx1"/>
                </a:solidFill>
              </a:rPr>
              <a:t> </a:t>
            </a:r>
            <a:r>
              <a:rPr lang="uk-UA" dirty="0">
                <a:solidFill>
                  <a:schemeClr val="tx1"/>
                </a:solidFill>
              </a:rPr>
              <a:t>сприятливо, ніж до інвесторів будь-якої іншої держави. РНС гарантує інвесторам захист від будь-яких форм дискримінації з боку приймаючої країни й у такий спосіб є вирішальним при створенні рівних конкурентних можливостей між інвесторами різних держав.</a:t>
            </a:r>
          </a:p>
          <a:p>
            <a:pPr algn="just"/>
            <a:r>
              <a:rPr lang="uk-UA" dirty="0">
                <a:solidFill>
                  <a:schemeClr val="tx1"/>
                </a:solidFill>
              </a:rPr>
              <a:t>РНС дозволяє приймаючій країні маневрувати щодо змісту майбутніх інвестиційних договорів, оскільки може створити ситуацію більшої свободи в тому плані, що дозволяє приймаючій країні розширювати на однобічній основі додаткові права, які будуть надані третім країнам у майбутніх угодах. Глобалізація інвестиційної діяльності ускладнює визначення національної приналежності корпорацій і відповідної законодавчої основи для розмежування сфер між компаніями. Це створює труднощі визначення національності, тоді як національні компанії одержують переваги від дії РНС. </a:t>
            </a:r>
          </a:p>
        </p:txBody>
      </p:sp>
    </p:spTree>
    <p:extLst>
      <p:ext uri="{BB962C8B-B14F-4D97-AF65-F5344CB8AC3E}">
        <p14:creationId xmlns:p14="http://schemas.microsoft.com/office/powerpoint/2010/main" val="202484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00ADE9-451C-41AC-B93A-F385913D316D}"/>
              </a:ext>
            </a:extLst>
          </p:cNvPr>
          <p:cNvSpPr>
            <a:spLocks noGrp="1"/>
          </p:cNvSpPr>
          <p:nvPr>
            <p:ph type="title"/>
          </p:nvPr>
        </p:nvSpPr>
        <p:spPr/>
        <p:txBody>
          <a:bodyPr/>
          <a:lstStyle/>
          <a:p>
            <a:pPr algn="ctr"/>
            <a:r>
              <a:rPr lang="uk-UA" dirty="0"/>
              <a:t>Національний режим</a:t>
            </a:r>
          </a:p>
        </p:txBody>
      </p:sp>
      <p:sp>
        <p:nvSpPr>
          <p:cNvPr id="3" name="Місце для вмісту 2">
            <a:extLst>
              <a:ext uri="{FF2B5EF4-FFF2-40B4-BE49-F238E27FC236}">
                <a16:creationId xmlns:a16="http://schemas.microsoft.com/office/drawing/2014/main" id="{60A85E25-E683-4E93-BBA2-B2A4416172D1}"/>
              </a:ext>
            </a:extLst>
          </p:cNvPr>
          <p:cNvSpPr>
            <a:spLocks noGrp="1"/>
          </p:cNvSpPr>
          <p:nvPr>
            <p:ph idx="1"/>
          </p:nvPr>
        </p:nvSpPr>
        <p:spPr/>
        <p:txBody>
          <a:bodyPr/>
          <a:lstStyle/>
          <a:p>
            <a:pPr algn="just"/>
            <a:r>
              <a:rPr lang="ru-RU" dirty="0" err="1">
                <a:solidFill>
                  <a:schemeClr val="tx1"/>
                </a:solidFill>
              </a:rPr>
              <a:t>Найважливіший</a:t>
            </a:r>
            <a:r>
              <a:rPr lang="ru-RU" dirty="0">
                <a:solidFill>
                  <a:schemeClr val="tx1"/>
                </a:solidFill>
              </a:rPr>
              <a:t> режим, тому </a:t>
            </a:r>
            <a:r>
              <a:rPr lang="ru-RU" dirty="0" err="1">
                <a:solidFill>
                  <a:schemeClr val="tx1"/>
                </a:solidFill>
              </a:rPr>
              <a:t>що</a:t>
            </a:r>
            <a:r>
              <a:rPr lang="ru-RU" dirty="0">
                <a:solidFill>
                  <a:schemeClr val="tx1"/>
                </a:solidFill>
              </a:rPr>
              <a:t> </a:t>
            </a:r>
            <a:r>
              <a:rPr lang="ru-RU" dirty="0" err="1">
                <a:solidFill>
                  <a:schemeClr val="tx1"/>
                </a:solidFill>
              </a:rPr>
              <a:t>визначає</a:t>
            </a:r>
            <a:r>
              <a:rPr lang="ru-RU" dirty="0">
                <a:solidFill>
                  <a:schemeClr val="tx1"/>
                </a:solidFill>
              </a:rPr>
              <a:t> </a:t>
            </a:r>
            <a:r>
              <a:rPr lang="ru-RU" dirty="0" err="1">
                <a:solidFill>
                  <a:schemeClr val="tx1"/>
                </a:solidFill>
              </a:rPr>
              <a:t>відношення</a:t>
            </a:r>
            <a:r>
              <a:rPr lang="ru-RU" dirty="0">
                <a:solidFill>
                  <a:schemeClr val="tx1"/>
                </a:solidFill>
              </a:rPr>
              <a:t> </a:t>
            </a:r>
            <a:r>
              <a:rPr lang="ru-RU" dirty="0" err="1">
                <a:solidFill>
                  <a:schemeClr val="tx1"/>
                </a:solidFill>
              </a:rPr>
              <a:t>приймаючої</a:t>
            </a:r>
            <a:r>
              <a:rPr lang="ru-RU" dirty="0">
                <a:solidFill>
                  <a:schemeClr val="tx1"/>
                </a:solidFill>
              </a:rPr>
              <a:t> </a:t>
            </a:r>
            <a:r>
              <a:rPr lang="ru-RU" dirty="0" err="1">
                <a:solidFill>
                  <a:schemeClr val="tx1"/>
                </a:solidFill>
              </a:rPr>
              <a:t>країни</a:t>
            </a:r>
            <a:r>
              <a:rPr lang="ru-RU" dirty="0">
                <a:solidFill>
                  <a:schemeClr val="tx1"/>
                </a:solidFill>
              </a:rPr>
              <a:t> до </a:t>
            </a:r>
            <a:r>
              <a:rPr lang="ru-RU" dirty="0" err="1">
                <a:solidFill>
                  <a:schemeClr val="tx1"/>
                </a:solidFill>
              </a:rPr>
              <a:t>діяльності</a:t>
            </a:r>
            <a:r>
              <a:rPr lang="ru-RU" dirty="0">
                <a:solidFill>
                  <a:schemeClr val="tx1"/>
                </a:solidFill>
              </a:rPr>
              <a:t> </a:t>
            </a:r>
            <a:r>
              <a:rPr lang="ru-RU" dirty="0" err="1">
                <a:solidFill>
                  <a:schemeClr val="tx1"/>
                </a:solidFill>
              </a:rPr>
              <a:t>закордонних</a:t>
            </a:r>
            <a:r>
              <a:rPr lang="ru-RU" dirty="0">
                <a:solidFill>
                  <a:schemeClr val="tx1"/>
                </a:solidFill>
              </a:rPr>
              <a:t> </a:t>
            </a:r>
            <a:r>
              <a:rPr lang="ru-RU" dirty="0" err="1">
                <a:solidFill>
                  <a:schemeClr val="tx1"/>
                </a:solidFill>
              </a:rPr>
              <a:t>інвесторів</a:t>
            </a:r>
            <a:r>
              <a:rPr lang="ru-RU" dirty="0">
                <a:solidFill>
                  <a:schemeClr val="tx1"/>
                </a:solidFill>
              </a:rPr>
              <a:t>. У той же час, </a:t>
            </a:r>
            <a:r>
              <a:rPr lang="ru-RU" dirty="0" err="1">
                <a:solidFill>
                  <a:schemeClr val="tx1"/>
                </a:solidFill>
              </a:rPr>
              <a:t>це</a:t>
            </a:r>
            <a:r>
              <a:rPr lang="ru-RU" dirty="0">
                <a:solidFill>
                  <a:schemeClr val="tx1"/>
                </a:solidFill>
              </a:rPr>
              <a:t> </a:t>
            </a:r>
            <a:r>
              <a:rPr lang="ru-RU" dirty="0" err="1">
                <a:solidFill>
                  <a:schemeClr val="tx1"/>
                </a:solidFill>
              </a:rPr>
              <a:t>самий</a:t>
            </a:r>
            <a:r>
              <a:rPr lang="ru-RU" dirty="0">
                <a:solidFill>
                  <a:schemeClr val="tx1"/>
                </a:solidFill>
              </a:rPr>
              <a:t> </a:t>
            </a:r>
            <a:r>
              <a:rPr lang="ru-RU" dirty="0" err="1">
                <a:solidFill>
                  <a:schemeClr val="tx1"/>
                </a:solidFill>
              </a:rPr>
              <a:t>складний</a:t>
            </a:r>
            <a:r>
              <a:rPr lang="ru-RU" dirty="0">
                <a:solidFill>
                  <a:schemeClr val="tx1"/>
                </a:solidFill>
              </a:rPr>
              <a:t> </a:t>
            </a:r>
            <a:r>
              <a:rPr lang="ru-RU" dirty="0" err="1">
                <a:solidFill>
                  <a:schemeClr val="tx1"/>
                </a:solidFill>
              </a:rPr>
              <a:t>стандартний</a:t>
            </a:r>
            <a:r>
              <a:rPr lang="ru-RU" dirty="0">
                <a:solidFill>
                  <a:schemeClr val="tx1"/>
                </a:solidFill>
              </a:rPr>
              <a:t> режим у </a:t>
            </a:r>
            <a:r>
              <a:rPr lang="ru-RU" dirty="0" err="1">
                <a:solidFill>
                  <a:schemeClr val="tx1"/>
                </a:solidFill>
              </a:rPr>
              <a:t>плані</a:t>
            </a:r>
            <a:r>
              <a:rPr lang="ru-RU" dirty="0">
                <a:solidFill>
                  <a:schemeClr val="tx1"/>
                </a:solidFill>
              </a:rPr>
              <a:t> </a:t>
            </a:r>
            <a:r>
              <a:rPr lang="ru-RU" dirty="0" err="1">
                <a:solidFill>
                  <a:schemeClr val="tx1"/>
                </a:solidFill>
              </a:rPr>
              <a:t>досягнення</a:t>
            </a:r>
            <a:r>
              <a:rPr lang="ru-RU" dirty="0">
                <a:solidFill>
                  <a:schemeClr val="tx1"/>
                </a:solidFill>
              </a:rPr>
              <a:t>, </a:t>
            </a:r>
            <a:r>
              <a:rPr lang="ru-RU" dirty="0" err="1">
                <a:solidFill>
                  <a:schemeClr val="tx1"/>
                </a:solidFill>
              </a:rPr>
              <a:t>оскільки</a:t>
            </a:r>
            <a:r>
              <a:rPr lang="ru-RU" dirty="0">
                <a:solidFill>
                  <a:schemeClr val="tx1"/>
                </a:solidFill>
              </a:rPr>
              <a:t> </a:t>
            </a:r>
            <a:r>
              <a:rPr lang="ru-RU" dirty="0" err="1">
                <a:solidFill>
                  <a:schemeClr val="tx1"/>
                </a:solidFill>
              </a:rPr>
              <a:t>стосується</a:t>
            </a:r>
            <a:r>
              <a:rPr lang="ru-RU" dirty="0">
                <a:solidFill>
                  <a:schemeClr val="tx1"/>
                </a:solidFill>
              </a:rPr>
              <a:t> </a:t>
            </a:r>
            <a:r>
              <a:rPr lang="ru-RU" dirty="0" err="1">
                <a:solidFill>
                  <a:schemeClr val="tx1"/>
                </a:solidFill>
              </a:rPr>
              <a:t>чуттєвих</a:t>
            </a:r>
            <a:r>
              <a:rPr lang="ru-RU" dirty="0">
                <a:solidFill>
                  <a:schemeClr val="tx1"/>
                </a:solidFill>
              </a:rPr>
              <a:t> </a:t>
            </a:r>
            <a:r>
              <a:rPr lang="ru-RU" dirty="0" err="1">
                <a:solidFill>
                  <a:schemeClr val="tx1"/>
                </a:solidFill>
              </a:rPr>
              <a:t>економічних</a:t>
            </a:r>
            <a:r>
              <a:rPr lang="ru-RU" dirty="0">
                <a:solidFill>
                  <a:schemeClr val="tx1"/>
                </a:solidFill>
              </a:rPr>
              <a:t> і </a:t>
            </a:r>
            <a:r>
              <a:rPr lang="ru-RU" dirty="0" err="1">
                <a:solidFill>
                  <a:schemeClr val="tx1"/>
                </a:solidFill>
              </a:rPr>
              <a:t>політичних</a:t>
            </a:r>
            <a:r>
              <a:rPr lang="ru-RU" dirty="0">
                <a:solidFill>
                  <a:schemeClr val="tx1"/>
                </a:solidFill>
              </a:rPr>
              <a:t> </a:t>
            </a:r>
            <a:r>
              <a:rPr lang="ru-RU" dirty="0" err="1">
                <a:solidFill>
                  <a:schemeClr val="tx1"/>
                </a:solidFill>
              </a:rPr>
              <a:t>питань</a:t>
            </a:r>
            <a:r>
              <a:rPr lang="ru-RU" dirty="0">
                <a:solidFill>
                  <a:schemeClr val="tx1"/>
                </a:solidFill>
              </a:rPr>
              <a:t>. </a:t>
            </a:r>
            <a:r>
              <a:rPr lang="ru-RU" dirty="0" err="1">
                <a:solidFill>
                  <a:schemeClr val="tx1"/>
                </a:solidFill>
              </a:rPr>
              <a:t>Фактично</a:t>
            </a:r>
            <a:r>
              <a:rPr lang="ru-RU" dirty="0">
                <a:solidFill>
                  <a:schemeClr val="tx1"/>
                </a:solidFill>
              </a:rPr>
              <a:t> </a:t>
            </a:r>
            <a:r>
              <a:rPr lang="ru-RU" dirty="0" err="1">
                <a:solidFill>
                  <a:schemeClr val="tx1"/>
                </a:solidFill>
              </a:rPr>
              <a:t>жодна</a:t>
            </a:r>
            <a:r>
              <a:rPr lang="ru-RU" dirty="0">
                <a:solidFill>
                  <a:schemeClr val="tx1"/>
                </a:solidFill>
              </a:rPr>
              <a:t> </a:t>
            </a:r>
            <a:r>
              <a:rPr lang="ru-RU" dirty="0" err="1">
                <a:solidFill>
                  <a:schemeClr val="tx1"/>
                </a:solidFill>
              </a:rPr>
              <a:t>країна</a:t>
            </a:r>
            <a:r>
              <a:rPr lang="ru-RU" dirty="0">
                <a:solidFill>
                  <a:schemeClr val="tx1"/>
                </a:solidFill>
              </a:rPr>
              <a:t> до </a:t>
            </a:r>
            <a:r>
              <a:rPr lang="ru-RU" dirty="0" err="1">
                <a:solidFill>
                  <a:schemeClr val="tx1"/>
                </a:solidFill>
              </a:rPr>
              <a:t>цього</a:t>
            </a:r>
            <a:r>
              <a:rPr lang="ru-RU" dirty="0">
                <a:solidFill>
                  <a:schemeClr val="tx1"/>
                </a:solidFill>
              </a:rPr>
              <a:t> не надавала </a:t>
            </a:r>
            <a:r>
              <a:rPr lang="ru-RU" dirty="0" err="1">
                <a:solidFill>
                  <a:schemeClr val="tx1"/>
                </a:solidFill>
              </a:rPr>
              <a:t>національний</a:t>
            </a:r>
            <a:r>
              <a:rPr lang="ru-RU" dirty="0">
                <a:solidFill>
                  <a:schemeClr val="tx1"/>
                </a:solidFill>
              </a:rPr>
              <a:t> режим без </a:t>
            </a:r>
            <a:r>
              <a:rPr lang="ru-RU" dirty="0" err="1">
                <a:solidFill>
                  <a:schemeClr val="tx1"/>
                </a:solidFill>
              </a:rPr>
              <a:t>обмежень</a:t>
            </a:r>
            <a:r>
              <a:rPr lang="ru-RU" dirty="0">
                <a:solidFill>
                  <a:schemeClr val="tx1"/>
                </a:solidFill>
              </a:rPr>
              <a:t>, особливо </a:t>
            </a:r>
            <a:r>
              <a:rPr lang="ru-RU" dirty="0" err="1">
                <a:solidFill>
                  <a:schemeClr val="tx1"/>
                </a:solidFill>
              </a:rPr>
              <a:t>якщо</a:t>
            </a:r>
            <a:r>
              <a:rPr lang="ru-RU" dirty="0">
                <a:solidFill>
                  <a:schemeClr val="tx1"/>
                </a:solidFill>
              </a:rPr>
              <a:t> </a:t>
            </a:r>
            <a:r>
              <a:rPr lang="ru-RU" dirty="0" err="1">
                <a:solidFill>
                  <a:schemeClr val="tx1"/>
                </a:solidFill>
              </a:rPr>
              <a:t>питання</a:t>
            </a:r>
            <a:r>
              <a:rPr lang="ru-RU" dirty="0">
                <a:solidFill>
                  <a:schemeClr val="tx1"/>
                </a:solidFill>
              </a:rPr>
              <a:t> </a:t>
            </a:r>
            <a:r>
              <a:rPr lang="ru-RU" dirty="0" err="1">
                <a:solidFill>
                  <a:schemeClr val="tx1"/>
                </a:solidFill>
              </a:rPr>
              <a:t>стосувалося</a:t>
            </a:r>
            <a:r>
              <a:rPr lang="ru-RU" dirty="0">
                <a:solidFill>
                  <a:schemeClr val="tx1"/>
                </a:solidFill>
              </a:rPr>
              <a:t> </a:t>
            </a:r>
            <a:r>
              <a:rPr lang="ru-RU" dirty="0" err="1">
                <a:solidFill>
                  <a:schemeClr val="tx1"/>
                </a:solidFill>
              </a:rPr>
              <a:t>функціонування</a:t>
            </a:r>
            <a:r>
              <a:rPr lang="ru-RU" dirty="0">
                <a:solidFill>
                  <a:schemeClr val="tx1"/>
                </a:solidFill>
              </a:rPr>
              <a:t> </a:t>
            </a:r>
            <a:r>
              <a:rPr lang="ru-RU" dirty="0" err="1">
                <a:solidFill>
                  <a:schemeClr val="tx1"/>
                </a:solidFill>
              </a:rPr>
              <a:t>інвестицій</a:t>
            </a:r>
            <a:r>
              <a:rPr lang="ru-RU" dirty="0">
                <a:solidFill>
                  <a:schemeClr val="tx1"/>
                </a:solidFill>
              </a:rPr>
              <a:t>.</a:t>
            </a:r>
          </a:p>
          <a:p>
            <a:pPr algn="just"/>
            <a:r>
              <a:rPr lang="uk-UA" dirty="0">
                <a:solidFill>
                  <a:schemeClr val="tx1"/>
                </a:solidFill>
              </a:rPr>
              <a:t>Це режим, при якому приймаюча країна надає закордонним інвесторам принаймні такий же сприятливий режим, як і для національних підприємців. Отже, національний режим прагне забезпечити конкурентну рівність між національними і закордонними інвесторами. Це ускладнює фактичні ситуації, при яких застосовується національний режим і той стандарт, за яким порівнюється відношення до національних і закордонних інвесторів.</a:t>
            </a:r>
          </a:p>
        </p:txBody>
      </p:sp>
    </p:spTree>
    <p:extLst>
      <p:ext uri="{BB962C8B-B14F-4D97-AF65-F5344CB8AC3E}">
        <p14:creationId xmlns:p14="http://schemas.microsoft.com/office/powerpoint/2010/main" val="4151487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C822E-374B-4220-8C6D-7E0CA917729B}"/>
              </a:ext>
            </a:extLst>
          </p:cNvPr>
          <p:cNvSpPr>
            <a:spLocks noGrp="1"/>
          </p:cNvSpPr>
          <p:nvPr>
            <p:ph type="title"/>
          </p:nvPr>
        </p:nvSpPr>
        <p:spPr>
          <a:xfrm>
            <a:off x="783771" y="609600"/>
            <a:ext cx="10874829" cy="1356360"/>
          </a:xfrm>
        </p:spPr>
        <p:txBody>
          <a:bodyPr/>
          <a:lstStyle/>
          <a:p>
            <a:pPr algn="ctr"/>
            <a:r>
              <a:rPr lang="ru-RU" dirty="0" err="1"/>
              <a:t>Концепція</a:t>
            </a:r>
            <a:r>
              <a:rPr lang="ru-RU" dirty="0"/>
              <a:t> справедливого і </a:t>
            </a:r>
            <a:r>
              <a:rPr lang="ru-RU" dirty="0" err="1"/>
              <a:t>рівноправного</a:t>
            </a:r>
            <a:r>
              <a:rPr lang="ru-RU" dirty="0"/>
              <a:t> режиму</a:t>
            </a:r>
            <a:endParaRPr lang="uk-UA" dirty="0"/>
          </a:p>
        </p:txBody>
      </p:sp>
      <p:sp>
        <p:nvSpPr>
          <p:cNvPr id="3" name="Місце для вмісту 2">
            <a:extLst>
              <a:ext uri="{FF2B5EF4-FFF2-40B4-BE49-F238E27FC236}">
                <a16:creationId xmlns:a16="http://schemas.microsoft.com/office/drawing/2014/main" id="{ECEB5CEF-0DF6-40CF-8C58-EF7708089959}"/>
              </a:ext>
            </a:extLst>
          </p:cNvPr>
          <p:cNvSpPr>
            <a:spLocks noGrp="1"/>
          </p:cNvSpPr>
          <p:nvPr>
            <p:ph idx="1"/>
          </p:nvPr>
        </p:nvSpPr>
        <p:spPr/>
        <p:txBody>
          <a:bodyPr/>
          <a:lstStyle/>
          <a:p>
            <a:pPr marL="45720" indent="0" algn="just">
              <a:buNone/>
            </a:pPr>
            <a:r>
              <a:rPr lang="ru-RU" dirty="0">
                <a:solidFill>
                  <a:schemeClr val="tx1"/>
                </a:solidFill>
              </a:rPr>
              <a:t>	</a:t>
            </a:r>
            <a:r>
              <a:rPr lang="ru-RU" dirty="0" err="1">
                <a:solidFill>
                  <a:schemeClr val="tx1"/>
                </a:solidFill>
              </a:rPr>
              <a:t>Цей</a:t>
            </a:r>
            <a:r>
              <a:rPr lang="ru-RU" dirty="0">
                <a:solidFill>
                  <a:schemeClr val="tx1"/>
                </a:solidFill>
              </a:rPr>
              <a:t> режим </a:t>
            </a:r>
            <a:r>
              <a:rPr lang="ru-RU" dirty="0" err="1">
                <a:solidFill>
                  <a:schemeClr val="tx1"/>
                </a:solidFill>
              </a:rPr>
              <a:t>пропонує</a:t>
            </a:r>
            <a:r>
              <a:rPr lang="ru-RU" dirty="0">
                <a:solidFill>
                  <a:schemeClr val="tx1"/>
                </a:solidFill>
              </a:rPr>
              <a:t> </a:t>
            </a:r>
            <a:r>
              <a:rPr lang="ru-RU" dirty="0" err="1">
                <a:solidFill>
                  <a:schemeClr val="tx1"/>
                </a:solidFill>
              </a:rPr>
              <a:t>критерій</a:t>
            </a:r>
            <a:r>
              <a:rPr lang="ru-RU" dirty="0">
                <a:solidFill>
                  <a:schemeClr val="tx1"/>
                </a:solidFill>
              </a:rPr>
              <a:t>, за </a:t>
            </a:r>
            <a:r>
              <a:rPr lang="ru-RU" dirty="0" err="1">
                <a:solidFill>
                  <a:schemeClr val="tx1"/>
                </a:solidFill>
              </a:rPr>
              <a:t>допомогою</a:t>
            </a:r>
            <a:r>
              <a:rPr lang="ru-RU" dirty="0">
                <a:solidFill>
                  <a:schemeClr val="tx1"/>
                </a:solidFill>
              </a:rPr>
              <a:t> </a:t>
            </a:r>
            <a:r>
              <a:rPr lang="ru-RU" dirty="0" err="1">
                <a:solidFill>
                  <a:schemeClr val="tx1"/>
                </a:solidFill>
              </a:rPr>
              <a:t>якого</a:t>
            </a:r>
            <a:r>
              <a:rPr lang="ru-RU" dirty="0">
                <a:solidFill>
                  <a:schemeClr val="tx1"/>
                </a:solidFill>
              </a:rPr>
              <a:t> </a:t>
            </a:r>
            <a:r>
              <a:rPr lang="ru-RU" dirty="0" err="1">
                <a:solidFill>
                  <a:schemeClr val="tx1"/>
                </a:solidFill>
              </a:rPr>
              <a:t>можна</a:t>
            </a:r>
            <a:r>
              <a:rPr lang="ru-RU" dirty="0">
                <a:solidFill>
                  <a:schemeClr val="tx1"/>
                </a:solidFill>
              </a:rPr>
              <a:t> </a:t>
            </a:r>
            <a:r>
              <a:rPr lang="ru-RU" dirty="0" err="1">
                <a:solidFill>
                  <a:schemeClr val="tx1"/>
                </a:solidFill>
              </a:rPr>
              <a:t>оцінити</a:t>
            </a:r>
            <a:r>
              <a:rPr lang="ru-RU" dirty="0">
                <a:solidFill>
                  <a:schemeClr val="tx1"/>
                </a:solidFill>
              </a:rPr>
              <a:t> </a:t>
            </a:r>
            <a:r>
              <a:rPr lang="ru-RU" dirty="0" err="1">
                <a:solidFill>
                  <a:schemeClr val="tx1"/>
                </a:solidFill>
              </a:rPr>
              <a:t>взаємини</a:t>
            </a:r>
            <a:r>
              <a:rPr lang="ru-RU" dirty="0">
                <a:solidFill>
                  <a:schemeClr val="tx1"/>
                </a:solidFill>
              </a:rPr>
              <a:t> </a:t>
            </a:r>
            <a:r>
              <a:rPr lang="ru-RU" dirty="0" err="1">
                <a:solidFill>
                  <a:schemeClr val="tx1"/>
                </a:solidFill>
              </a:rPr>
              <a:t>між</a:t>
            </a:r>
            <a:r>
              <a:rPr lang="ru-RU" dirty="0">
                <a:solidFill>
                  <a:schemeClr val="tx1"/>
                </a:solidFill>
              </a:rPr>
              <a:t> </a:t>
            </a:r>
            <a:r>
              <a:rPr lang="ru-RU" dirty="0" err="1">
                <a:solidFill>
                  <a:schemeClr val="tx1"/>
                </a:solidFill>
              </a:rPr>
              <a:t>закордонним</a:t>
            </a:r>
            <a:r>
              <a:rPr lang="ru-RU" dirty="0">
                <a:solidFill>
                  <a:schemeClr val="tx1"/>
                </a:solidFill>
              </a:rPr>
              <a:t> </a:t>
            </a:r>
            <a:r>
              <a:rPr lang="ru-RU" dirty="0" err="1">
                <a:solidFill>
                  <a:schemeClr val="tx1"/>
                </a:solidFill>
              </a:rPr>
              <a:t>інвестором</a:t>
            </a:r>
            <a:r>
              <a:rPr lang="ru-RU" dirty="0">
                <a:solidFill>
                  <a:schemeClr val="tx1"/>
                </a:solidFill>
              </a:rPr>
              <a:t> і урядом </a:t>
            </a:r>
            <a:r>
              <a:rPr lang="ru-RU" dirty="0" err="1">
                <a:solidFill>
                  <a:schemeClr val="tx1"/>
                </a:solidFill>
              </a:rPr>
              <a:t>приймаючої</a:t>
            </a:r>
            <a:r>
              <a:rPr lang="ru-RU" dirty="0">
                <a:solidFill>
                  <a:schemeClr val="tx1"/>
                </a:solidFill>
              </a:rPr>
              <a:t> </a:t>
            </a:r>
            <a:r>
              <a:rPr lang="uk-UA" dirty="0">
                <a:solidFill>
                  <a:schemeClr val="tx1"/>
                </a:solidFill>
              </a:rPr>
              <a:t>країни. Такий режим служить сигналом з боку останнього, оскільки означає, що бажання держав приймати закордонний капітал на умовах, які враховують інтереси інвестора, повинні бути справедливими і рівними. Це є наслідком ситуації, коли багато країн-імпортерів капіталу мають безліч угод, що включають цей режим, а прагнення застосувати його може підняти питання про загальне відношення приймаючої держави до закордонних інвесторів.</a:t>
            </a:r>
          </a:p>
        </p:txBody>
      </p:sp>
    </p:spTree>
    <p:extLst>
      <p:ext uri="{BB962C8B-B14F-4D97-AF65-F5344CB8AC3E}">
        <p14:creationId xmlns:p14="http://schemas.microsoft.com/office/powerpoint/2010/main" val="860056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0B2C7F-4001-48B7-9FC8-E0CABE94D6AB}"/>
              </a:ext>
            </a:extLst>
          </p:cNvPr>
          <p:cNvSpPr>
            <a:spLocks noGrp="1"/>
          </p:cNvSpPr>
          <p:nvPr>
            <p:ph type="title"/>
          </p:nvPr>
        </p:nvSpPr>
        <p:spPr/>
        <p:txBody>
          <a:bodyPr/>
          <a:lstStyle/>
          <a:p>
            <a:pPr algn="ctr"/>
            <a:r>
              <a:rPr lang="ru-RU" sz="4400" dirty="0"/>
              <a:t>Режим </a:t>
            </a:r>
            <a:r>
              <a:rPr lang="ru-RU" sz="4400" dirty="0" err="1"/>
              <a:t>транспарентності</a:t>
            </a:r>
            <a:endParaRPr lang="uk-UA" dirty="0"/>
          </a:p>
        </p:txBody>
      </p:sp>
      <p:sp>
        <p:nvSpPr>
          <p:cNvPr id="3" name="Місце для вмісту 2">
            <a:extLst>
              <a:ext uri="{FF2B5EF4-FFF2-40B4-BE49-F238E27FC236}">
                <a16:creationId xmlns:a16="http://schemas.microsoft.com/office/drawing/2014/main" id="{BF79038F-E712-4F71-984C-D998FAC8D244}"/>
              </a:ext>
            </a:extLst>
          </p:cNvPr>
          <p:cNvSpPr>
            <a:spLocks noGrp="1"/>
          </p:cNvSpPr>
          <p:nvPr>
            <p:ph idx="1"/>
          </p:nvPr>
        </p:nvSpPr>
        <p:spPr/>
        <p:txBody>
          <a:bodyPr/>
          <a:lstStyle/>
          <a:p>
            <a:pPr marL="45720" indent="0" algn="just">
              <a:buNone/>
            </a:pPr>
            <a:r>
              <a:rPr lang="uk-UA" dirty="0">
                <a:solidFill>
                  <a:schemeClr val="tx1"/>
                </a:solidFill>
              </a:rPr>
              <a:t>Поширився у світовій практиці порівняно нещодавно, вимагає своєчасного повідомлення інвесторів про зміни в інвестиційних режимах приймаючих країн, у тому числі через публікацію і/або інший спосіб доведення інформації про інвестиційні режими, про чинне законодавство і внесення в нього змін чи доповнень тощо. Крім того, цей принцип передбачає проведення брифінгів про поточну інвестиційну політику, про можливі в майбутньому кроки уряду в цьому напрямку, пояснення специфіки адміністративних процедур і практики реєстрації, ліцензування тощо.</a:t>
            </a:r>
          </a:p>
        </p:txBody>
      </p:sp>
    </p:spTree>
    <p:extLst>
      <p:ext uri="{BB962C8B-B14F-4D97-AF65-F5344CB8AC3E}">
        <p14:creationId xmlns:p14="http://schemas.microsoft.com/office/powerpoint/2010/main" val="134083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D6B60-843C-4311-A325-6FB2408B2ED2}"/>
              </a:ext>
            </a:extLst>
          </p:cNvPr>
          <p:cNvSpPr>
            <a:spLocks noGrp="1"/>
          </p:cNvSpPr>
          <p:nvPr>
            <p:ph type="title"/>
          </p:nvPr>
        </p:nvSpPr>
        <p:spPr/>
        <p:txBody>
          <a:bodyPr/>
          <a:lstStyle/>
          <a:p>
            <a:pPr algn="ctr"/>
            <a:r>
              <a:rPr lang="ru-RU" dirty="0" err="1"/>
              <a:t>Засоби</a:t>
            </a:r>
            <a:r>
              <a:rPr lang="ru-RU" dirty="0"/>
              <a:t> державного </a:t>
            </a:r>
            <a:r>
              <a:rPr lang="ru-RU" dirty="0" err="1"/>
              <a:t>регулювання</a:t>
            </a:r>
            <a:r>
              <a:rPr lang="ru-RU" dirty="0"/>
              <a:t> </a:t>
            </a:r>
            <a:r>
              <a:rPr lang="ru-RU" dirty="0" err="1"/>
              <a:t>припливу</a:t>
            </a:r>
            <a:r>
              <a:rPr lang="ru-RU" dirty="0"/>
              <a:t> </a:t>
            </a:r>
            <a:r>
              <a:rPr lang="ru-RU" dirty="0" err="1"/>
              <a:t>іноземних</a:t>
            </a:r>
            <a:r>
              <a:rPr lang="ru-RU" dirty="0"/>
              <a:t> </a:t>
            </a:r>
            <a:r>
              <a:rPr lang="ru-RU" dirty="0" err="1"/>
              <a:t>інвестицій</a:t>
            </a:r>
            <a:r>
              <a:rPr lang="ru-RU" dirty="0"/>
              <a:t>:</a:t>
            </a:r>
            <a:endParaRPr lang="uk-UA" dirty="0"/>
          </a:p>
        </p:txBody>
      </p:sp>
      <p:sp>
        <p:nvSpPr>
          <p:cNvPr id="3" name="Місце для вмісту 2">
            <a:extLst>
              <a:ext uri="{FF2B5EF4-FFF2-40B4-BE49-F238E27FC236}">
                <a16:creationId xmlns:a16="http://schemas.microsoft.com/office/drawing/2014/main" id="{8AF3473D-8CEF-4134-8DC3-FE7ECB0BDEE8}"/>
              </a:ext>
            </a:extLst>
          </p:cNvPr>
          <p:cNvSpPr>
            <a:spLocks noGrp="1"/>
          </p:cNvSpPr>
          <p:nvPr>
            <p:ph idx="1"/>
          </p:nvPr>
        </p:nvSpPr>
        <p:spPr/>
        <p:txBody>
          <a:bodyPr/>
          <a:lstStyle/>
          <a:p>
            <a:r>
              <a:rPr lang="ru-RU" b="1" dirty="0" err="1">
                <a:solidFill>
                  <a:schemeClr val="tx1"/>
                </a:solidFill>
              </a:rPr>
              <a:t>прямі</a:t>
            </a:r>
            <a:r>
              <a:rPr lang="ru-RU" b="1" dirty="0">
                <a:solidFill>
                  <a:schemeClr val="tx1"/>
                </a:solidFill>
              </a:rPr>
              <a:t> (</a:t>
            </a:r>
            <a:r>
              <a:rPr lang="ru-RU" b="1" dirty="0" err="1">
                <a:solidFill>
                  <a:schemeClr val="tx1"/>
                </a:solidFill>
              </a:rPr>
              <a:t>формальні</a:t>
            </a:r>
            <a:r>
              <a:rPr lang="ru-RU" b="1" dirty="0">
                <a:solidFill>
                  <a:schemeClr val="tx1"/>
                </a:solidFill>
              </a:rPr>
              <a:t>) </a:t>
            </a:r>
            <a:r>
              <a:rPr lang="ru-RU" b="1" dirty="0" err="1">
                <a:solidFill>
                  <a:schemeClr val="tx1"/>
                </a:solidFill>
              </a:rPr>
              <a:t>засоби</a:t>
            </a:r>
            <a:r>
              <a:rPr lang="ru-RU" b="1" dirty="0">
                <a:solidFill>
                  <a:schemeClr val="tx1"/>
                </a:solidFill>
              </a:rPr>
              <a:t>; </a:t>
            </a:r>
          </a:p>
          <a:p>
            <a:r>
              <a:rPr lang="ru-RU" b="1" dirty="0" err="1">
                <a:solidFill>
                  <a:schemeClr val="tx1"/>
                </a:solidFill>
              </a:rPr>
              <a:t>приховані</a:t>
            </a:r>
            <a:r>
              <a:rPr lang="ru-RU" b="1" dirty="0">
                <a:solidFill>
                  <a:schemeClr val="tx1"/>
                </a:solidFill>
              </a:rPr>
              <a:t> (</a:t>
            </a:r>
            <a:r>
              <a:rPr lang="ru-RU" b="1" dirty="0" err="1">
                <a:solidFill>
                  <a:schemeClr val="tx1"/>
                </a:solidFill>
              </a:rPr>
              <a:t>неформальні</a:t>
            </a:r>
            <a:r>
              <a:rPr lang="ru-RU" b="1" dirty="0">
                <a:solidFill>
                  <a:schemeClr val="tx1"/>
                </a:solidFill>
              </a:rPr>
              <a:t>) </a:t>
            </a:r>
            <a:r>
              <a:rPr lang="ru-RU" b="1" dirty="0" err="1">
                <a:solidFill>
                  <a:schemeClr val="tx1"/>
                </a:solidFill>
              </a:rPr>
              <a:t>засоби</a:t>
            </a:r>
            <a:r>
              <a:rPr lang="ru-RU" b="1" dirty="0">
                <a:solidFill>
                  <a:schemeClr val="tx1"/>
                </a:solidFill>
              </a:rPr>
              <a:t>.</a:t>
            </a:r>
            <a:endParaRPr lang="uk-UA" b="1" dirty="0">
              <a:solidFill>
                <a:schemeClr val="tx1"/>
              </a:solidFill>
            </a:endParaRPr>
          </a:p>
        </p:txBody>
      </p:sp>
      <p:pic>
        <p:nvPicPr>
          <p:cNvPr id="10244" name="Picture 4" descr="У 2021 році НБУ очікує відновлення припливу іноземних інвестицій на рівні  $3 млрд | Mind.ua">
            <a:extLst>
              <a:ext uri="{FF2B5EF4-FFF2-40B4-BE49-F238E27FC236}">
                <a16:creationId xmlns:a16="http://schemas.microsoft.com/office/drawing/2014/main" id="{1D88E3D9-F946-474B-9636-1B712F7D5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340231"/>
            <a:ext cx="5353050" cy="3755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4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21F667B-4740-430A-AE93-D0CA8EE4341F}"/>
              </a:ext>
            </a:extLst>
          </p:cNvPr>
          <p:cNvSpPr>
            <a:spLocks noGrp="1"/>
          </p:cNvSpPr>
          <p:nvPr>
            <p:ph idx="1"/>
          </p:nvPr>
        </p:nvSpPr>
        <p:spPr>
          <a:xfrm>
            <a:off x="1159564" y="538843"/>
            <a:ext cx="10368407" cy="5557157"/>
          </a:xfrm>
        </p:spPr>
        <p:txBody>
          <a:bodyPr/>
          <a:lstStyle/>
          <a:p>
            <a:pPr marL="45720" indent="0" algn="just">
              <a:buNone/>
            </a:pPr>
            <a:r>
              <a:rPr lang="ru-RU" dirty="0">
                <a:solidFill>
                  <a:schemeClr val="tx1"/>
                </a:solidFill>
              </a:rPr>
              <a:t>	До </a:t>
            </a:r>
            <a:r>
              <a:rPr lang="ru-RU" b="1" dirty="0" err="1">
                <a:solidFill>
                  <a:schemeClr val="tx1"/>
                </a:solidFill>
              </a:rPr>
              <a:t>прямих</a:t>
            </a:r>
            <a:r>
              <a:rPr lang="ru-RU" b="1" dirty="0">
                <a:solidFill>
                  <a:schemeClr val="tx1"/>
                </a:solidFill>
              </a:rPr>
              <a:t> (</a:t>
            </a:r>
            <a:r>
              <a:rPr lang="ru-RU" b="1" dirty="0" err="1">
                <a:solidFill>
                  <a:schemeClr val="tx1"/>
                </a:solidFill>
              </a:rPr>
              <a:t>формальних</a:t>
            </a:r>
            <a:r>
              <a:rPr lang="ru-RU" b="1" dirty="0">
                <a:solidFill>
                  <a:schemeClr val="tx1"/>
                </a:solidFill>
              </a:rPr>
              <a:t>) </a:t>
            </a:r>
            <a:r>
              <a:rPr lang="ru-RU" dirty="0" err="1">
                <a:solidFill>
                  <a:schemeClr val="tx1"/>
                </a:solidFill>
              </a:rPr>
              <a:t>відносяться</a:t>
            </a:r>
            <a:r>
              <a:rPr lang="ru-RU" dirty="0">
                <a:solidFill>
                  <a:schemeClr val="tx1"/>
                </a:solidFill>
              </a:rPr>
              <a:t> </a:t>
            </a:r>
            <a:r>
              <a:rPr lang="ru-RU" dirty="0" err="1">
                <a:solidFill>
                  <a:schemeClr val="tx1"/>
                </a:solidFill>
              </a:rPr>
              <a:t>засоби</a:t>
            </a:r>
            <a:r>
              <a:rPr lang="ru-RU" dirty="0">
                <a:solidFill>
                  <a:schemeClr val="tx1"/>
                </a:solidFill>
              </a:rPr>
              <a:t>, </a:t>
            </a:r>
            <a:r>
              <a:rPr lang="ru-RU" dirty="0" err="1">
                <a:solidFill>
                  <a:schemeClr val="tx1"/>
                </a:solidFill>
              </a:rPr>
              <a:t>що</a:t>
            </a:r>
            <a:r>
              <a:rPr lang="ru-RU" dirty="0">
                <a:solidFill>
                  <a:schemeClr val="tx1"/>
                </a:solidFill>
              </a:rPr>
              <a:t> </a:t>
            </a:r>
            <a:r>
              <a:rPr lang="ru-RU" dirty="0" err="1">
                <a:solidFill>
                  <a:schemeClr val="tx1"/>
                </a:solidFill>
              </a:rPr>
              <a:t>регулюють</a:t>
            </a:r>
            <a:r>
              <a:rPr lang="ru-RU" dirty="0">
                <a:solidFill>
                  <a:schemeClr val="tx1"/>
                </a:solidFill>
              </a:rPr>
              <a:t> </a:t>
            </a:r>
            <a:r>
              <a:rPr lang="ru-RU" dirty="0" err="1">
                <a:solidFill>
                  <a:schemeClr val="tx1"/>
                </a:solidFill>
              </a:rPr>
              <a:t>приплив</a:t>
            </a:r>
            <a:r>
              <a:rPr lang="ru-RU" dirty="0">
                <a:solidFill>
                  <a:schemeClr val="tx1"/>
                </a:solidFill>
              </a:rPr>
              <a:t> </a:t>
            </a:r>
            <a:r>
              <a:rPr lang="ru-RU" dirty="0" err="1">
                <a:solidFill>
                  <a:schemeClr val="tx1"/>
                </a:solidFill>
              </a:rPr>
              <a:t>закордонних</a:t>
            </a:r>
            <a:r>
              <a:rPr lang="ru-RU" dirty="0">
                <a:solidFill>
                  <a:schemeClr val="tx1"/>
                </a:solidFill>
              </a:rPr>
              <a:t> </a:t>
            </a:r>
            <a:r>
              <a:rPr lang="ru-RU" dirty="0" err="1">
                <a:solidFill>
                  <a:schemeClr val="tx1"/>
                </a:solidFill>
              </a:rPr>
              <a:t>інвестицій</a:t>
            </a:r>
            <a:r>
              <a:rPr lang="ru-RU" dirty="0">
                <a:solidFill>
                  <a:schemeClr val="tx1"/>
                </a:solidFill>
              </a:rPr>
              <a:t> на </a:t>
            </a:r>
            <a:r>
              <a:rPr lang="ru-RU" dirty="0" err="1">
                <a:solidFill>
                  <a:schemeClr val="tx1"/>
                </a:solidFill>
              </a:rPr>
              <a:t>основі</a:t>
            </a:r>
            <a:r>
              <a:rPr lang="ru-RU" dirty="0">
                <a:solidFill>
                  <a:schemeClr val="tx1"/>
                </a:solidFill>
              </a:rPr>
              <a:t> </a:t>
            </a:r>
            <a:r>
              <a:rPr lang="ru-RU" dirty="0" err="1">
                <a:solidFill>
                  <a:schemeClr val="tx1"/>
                </a:solidFill>
              </a:rPr>
              <a:t>законодавчих</a:t>
            </a:r>
            <a:r>
              <a:rPr lang="ru-RU" dirty="0">
                <a:solidFill>
                  <a:schemeClr val="tx1"/>
                </a:solidFill>
              </a:rPr>
              <a:t> норм і правил. Вони </a:t>
            </a:r>
            <a:r>
              <a:rPr lang="ru-RU" dirty="0" err="1">
                <a:solidFill>
                  <a:schemeClr val="tx1"/>
                </a:solidFill>
              </a:rPr>
              <a:t>мають</a:t>
            </a:r>
            <a:r>
              <a:rPr lang="ru-RU" dirty="0">
                <a:solidFill>
                  <a:schemeClr val="tx1"/>
                </a:solidFill>
              </a:rPr>
              <a:t> </a:t>
            </a:r>
            <a:r>
              <a:rPr lang="ru-RU" dirty="0" err="1">
                <a:solidFill>
                  <a:schemeClr val="tx1"/>
                </a:solidFill>
              </a:rPr>
              <a:t>очевидний</a:t>
            </a:r>
            <a:r>
              <a:rPr lang="ru-RU" dirty="0">
                <a:solidFill>
                  <a:schemeClr val="tx1"/>
                </a:solidFill>
              </a:rPr>
              <a:t> характер і </a:t>
            </a:r>
            <a:r>
              <a:rPr lang="ru-RU" dirty="0" err="1">
                <a:solidFill>
                  <a:schemeClr val="tx1"/>
                </a:solidFill>
              </a:rPr>
              <a:t>впливають</a:t>
            </a:r>
            <a:r>
              <a:rPr lang="ru-RU" dirty="0">
                <a:solidFill>
                  <a:schemeClr val="tx1"/>
                </a:solidFill>
              </a:rPr>
              <a:t> на </a:t>
            </a:r>
            <a:r>
              <a:rPr lang="ru-RU" dirty="0" err="1">
                <a:solidFill>
                  <a:schemeClr val="tx1"/>
                </a:solidFill>
              </a:rPr>
              <a:t>приплив</a:t>
            </a:r>
            <a:r>
              <a:rPr lang="ru-RU" dirty="0">
                <a:solidFill>
                  <a:schemeClr val="tx1"/>
                </a:solidFill>
              </a:rPr>
              <a:t> </a:t>
            </a:r>
            <a:r>
              <a:rPr lang="ru-RU" dirty="0" err="1">
                <a:solidFill>
                  <a:schemeClr val="tx1"/>
                </a:solidFill>
              </a:rPr>
              <a:t>інвестицій</a:t>
            </a:r>
            <a:r>
              <a:rPr lang="ru-RU" dirty="0">
                <a:solidFill>
                  <a:schemeClr val="tx1"/>
                </a:solidFill>
              </a:rPr>
              <a:t>. До них </a:t>
            </a:r>
            <a:r>
              <a:rPr lang="ru-RU" dirty="0" err="1">
                <a:solidFill>
                  <a:schemeClr val="tx1"/>
                </a:solidFill>
              </a:rPr>
              <a:t>відносять</a:t>
            </a:r>
            <a:r>
              <a:rPr lang="ru-RU" dirty="0">
                <a:solidFill>
                  <a:schemeClr val="tx1"/>
                </a:solidFill>
              </a:rPr>
              <a:t>:</a:t>
            </a:r>
          </a:p>
          <a:p>
            <a:pPr algn="just"/>
            <a:r>
              <a:rPr lang="uk-UA" dirty="0">
                <a:solidFill>
                  <a:schemeClr val="tx1"/>
                </a:solidFill>
              </a:rPr>
              <a:t>порядок реєстрації і діяльності компаній із закордонними інвестиціями; </a:t>
            </a:r>
          </a:p>
          <a:p>
            <a:pPr algn="just"/>
            <a:r>
              <a:rPr lang="uk-UA" dirty="0">
                <a:solidFill>
                  <a:schemeClr val="tx1"/>
                </a:solidFill>
              </a:rPr>
              <a:t>законодавчі та інші обмеження на частку закордонної власності і контроль в окремих галузях; </a:t>
            </a:r>
          </a:p>
          <a:p>
            <a:pPr algn="just"/>
            <a:r>
              <a:rPr lang="uk-UA" dirty="0">
                <a:solidFill>
                  <a:schemeClr val="tx1"/>
                </a:solidFill>
              </a:rPr>
              <a:t>вимоги, пов'язані з торговими аспектами інвестицій, ‒ установлення мінімального обсягу експорту, вимога максимального рівня цін на збут продукції на внутрішньому ринку тощо;</a:t>
            </a:r>
          </a:p>
          <a:p>
            <a:pPr algn="just"/>
            <a:r>
              <a:rPr lang="uk-UA" dirty="0">
                <a:solidFill>
                  <a:schemeClr val="tx1"/>
                </a:solidFill>
              </a:rPr>
              <a:t>вимоги у відношенні умов виробничої діяльності компаній - частка місцевого компоненту у вартості готової продукції, мінімальні обсяги </a:t>
            </a:r>
            <a:r>
              <a:rPr lang="uk-UA" dirty="0" err="1">
                <a:solidFill>
                  <a:schemeClr val="tx1"/>
                </a:solidFill>
              </a:rPr>
              <a:t>внутрішньофірмових</a:t>
            </a:r>
            <a:r>
              <a:rPr lang="uk-UA" dirty="0">
                <a:solidFill>
                  <a:schemeClr val="tx1"/>
                </a:solidFill>
              </a:rPr>
              <a:t> досліджень та використання місцевої робочої сили.</a:t>
            </a:r>
          </a:p>
        </p:txBody>
      </p:sp>
    </p:spTree>
    <p:extLst>
      <p:ext uri="{BB962C8B-B14F-4D97-AF65-F5344CB8AC3E}">
        <p14:creationId xmlns:p14="http://schemas.microsoft.com/office/powerpoint/2010/main" val="2997280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197D4BA-6E12-484B-B72C-860C394F625B}"/>
              </a:ext>
            </a:extLst>
          </p:cNvPr>
          <p:cNvSpPr>
            <a:spLocks noGrp="1"/>
          </p:cNvSpPr>
          <p:nvPr>
            <p:ph idx="1"/>
          </p:nvPr>
        </p:nvSpPr>
        <p:spPr>
          <a:xfrm>
            <a:off x="1159564" y="718457"/>
            <a:ext cx="9992850" cy="5328557"/>
          </a:xfrm>
        </p:spPr>
        <p:txBody>
          <a:bodyPr/>
          <a:lstStyle/>
          <a:p>
            <a:pPr algn="just"/>
            <a:r>
              <a:rPr lang="uk-UA" b="1" dirty="0">
                <a:solidFill>
                  <a:schemeClr val="tx1"/>
                </a:solidFill>
              </a:rPr>
              <a:t>Приховані (неформальні) </a:t>
            </a:r>
            <a:r>
              <a:rPr lang="uk-UA" dirty="0">
                <a:solidFill>
                  <a:schemeClr val="tx1"/>
                </a:solidFill>
              </a:rPr>
              <a:t>державні обмеження на приплив закордонних інвестицій (друга група) являють собою бар'єри, зв'язані зі специфікою адміністративних процедур, твердою інституціональною структурою приймаючих країн, з діяльністю політичних і соціально-культурних організацій. Тобто вони безпосередньо не обмежують приплив інвестицій і не застосовуються з дискримінаційних розумінь проти закордонних інвесторів. Але їх не можна ігнорувати. Більше того, у даний час вони користуються пріоритетом з урахуванням значного впливу на діяльність іноземних компаній.</a:t>
            </a:r>
          </a:p>
        </p:txBody>
      </p:sp>
    </p:spTree>
    <p:extLst>
      <p:ext uri="{BB962C8B-B14F-4D97-AF65-F5344CB8AC3E}">
        <p14:creationId xmlns:p14="http://schemas.microsoft.com/office/powerpoint/2010/main" val="1784517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B871CCE-91F6-4EBF-952B-69693DBAF7B1}"/>
              </a:ext>
            </a:extLst>
          </p:cNvPr>
          <p:cNvSpPr>
            <a:spLocks noGrp="1"/>
          </p:cNvSpPr>
          <p:nvPr>
            <p:ph idx="1"/>
          </p:nvPr>
        </p:nvSpPr>
        <p:spPr>
          <a:xfrm>
            <a:off x="1143000" y="1126671"/>
            <a:ext cx="9872871" cy="4969329"/>
          </a:xfrm>
        </p:spPr>
        <p:txBody>
          <a:bodyPr>
            <a:normAutofit/>
          </a:bodyPr>
          <a:lstStyle/>
          <a:p>
            <a:pPr algn="just"/>
            <a:r>
              <a:rPr lang="uk-UA" dirty="0">
                <a:solidFill>
                  <a:schemeClr val="tx1"/>
                </a:solidFill>
              </a:rPr>
              <a:t>Інвестиційна політика здійснюється в межах національної зовнішньоекономічної стратегії. Її специфіка залежить як від змісту і цілей переважного напрямку зовнішньоторговельної політики – імпортної чи експортної політики, так і від співвідношення між тенденціями зовнішньоторговельної політики – між протекціонізмом і лібералізацією. Тому зміст зовнішньоторговельної політики відбивається на: </a:t>
            </a:r>
          </a:p>
          <a:p>
            <a:pPr algn="just"/>
            <a:r>
              <a:rPr lang="uk-UA" dirty="0">
                <a:solidFill>
                  <a:schemeClr val="tx1"/>
                </a:solidFill>
              </a:rPr>
              <a:t> пакеті державних обмежень щодо ПІІ (частка закордонної власності, вільний доступ на ринок приймаючої країни, вимога експорту частини виробленої продукції, встановлення квоти використання місцевої робочої сили й ін.); </a:t>
            </a:r>
          </a:p>
          <a:p>
            <a:pPr algn="just"/>
            <a:r>
              <a:rPr lang="uk-UA" dirty="0">
                <a:solidFill>
                  <a:schemeClr val="tx1"/>
                </a:solidFill>
              </a:rPr>
              <a:t> на формах стимулювання експорту продукції, виробленої на підприємствах з іноземним капіталом, і одержання переваг для національних факторів виробництва.</a:t>
            </a:r>
          </a:p>
        </p:txBody>
      </p:sp>
    </p:spTree>
    <p:extLst>
      <p:ext uri="{BB962C8B-B14F-4D97-AF65-F5344CB8AC3E}">
        <p14:creationId xmlns:p14="http://schemas.microsoft.com/office/powerpoint/2010/main" val="7143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есурси - Волинь Online">
            <a:extLst>
              <a:ext uri="{FF2B5EF4-FFF2-40B4-BE49-F238E27FC236}">
                <a16:creationId xmlns:a16="http://schemas.microsoft.com/office/drawing/2014/main" id="{EDD32486-B1B0-4AE9-96DB-1BD47BD27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62" r="8350"/>
          <a:stretch/>
        </p:blipFill>
        <p:spPr bwMode="auto">
          <a:xfrm>
            <a:off x="5072745" y="928346"/>
            <a:ext cx="6832146" cy="4575112"/>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76C4F946-441C-4BEB-A26D-33411114C27A}"/>
              </a:ext>
            </a:extLst>
          </p:cNvPr>
          <p:cNvSpPr>
            <a:spLocks noGrp="1"/>
          </p:cNvSpPr>
          <p:nvPr>
            <p:ph idx="1"/>
          </p:nvPr>
        </p:nvSpPr>
        <p:spPr>
          <a:xfrm>
            <a:off x="657226" y="569118"/>
            <a:ext cx="4469946" cy="5719763"/>
          </a:xfrm>
        </p:spPr>
        <p:txBody>
          <a:bodyPr>
            <a:normAutofit lnSpcReduction="10000"/>
          </a:bodyPr>
          <a:lstStyle/>
          <a:p>
            <a:pPr marL="45720" indent="0" algn="just">
              <a:buNone/>
            </a:pPr>
            <a:r>
              <a:rPr lang="ru-RU" dirty="0" err="1">
                <a:solidFill>
                  <a:schemeClr val="tx1"/>
                </a:solidFill>
              </a:rPr>
              <a:t>Серед</a:t>
            </a:r>
            <a:r>
              <a:rPr lang="ru-RU" dirty="0"/>
              <a:t> </a:t>
            </a:r>
            <a:r>
              <a:rPr lang="ru-RU" b="1" dirty="0" err="1"/>
              <a:t>внутрішніх</a:t>
            </a:r>
            <a:r>
              <a:rPr lang="ru-RU" b="1" dirty="0"/>
              <a:t> </a:t>
            </a:r>
            <a:r>
              <a:rPr lang="ru-RU" b="1" dirty="0" err="1"/>
              <a:t>чинників</a:t>
            </a:r>
            <a:r>
              <a:rPr lang="ru-RU" dirty="0">
                <a:solidFill>
                  <a:schemeClr val="tx1"/>
                </a:solidFill>
              </a:rPr>
              <a:t>, </a:t>
            </a:r>
            <a:r>
              <a:rPr lang="ru-RU" dirty="0" err="1">
                <a:solidFill>
                  <a:schemeClr val="tx1"/>
                </a:solidFill>
              </a:rPr>
              <a:t>що</a:t>
            </a:r>
            <a:r>
              <a:rPr lang="ru-RU" dirty="0">
                <a:solidFill>
                  <a:schemeClr val="tx1"/>
                </a:solidFill>
              </a:rPr>
              <a:t> </a:t>
            </a:r>
            <a:r>
              <a:rPr lang="ru-RU" dirty="0" err="1">
                <a:solidFill>
                  <a:schemeClr val="tx1"/>
                </a:solidFill>
              </a:rPr>
              <a:t>найбільше</a:t>
            </a:r>
            <a:r>
              <a:rPr lang="ru-RU" dirty="0">
                <a:solidFill>
                  <a:schemeClr val="tx1"/>
                </a:solidFill>
              </a:rPr>
              <a:t> </a:t>
            </a:r>
            <a:r>
              <a:rPr lang="ru-RU" dirty="0" err="1">
                <a:solidFill>
                  <a:schemeClr val="tx1"/>
                </a:solidFill>
              </a:rPr>
              <a:t>впливають</a:t>
            </a:r>
            <a:r>
              <a:rPr lang="ru-RU" dirty="0">
                <a:solidFill>
                  <a:schemeClr val="tx1"/>
                </a:solidFill>
              </a:rPr>
              <a:t> на </a:t>
            </a:r>
            <a:r>
              <a:rPr lang="ru-RU" dirty="0" err="1">
                <a:solidFill>
                  <a:schemeClr val="tx1"/>
                </a:solidFill>
              </a:rPr>
              <a:t>вибір</a:t>
            </a:r>
            <a:r>
              <a:rPr lang="ru-RU" dirty="0">
                <a:solidFill>
                  <a:schemeClr val="tx1"/>
                </a:solidFill>
              </a:rPr>
              <a:t> </a:t>
            </a:r>
            <a:r>
              <a:rPr lang="ru-RU" dirty="0" err="1">
                <a:solidFill>
                  <a:schemeClr val="tx1"/>
                </a:solidFill>
              </a:rPr>
              <a:t>форми</a:t>
            </a:r>
            <a:r>
              <a:rPr lang="ru-RU" dirty="0">
                <a:solidFill>
                  <a:schemeClr val="tx1"/>
                </a:solidFill>
              </a:rPr>
              <a:t> </a:t>
            </a:r>
            <a:r>
              <a:rPr lang="ru-RU" dirty="0" err="1">
                <a:solidFill>
                  <a:schemeClr val="tx1"/>
                </a:solidFill>
              </a:rPr>
              <a:t>зарубіжної</a:t>
            </a:r>
            <a:r>
              <a:rPr lang="ru-RU" dirty="0">
                <a:solidFill>
                  <a:schemeClr val="tx1"/>
                </a:solidFill>
              </a:rPr>
              <a:t> </a:t>
            </a:r>
            <a:r>
              <a:rPr lang="ru-RU" dirty="0" err="1">
                <a:solidFill>
                  <a:schemeClr val="tx1"/>
                </a:solidFill>
              </a:rPr>
              <a:t>діяльності</a:t>
            </a:r>
            <a:r>
              <a:rPr lang="ru-RU" dirty="0">
                <a:solidFill>
                  <a:schemeClr val="tx1"/>
                </a:solidFill>
              </a:rPr>
              <a:t>, </a:t>
            </a:r>
            <a:r>
              <a:rPr lang="ru-RU" dirty="0" err="1">
                <a:solidFill>
                  <a:schemeClr val="tx1"/>
                </a:solidFill>
              </a:rPr>
              <a:t>можна</a:t>
            </a:r>
            <a:r>
              <a:rPr lang="ru-RU" dirty="0">
                <a:solidFill>
                  <a:schemeClr val="tx1"/>
                </a:solidFill>
              </a:rPr>
              <a:t> </a:t>
            </a:r>
            <a:r>
              <a:rPr lang="ru-RU" dirty="0" err="1">
                <a:solidFill>
                  <a:schemeClr val="tx1"/>
                </a:solidFill>
              </a:rPr>
              <a:t>виокремити</a:t>
            </a:r>
            <a:r>
              <a:rPr lang="ru-RU" dirty="0">
                <a:solidFill>
                  <a:schemeClr val="tx1"/>
                </a:solidFill>
              </a:rPr>
              <a:t> </a:t>
            </a:r>
            <a:r>
              <a:rPr lang="ru-RU" dirty="0" err="1">
                <a:solidFill>
                  <a:schemeClr val="tx1"/>
                </a:solidFill>
              </a:rPr>
              <a:t>дві</a:t>
            </a:r>
            <a:r>
              <a:rPr lang="ru-RU" dirty="0">
                <a:solidFill>
                  <a:schemeClr val="tx1"/>
                </a:solidFill>
              </a:rPr>
              <a:t> </a:t>
            </a:r>
            <a:r>
              <a:rPr lang="ru-RU" dirty="0" err="1">
                <a:solidFill>
                  <a:schemeClr val="tx1"/>
                </a:solidFill>
              </a:rPr>
              <a:t>основні</a:t>
            </a:r>
            <a:r>
              <a:rPr lang="ru-RU" dirty="0">
                <a:solidFill>
                  <a:schemeClr val="tx1"/>
                </a:solidFill>
              </a:rPr>
              <a:t> </a:t>
            </a:r>
            <a:r>
              <a:rPr lang="ru-RU" dirty="0" err="1">
                <a:solidFill>
                  <a:schemeClr val="tx1"/>
                </a:solidFill>
              </a:rPr>
              <a:t>групи</a:t>
            </a:r>
            <a:r>
              <a:rPr lang="ru-RU" dirty="0">
                <a:solidFill>
                  <a:schemeClr val="tx1"/>
                </a:solidFill>
              </a:rPr>
              <a:t>:</a:t>
            </a:r>
          </a:p>
          <a:p>
            <a:pPr algn="just">
              <a:buFont typeface="Wingdings" panose="05000000000000000000" pitchFamily="2" charset="2"/>
              <a:buChar char="ü"/>
            </a:pPr>
            <a:r>
              <a:rPr lang="uk-UA" b="1" dirty="0">
                <a:solidFill>
                  <a:schemeClr val="tx1"/>
                </a:solidFill>
              </a:rPr>
              <a:t>продуктові</a:t>
            </a:r>
            <a:r>
              <a:rPr lang="uk-UA" dirty="0">
                <a:solidFill>
                  <a:schemeClr val="tx1"/>
                </a:solidFill>
              </a:rPr>
              <a:t> - ступінь диференціації продукту, гарантійне та післягарантійне обслуговування, технологічний рівень, потенціал глобальної стандартизації тощо;</a:t>
            </a:r>
          </a:p>
          <a:p>
            <a:pPr algn="just">
              <a:buFont typeface="Wingdings" panose="05000000000000000000" pitchFamily="2" charset="2"/>
              <a:buChar char="ü"/>
            </a:pPr>
            <a:r>
              <a:rPr lang="uk-UA" b="1" dirty="0">
                <a:solidFill>
                  <a:schemeClr val="tx1"/>
                </a:solidFill>
              </a:rPr>
              <a:t>ресурсні</a:t>
            </a:r>
            <a:r>
              <a:rPr lang="uk-UA" dirty="0">
                <a:solidFill>
                  <a:schemeClr val="tx1"/>
                </a:solidFill>
              </a:rPr>
              <a:t> - управлінські, інвестиційні і технологічні ресурси, виробничий та маркетинговий досвід; оцінка важливості зарубіжної діяльності, яку дає вищий менеджмент фірми. </a:t>
            </a:r>
          </a:p>
        </p:txBody>
      </p:sp>
    </p:spTree>
    <p:extLst>
      <p:ext uri="{BB962C8B-B14F-4D97-AF65-F5344CB8AC3E}">
        <p14:creationId xmlns:p14="http://schemas.microsoft.com/office/powerpoint/2010/main" val="3465162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3672C1D-93DA-4185-AE49-72C6C903CF32}"/>
              </a:ext>
            </a:extLst>
          </p:cNvPr>
          <p:cNvSpPr>
            <a:spLocks noGrp="1"/>
          </p:cNvSpPr>
          <p:nvPr>
            <p:ph idx="1"/>
          </p:nvPr>
        </p:nvSpPr>
        <p:spPr>
          <a:xfrm>
            <a:off x="424542" y="751114"/>
            <a:ext cx="11397343" cy="5763985"/>
          </a:xfrm>
        </p:spPr>
        <p:txBody>
          <a:bodyPr>
            <a:normAutofit/>
          </a:bodyPr>
          <a:lstStyle/>
          <a:p>
            <a:pPr algn="just"/>
            <a:r>
              <a:rPr lang="uk-UA" dirty="0">
                <a:solidFill>
                  <a:schemeClr val="tx1"/>
                </a:solidFill>
              </a:rPr>
              <a:t>Так, у рамках </a:t>
            </a:r>
            <a:r>
              <a:rPr lang="uk-UA" b="1" dirty="0"/>
              <a:t>політики імпортозаміщення основний </a:t>
            </a:r>
            <a:r>
              <a:rPr lang="uk-UA" dirty="0">
                <a:solidFill>
                  <a:schemeClr val="tx1"/>
                </a:solidFill>
              </a:rPr>
              <a:t>акцент робиться на захист нових чи слаборозвинених галузей промисловості. ТНК сприяють реалізації цієї політики на основі надання місцевим фірмам нової технології, ноу-хау, управлінського досвіду. Одночасно в зовнішньоторговельній сфері </a:t>
            </a:r>
            <a:r>
              <a:rPr lang="ru-RU" dirty="0">
                <a:solidFill>
                  <a:schemeClr val="tx1"/>
                </a:solidFill>
              </a:rPr>
              <a:t>держава </a:t>
            </a:r>
            <a:r>
              <a:rPr lang="ru-RU" dirty="0" err="1">
                <a:solidFill>
                  <a:schemeClr val="tx1"/>
                </a:solidFill>
              </a:rPr>
              <a:t>застосовує</a:t>
            </a:r>
            <a:r>
              <a:rPr lang="ru-RU" dirty="0">
                <a:solidFill>
                  <a:schemeClr val="tx1"/>
                </a:solidFill>
              </a:rPr>
              <a:t> </a:t>
            </a:r>
            <a:r>
              <a:rPr lang="ru-RU" dirty="0" err="1">
                <a:solidFill>
                  <a:schemeClr val="tx1"/>
                </a:solidFill>
              </a:rPr>
              <a:t>високі</a:t>
            </a:r>
            <a:r>
              <a:rPr lang="ru-RU" dirty="0">
                <a:solidFill>
                  <a:schemeClr val="tx1"/>
                </a:solidFill>
              </a:rPr>
              <a:t> </a:t>
            </a:r>
            <a:r>
              <a:rPr lang="ru-RU" dirty="0" err="1">
                <a:solidFill>
                  <a:schemeClr val="tx1"/>
                </a:solidFill>
              </a:rPr>
              <a:t>митні</a:t>
            </a:r>
            <a:r>
              <a:rPr lang="ru-RU" dirty="0">
                <a:solidFill>
                  <a:schemeClr val="tx1"/>
                </a:solidFill>
              </a:rPr>
              <a:t> </a:t>
            </a:r>
            <a:r>
              <a:rPr lang="ru-RU" dirty="0" err="1">
                <a:solidFill>
                  <a:schemeClr val="tx1"/>
                </a:solidFill>
              </a:rPr>
              <a:t>бар'єри</a:t>
            </a:r>
            <a:r>
              <a:rPr lang="ru-RU" dirty="0">
                <a:solidFill>
                  <a:schemeClr val="tx1"/>
                </a:solidFill>
              </a:rPr>
              <a:t>, </a:t>
            </a:r>
            <a:r>
              <a:rPr lang="ru-RU" dirty="0" err="1">
                <a:solidFill>
                  <a:schemeClr val="tx1"/>
                </a:solidFill>
              </a:rPr>
              <a:t>здійснює</a:t>
            </a:r>
            <a:r>
              <a:rPr lang="ru-RU" dirty="0">
                <a:solidFill>
                  <a:schemeClr val="tx1"/>
                </a:solidFill>
              </a:rPr>
              <a:t> </a:t>
            </a:r>
            <a:r>
              <a:rPr lang="ru-RU" dirty="0" err="1">
                <a:solidFill>
                  <a:schemeClr val="tx1"/>
                </a:solidFill>
              </a:rPr>
              <a:t>твердий</a:t>
            </a:r>
            <a:r>
              <a:rPr lang="ru-RU" dirty="0">
                <a:solidFill>
                  <a:schemeClr val="tx1"/>
                </a:solidFill>
              </a:rPr>
              <a:t> контроль і вводить </a:t>
            </a:r>
            <a:r>
              <a:rPr lang="ru-RU" dirty="0" err="1">
                <a:solidFill>
                  <a:schemeClr val="tx1"/>
                </a:solidFill>
              </a:rPr>
              <a:t>обмеження</a:t>
            </a:r>
            <a:r>
              <a:rPr lang="ru-RU" dirty="0">
                <a:solidFill>
                  <a:schemeClr val="tx1"/>
                </a:solidFill>
              </a:rPr>
              <a:t> на допуск ПІІ.</a:t>
            </a:r>
          </a:p>
          <a:p>
            <a:pPr algn="just"/>
            <a:r>
              <a:rPr lang="uk-UA" dirty="0">
                <a:solidFill>
                  <a:schemeClr val="tx1"/>
                </a:solidFill>
              </a:rPr>
              <a:t>Інвестиційний режим у межах </a:t>
            </a:r>
            <a:r>
              <a:rPr lang="uk-UA" b="1" dirty="0"/>
              <a:t>політики стимулювання експорту </a:t>
            </a:r>
            <a:r>
              <a:rPr lang="uk-UA" dirty="0">
                <a:solidFill>
                  <a:schemeClr val="tx1"/>
                </a:solidFill>
              </a:rPr>
              <a:t>має іншу мету і засоби регулювання. ПІІ розглядаються як джерело стимулювання експорту з використанням місцевої робочої сили і, можливо, природних ресурсів. Така зовнішньоекономічна політика проводиться країнами, які володіють надлишком трудових ресурсів, а ПІІ переважно вкладаються у трудомісткі галузі. Щодо інвестиційних проектів з іноземним капіталом, націлених на стимулювання експорту, застосовується система державного ліцензування. Держава може пропонувати податкові стимули для фірм, що розширюють експорт (що не потрібно для компаній із закордонною участю, орієнтованим на внутрішній ринок), у тому числі податкові канікули, субсидовані ставки орендної плати за землю, нежилі приміщення, субсидування заробітної плати і підготовки кадрів, безмитний імпорт машин, устаткування, сировини, необхідних для налагодження експортного виробництва.</a:t>
            </a:r>
          </a:p>
        </p:txBody>
      </p:sp>
    </p:spTree>
    <p:extLst>
      <p:ext uri="{BB962C8B-B14F-4D97-AF65-F5344CB8AC3E}">
        <p14:creationId xmlns:p14="http://schemas.microsoft.com/office/powerpoint/2010/main" val="319853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D53BA3E-65EF-42F1-B1F4-FB59E5C300F7}"/>
              </a:ext>
            </a:extLst>
          </p:cNvPr>
          <p:cNvSpPr>
            <a:spLocks noGrp="1"/>
          </p:cNvSpPr>
          <p:nvPr>
            <p:ph idx="1"/>
          </p:nvPr>
        </p:nvSpPr>
        <p:spPr>
          <a:xfrm>
            <a:off x="1143000" y="751114"/>
            <a:ext cx="9872871" cy="5344886"/>
          </a:xfrm>
        </p:spPr>
        <p:txBody>
          <a:bodyPr/>
          <a:lstStyle/>
          <a:p>
            <a:pPr algn="just"/>
            <a:r>
              <a:rPr lang="uk-UA" dirty="0">
                <a:solidFill>
                  <a:schemeClr val="tx1"/>
                </a:solidFill>
              </a:rPr>
              <a:t>Країни, що відрізняються більш твердим регулюванням іноземних </a:t>
            </a:r>
            <a:r>
              <a:rPr lang="uk-UA" dirty="0" err="1">
                <a:solidFill>
                  <a:schemeClr val="tx1"/>
                </a:solidFill>
              </a:rPr>
              <a:t>капіталопотоків</a:t>
            </a:r>
            <a:r>
              <a:rPr lang="uk-UA" dirty="0">
                <a:solidFill>
                  <a:schemeClr val="tx1"/>
                </a:solidFill>
              </a:rPr>
              <a:t>, створюють експортно-виробничі зони (ЕВЗ) або зони вільної торгівлі, що пропонують найбільш пільговий режим для компаній, у тому числі знижені податкові ставки, безмитне ввезення устаткування і сировини. Але одночасно вимагають експорту всієї виробленої продукції. У цілому, далеко не всі приймаючі країни висувають вимоги про місцевий компонент у відношенні компаній, що функціонують у ЕВЗ, щоб зберегти їхню привабливість для закордонних інвесторів. ЕВЗ є виключенням із загальноекономічного режиму, який діє в приймаючій країні. Їхній сукупний внесок в економічний розвиток приймаючої держави обмежений.</a:t>
            </a:r>
          </a:p>
          <a:p>
            <a:pPr algn="just"/>
            <a:r>
              <a:rPr lang="uk-UA" dirty="0">
                <a:solidFill>
                  <a:schemeClr val="tx1"/>
                </a:solidFill>
              </a:rPr>
              <a:t>Як показала міжнародна практика останніх трьох десятиліть, інвестиційний режим в умовах політики стимулювання експорту є більш успішним порівняно з імпортозаміщенням.</a:t>
            </a:r>
          </a:p>
        </p:txBody>
      </p:sp>
    </p:spTree>
    <p:extLst>
      <p:ext uri="{BB962C8B-B14F-4D97-AF65-F5344CB8AC3E}">
        <p14:creationId xmlns:p14="http://schemas.microsoft.com/office/powerpoint/2010/main" val="580973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675F0D-558C-4B6B-B6E5-D214A96A6BCD}"/>
              </a:ext>
            </a:extLst>
          </p:cNvPr>
          <p:cNvSpPr>
            <a:spLocks noGrp="1"/>
          </p:cNvSpPr>
          <p:nvPr>
            <p:ph idx="1"/>
          </p:nvPr>
        </p:nvSpPr>
        <p:spPr>
          <a:xfrm>
            <a:off x="587829" y="653143"/>
            <a:ext cx="11136085" cy="5442857"/>
          </a:xfrm>
        </p:spPr>
        <p:txBody>
          <a:bodyPr>
            <a:normAutofit fontScale="92500" lnSpcReduction="10000"/>
          </a:bodyPr>
          <a:lstStyle/>
          <a:p>
            <a:pPr marL="45720" indent="0" algn="just">
              <a:buNone/>
            </a:pPr>
            <a:r>
              <a:rPr lang="ru-RU" dirty="0">
                <a:solidFill>
                  <a:schemeClr val="tx1"/>
                </a:solidFill>
              </a:rPr>
              <a:t>Головна мета </a:t>
            </a:r>
            <a:r>
              <a:rPr lang="ru-RU" b="1" dirty="0" err="1"/>
              <a:t>політики</a:t>
            </a:r>
            <a:r>
              <a:rPr lang="ru-RU" b="1" dirty="0"/>
              <a:t> </a:t>
            </a:r>
            <a:r>
              <a:rPr lang="ru-RU" b="1" dirty="0" err="1"/>
              <a:t>стимулювання</a:t>
            </a:r>
            <a:r>
              <a:rPr lang="ru-RU" b="1" dirty="0"/>
              <a:t> </a:t>
            </a:r>
            <a:r>
              <a:rPr lang="ru-RU" b="1" dirty="0" err="1"/>
              <a:t>інвестицій</a:t>
            </a:r>
            <a:r>
              <a:rPr lang="ru-RU" b="1" dirty="0"/>
              <a:t> </a:t>
            </a:r>
            <a:r>
              <a:rPr lang="ru-RU" dirty="0">
                <a:solidFill>
                  <a:schemeClr val="tx1"/>
                </a:solidFill>
              </a:rPr>
              <a:t>- </a:t>
            </a:r>
            <a:r>
              <a:rPr lang="ru-RU" dirty="0" err="1">
                <a:solidFill>
                  <a:schemeClr val="tx1"/>
                </a:solidFill>
              </a:rPr>
              <a:t>впливати</a:t>
            </a:r>
            <a:r>
              <a:rPr lang="ru-RU" dirty="0">
                <a:solidFill>
                  <a:schemeClr val="tx1"/>
                </a:solidFill>
              </a:rPr>
              <a:t> на </a:t>
            </a:r>
            <a:r>
              <a:rPr lang="ru-RU" dirty="0" err="1">
                <a:solidFill>
                  <a:schemeClr val="tx1"/>
                </a:solidFill>
              </a:rPr>
              <a:t>напрямок</a:t>
            </a:r>
            <a:r>
              <a:rPr lang="ru-RU" dirty="0">
                <a:solidFill>
                  <a:schemeClr val="tx1"/>
                </a:solidFill>
              </a:rPr>
              <a:t>, величину й характер </a:t>
            </a:r>
            <a:r>
              <a:rPr lang="ru-RU" dirty="0" err="1">
                <a:solidFill>
                  <a:schemeClr val="tx1"/>
                </a:solidFill>
              </a:rPr>
              <a:t>інвестиційних</a:t>
            </a:r>
            <a:r>
              <a:rPr lang="ru-RU" dirty="0">
                <a:solidFill>
                  <a:schemeClr val="tx1"/>
                </a:solidFill>
              </a:rPr>
              <a:t> </a:t>
            </a:r>
            <a:r>
              <a:rPr lang="ru-RU" dirty="0" err="1">
                <a:solidFill>
                  <a:schemeClr val="tx1"/>
                </a:solidFill>
              </a:rPr>
              <a:t>потоків</a:t>
            </a:r>
            <a:r>
              <a:rPr lang="ru-RU" dirty="0">
                <a:solidFill>
                  <a:schemeClr val="tx1"/>
                </a:solidFill>
              </a:rPr>
              <a:t>. </a:t>
            </a:r>
            <a:r>
              <a:rPr lang="ru-RU" dirty="0" err="1">
                <a:solidFill>
                  <a:schemeClr val="tx1"/>
                </a:solidFill>
              </a:rPr>
              <a:t>Основним</a:t>
            </a:r>
            <a:r>
              <a:rPr lang="ru-RU" dirty="0">
                <a:solidFill>
                  <a:schemeClr val="tx1"/>
                </a:solidFill>
              </a:rPr>
              <a:t> </a:t>
            </a:r>
            <a:r>
              <a:rPr lang="ru-RU" dirty="0" err="1">
                <a:solidFill>
                  <a:schemeClr val="tx1"/>
                </a:solidFill>
              </a:rPr>
              <a:t>напрямком</a:t>
            </a:r>
            <a:r>
              <a:rPr lang="ru-RU" dirty="0">
                <a:solidFill>
                  <a:schemeClr val="tx1"/>
                </a:solidFill>
              </a:rPr>
              <a:t> </a:t>
            </a:r>
            <a:r>
              <a:rPr lang="ru-RU" dirty="0" err="1">
                <a:solidFill>
                  <a:schemeClr val="tx1"/>
                </a:solidFill>
              </a:rPr>
              <a:t>стимулювання</a:t>
            </a:r>
            <a:r>
              <a:rPr lang="ru-RU" dirty="0">
                <a:solidFill>
                  <a:schemeClr val="tx1"/>
                </a:solidFill>
              </a:rPr>
              <a:t> </a:t>
            </a:r>
            <a:r>
              <a:rPr lang="ru-RU" dirty="0" err="1">
                <a:solidFill>
                  <a:schemeClr val="tx1"/>
                </a:solidFill>
              </a:rPr>
              <a:t>припливу</a:t>
            </a:r>
            <a:r>
              <a:rPr lang="ru-RU" dirty="0">
                <a:solidFill>
                  <a:schemeClr val="tx1"/>
                </a:solidFill>
              </a:rPr>
              <a:t> ПІІ є </a:t>
            </a:r>
            <a:r>
              <a:rPr lang="ru-RU" dirty="0" err="1">
                <a:solidFill>
                  <a:schemeClr val="tx1"/>
                </a:solidFill>
              </a:rPr>
              <a:t>надання</a:t>
            </a:r>
            <a:r>
              <a:rPr lang="ru-RU" dirty="0">
                <a:solidFill>
                  <a:schemeClr val="tx1"/>
                </a:solidFill>
              </a:rPr>
              <a:t> </a:t>
            </a:r>
            <a:r>
              <a:rPr lang="ru-RU" dirty="0" err="1">
                <a:solidFill>
                  <a:schemeClr val="tx1"/>
                </a:solidFill>
              </a:rPr>
              <a:t>різного</a:t>
            </a:r>
            <a:r>
              <a:rPr lang="ru-RU" dirty="0">
                <a:solidFill>
                  <a:schemeClr val="tx1"/>
                </a:solidFill>
              </a:rPr>
              <a:t> роду </a:t>
            </a:r>
            <a:r>
              <a:rPr lang="ru-RU" dirty="0" err="1">
                <a:solidFill>
                  <a:schemeClr val="tx1"/>
                </a:solidFill>
              </a:rPr>
              <a:t>пільг</a:t>
            </a:r>
            <a:r>
              <a:rPr lang="ru-RU" dirty="0">
                <a:solidFill>
                  <a:schemeClr val="tx1"/>
                </a:solidFill>
              </a:rPr>
              <a:t>. В силу </a:t>
            </a:r>
            <a:r>
              <a:rPr lang="ru-RU" dirty="0" err="1">
                <a:solidFill>
                  <a:schemeClr val="tx1"/>
                </a:solidFill>
              </a:rPr>
              <a:t>національного</a:t>
            </a:r>
            <a:r>
              <a:rPr lang="ru-RU" dirty="0">
                <a:solidFill>
                  <a:schemeClr val="tx1"/>
                </a:solidFill>
              </a:rPr>
              <a:t> режиму </a:t>
            </a:r>
            <a:r>
              <a:rPr lang="ru-RU" dirty="0" err="1">
                <a:solidFill>
                  <a:schemeClr val="tx1"/>
                </a:solidFill>
              </a:rPr>
              <a:t>закордонний</a:t>
            </a:r>
            <a:r>
              <a:rPr lang="ru-RU" dirty="0">
                <a:solidFill>
                  <a:schemeClr val="tx1"/>
                </a:solidFill>
              </a:rPr>
              <a:t> і </a:t>
            </a:r>
            <a:r>
              <a:rPr lang="ru-RU" dirty="0" err="1">
                <a:solidFill>
                  <a:schemeClr val="tx1"/>
                </a:solidFill>
              </a:rPr>
              <a:t>національний</a:t>
            </a:r>
            <a:r>
              <a:rPr lang="ru-RU" dirty="0">
                <a:solidFill>
                  <a:schemeClr val="tx1"/>
                </a:solidFill>
              </a:rPr>
              <a:t> </a:t>
            </a:r>
            <a:r>
              <a:rPr lang="ru-RU" dirty="0" err="1">
                <a:solidFill>
                  <a:schemeClr val="tx1"/>
                </a:solidFill>
              </a:rPr>
              <a:t>інвестори</a:t>
            </a:r>
            <a:r>
              <a:rPr lang="ru-RU" dirty="0">
                <a:solidFill>
                  <a:schemeClr val="tx1"/>
                </a:solidFill>
              </a:rPr>
              <a:t> </a:t>
            </a:r>
            <a:r>
              <a:rPr lang="ru-RU" dirty="0" err="1">
                <a:solidFill>
                  <a:schemeClr val="tx1"/>
                </a:solidFill>
              </a:rPr>
              <a:t>мають</a:t>
            </a:r>
            <a:r>
              <a:rPr lang="ru-RU" dirty="0">
                <a:solidFill>
                  <a:schemeClr val="tx1"/>
                </a:solidFill>
              </a:rPr>
              <a:t> </a:t>
            </a:r>
            <a:r>
              <a:rPr lang="ru-RU" dirty="0" err="1">
                <a:solidFill>
                  <a:schemeClr val="tx1"/>
                </a:solidFill>
              </a:rPr>
              <a:t>рівні</a:t>
            </a:r>
            <a:r>
              <a:rPr lang="ru-RU" dirty="0">
                <a:solidFill>
                  <a:schemeClr val="tx1"/>
                </a:solidFill>
              </a:rPr>
              <a:t> права на </a:t>
            </a:r>
            <a:r>
              <a:rPr lang="ru-RU" dirty="0" err="1">
                <a:solidFill>
                  <a:schemeClr val="tx1"/>
                </a:solidFill>
              </a:rPr>
              <a:t>одержання</a:t>
            </a:r>
            <a:r>
              <a:rPr lang="ru-RU" dirty="0">
                <a:solidFill>
                  <a:schemeClr val="tx1"/>
                </a:solidFill>
              </a:rPr>
              <a:t> </a:t>
            </a:r>
            <a:r>
              <a:rPr lang="ru-RU" dirty="0" err="1">
                <a:solidFill>
                  <a:schemeClr val="tx1"/>
                </a:solidFill>
              </a:rPr>
              <a:t>стимулів</a:t>
            </a:r>
            <a:r>
              <a:rPr lang="ru-RU" dirty="0">
                <a:solidFill>
                  <a:schemeClr val="tx1"/>
                </a:solidFill>
              </a:rPr>
              <a:t>.</a:t>
            </a:r>
          </a:p>
          <a:p>
            <a:pPr marL="45720" indent="0" algn="just">
              <a:buNone/>
            </a:pPr>
            <a:r>
              <a:rPr lang="ru-RU" dirty="0" err="1"/>
              <a:t>Виділяють</a:t>
            </a:r>
            <a:r>
              <a:rPr lang="ru-RU" dirty="0"/>
              <a:t> три </a:t>
            </a:r>
            <a:r>
              <a:rPr lang="ru-RU" dirty="0" err="1"/>
              <a:t>напрями</a:t>
            </a:r>
            <a:r>
              <a:rPr lang="ru-RU" dirty="0"/>
              <a:t> </a:t>
            </a:r>
            <a:r>
              <a:rPr lang="ru-RU" dirty="0" err="1"/>
              <a:t>реалізації</a:t>
            </a:r>
            <a:r>
              <a:rPr lang="ru-RU" dirty="0"/>
              <a:t> </a:t>
            </a:r>
            <a:r>
              <a:rPr lang="ru-RU" dirty="0" err="1"/>
              <a:t>політики</a:t>
            </a:r>
            <a:r>
              <a:rPr lang="ru-RU" dirty="0"/>
              <a:t> </a:t>
            </a:r>
            <a:r>
              <a:rPr lang="ru-RU" dirty="0" err="1"/>
              <a:t>стимулювання</a:t>
            </a:r>
            <a:r>
              <a:rPr lang="ru-RU" dirty="0"/>
              <a:t> </a:t>
            </a:r>
            <a:r>
              <a:rPr lang="ru-RU" dirty="0" err="1"/>
              <a:t>інвестицій</a:t>
            </a:r>
            <a:r>
              <a:rPr lang="ru-RU" dirty="0"/>
              <a:t>:</a:t>
            </a:r>
          </a:p>
          <a:p>
            <a:pPr algn="just"/>
            <a:r>
              <a:rPr lang="uk-UA" dirty="0">
                <a:solidFill>
                  <a:schemeClr val="tx1"/>
                </a:solidFill>
              </a:rPr>
              <a:t>підвищення іміджу приймаючої країни – реалізується на основі поширення рекламних матеріалів, що характеризують країну, її потенційні можливості по залученню ПІІ. Для цього використовуються засоби масової інформації, спеціальні видання, проводяться дискусії, спеціальні зустрічі й т. ін. з метою інформаційного висвітлення умов інвестування. Цей напрямок вимагає великих витрат і може здійснюватися головним чином на державному рівні;</a:t>
            </a:r>
          </a:p>
          <a:p>
            <a:pPr algn="just"/>
            <a:r>
              <a:rPr lang="uk-UA" dirty="0">
                <a:solidFill>
                  <a:schemeClr val="tx1"/>
                </a:solidFill>
              </a:rPr>
              <a:t>надання державою комплексного пакета послуг можливим іноземним інвесторам з підтримки їхньої інвестиційної діяльності. Це консультаційні послуги, полегшення проходження різних бюрократичних етапів реєстрації і податкового контролю, одержання дозволів та ін. Звичайно, в основу такої політики ставляться національні інтереси приймаючої країни, а не інтереси іноземного інвестора;</a:t>
            </a:r>
          </a:p>
          <a:p>
            <a:pPr algn="just"/>
            <a:r>
              <a:rPr lang="uk-UA" dirty="0">
                <a:solidFill>
                  <a:schemeClr val="tx1"/>
                </a:solidFill>
              </a:rPr>
              <a:t>надання закордонним і національним підприємцям фінансових, фіскальних та інших пільг. На фінансові пільги більш орієнтуються розвинені держави.</a:t>
            </a:r>
          </a:p>
        </p:txBody>
      </p:sp>
    </p:spTree>
    <p:extLst>
      <p:ext uri="{BB962C8B-B14F-4D97-AF65-F5344CB8AC3E}">
        <p14:creationId xmlns:p14="http://schemas.microsoft.com/office/powerpoint/2010/main" val="2504593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33B973-3571-4690-BDDA-D35F4C6A7CD7}"/>
              </a:ext>
            </a:extLst>
          </p:cNvPr>
          <p:cNvSpPr>
            <a:spLocks noGrp="1"/>
          </p:cNvSpPr>
          <p:nvPr>
            <p:ph type="title"/>
          </p:nvPr>
        </p:nvSpPr>
        <p:spPr/>
        <p:txBody>
          <a:bodyPr/>
          <a:lstStyle/>
          <a:p>
            <a:r>
              <a:rPr lang="uk-UA" b="1" dirty="0"/>
              <a:t>Форми податкових пільг:</a:t>
            </a:r>
          </a:p>
        </p:txBody>
      </p:sp>
      <p:sp>
        <p:nvSpPr>
          <p:cNvPr id="3" name="Місце для вмісту 2">
            <a:extLst>
              <a:ext uri="{FF2B5EF4-FFF2-40B4-BE49-F238E27FC236}">
                <a16:creationId xmlns:a16="http://schemas.microsoft.com/office/drawing/2014/main" id="{92225013-3A16-45F0-B297-232C74FBF2AB}"/>
              </a:ext>
            </a:extLst>
          </p:cNvPr>
          <p:cNvSpPr>
            <a:spLocks noGrp="1"/>
          </p:cNvSpPr>
          <p:nvPr>
            <p:ph idx="1"/>
          </p:nvPr>
        </p:nvSpPr>
        <p:spPr/>
        <p:txBody>
          <a:bodyPr/>
          <a:lstStyle/>
          <a:p>
            <a:r>
              <a:rPr lang="uk-UA" dirty="0">
                <a:solidFill>
                  <a:schemeClr val="tx1"/>
                </a:solidFill>
              </a:rPr>
              <a:t>податкові канікули; </a:t>
            </a:r>
          </a:p>
          <a:p>
            <a:r>
              <a:rPr lang="uk-UA" dirty="0">
                <a:solidFill>
                  <a:schemeClr val="tx1"/>
                </a:solidFill>
              </a:rPr>
              <a:t>інвестиційні знижки; </a:t>
            </a:r>
          </a:p>
          <a:p>
            <a:r>
              <a:rPr lang="uk-UA" dirty="0">
                <a:solidFill>
                  <a:schemeClr val="tx1"/>
                </a:solidFill>
              </a:rPr>
              <a:t>податковий кредит; </a:t>
            </a:r>
          </a:p>
          <a:p>
            <a:r>
              <a:rPr lang="uk-UA" dirty="0">
                <a:solidFill>
                  <a:schemeClr val="tx1"/>
                </a:solidFill>
              </a:rPr>
              <a:t>прискорена амортизація; </a:t>
            </a:r>
          </a:p>
          <a:p>
            <a:r>
              <a:rPr lang="uk-UA" dirty="0">
                <a:solidFill>
                  <a:schemeClr val="tx1"/>
                </a:solidFill>
              </a:rPr>
              <a:t>інвестиційні субсидії; </a:t>
            </a:r>
          </a:p>
          <a:p>
            <a:r>
              <a:rPr lang="uk-UA" dirty="0">
                <a:solidFill>
                  <a:schemeClr val="tx1"/>
                </a:solidFill>
              </a:rPr>
              <a:t>пільги непрямого оподатковування (знижені ставки мита).</a:t>
            </a:r>
          </a:p>
        </p:txBody>
      </p:sp>
    </p:spTree>
    <p:extLst>
      <p:ext uri="{BB962C8B-B14F-4D97-AF65-F5344CB8AC3E}">
        <p14:creationId xmlns:p14="http://schemas.microsoft.com/office/powerpoint/2010/main" val="306414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0BF189C-5FEA-4998-84B6-9F44CAC6A3D6}"/>
              </a:ext>
            </a:extLst>
          </p:cNvPr>
          <p:cNvSpPr>
            <a:spLocks noGrp="1"/>
          </p:cNvSpPr>
          <p:nvPr>
            <p:ph idx="1"/>
          </p:nvPr>
        </p:nvSpPr>
        <p:spPr>
          <a:xfrm>
            <a:off x="408214" y="767444"/>
            <a:ext cx="5025118" cy="6074228"/>
          </a:xfrm>
        </p:spPr>
        <p:txBody>
          <a:bodyPr/>
          <a:lstStyle/>
          <a:p>
            <a:pPr marL="45720" indent="0" algn="just">
              <a:buNone/>
            </a:pPr>
            <a:r>
              <a:rPr lang="uk-UA" dirty="0">
                <a:solidFill>
                  <a:schemeClr val="tx1"/>
                </a:solidFill>
              </a:rPr>
              <a:t>Найпопулярніші податкові пільги – </a:t>
            </a:r>
            <a:r>
              <a:rPr lang="uk-UA" b="1" dirty="0">
                <a:solidFill>
                  <a:schemeClr val="accent2"/>
                </a:solidFill>
              </a:rPr>
              <a:t>податкові канікули </a:t>
            </a:r>
            <a:r>
              <a:rPr lang="uk-UA" dirty="0">
                <a:solidFill>
                  <a:schemeClr val="tx1"/>
                </a:solidFill>
              </a:rPr>
              <a:t>– відстрочка від сплати податку протягом декількох років, починаючи з дня одержання першого оголошеного прибутку. Як правило, вони надаються на термін від 2 до 10 років. Інвестиційні знижки і податковий кредит порівняно з податковими канікулами мають переваги, оскільки є більш діючими інструментами для залучення капіталу в тій чи іншій бажаній формі. Доходи від їхнього застосування мають більш </a:t>
            </a:r>
            <a:r>
              <a:rPr lang="uk-UA" dirty="0" err="1">
                <a:solidFill>
                  <a:schemeClr val="tx1"/>
                </a:solidFill>
              </a:rPr>
              <a:t>транспарентний</a:t>
            </a:r>
            <a:r>
              <a:rPr lang="uk-UA" dirty="0">
                <a:solidFill>
                  <a:schemeClr val="tx1"/>
                </a:solidFill>
              </a:rPr>
              <a:t> характер, їх легше контролювати.</a:t>
            </a:r>
          </a:p>
        </p:txBody>
      </p:sp>
      <p:sp>
        <p:nvSpPr>
          <p:cNvPr id="5" name="TextBox 4">
            <a:extLst>
              <a:ext uri="{FF2B5EF4-FFF2-40B4-BE49-F238E27FC236}">
                <a16:creationId xmlns:a16="http://schemas.microsoft.com/office/drawing/2014/main" id="{9A55D58C-479D-4CF9-91EF-C99BE3387515}"/>
              </a:ext>
            </a:extLst>
          </p:cNvPr>
          <p:cNvSpPr txBox="1"/>
          <p:nvPr/>
        </p:nvSpPr>
        <p:spPr>
          <a:xfrm>
            <a:off x="5685066" y="767444"/>
            <a:ext cx="6098720" cy="5170646"/>
          </a:xfrm>
          <a:prstGeom prst="rect">
            <a:avLst/>
          </a:prstGeom>
          <a:noFill/>
        </p:spPr>
        <p:txBody>
          <a:bodyPr wrap="square">
            <a:spAutoFit/>
          </a:bodyPr>
          <a:lstStyle/>
          <a:p>
            <a:pPr algn="just"/>
            <a:r>
              <a:rPr lang="ru-RU" sz="2200" dirty="0" err="1"/>
              <a:t>Найбільш</a:t>
            </a:r>
            <a:r>
              <a:rPr lang="ru-RU" sz="2200" dirty="0"/>
              <a:t> проста й </a:t>
            </a:r>
            <a:r>
              <a:rPr lang="ru-RU" sz="2200" dirty="0" err="1"/>
              <a:t>ефективна</a:t>
            </a:r>
            <a:r>
              <a:rPr lang="ru-RU" sz="2200" dirty="0"/>
              <a:t> система </a:t>
            </a:r>
            <a:r>
              <a:rPr lang="ru-RU" sz="2200" b="1" dirty="0" err="1">
                <a:solidFill>
                  <a:schemeClr val="accent2"/>
                </a:solidFill>
              </a:rPr>
              <a:t>податкового</a:t>
            </a:r>
            <a:r>
              <a:rPr lang="ru-RU" sz="2200" b="1" dirty="0">
                <a:solidFill>
                  <a:schemeClr val="accent2"/>
                </a:solidFill>
              </a:rPr>
              <a:t> кредиту. </a:t>
            </a:r>
            <a:r>
              <a:rPr lang="ru-RU" sz="2200" dirty="0" err="1"/>
              <a:t>Якщо</a:t>
            </a:r>
            <a:r>
              <a:rPr lang="ru-RU" sz="2200" dirty="0"/>
              <a:t> сума </a:t>
            </a:r>
            <a:r>
              <a:rPr lang="ru-RU" sz="2200" dirty="0" err="1"/>
              <a:t>податкового</a:t>
            </a:r>
            <a:r>
              <a:rPr lang="ru-RU" sz="2200" dirty="0"/>
              <a:t> кредиту, </a:t>
            </a:r>
            <a:r>
              <a:rPr lang="ru-RU" sz="2200" dirty="0" err="1"/>
              <a:t>наданого</a:t>
            </a:r>
            <a:r>
              <a:rPr lang="ru-RU" sz="2200" dirty="0"/>
              <a:t> </a:t>
            </a:r>
            <a:r>
              <a:rPr lang="ru-RU" sz="2200" dirty="0" err="1"/>
              <a:t>кваліфікованому</a:t>
            </a:r>
            <a:r>
              <a:rPr lang="ru-RU" sz="2200" dirty="0"/>
              <a:t> </a:t>
            </a:r>
            <a:r>
              <a:rPr lang="ru-RU" sz="2200" dirty="0" err="1"/>
              <a:t>підприємству</a:t>
            </a:r>
            <a:r>
              <a:rPr lang="ru-RU" sz="2200" dirty="0"/>
              <a:t>, </a:t>
            </a:r>
            <a:r>
              <a:rPr lang="ru-RU" sz="2200" dirty="0" err="1"/>
              <a:t>визначена</a:t>
            </a:r>
            <a:r>
              <a:rPr lang="ru-RU" sz="2200" dirty="0"/>
              <a:t>, то вона </a:t>
            </a:r>
            <a:r>
              <a:rPr lang="ru-RU" sz="2200" dirty="0" err="1"/>
              <a:t>перераховується</a:t>
            </a:r>
            <a:r>
              <a:rPr lang="ru-RU" sz="2200" dirty="0"/>
              <a:t> на </a:t>
            </a:r>
            <a:r>
              <a:rPr lang="ru-RU" sz="2200" dirty="0" err="1"/>
              <a:t>спеціальний</a:t>
            </a:r>
            <a:r>
              <a:rPr lang="ru-RU" sz="2200" dirty="0"/>
              <a:t> </a:t>
            </a:r>
            <a:r>
              <a:rPr lang="ru-RU" sz="2200" dirty="0" err="1"/>
              <a:t>податковий</a:t>
            </a:r>
            <a:r>
              <a:rPr lang="ru-RU" sz="2200" dirty="0"/>
              <a:t> </a:t>
            </a:r>
            <a:r>
              <a:rPr lang="ru-RU" sz="2200" dirty="0" err="1"/>
              <a:t>рахунок</a:t>
            </a:r>
            <a:r>
              <a:rPr lang="ru-RU" sz="2200" dirty="0"/>
              <a:t>. </a:t>
            </a:r>
            <a:r>
              <a:rPr lang="ru-RU" sz="2200" dirty="0" err="1"/>
              <a:t>Компанія</a:t>
            </a:r>
            <a:r>
              <a:rPr lang="ru-RU" sz="2200" dirty="0"/>
              <a:t>, яка одержала </a:t>
            </a:r>
            <a:r>
              <a:rPr lang="ru-RU" sz="2200" dirty="0" err="1"/>
              <a:t>таку</a:t>
            </a:r>
            <a:r>
              <a:rPr lang="ru-RU" sz="2200" dirty="0"/>
              <a:t> </a:t>
            </a:r>
            <a:r>
              <a:rPr lang="ru-RU" sz="2200" dirty="0" err="1"/>
              <a:t>пільгу</a:t>
            </a:r>
            <a:r>
              <a:rPr lang="ru-RU" sz="2200" dirty="0"/>
              <a:t>, буде </a:t>
            </a:r>
            <a:r>
              <a:rPr lang="ru-RU" sz="2200" dirty="0" err="1"/>
              <a:t>вважатися</a:t>
            </a:r>
            <a:r>
              <a:rPr lang="ru-RU" sz="2200" dirty="0"/>
              <a:t> </a:t>
            </a:r>
            <a:r>
              <a:rPr lang="ru-RU" sz="2200" dirty="0" err="1"/>
              <a:t>звичайним</a:t>
            </a:r>
            <a:r>
              <a:rPr lang="ru-RU" sz="2200" dirty="0"/>
              <a:t> </a:t>
            </a:r>
            <a:r>
              <a:rPr lang="ru-RU" sz="2200" dirty="0" err="1"/>
              <a:t>платником</a:t>
            </a:r>
            <a:r>
              <a:rPr lang="ru-RU" sz="2200" dirty="0"/>
              <a:t> </a:t>
            </a:r>
            <a:r>
              <a:rPr lang="ru-RU" sz="2200" dirty="0" err="1"/>
              <a:t>податків</a:t>
            </a:r>
            <a:r>
              <a:rPr lang="ru-RU" sz="2200" dirty="0"/>
              <a:t> і, </a:t>
            </a:r>
            <a:r>
              <a:rPr lang="ru-RU" sz="2200" dirty="0" err="1"/>
              <a:t>отже</a:t>
            </a:r>
            <a:r>
              <a:rPr lang="ru-RU" sz="2200" dirty="0"/>
              <a:t>, </a:t>
            </a:r>
            <a:r>
              <a:rPr lang="ru-RU" sz="2200" dirty="0" err="1"/>
              <a:t>підлягатиме</a:t>
            </a:r>
            <a:r>
              <a:rPr lang="ru-RU" sz="2200" dirty="0"/>
              <a:t> </a:t>
            </a:r>
            <a:r>
              <a:rPr lang="ru-RU" sz="2200" dirty="0" err="1"/>
              <a:t>всім</a:t>
            </a:r>
            <a:r>
              <a:rPr lang="ru-RU" sz="2200" dirty="0"/>
              <a:t> </a:t>
            </a:r>
            <a:r>
              <a:rPr lang="ru-RU" sz="2200" dirty="0" err="1"/>
              <a:t>діючим</a:t>
            </a:r>
            <a:r>
              <a:rPr lang="ru-RU" sz="2200" dirty="0"/>
              <a:t> правилам </a:t>
            </a:r>
            <a:r>
              <a:rPr lang="ru-RU" sz="2200" dirty="0" err="1"/>
              <a:t>оподатковування</a:t>
            </a:r>
            <a:r>
              <a:rPr lang="ru-RU" sz="2200" dirty="0"/>
              <a:t>, </a:t>
            </a:r>
            <a:r>
              <a:rPr lang="ru-RU" sz="2200" dirty="0" err="1"/>
              <a:t>включаючи</a:t>
            </a:r>
            <a:r>
              <a:rPr lang="ru-RU" sz="2200" dirty="0"/>
              <a:t> </a:t>
            </a:r>
            <a:r>
              <a:rPr lang="ru-RU" sz="2200" dirty="0" err="1"/>
              <a:t>визначення</a:t>
            </a:r>
            <a:r>
              <a:rPr lang="ru-RU" sz="2200" dirty="0"/>
              <a:t> </a:t>
            </a:r>
            <a:r>
              <a:rPr lang="ru-RU" sz="2200" dirty="0" err="1"/>
              <a:t>оподатковуваного</a:t>
            </a:r>
            <a:r>
              <a:rPr lang="ru-RU" sz="2200" dirty="0"/>
              <a:t> </a:t>
            </a:r>
            <a:r>
              <a:rPr lang="ru-RU" sz="2200" dirty="0" err="1"/>
              <a:t>прибутку</a:t>
            </a:r>
            <a:r>
              <a:rPr lang="ru-RU" sz="2200" dirty="0"/>
              <a:t> і </a:t>
            </a:r>
            <a:r>
              <a:rPr lang="ru-RU" sz="2200" dirty="0" err="1"/>
              <a:t>вимогу</a:t>
            </a:r>
            <a:r>
              <a:rPr lang="ru-RU" sz="2200" dirty="0"/>
              <a:t> </a:t>
            </a:r>
            <a:r>
              <a:rPr lang="ru-RU" sz="2200" dirty="0" err="1"/>
              <a:t>документувати</a:t>
            </a:r>
            <a:r>
              <a:rPr lang="ru-RU" sz="2200" dirty="0"/>
              <a:t> </a:t>
            </a:r>
            <a:r>
              <a:rPr lang="ru-RU" sz="2200" dirty="0" err="1"/>
              <a:t>податкові</a:t>
            </a:r>
            <a:r>
              <a:rPr lang="ru-RU" sz="2200" dirty="0"/>
              <a:t> доходи. </a:t>
            </a:r>
            <a:r>
              <a:rPr lang="ru-RU" sz="2200" dirty="0" err="1"/>
              <a:t>Єдина</a:t>
            </a:r>
            <a:r>
              <a:rPr lang="ru-RU" sz="2200" dirty="0"/>
              <a:t> </a:t>
            </a:r>
            <a:r>
              <a:rPr lang="ru-RU" sz="2200" dirty="0" err="1"/>
              <a:t>відмінність</a:t>
            </a:r>
            <a:r>
              <a:rPr lang="ru-RU" sz="2200" dirty="0"/>
              <a:t> </a:t>
            </a:r>
            <a:r>
              <a:rPr lang="ru-RU" sz="2200" dirty="0" err="1"/>
              <a:t>такої</a:t>
            </a:r>
            <a:r>
              <a:rPr lang="ru-RU" sz="2200" dirty="0"/>
              <a:t> </a:t>
            </a:r>
            <a:r>
              <a:rPr lang="ru-RU" sz="2200" dirty="0" err="1"/>
              <a:t>компанії</a:t>
            </a:r>
            <a:r>
              <a:rPr lang="ru-RU" sz="2200" dirty="0"/>
              <a:t> в тому, </a:t>
            </a:r>
            <a:r>
              <a:rPr lang="ru-RU" sz="2200" dirty="0" err="1"/>
              <a:t>що</a:t>
            </a:r>
            <a:r>
              <a:rPr lang="ru-RU" sz="2200" dirty="0"/>
              <a:t> </a:t>
            </a:r>
            <a:r>
              <a:rPr lang="ru-RU" sz="2200" dirty="0" err="1"/>
              <a:t>відповідальність</a:t>
            </a:r>
            <a:r>
              <a:rPr lang="ru-RU" sz="2200" dirty="0"/>
              <a:t> за </a:t>
            </a:r>
            <a:r>
              <a:rPr lang="ru-RU" sz="2200" dirty="0" err="1"/>
              <a:t>оподаткування</a:t>
            </a:r>
            <a:r>
              <a:rPr lang="ru-RU" sz="2200" dirty="0"/>
              <a:t> </a:t>
            </a:r>
            <a:r>
              <a:rPr lang="ru-RU" sz="2200" dirty="0" err="1"/>
              <a:t>доходів</a:t>
            </a:r>
            <a:r>
              <a:rPr lang="ru-RU" sz="2200" dirty="0"/>
              <a:t> буде </a:t>
            </a:r>
            <a:r>
              <a:rPr lang="ru-RU" sz="2200" dirty="0" err="1"/>
              <a:t>сплачуватися</a:t>
            </a:r>
            <a:r>
              <a:rPr lang="ru-RU" sz="2200" dirty="0"/>
              <a:t> за </a:t>
            </a:r>
            <a:r>
              <a:rPr lang="ru-RU" sz="2200" dirty="0" err="1"/>
              <a:t>рахунок</a:t>
            </a:r>
            <a:r>
              <a:rPr lang="ru-RU" sz="2200" dirty="0"/>
              <a:t> </a:t>
            </a:r>
            <a:r>
              <a:rPr lang="ru-RU" sz="2200" dirty="0" err="1"/>
              <a:t>кредитів</a:t>
            </a:r>
            <a:r>
              <a:rPr lang="ru-RU" sz="2200" dirty="0"/>
              <a:t>, </a:t>
            </a:r>
            <a:r>
              <a:rPr lang="ru-RU" sz="2200" dirty="0" err="1"/>
              <a:t>що</a:t>
            </a:r>
            <a:r>
              <a:rPr lang="ru-RU" sz="2200" dirty="0"/>
              <a:t> </a:t>
            </a:r>
            <a:r>
              <a:rPr lang="ru-RU" sz="2200" dirty="0" err="1"/>
              <a:t>повертаються</a:t>
            </a:r>
            <a:r>
              <a:rPr lang="ru-RU" sz="2200" dirty="0"/>
              <a:t> з </a:t>
            </a:r>
            <a:r>
              <a:rPr lang="ru-RU" sz="2200" dirty="0" err="1"/>
              <a:t>податкового</a:t>
            </a:r>
            <a:r>
              <a:rPr lang="ru-RU" sz="2200" dirty="0"/>
              <a:t> </a:t>
            </a:r>
            <a:r>
              <a:rPr lang="ru-RU" sz="2200" dirty="0" err="1"/>
              <a:t>рахунка</a:t>
            </a:r>
            <a:r>
              <a:rPr lang="ru-RU" sz="2200" dirty="0"/>
              <a:t>, </a:t>
            </a:r>
            <a:r>
              <a:rPr lang="ru-RU" sz="2200" dirty="0" err="1"/>
              <a:t>поки</a:t>
            </a:r>
            <a:r>
              <a:rPr lang="ru-RU" sz="2200" dirty="0"/>
              <a:t> сальдо балансу доводиться до нуля. </a:t>
            </a:r>
            <a:endParaRPr lang="uk-UA" sz="2200" dirty="0"/>
          </a:p>
        </p:txBody>
      </p:sp>
    </p:spTree>
    <p:extLst>
      <p:ext uri="{BB962C8B-B14F-4D97-AF65-F5344CB8AC3E}">
        <p14:creationId xmlns:p14="http://schemas.microsoft.com/office/powerpoint/2010/main" val="3357295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B5E577-6718-4827-888D-C1D1339074EC}"/>
              </a:ext>
            </a:extLst>
          </p:cNvPr>
          <p:cNvSpPr txBox="1"/>
          <p:nvPr/>
        </p:nvSpPr>
        <p:spPr>
          <a:xfrm>
            <a:off x="616404" y="1043732"/>
            <a:ext cx="4804682" cy="1200329"/>
          </a:xfrm>
          <a:prstGeom prst="rect">
            <a:avLst/>
          </a:prstGeom>
          <a:noFill/>
        </p:spPr>
        <p:txBody>
          <a:bodyPr wrap="square">
            <a:spAutoFit/>
          </a:bodyPr>
          <a:lstStyle/>
          <a:p>
            <a:pPr algn="just"/>
            <a:r>
              <a:rPr lang="ru-RU" b="1" dirty="0" err="1">
                <a:solidFill>
                  <a:schemeClr val="accent2"/>
                </a:solidFill>
              </a:rPr>
              <a:t>Інвестиційні</a:t>
            </a:r>
            <a:r>
              <a:rPr lang="ru-RU" b="1" dirty="0">
                <a:solidFill>
                  <a:schemeClr val="accent2"/>
                </a:solidFill>
              </a:rPr>
              <a:t> </a:t>
            </a:r>
            <a:r>
              <a:rPr lang="ru-RU" b="1" dirty="0" err="1">
                <a:solidFill>
                  <a:schemeClr val="accent2"/>
                </a:solidFill>
              </a:rPr>
              <a:t>знижки</a:t>
            </a:r>
            <a:r>
              <a:rPr lang="ru-RU" b="1" dirty="0">
                <a:solidFill>
                  <a:schemeClr val="accent2"/>
                </a:solidFill>
              </a:rPr>
              <a:t> </a:t>
            </a:r>
            <a:r>
              <a:rPr lang="ru-RU" dirty="0"/>
              <a:t>у </a:t>
            </a:r>
            <a:r>
              <a:rPr lang="ru-RU" dirty="0" err="1"/>
              <a:t>формі</a:t>
            </a:r>
            <a:r>
              <a:rPr lang="ru-RU" dirty="0"/>
              <a:t> </a:t>
            </a:r>
            <a:r>
              <a:rPr lang="ru-RU" dirty="0" err="1"/>
              <a:t>знижених</a:t>
            </a:r>
            <a:r>
              <a:rPr lang="ru-RU" dirty="0"/>
              <a:t> </a:t>
            </a:r>
            <a:r>
              <a:rPr lang="ru-RU" dirty="0" err="1"/>
              <a:t>податкових</a:t>
            </a:r>
            <a:r>
              <a:rPr lang="ru-RU" dirty="0"/>
              <a:t> ставок </a:t>
            </a:r>
            <a:r>
              <a:rPr lang="ru-RU" dirty="0" err="1"/>
              <a:t>застосовуються</a:t>
            </a:r>
            <a:r>
              <a:rPr lang="ru-RU" dirty="0"/>
              <a:t> </a:t>
            </a:r>
            <a:r>
              <a:rPr lang="ru-RU" dirty="0" err="1"/>
              <a:t>аналогічно</a:t>
            </a:r>
            <a:r>
              <a:rPr lang="ru-RU" dirty="0"/>
              <a:t> </a:t>
            </a:r>
            <a:r>
              <a:rPr lang="ru-RU" dirty="0" err="1"/>
              <a:t>практиці</a:t>
            </a:r>
            <a:r>
              <a:rPr lang="ru-RU" dirty="0"/>
              <a:t> </a:t>
            </a:r>
            <a:r>
              <a:rPr lang="ru-RU" dirty="0" err="1"/>
              <a:t>податкового</a:t>
            </a:r>
            <a:r>
              <a:rPr lang="ru-RU" dirty="0"/>
              <a:t> кредиту і </a:t>
            </a:r>
            <a:r>
              <a:rPr lang="ru-RU" dirty="0" err="1"/>
              <a:t>мають</a:t>
            </a:r>
            <a:r>
              <a:rPr lang="ru-RU" dirty="0"/>
              <a:t> </a:t>
            </a:r>
            <a:r>
              <a:rPr lang="ru-RU" dirty="0" err="1"/>
              <a:t>адекватний</a:t>
            </a:r>
            <a:r>
              <a:rPr lang="ru-RU" dirty="0"/>
              <a:t> </a:t>
            </a:r>
            <a:r>
              <a:rPr lang="ru-RU" dirty="0" err="1"/>
              <a:t>ефект</a:t>
            </a:r>
            <a:r>
              <a:rPr lang="ru-RU" dirty="0"/>
              <a:t>. </a:t>
            </a:r>
            <a:endParaRPr lang="uk-UA" dirty="0"/>
          </a:p>
        </p:txBody>
      </p:sp>
      <p:sp>
        <p:nvSpPr>
          <p:cNvPr id="7" name="TextBox 6">
            <a:extLst>
              <a:ext uri="{FF2B5EF4-FFF2-40B4-BE49-F238E27FC236}">
                <a16:creationId xmlns:a16="http://schemas.microsoft.com/office/drawing/2014/main" id="{DDE140CA-AC3A-4E5F-93F7-363CA46AF337}"/>
              </a:ext>
            </a:extLst>
          </p:cNvPr>
          <p:cNvSpPr txBox="1"/>
          <p:nvPr/>
        </p:nvSpPr>
        <p:spPr>
          <a:xfrm>
            <a:off x="730704" y="3429000"/>
            <a:ext cx="4804682" cy="2308324"/>
          </a:xfrm>
          <a:prstGeom prst="rect">
            <a:avLst/>
          </a:prstGeom>
          <a:noFill/>
        </p:spPr>
        <p:txBody>
          <a:bodyPr wrap="square">
            <a:spAutoFit/>
          </a:bodyPr>
          <a:lstStyle/>
          <a:p>
            <a:pPr algn="just"/>
            <a:r>
              <a:rPr lang="uk-UA" b="1" dirty="0">
                <a:solidFill>
                  <a:schemeClr val="accent2"/>
                </a:solidFill>
              </a:rPr>
              <a:t>Прискорена амортизація </a:t>
            </a:r>
            <a:r>
              <a:rPr lang="uk-UA" dirty="0"/>
              <a:t>– операція, унаслідок якої частина прибутку потрапляє до витрат виробництва і звільняється від оподаткування. Найбільш пільгові норми амортизації діють для основних активів окремих секторів економіки — суден, житлового фонду, основних фондів малого і середнього підприємництва. </a:t>
            </a:r>
          </a:p>
        </p:txBody>
      </p:sp>
      <p:sp>
        <p:nvSpPr>
          <p:cNvPr id="9" name="TextBox 8">
            <a:extLst>
              <a:ext uri="{FF2B5EF4-FFF2-40B4-BE49-F238E27FC236}">
                <a16:creationId xmlns:a16="http://schemas.microsoft.com/office/drawing/2014/main" id="{7B897A9B-FBB2-491F-BCDE-D33FA390217F}"/>
              </a:ext>
            </a:extLst>
          </p:cNvPr>
          <p:cNvSpPr txBox="1"/>
          <p:nvPr/>
        </p:nvSpPr>
        <p:spPr>
          <a:xfrm>
            <a:off x="6222548" y="766733"/>
            <a:ext cx="4984296" cy="2031325"/>
          </a:xfrm>
          <a:prstGeom prst="rect">
            <a:avLst/>
          </a:prstGeom>
          <a:noFill/>
        </p:spPr>
        <p:txBody>
          <a:bodyPr wrap="square">
            <a:spAutoFit/>
          </a:bodyPr>
          <a:lstStyle/>
          <a:p>
            <a:pPr algn="just"/>
            <a:r>
              <a:rPr lang="uk-UA" b="1" dirty="0">
                <a:solidFill>
                  <a:schemeClr val="accent2"/>
                </a:solidFill>
              </a:rPr>
              <a:t>Інвестиційні субсидії </a:t>
            </a:r>
            <a:r>
              <a:rPr lang="uk-UA" dirty="0"/>
              <a:t>– це різновид інвестиційних знижок чи податкових кредитів, але надання їх є проблематичним, тому що становить ризик для бюджету в плані дохідних надходжень. Інвестиційні субсидії включають державні витрати, головним чином у формі зниження податкових ставок. </a:t>
            </a:r>
          </a:p>
        </p:txBody>
      </p:sp>
      <p:sp>
        <p:nvSpPr>
          <p:cNvPr id="11" name="TextBox 10">
            <a:extLst>
              <a:ext uri="{FF2B5EF4-FFF2-40B4-BE49-F238E27FC236}">
                <a16:creationId xmlns:a16="http://schemas.microsoft.com/office/drawing/2014/main" id="{DD340BE0-82B8-4F46-873A-3EC336512AE1}"/>
              </a:ext>
            </a:extLst>
          </p:cNvPr>
          <p:cNvSpPr txBox="1"/>
          <p:nvPr/>
        </p:nvSpPr>
        <p:spPr>
          <a:xfrm>
            <a:off x="6222547" y="3429000"/>
            <a:ext cx="4984296" cy="2308324"/>
          </a:xfrm>
          <a:prstGeom prst="rect">
            <a:avLst/>
          </a:prstGeom>
          <a:noFill/>
        </p:spPr>
        <p:txBody>
          <a:bodyPr wrap="square">
            <a:spAutoFit/>
          </a:bodyPr>
          <a:lstStyle/>
          <a:p>
            <a:pPr algn="just"/>
            <a:r>
              <a:rPr lang="uk-UA" b="1" dirty="0">
                <a:solidFill>
                  <a:schemeClr val="accent2"/>
                </a:solidFill>
              </a:rPr>
              <a:t>Стимулювання непрямих податків </a:t>
            </a:r>
            <a:r>
              <a:rPr lang="uk-UA" dirty="0"/>
              <a:t>здійснюється у формі виключення з-під обкладання ПДВ сировини і капіталомістких товарів, а також уведення системи умовно безмитного ввозу. Пільги у відношенні непрямих податків застосовуються для стимулювання експорту і вважаються, з правової точки зору, найбільш прийнятними практикою.</a:t>
            </a:r>
          </a:p>
        </p:txBody>
      </p:sp>
    </p:spTree>
    <p:extLst>
      <p:ext uri="{BB962C8B-B14F-4D97-AF65-F5344CB8AC3E}">
        <p14:creationId xmlns:p14="http://schemas.microsoft.com/office/powerpoint/2010/main" val="2342006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442522-A6EF-4D65-AF67-777C102FE46C}"/>
              </a:ext>
            </a:extLst>
          </p:cNvPr>
          <p:cNvSpPr>
            <a:spLocks noGrp="1"/>
          </p:cNvSpPr>
          <p:nvPr>
            <p:ph type="title"/>
          </p:nvPr>
        </p:nvSpPr>
        <p:spPr/>
        <p:txBody>
          <a:bodyPr>
            <a:normAutofit fontScale="90000"/>
          </a:bodyPr>
          <a:lstStyle/>
          <a:p>
            <a:r>
              <a:rPr lang="uk-UA" dirty="0"/>
              <a:t>Спеціальні економічні зони та індустріальні парки як механізми залучення інвестицій</a:t>
            </a:r>
          </a:p>
        </p:txBody>
      </p:sp>
      <p:sp>
        <p:nvSpPr>
          <p:cNvPr id="3" name="Місце для вмісту 2">
            <a:extLst>
              <a:ext uri="{FF2B5EF4-FFF2-40B4-BE49-F238E27FC236}">
                <a16:creationId xmlns:a16="http://schemas.microsoft.com/office/drawing/2014/main" id="{916BDEF8-2F95-4849-82F9-32B48952C629}"/>
              </a:ext>
            </a:extLst>
          </p:cNvPr>
          <p:cNvSpPr>
            <a:spLocks noGrp="1"/>
          </p:cNvSpPr>
          <p:nvPr>
            <p:ph idx="1"/>
          </p:nvPr>
        </p:nvSpPr>
        <p:spPr/>
        <p:txBody>
          <a:bodyPr>
            <a:normAutofit lnSpcReduction="10000"/>
          </a:bodyPr>
          <a:lstStyle/>
          <a:p>
            <a:pPr algn="just"/>
            <a:r>
              <a:rPr lang="uk-UA" b="1" dirty="0"/>
              <a:t>Спеціальні (вільні) економічні зони (ВЕЗ) </a:t>
            </a:r>
            <a:r>
              <a:rPr lang="uk-UA" dirty="0">
                <a:solidFill>
                  <a:schemeClr val="tx1"/>
                </a:solidFill>
              </a:rPr>
              <a:t>– зони з особливим юридичним і економічним статусом, що створює сприятливі умови для залучення закордонних інвестицій на основі надання пільг.</a:t>
            </a:r>
          </a:p>
          <a:p>
            <a:pPr algn="just"/>
            <a:r>
              <a:rPr lang="uk-UA" dirty="0">
                <a:solidFill>
                  <a:schemeClr val="tx1"/>
                </a:solidFill>
              </a:rPr>
              <a:t>Згідно з Кіотською міжнародною конвенцією, присвяченою проблемам митного регулювання (1973 р.), під ВЕЗ, чи зоною франко, розуміють «частина території країни, на якій товари розглядаються як об'єкти, що знаходяться за межами національної митної території, і тому не піддаються звичайному митному контролю й оподатковуванню».</a:t>
            </a:r>
          </a:p>
          <a:p>
            <a:pPr algn="just"/>
            <a:r>
              <a:rPr lang="uk-UA" dirty="0">
                <a:solidFill>
                  <a:schemeClr val="tx1"/>
                </a:solidFill>
              </a:rPr>
              <a:t>В основі стратегії створення ВЕЗ лежать два підходи: територіальний і функціональний (чи режимний). Як правило, використовуються обидва підходи. Поняття ВЕЗ дуже ємне і містить у собі до 30 типів зон. У зв'язку з цим можна зустріти різні класифікації, в основу яких покладені різні критерії.</a:t>
            </a:r>
          </a:p>
        </p:txBody>
      </p:sp>
    </p:spTree>
    <p:extLst>
      <p:ext uri="{BB962C8B-B14F-4D97-AF65-F5344CB8AC3E}">
        <p14:creationId xmlns:p14="http://schemas.microsoft.com/office/powerpoint/2010/main" val="4221278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391E1A-3D59-4607-8FF8-D8D959EA4DBD}"/>
              </a:ext>
            </a:extLst>
          </p:cNvPr>
          <p:cNvSpPr>
            <a:spLocks noGrp="1"/>
          </p:cNvSpPr>
          <p:nvPr>
            <p:ph type="title"/>
          </p:nvPr>
        </p:nvSpPr>
        <p:spPr/>
        <p:txBody>
          <a:bodyPr/>
          <a:lstStyle/>
          <a:p>
            <a:r>
              <a:rPr lang="ru-RU" dirty="0" err="1"/>
              <a:t>Залежно</a:t>
            </a:r>
            <a:r>
              <a:rPr lang="ru-RU" dirty="0"/>
              <a:t> </a:t>
            </a:r>
            <a:r>
              <a:rPr lang="ru-RU" dirty="0" err="1"/>
              <a:t>від</a:t>
            </a:r>
            <a:r>
              <a:rPr lang="ru-RU" dirty="0"/>
              <a:t> виду </a:t>
            </a:r>
            <a:r>
              <a:rPr lang="ru-RU" dirty="0" err="1"/>
              <a:t>господарської</a:t>
            </a:r>
            <a:r>
              <a:rPr lang="ru-RU" dirty="0"/>
              <a:t> </a:t>
            </a:r>
            <a:r>
              <a:rPr lang="ru-RU" dirty="0" err="1"/>
              <a:t>діяльності</a:t>
            </a:r>
            <a:r>
              <a:rPr lang="ru-RU" dirty="0"/>
              <a:t> </a:t>
            </a:r>
            <a:r>
              <a:rPr lang="ru-RU" dirty="0" err="1"/>
              <a:t>розрізняють</a:t>
            </a:r>
            <a:r>
              <a:rPr lang="ru-RU" dirty="0"/>
              <a:t> </a:t>
            </a:r>
            <a:r>
              <a:rPr lang="ru-RU" dirty="0" err="1"/>
              <a:t>п'ять</a:t>
            </a:r>
            <a:r>
              <a:rPr lang="ru-RU" dirty="0"/>
              <a:t> </a:t>
            </a:r>
            <a:r>
              <a:rPr lang="ru-RU" dirty="0" err="1"/>
              <a:t>груп</a:t>
            </a:r>
            <a:r>
              <a:rPr lang="ru-RU" dirty="0"/>
              <a:t> зон:</a:t>
            </a:r>
            <a:endParaRPr lang="uk-UA" dirty="0"/>
          </a:p>
        </p:txBody>
      </p:sp>
      <p:sp>
        <p:nvSpPr>
          <p:cNvPr id="3" name="Місце для вмісту 2">
            <a:extLst>
              <a:ext uri="{FF2B5EF4-FFF2-40B4-BE49-F238E27FC236}">
                <a16:creationId xmlns:a16="http://schemas.microsoft.com/office/drawing/2014/main" id="{EF86C5BA-433D-461D-B930-FDCF83E57D7B}"/>
              </a:ext>
            </a:extLst>
          </p:cNvPr>
          <p:cNvSpPr>
            <a:spLocks noGrp="1"/>
          </p:cNvSpPr>
          <p:nvPr>
            <p:ph idx="1"/>
          </p:nvPr>
        </p:nvSpPr>
        <p:spPr/>
        <p:txBody>
          <a:bodyPr/>
          <a:lstStyle/>
          <a:p>
            <a:pPr algn="just"/>
            <a:r>
              <a:rPr lang="uk-UA" b="1" dirty="0"/>
              <a:t>зони вільної торгівлі </a:t>
            </a:r>
            <a:r>
              <a:rPr lang="uk-UA" dirty="0">
                <a:solidFill>
                  <a:schemeClr val="tx1"/>
                </a:solidFill>
              </a:rPr>
              <a:t>- зони, виведені за межі національної митної території, у межах яких здійснюються операції зі складування й адаптації товарів, завезених з інших країн, до умов ринку збуту (такі операції, як пакування, маркування, контроль за якістю та ін.). Такі зони вимагають невеликих фінансових вкладень на початковому етапі створення і відрізняються швидкою окупністю. Можна зустріти такі різновиди зон вільної торгівлі, як вільні митні зони, вільні порти і транзитні зони;</a:t>
            </a:r>
          </a:p>
          <a:p>
            <a:pPr algn="just"/>
            <a:r>
              <a:rPr lang="uk-UA" b="1" dirty="0"/>
              <a:t>промислово-виробничі зони </a:t>
            </a:r>
            <a:r>
              <a:rPr lang="uk-UA" dirty="0">
                <a:solidFill>
                  <a:schemeClr val="tx1"/>
                </a:solidFill>
              </a:rPr>
              <a:t>- зони зі спеціальним митним режимом, у яких промислові компанії вробляють експортну чи </a:t>
            </a:r>
            <a:r>
              <a:rPr lang="uk-UA" dirty="0" err="1">
                <a:solidFill>
                  <a:schemeClr val="tx1"/>
                </a:solidFill>
              </a:rPr>
              <a:t>імпортозаміщуючу</a:t>
            </a:r>
            <a:r>
              <a:rPr lang="uk-UA" dirty="0">
                <a:solidFill>
                  <a:schemeClr val="tx1"/>
                </a:solidFill>
              </a:rPr>
              <a:t> продукцію, використовуючи систему стимулів. Вони можуть містити в собі імпортні й </a:t>
            </a:r>
            <a:r>
              <a:rPr lang="uk-UA" dirty="0" err="1">
                <a:solidFill>
                  <a:schemeClr val="tx1"/>
                </a:solidFill>
              </a:rPr>
              <a:t>імпортозаміщуючі</a:t>
            </a:r>
            <a:r>
              <a:rPr lang="uk-UA" dirty="0">
                <a:solidFill>
                  <a:schemeClr val="tx1"/>
                </a:solidFill>
              </a:rPr>
              <a:t> зони, експортно-</a:t>
            </a:r>
            <a:r>
              <a:rPr lang="uk-UA" dirty="0" err="1">
                <a:solidFill>
                  <a:schemeClr val="tx1"/>
                </a:solidFill>
              </a:rPr>
              <a:t>імпортозаміщуючі</a:t>
            </a:r>
            <a:r>
              <a:rPr lang="uk-UA" dirty="0">
                <a:solidFill>
                  <a:schemeClr val="tx1"/>
                </a:solidFill>
              </a:rPr>
              <a:t> зони, експортні зони;</a:t>
            </a:r>
          </a:p>
        </p:txBody>
      </p:sp>
    </p:spTree>
    <p:extLst>
      <p:ext uri="{BB962C8B-B14F-4D97-AF65-F5344CB8AC3E}">
        <p14:creationId xmlns:p14="http://schemas.microsoft.com/office/powerpoint/2010/main" val="1504183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BF8F105-E2D1-4EBF-B43A-8A09FCEB1315}"/>
              </a:ext>
            </a:extLst>
          </p:cNvPr>
          <p:cNvSpPr>
            <a:spLocks noGrp="1"/>
          </p:cNvSpPr>
          <p:nvPr>
            <p:ph idx="1"/>
          </p:nvPr>
        </p:nvSpPr>
        <p:spPr>
          <a:xfrm>
            <a:off x="832757" y="881742"/>
            <a:ext cx="10368643" cy="5486401"/>
          </a:xfrm>
        </p:spPr>
        <p:txBody>
          <a:bodyPr>
            <a:normAutofit/>
          </a:bodyPr>
          <a:lstStyle/>
          <a:p>
            <a:pPr algn="just"/>
            <a:r>
              <a:rPr lang="uk-UA" b="1" dirty="0"/>
              <a:t>техніко-впроваджувальні зони </a:t>
            </a:r>
            <a:r>
              <a:rPr lang="uk-UA" dirty="0"/>
              <a:t>-</a:t>
            </a:r>
            <a:r>
              <a:rPr lang="uk-UA" dirty="0">
                <a:solidFill>
                  <a:schemeClr val="tx1"/>
                </a:solidFill>
              </a:rPr>
              <a:t> зони, в яких знаходяться національні і закордонні дослідницькі, проектні та </a:t>
            </a:r>
            <a:r>
              <a:rPr lang="uk-UA" dirty="0" err="1">
                <a:solidFill>
                  <a:schemeClr val="tx1"/>
                </a:solidFill>
              </a:rPr>
              <a:t>наукововиробничі</a:t>
            </a:r>
            <a:r>
              <a:rPr lang="uk-UA" dirty="0">
                <a:solidFill>
                  <a:schemeClr val="tx1"/>
                </a:solidFill>
              </a:rPr>
              <a:t> компанії, що користуються діючою системою пільг. Різновиди - науково-промислові зони, технополіси; </a:t>
            </a:r>
          </a:p>
          <a:p>
            <a:pPr algn="just"/>
            <a:r>
              <a:rPr lang="uk-UA" dirty="0"/>
              <a:t> </a:t>
            </a:r>
            <a:r>
              <a:rPr lang="uk-UA" b="1" dirty="0"/>
              <a:t>сервісні зони </a:t>
            </a:r>
            <a:r>
              <a:rPr lang="uk-UA" dirty="0">
                <a:solidFill>
                  <a:schemeClr val="tx1"/>
                </a:solidFill>
              </a:rPr>
              <a:t>- території з пільговим режимом для підприємницької діяльності фірм та інститутів, які надають різні види фінансових і нефінансових послуг. До них відносять рекреаційні (чи курортно-туристичні) зони, зони банківських і страхових послуг, офшорні зони; </a:t>
            </a:r>
          </a:p>
          <a:p>
            <a:pPr algn="just"/>
            <a:r>
              <a:rPr lang="uk-UA" dirty="0"/>
              <a:t> </a:t>
            </a:r>
            <a:r>
              <a:rPr lang="uk-UA" b="1" dirty="0"/>
              <a:t>комплексні зони </a:t>
            </a:r>
            <a:r>
              <a:rPr lang="uk-UA" dirty="0">
                <a:solidFill>
                  <a:schemeClr val="tx1"/>
                </a:solidFill>
              </a:rPr>
              <a:t>- зони з пільговим режимом господарської діяльності на території окремого адміністративного району. Це зони вільного підприємництва у Західній Європі, Канаді, що сформовані в депресивних районах; спеціальні економічні зони в Китаї; території з особливим режимом в Аргентині, Бразилії.</a:t>
            </a:r>
          </a:p>
          <a:p>
            <a:pPr algn="just"/>
            <a:r>
              <a:rPr lang="ru-RU" dirty="0"/>
              <a:t>На стику </a:t>
            </a:r>
            <a:r>
              <a:rPr lang="ru-RU" dirty="0" err="1"/>
              <a:t>між</a:t>
            </a:r>
            <a:r>
              <a:rPr lang="ru-RU" dirty="0"/>
              <a:t> </a:t>
            </a:r>
            <a:r>
              <a:rPr lang="ru-RU" dirty="0" err="1"/>
              <a:t>цими</a:t>
            </a:r>
            <a:r>
              <a:rPr lang="ru-RU" dirty="0"/>
              <a:t> </a:t>
            </a:r>
            <a:r>
              <a:rPr lang="ru-RU" dirty="0" err="1"/>
              <a:t>п'ятьма</a:t>
            </a:r>
            <a:r>
              <a:rPr lang="ru-RU" dirty="0"/>
              <a:t> </a:t>
            </a:r>
            <a:r>
              <a:rPr lang="ru-RU" dirty="0" err="1"/>
              <a:t>групами</a:t>
            </a:r>
            <a:r>
              <a:rPr lang="ru-RU" dirty="0"/>
              <a:t> </a:t>
            </a:r>
            <a:r>
              <a:rPr lang="ru-RU" dirty="0" err="1"/>
              <a:t>знаходяться</a:t>
            </a:r>
            <a:r>
              <a:rPr lang="ru-RU" dirty="0"/>
              <a:t> </a:t>
            </a:r>
            <a:r>
              <a:rPr lang="ru-RU" dirty="0" err="1"/>
              <a:t>торгововиробничі</a:t>
            </a:r>
            <a:r>
              <a:rPr lang="ru-RU" dirty="0"/>
              <a:t> </a:t>
            </a:r>
            <a:r>
              <a:rPr lang="ru-RU" dirty="0" err="1"/>
              <a:t>зони</a:t>
            </a:r>
            <a:r>
              <a:rPr lang="ru-RU" dirty="0"/>
              <a:t>, </a:t>
            </a:r>
            <a:r>
              <a:rPr lang="ru-RU" dirty="0" err="1"/>
              <a:t>науково-промислові</a:t>
            </a:r>
            <a:r>
              <a:rPr lang="ru-RU" dirty="0"/>
              <a:t> й </a:t>
            </a:r>
            <a:r>
              <a:rPr lang="ru-RU" dirty="0" err="1"/>
              <a:t>інноваційні</a:t>
            </a:r>
            <a:r>
              <a:rPr lang="ru-RU" dirty="0"/>
              <a:t> центри</a:t>
            </a:r>
            <a:endParaRPr lang="uk-UA" dirty="0">
              <a:solidFill>
                <a:schemeClr val="tx1"/>
              </a:solidFill>
            </a:endParaRPr>
          </a:p>
        </p:txBody>
      </p:sp>
    </p:spTree>
    <p:extLst>
      <p:ext uri="{BB962C8B-B14F-4D97-AF65-F5344CB8AC3E}">
        <p14:creationId xmlns:p14="http://schemas.microsoft.com/office/powerpoint/2010/main" val="2782109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4F123-7BA4-4E17-9B9A-A7C43CC8755F}"/>
              </a:ext>
            </a:extLst>
          </p:cNvPr>
          <p:cNvSpPr>
            <a:spLocks noGrp="1"/>
          </p:cNvSpPr>
          <p:nvPr>
            <p:ph type="title"/>
          </p:nvPr>
        </p:nvSpPr>
        <p:spPr/>
        <p:txBody>
          <a:bodyPr>
            <a:normAutofit fontScale="90000"/>
          </a:bodyPr>
          <a:lstStyle/>
          <a:p>
            <a:r>
              <a:rPr lang="uk-UA" dirty="0"/>
              <a:t>Залежно від способу організації і розміру території розрізняють дві групи зон:</a:t>
            </a:r>
          </a:p>
        </p:txBody>
      </p:sp>
      <p:sp>
        <p:nvSpPr>
          <p:cNvPr id="3" name="Місце для вмісту 2">
            <a:extLst>
              <a:ext uri="{FF2B5EF4-FFF2-40B4-BE49-F238E27FC236}">
                <a16:creationId xmlns:a16="http://schemas.microsoft.com/office/drawing/2014/main" id="{73F7F241-E8E6-46BB-B1D5-0578FFDE0061}"/>
              </a:ext>
            </a:extLst>
          </p:cNvPr>
          <p:cNvSpPr>
            <a:spLocks noGrp="1"/>
          </p:cNvSpPr>
          <p:nvPr>
            <p:ph idx="1"/>
          </p:nvPr>
        </p:nvSpPr>
        <p:spPr/>
        <p:txBody>
          <a:bodyPr/>
          <a:lstStyle/>
          <a:p>
            <a:pPr algn="just"/>
            <a:r>
              <a:rPr lang="uk-UA" b="1" dirty="0">
                <a:solidFill>
                  <a:schemeClr val="tx1"/>
                </a:solidFill>
              </a:rPr>
              <a:t>територіальні </a:t>
            </a:r>
            <a:r>
              <a:rPr lang="uk-UA" dirty="0">
                <a:solidFill>
                  <a:schemeClr val="tx1"/>
                </a:solidFill>
              </a:rPr>
              <a:t>- зони з відособленою територією, на якій резидентні компанії користаються пільговим режимом господарської діяльності; </a:t>
            </a:r>
          </a:p>
          <a:p>
            <a:pPr algn="just"/>
            <a:r>
              <a:rPr lang="uk-UA" b="1" dirty="0">
                <a:solidFill>
                  <a:schemeClr val="tx1"/>
                </a:solidFill>
              </a:rPr>
              <a:t>функціональні</a:t>
            </a:r>
            <a:r>
              <a:rPr lang="uk-UA" dirty="0">
                <a:solidFill>
                  <a:schemeClr val="tx1"/>
                </a:solidFill>
              </a:rPr>
              <a:t> - зони пільгового режиму, що застосовується до визначеного виду діяльності, незалежно від розташування фірми.</a:t>
            </a:r>
          </a:p>
        </p:txBody>
      </p:sp>
    </p:spTree>
    <p:extLst>
      <p:ext uri="{BB962C8B-B14F-4D97-AF65-F5344CB8AC3E}">
        <p14:creationId xmlns:p14="http://schemas.microsoft.com/office/powerpoint/2010/main" val="312435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3987CE-1F42-4249-B58E-E98420174ABC}"/>
              </a:ext>
            </a:extLst>
          </p:cNvPr>
          <p:cNvSpPr>
            <a:spLocks noGrp="1"/>
          </p:cNvSpPr>
          <p:nvPr>
            <p:ph type="title"/>
          </p:nvPr>
        </p:nvSpPr>
        <p:spPr>
          <a:xfrm>
            <a:off x="440886" y="1210077"/>
            <a:ext cx="4501504" cy="3868945"/>
          </a:xfrm>
        </p:spPr>
        <p:txBody>
          <a:bodyPr>
            <a:normAutofit fontScale="90000"/>
          </a:bodyPr>
          <a:lstStyle/>
          <a:p>
            <a:pPr algn="ctr"/>
            <a:r>
              <a:rPr lang="uk-UA" sz="2400" dirty="0">
                <a:solidFill>
                  <a:schemeClr val="tx1"/>
                </a:solidFill>
              </a:rPr>
              <a:t>Здебільшого підприємство, що виходить на зарубіжний ринок, розглядає переваги та недоліки таких варіантів діяльності:</a:t>
            </a:r>
            <a:br>
              <a:rPr lang="uk-UA" sz="2400" dirty="0"/>
            </a:br>
            <a:br>
              <a:rPr lang="uk-UA" sz="2400" dirty="0"/>
            </a:br>
            <a:r>
              <a:rPr lang="uk-UA" sz="2400" dirty="0"/>
              <a:t>- експорт; </a:t>
            </a:r>
            <a:br>
              <a:rPr lang="uk-UA" sz="2400" dirty="0"/>
            </a:br>
            <a:r>
              <a:rPr lang="uk-UA" sz="2400" dirty="0"/>
              <a:t>- контрактні коопераційні угоди, в тому числі ліцензування та франчайзинг; </a:t>
            </a:r>
            <a:br>
              <a:rPr lang="uk-UA" sz="2400" dirty="0"/>
            </a:br>
            <a:r>
              <a:rPr lang="uk-UA" sz="2400" dirty="0"/>
              <a:t>- створення за кордоном спільного підприємства, власного виробництва чи філії. </a:t>
            </a:r>
          </a:p>
        </p:txBody>
      </p:sp>
      <p:pic>
        <p:nvPicPr>
          <p:cNvPr id="5" name="Рисунок 4">
            <a:extLst>
              <a:ext uri="{FF2B5EF4-FFF2-40B4-BE49-F238E27FC236}">
                <a16:creationId xmlns:a16="http://schemas.microsoft.com/office/drawing/2014/main" id="{92ABE3E2-8BDA-471A-9BF6-F7E26C813CAD}"/>
              </a:ext>
            </a:extLst>
          </p:cNvPr>
          <p:cNvPicPr>
            <a:picLocks noChangeAspect="1"/>
          </p:cNvPicPr>
          <p:nvPr/>
        </p:nvPicPr>
        <p:blipFill>
          <a:blip r:embed="rId2"/>
          <a:stretch>
            <a:fillRect/>
          </a:stretch>
        </p:blipFill>
        <p:spPr>
          <a:xfrm>
            <a:off x="5387083" y="0"/>
            <a:ext cx="6804917" cy="6859706"/>
          </a:xfrm>
          <a:prstGeom prst="rect">
            <a:avLst/>
          </a:prstGeom>
        </p:spPr>
      </p:pic>
      <p:sp>
        <p:nvSpPr>
          <p:cNvPr id="3" name="Прямокутник 2">
            <a:extLst>
              <a:ext uri="{FF2B5EF4-FFF2-40B4-BE49-F238E27FC236}">
                <a16:creationId xmlns:a16="http://schemas.microsoft.com/office/drawing/2014/main" id="{3FCA3AEE-05B3-4C81-8B33-E583E609FD4D}"/>
              </a:ext>
            </a:extLst>
          </p:cNvPr>
          <p:cNvSpPr/>
          <p:nvPr/>
        </p:nvSpPr>
        <p:spPr>
          <a:xfrm>
            <a:off x="5162309" y="0"/>
            <a:ext cx="224774" cy="6858000"/>
          </a:xfrm>
          <a:prstGeom prst="rect">
            <a:avLst/>
          </a:prstGeom>
          <a:solidFill>
            <a:srgbClr val="1CADE4"/>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02325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E511CB-03B0-4374-A3AF-F5E9AA47180E}"/>
              </a:ext>
            </a:extLst>
          </p:cNvPr>
          <p:cNvSpPr>
            <a:spLocks noGrp="1"/>
          </p:cNvSpPr>
          <p:nvPr>
            <p:ph type="title"/>
          </p:nvPr>
        </p:nvSpPr>
        <p:spPr>
          <a:xfrm>
            <a:off x="846364" y="478972"/>
            <a:ext cx="10499271" cy="1356360"/>
          </a:xfrm>
        </p:spPr>
        <p:txBody>
          <a:bodyPr>
            <a:normAutofit fontScale="90000"/>
          </a:bodyPr>
          <a:lstStyle/>
          <a:p>
            <a:pPr algn="ctr"/>
            <a:r>
              <a:rPr lang="ru-RU" dirty="0" err="1"/>
              <a:t>Залежно</a:t>
            </a:r>
            <a:r>
              <a:rPr lang="ru-RU" dirty="0"/>
              <a:t> </a:t>
            </a:r>
            <a:r>
              <a:rPr lang="ru-RU" dirty="0" err="1"/>
              <a:t>від</a:t>
            </a:r>
            <a:r>
              <a:rPr lang="ru-RU" dirty="0"/>
              <a:t> </a:t>
            </a:r>
            <a:r>
              <a:rPr lang="ru-RU" dirty="0" err="1"/>
              <a:t>ступеня</a:t>
            </a:r>
            <a:r>
              <a:rPr lang="ru-RU" dirty="0"/>
              <a:t> </a:t>
            </a:r>
            <a:r>
              <a:rPr lang="ru-RU" dirty="0" err="1"/>
              <a:t>інтеграції</a:t>
            </a:r>
            <a:r>
              <a:rPr lang="ru-RU" dirty="0"/>
              <a:t> в </a:t>
            </a:r>
            <a:r>
              <a:rPr lang="ru-RU" dirty="0" err="1"/>
              <a:t>національну</a:t>
            </a:r>
            <a:r>
              <a:rPr lang="ru-RU" dirty="0"/>
              <a:t> </a:t>
            </a:r>
            <a:r>
              <a:rPr lang="ru-RU" dirty="0" err="1"/>
              <a:t>економіку</a:t>
            </a:r>
            <a:r>
              <a:rPr lang="ru-RU" dirty="0"/>
              <a:t> </a:t>
            </a:r>
            <a:r>
              <a:rPr lang="ru-RU" dirty="0" err="1"/>
              <a:t>розрізняють</a:t>
            </a:r>
            <a:r>
              <a:rPr lang="ru-RU" dirty="0"/>
              <a:t> </a:t>
            </a:r>
            <a:r>
              <a:rPr lang="ru-RU" dirty="0" err="1"/>
              <a:t>також</a:t>
            </a:r>
            <a:r>
              <a:rPr lang="ru-RU" dirty="0"/>
              <a:t> </a:t>
            </a:r>
            <a:r>
              <a:rPr lang="ru-RU" dirty="0" err="1"/>
              <a:t>дві</a:t>
            </a:r>
            <a:r>
              <a:rPr lang="ru-RU" dirty="0"/>
              <a:t> </a:t>
            </a:r>
            <a:r>
              <a:rPr lang="ru-RU" dirty="0" err="1"/>
              <a:t>групи</a:t>
            </a:r>
            <a:r>
              <a:rPr lang="ru-RU" dirty="0"/>
              <a:t> зон:</a:t>
            </a:r>
            <a:endParaRPr lang="uk-UA" dirty="0"/>
          </a:p>
        </p:txBody>
      </p:sp>
      <p:sp>
        <p:nvSpPr>
          <p:cNvPr id="3" name="Місце для вмісту 2">
            <a:extLst>
              <a:ext uri="{FF2B5EF4-FFF2-40B4-BE49-F238E27FC236}">
                <a16:creationId xmlns:a16="http://schemas.microsoft.com/office/drawing/2014/main" id="{A855CC94-ED44-4FB5-BAE6-CB445FEC16C8}"/>
              </a:ext>
            </a:extLst>
          </p:cNvPr>
          <p:cNvSpPr>
            <a:spLocks noGrp="1"/>
          </p:cNvSpPr>
          <p:nvPr>
            <p:ph idx="1"/>
          </p:nvPr>
        </p:nvSpPr>
        <p:spPr/>
        <p:txBody>
          <a:bodyPr>
            <a:normAutofit fontScale="92500"/>
          </a:bodyPr>
          <a:lstStyle/>
          <a:p>
            <a:pPr algn="just"/>
            <a:r>
              <a:rPr lang="uk-UA" dirty="0">
                <a:solidFill>
                  <a:schemeClr val="tx1"/>
                </a:solidFill>
              </a:rPr>
              <a:t>1) інтегровані в національну економіку. Ці зони орієнтовані на розвиток </a:t>
            </a:r>
            <a:r>
              <a:rPr lang="uk-UA" dirty="0" err="1">
                <a:solidFill>
                  <a:schemeClr val="tx1"/>
                </a:solidFill>
              </a:rPr>
              <a:t>зв'язків</a:t>
            </a:r>
            <a:r>
              <a:rPr lang="uk-UA" dirty="0">
                <a:solidFill>
                  <a:schemeClr val="tx1"/>
                </a:solidFill>
              </a:rPr>
              <a:t> із галузями національної економіки, що знаходяться за межами зони, а також націлені на вирішення проблем експортного виробництва, підвищення технологічного рівня виробництва, росту якості продукції, задоволення внутрішніх потреб; </a:t>
            </a:r>
          </a:p>
          <a:p>
            <a:pPr algn="just"/>
            <a:r>
              <a:rPr lang="uk-UA" dirty="0">
                <a:solidFill>
                  <a:schemeClr val="tx1"/>
                </a:solidFill>
              </a:rPr>
              <a:t>2) анклавні (експортно орієнтовані) зони, виробництво яких орієнтовано на експорт і поповнення валютного виторгу.</a:t>
            </a:r>
          </a:p>
          <a:p>
            <a:pPr algn="just"/>
            <a:r>
              <a:rPr lang="uk-UA" dirty="0"/>
              <a:t>Зони мають різні розміри території – від 1–2 </a:t>
            </a:r>
            <a:r>
              <a:rPr lang="uk-UA" dirty="0" err="1"/>
              <a:t>кв</a:t>
            </a:r>
            <a:r>
              <a:rPr lang="uk-UA" dirty="0"/>
              <a:t>. км (Шереметьєво) до 3,6 млн </a:t>
            </a:r>
            <a:r>
              <a:rPr lang="uk-UA" dirty="0" err="1"/>
              <a:t>кв</a:t>
            </a:r>
            <a:r>
              <a:rPr lang="uk-UA" dirty="0"/>
              <a:t>. км (Манаус у Бразилії). Вони розташовуються в прикордонних районах, поблизу великих транспортних вузлів. Усі ВЕЗ створюються за єдиною схемою: заохочення визначених видів діяльності на основі виборчої лібералізації інвестиційного </a:t>
            </a:r>
            <a:r>
              <a:rPr lang="uk-UA" dirty="0" err="1"/>
              <a:t>клімату.Кожна</a:t>
            </a:r>
            <a:r>
              <a:rPr lang="uk-UA" dirty="0"/>
              <a:t> ВЕЗ має особливі пільги відносно інфраструктури, банківських послуг, дрібного і середнього бізнесу, але базові пільги однакові для всіх типів зон(зовнішньоторговельні, податкові, фінансові, адміністративні).</a:t>
            </a:r>
            <a:endParaRPr lang="uk-UA" dirty="0">
              <a:solidFill>
                <a:schemeClr val="tx1"/>
              </a:solidFill>
            </a:endParaRPr>
          </a:p>
        </p:txBody>
      </p:sp>
    </p:spTree>
    <p:extLst>
      <p:ext uri="{BB962C8B-B14F-4D97-AF65-F5344CB8AC3E}">
        <p14:creationId xmlns:p14="http://schemas.microsoft.com/office/powerpoint/2010/main" val="2718557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EC776E-C6C7-4238-89D1-5ED59F12B3C3}"/>
              </a:ext>
            </a:extLst>
          </p:cNvPr>
          <p:cNvSpPr>
            <a:spLocks noGrp="1"/>
          </p:cNvSpPr>
          <p:nvPr>
            <p:ph type="title"/>
          </p:nvPr>
        </p:nvSpPr>
        <p:spPr>
          <a:xfrm>
            <a:off x="1158240" y="283028"/>
            <a:ext cx="9875520" cy="1356360"/>
          </a:xfrm>
        </p:spPr>
        <p:txBody>
          <a:bodyPr/>
          <a:lstStyle/>
          <a:p>
            <a:r>
              <a:rPr lang="uk-UA" dirty="0"/>
              <a:t>Індустріальні (промислові) парки</a:t>
            </a:r>
          </a:p>
        </p:txBody>
      </p:sp>
      <p:sp>
        <p:nvSpPr>
          <p:cNvPr id="3" name="Місце для вмісту 2">
            <a:extLst>
              <a:ext uri="{FF2B5EF4-FFF2-40B4-BE49-F238E27FC236}">
                <a16:creationId xmlns:a16="http://schemas.microsoft.com/office/drawing/2014/main" id="{CEC47A9F-378E-47A2-88A8-3735F1A44760}"/>
              </a:ext>
            </a:extLst>
          </p:cNvPr>
          <p:cNvSpPr>
            <a:spLocks noGrp="1"/>
          </p:cNvSpPr>
          <p:nvPr>
            <p:ph idx="1"/>
          </p:nvPr>
        </p:nvSpPr>
        <p:spPr>
          <a:xfrm>
            <a:off x="685800" y="1453243"/>
            <a:ext cx="10874829" cy="4833257"/>
          </a:xfrm>
        </p:spPr>
        <p:txBody>
          <a:bodyPr>
            <a:normAutofit fontScale="92500" lnSpcReduction="20000"/>
          </a:bodyPr>
          <a:lstStyle/>
          <a:p>
            <a:pPr algn="just"/>
            <a:r>
              <a:rPr lang="uk-UA" dirty="0">
                <a:solidFill>
                  <a:schemeClr val="tx1"/>
                </a:solidFill>
              </a:rPr>
              <a:t>За визначенням Організації ООН із промислового розвитку – це ділянка землі, розвинена й розділена на сегменти згідно з планом, зі спорудженнями або без, із загальною інфраструктурою, і призначена для використання групою промисловців. Промислові парки надають компаніям в оренду на своїй території виробничі, складські й офісні площі, забезпечують комунікаціями й інфраструктурою, необхідними для організації виробництва. Вони мають розвинену систему під'їзних колій, зон завантаження-розвантаження, контрольно-пропускних зон.</a:t>
            </a:r>
          </a:p>
          <a:p>
            <a:pPr algn="just"/>
            <a:r>
              <a:rPr lang="uk-UA" dirty="0">
                <a:solidFill>
                  <a:schemeClr val="tx1"/>
                </a:solidFill>
              </a:rPr>
              <a:t>Головна відмінність між індустріальними і технологічними парками полягає в тому, що перші лише створюють умови шляхом забезпечення підприємств інфраструктурою для їхньої основної виробничої діяльності, а технопарки безпосередньо здійснюють розробку і впровадження нових технологій у виробництво.</a:t>
            </a:r>
          </a:p>
          <a:p>
            <a:pPr algn="just"/>
            <a:r>
              <a:rPr lang="uk-UA" dirty="0">
                <a:solidFill>
                  <a:schemeClr val="tx1"/>
                </a:solidFill>
              </a:rPr>
              <a:t>Основний принцип господарювання класичного індустріального парку полягає в тому, що власник індустріального парку здає інженерні підготовлені ділянки в оренду промисловим компаніям. Основою таких парків є земельна власність, юридично і технічно організована як спеціалізований об'єкт прибуткової нерухомості, оснащений відповідною інженерною і транспортною інфраструктурою, зазвичай включає офісні та виробничо-складські будівлі. Цим індустріальний парк суттєво відрізняється від вільних економічних зон.</a:t>
            </a:r>
          </a:p>
          <a:p>
            <a:pPr algn="just"/>
            <a:r>
              <a:rPr lang="uk-UA" dirty="0">
                <a:solidFill>
                  <a:schemeClr val="tx1"/>
                </a:solidFill>
              </a:rPr>
              <a:t>Про необхідність розвитку індустріальних парків засвідчує позитивний світовий досвід інших країн (зокрема, США, Китаю, Словенії, Чехії, Туреччини, країн Близького Сходу тощо).</a:t>
            </a:r>
          </a:p>
          <a:p>
            <a:pPr algn="just"/>
            <a:endParaRPr lang="uk-UA" dirty="0">
              <a:solidFill>
                <a:schemeClr val="tx1"/>
              </a:solidFill>
            </a:endParaRPr>
          </a:p>
        </p:txBody>
      </p:sp>
    </p:spTree>
    <p:extLst>
      <p:ext uri="{BB962C8B-B14F-4D97-AF65-F5344CB8AC3E}">
        <p14:creationId xmlns:p14="http://schemas.microsoft.com/office/powerpoint/2010/main" val="1092790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8EB581-0197-430F-8029-CC8B742D983D}"/>
              </a:ext>
            </a:extLst>
          </p:cNvPr>
          <p:cNvSpPr>
            <a:spLocks noGrp="1"/>
          </p:cNvSpPr>
          <p:nvPr>
            <p:ph type="ctrTitle"/>
          </p:nvPr>
        </p:nvSpPr>
        <p:spPr/>
        <p:txBody>
          <a:bodyPr/>
          <a:lstStyle/>
          <a:p>
            <a:r>
              <a:rPr lang="uk-UA" dirty="0"/>
              <a:t>Дякую за увагу!</a:t>
            </a:r>
          </a:p>
        </p:txBody>
      </p:sp>
    </p:spTree>
    <p:extLst>
      <p:ext uri="{BB962C8B-B14F-4D97-AF65-F5344CB8AC3E}">
        <p14:creationId xmlns:p14="http://schemas.microsoft.com/office/powerpoint/2010/main" val="259080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D4E7A9-92B0-41DE-B79E-D7076A4B86CE}"/>
              </a:ext>
            </a:extLst>
          </p:cNvPr>
          <p:cNvSpPr>
            <a:spLocks noGrp="1"/>
          </p:cNvSpPr>
          <p:nvPr>
            <p:ph idx="1"/>
          </p:nvPr>
        </p:nvSpPr>
        <p:spPr>
          <a:xfrm>
            <a:off x="444157" y="518440"/>
            <a:ext cx="6350182" cy="6009682"/>
          </a:xfrm>
        </p:spPr>
        <p:txBody>
          <a:bodyPr>
            <a:normAutofit/>
          </a:bodyPr>
          <a:lstStyle/>
          <a:p>
            <a:pPr algn="just"/>
            <a:r>
              <a:rPr lang="ru-RU" dirty="0" err="1">
                <a:solidFill>
                  <a:schemeClr val="tx1"/>
                </a:solidFill>
              </a:rPr>
              <a:t>Оптимальним</a:t>
            </a:r>
            <a:r>
              <a:rPr lang="ru-RU" dirty="0">
                <a:solidFill>
                  <a:schemeClr val="tx1"/>
                </a:solidFill>
              </a:rPr>
              <a:t> для </a:t>
            </a:r>
            <a:r>
              <a:rPr lang="ru-RU" dirty="0" err="1">
                <a:solidFill>
                  <a:schemeClr val="tx1"/>
                </a:solidFill>
              </a:rPr>
              <a:t>фірми</a:t>
            </a:r>
            <a:r>
              <a:rPr lang="ru-RU" dirty="0">
                <a:solidFill>
                  <a:schemeClr val="tx1"/>
                </a:solidFill>
              </a:rPr>
              <a:t> буде </a:t>
            </a:r>
            <a:r>
              <a:rPr lang="ru-RU" dirty="0" err="1">
                <a:solidFill>
                  <a:schemeClr val="tx1"/>
                </a:solidFill>
              </a:rPr>
              <a:t>такий</a:t>
            </a:r>
            <a:r>
              <a:rPr lang="ru-RU" dirty="0">
                <a:solidFill>
                  <a:schemeClr val="tx1"/>
                </a:solidFill>
              </a:rPr>
              <a:t> </a:t>
            </a:r>
            <a:r>
              <a:rPr lang="ru-RU" dirty="0" err="1">
                <a:solidFill>
                  <a:schemeClr val="tx1"/>
                </a:solidFill>
              </a:rPr>
              <a:t>вибір</a:t>
            </a:r>
            <a:r>
              <a:rPr lang="ru-RU" dirty="0">
                <a:solidFill>
                  <a:schemeClr val="tx1"/>
                </a:solidFill>
              </a:rPr>
              <a:t> </a:t>
            </a:r>
            <a:r>
              <a:rPr lang="ru-RU" dirty="0" err="1">
                <a:solidFill>
                  <a:schemeClr val="tx1"/>
                </a:solidFill>
              </a:rPr>
              <a:t>варіанту</a:t>
            </a:r>
            <a:r>
              <a:rPr lang="ru-RU" dirty="0">
                <a:solidFill>
                  <a:schemeClr val="tx1"/>
                </a:solidFill>
              </a:rPr>
              <a:t> </a:t>
            </a:r>
            <a:r>
              <a:rPr lang="ru-RU" dirty="0" err="1">
                <a:solidFill>
                  <a:schemeClr val="tx1"/>
                </a:solidFill>
              </a:rPr>
              <a:t>виходу</a:t>
            </a:r>
            <a:r>
              <a:rPr lang="ru-RU" dirty="0">
                <a:solidFill>
                  <a:schemeClr val="tx1"/>
                </a:solidFill>
              </a:rPr>
              <a:t> на </a:t>
            </a:r>
            <a:r>
              <a:rPr lang="ru-RU" dirty="0" err="1">
                <a:solidFill>
                  <a:schemeClr val="tx1"/>
                </a:solidFill>
              </a:rPr>
              <a:t>зарубіжні</a:t>
            </a:r>
            <a:r>
              <a:rPr lang="ru-RU" dirty="0">
                <a:solidFill>
                  <a:schemeClr val="tx1"/>
                </a:solidFill>
              </a:rPr>
              <a:t> ринки, </a:t>
            </a:r>
            <a:r>
              <a:rPr lang="ru-RU" dirty="0" err="1">
                <a:solidFill>
                  <a:schemeClr val="tx1"/>
                </a:solidFill>
              </a:rPr>
              <a:t>який</a:t>
            </a:r>
            <a:r>
              <a:rPr lang="ru-RU" dirty="0">
                <a:solidFill>
                  <a:schemeClr val="tx1"/>
                </a:solidFill>
              </a:rPr>
              <a:t> </a:t>
            </a:r>
            <a:r>
              <a:rPr lang="ru-RU" dirty="0" err="1">
                <a:solidFill>
                  <a:schemeClr val="tx1"/>
                </a:solidFill>
              </a:rPr>
              <a:t>забезпечить</a:t>
            </a:r>
            <a:r>
              <a:rPr lang="ru-RU" dirty="0">
                <a:solidFill>
                  <a:schemeClr val="tx1"/>
                </a:solidFill>
              </a:rPr>
              <a:t> </a:t>
            </a:r>
            <a:r>
              <a:rPr lang="ru-RU" dirty="0" err="1">
                <a:solidFill>
                  <a:schemeClr val="tx1"/>
                </a:solidFill>
              </a:rPr>
              <a:t>одержання</a:t>
            </a:r>
            <a:r>
              <a:rPr lang="ru-RU" dirty="0">
                <a:solidFill>
                  <a:schemeClr val="tx1"/>
                </a:solidFill>
              </a:rPr>
              <a:t> максимального </a:t>
            </a:r>
            <a:r>
              <a:rPr lang="ru-RU" dirty="0" err="1">
                <a:solidFill>
                  <a:schemeClr val="tx1"/>
                </a:solidFill>
              </a:rPr>
              <a:t>прибутку</a:t>
            </a:r>
            <a:r>
              <a:rPr lang="ru-RU" dirty="0">
                <a:solidFill>
                  <a:schemeClr val="tx1"/>
                </a:solidFill>
              </a:rPr>
              <a:t> у </a:t>
            </a:r>
            <a:r>
              <a:rPr lang="ru-RU" dirty="0" err="1">
                <a:solidFill>
                  <a:schemeClr val="tx1"/>
                </a:solidFill>
              </a:rPr>
              <a:t>заздалегідь</a:t>
            </a:r>
            <a:r>
              <a:rPr lang="ru-RU" dirty="0">
                <a:solidFill>
                  <a:schemeClr val="tx1"/>
                </a:solidFill>
              </a:rPr>
              <a:t> </a:t>
            </a:r>
            <a:r>
              <a:rPr lang="ru-RU" dirty="0" err="1">
                <a:solidFill>
                  <a:schemeClr val="tx1"/>
                </a:solidFill>
              </a:rPr>
              <a:t>визначений</a:t>
            </a:r>
            <a:r>
              <a:rPr lang="ru-RU" dirty="0">
                <a:solidFill>
                  <a:schemeClr val="tx1"/>
                </a:solidFill>
              </a:rPr>
              <a:t> час з </a:t>
            </a:r>
            <a:r>
              <a:rPr lang="ru-RU" dirty="0" err="1">
                <a:solidFill>
                  <a:schemeClr val="tx1"/>
                </a:solidFill>
              </a:rPr>
              <a:t>урахуванням</a:t>
            </a:r>
            <a:r>
              <a:rPr lang="ru-RU" dirty="0">
                <a:solidFill>
                  <a:schemeClr val="tx1"/>
                </a:solidFill>
              </a:rPr>
              <a:t> </a:t>
            </a:r>
            <a:r>
              <a:rPr lang="ru-RU" dirty="0" err="1">
                <a:solidFill>
                  <a:schemeClr val="tx1"/>
                </a:solidFill>
              </a:rPr>
              <a:t>обмежень</a:t>
            </a:r>
            <a:r>
              <a:rPr lang="ru-RU" dirty="0">
                <a:solidFill>
                  <a:schemeClr val="tx1"/>
                </a:solidFill>
              </a:rPr>
              <a:t>, </a:t>
            </a:r>
            <a:r>
              <a:rPr lang="ru-RU" dirty="0" err="1">
                <a:solidFill>
                  <a:schemeClr val="tx1"/>
                </a:solidFill>
              </a:rPr>
              <a:t>зумовлених</a:t>
            </a:r>
            <a:r>
              <a:rPr lang="ru-RU" dirty="0">
                <a:solidFill>
                  <a:schemeClr val="tx1"/>
                </a:solidFill>
              </a:rPr>
              <a:t> </a:t>
            </a:r>
            <a:r>
              <a:rPr lang="ru-RU" dirty="0" err="1">
                <a:solidFill>
                  <a:schemeClr val="tx1"/>
                </a:solidFill>
              </a:rPr>
              <a:t>рівнем</a:t>
            </a:r>
            <a:r>
              <a:rPr lang="ru-RU" dirty="0">
                <a:solidFill>
                  <a:schemeClr val="tx1"/>
                </a:solidFill>
              </a:rPr>
              <a:t> </a:t>
            </a:r>
            <a:r>
              <a:rPr lang="ru-RU" dirty="0" err="1">
                <a:solidFill>
                  <a:schemeClr val="tx1"/>
                </a:solidFill>
              </a:rPr>
              <a:t>забезпеченості</a:t>
            </a:r>
            <a:r>
              <a:rPr lang="ru-RU" dirty="0">
                <a:solidFill>
                  <a:schemeClr val="tx1"/>
                </a:solidFill>
              </a:rPr>
              <a:t> ресурсами, </a:t>
            </a:r>
            <a:r>
              <a:rPr lang="ru-RU" dirty="0" err="1">
                <a:solidFill>
                  <a:schemeClr val="tx1"/>
                </a:solidFill>
              </a:rPr>
              <a:t>допустимим</a:t>
            </a:r>
            <a:r>
              <a:rPr lang="ru-RU" dirty="0">
                <a:solidFill>
                  <a:schemeClr val="tx1"/>
                </a:solidFill>
              </a:rPr>
              <a:t> </a:t>
            </a:r>
            <a:r>
              <a:rPr lang="ru-RU" dirty="0" err="1">
                <a:solidFill>
                  <a:schemeClr val="tx1"/>
                </a:solidFill>
              </a:rPr>
              <a:t>рівнем</a:t>
            </a:r>
            <a:r>
              <a:rPr lang="ru-RU" dirty="0">
                <a:solidFill>
                  <a:schemeClr val="tx1"/>
                </a:solidFill>
              </a:rPr>
              <a:t>  </a:t>
            </a:r>
            <a:r>
              <a:rPr lang="uk-UA" dirty="0">
                <a:solidFill>
                  <a:schemeClr val="tx1"/>
                </a:solidFill>
              </a:rPr>
              <a:t>ризику, а також необхідністю вирішення завдань, не пов'язаних прямо з одержанням прибутку (забезпечення стратегічної гнучкості, формування іміджу тощо).</a:t>
            </a:r>
          </a:p>
          <a:p>
            <a:pPr algn="just"/>
            <a:r>
              <a:rPr lang="uk-UA" dirty="0">
                <a:solidFill>
                  <a:schemeClr val="tx1"/>
                </a:solidFill>
              </a:rPr>
              <a:t>На масштабах, динаміці та результативності міжнародної підприємницької інвестиційної діяльності позначається сукупність багатьох взаємопов'язаних факторів. Під їх впливом формуються стратегічні орієнтації країн базування та приймаючих країн, які, в свою чергу, впливають на мотивацію безпосередніх партнерів. </a:t>
            </a:r>
          </a:p>
        </p:txBody>
      </p:sp>
      <p:pic>
        <p:nvPicPr>
          <p:cNvPr id="2050" name="Picture 2" descr="У лютому прямі іноземні інвестиції сягнули $201 млн — Фiнансовий клуб">
            <a:extLst>
              <a:ext uri="{FF2B5EF4-FFF2-40B4-BE49-F238E27FC236}">
                <a16:creationId xmlns:a16="http://schemas.microsoft.com/office/drawing/2014/main" id="{CE83A236-B788-4438-9F42-05D77476E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228" y="518440"/>
            <a:ext cx="4338619" cy="2896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ямі іноземні інвестиції зросли на $2,7 млрд у першому півріччі – Шмигаль  | Mind.ua">
            <a:extLst>
              <a:ext uri="{FF2B5EF4-FFF2-40B4-BE49-F238E27FC236}">
                <a16:creationId xmlns:a16="http://schemas.microsoft.com/office/drawing/2014/main" id="{2F8BD84B-A2B9-4F86-8F6C-0D50A66A7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28" y="3523281"/>
            <a:ext cx="4338619" cy="28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3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13EFBED-E0A3-47F4-B804-EAC546BE305D}"/>
              </a:ext>
            </a:extLst>
          </p:cNvPr>
          <p:cNvSpPr>
            <a:spLocks noGrp="1"/>
          </p:cNvSpPr>
          <p:nvPr>
            <p:ph idx="1"/>
          </p:nvPr>
        </p:nvSpPr>
        <p:spPr>
          <a:xfrm>
            <a:off x="876783" y="413795"/>
            <a:ext cx="5883246" cy="5894408"/>
          </a:xfrm>
        </p:spPr>
        <p:txBody>
          <a:bodyPr>
            <a:normAutofit/>
          </a:bodyPr>
          <a:lstStyle/>
          <a:p>
            <a:pPr marL="0" indent="0" algn="just">
              <a:buNone/>
            </a:pPr>
            <a:r>
              <a:rPr lang="uk-UA" dirty="0">
                <a:solidFill>
                  <a:schemeClr val="tx1"/>
                </a:solidFill>
              </a:rPr>
              <a:t>Для країн базування, традиційно головними серед яких є промислово розвинені країни, вирішальним макроекономічним фактором експортної орієнтації прямого підприємницького капіталу є стан балансу ввозу і вивозу інвестицій. У зв'язку з цим виокремлюють три групи країн: </a:t>
            </a:r>
          </a:p>
          <a:p>
            <a:pPr marL="0" indent="0" algn="just">
              <a:buNone/>
            </a:pPr>
            <a:r>
              <a:rPr lang="uk-UA" dirty="0">
                <a:solidFill>
                  <a:schemeClr val="tx1"/>
                </a:solidFill>
              </a:rPr>
              <a:t>1) ті, що переважно експортують капітал (наприклад, Японія); </a:t>
            </a:r>
          </a:p>
          <a:p>
            <a:pPr marL="0" indent="0" algn="just">
              <a:buNone/>
            </a:pPr>
            <a:r>
              <a:rPr lang="uk-UA" dirty="0">
                <a:solidFill>
                  <a:schemeClr val="tx1"/>
                </a:solidFill>
              </a:rPr>
              <a:t>2) ті, що зберігають приблизну рівновагу експорту та імпорту капіталу (ФРН, Франція); </a:t>
            </a:r>
          </a:p>
          <a:p>
            <a:pPr marL="0" indent="0" algn="just">
              <a:buNone/>
            </a:pPr>
            <a:r>
              <a:rPr lang="uk-UA" dirty="0">
                <a:solidFill>
                  <a:schemeClr val="tx1"/>
                </a:solidFill>
              </a:rPr>
              <a:t>3) </a:t>
            </a:r>
            <a:r>
              <a:rPr lang="uk-UA" dirty="0" err="1">
                <a:solidFill>
                  <a:schemeClr val="tx1"/>
                </a:solidFill>
              </a:rPr>
              <a:t>нетто</a:t>
            </a:r>
            <a:r>
              <a:rPr lang="uk-UA" dirty="0">
                <a:solidFill>
                  <a:schemeClr val="tx1"/>
                </a:solidFill>
              </a:rPr>
              <a:t>-імпортери (Ірландія, Іспанія, Португалія, США, Туреччина). Останнім часом крупними експортерами капіталу стали також Південна Корея, Тайвань, Китай, країни Близького Сходу.</a:t>
            </a:r>
          </a:p>
        </p:txBody>
      </p:sp>
      <p:pic>
        <p:nvPicPr>
          <p:cNvPr id="3076" name="Picture 4" descr="27 цікавих фактів про Японію ᐈ faktypro.com.ua">
            <a:extLst>
              <a:ext uri="{FF2B5EF4-FFF2-40B4-BE49-F238E27FC236}">
                <a16:creationId xmlns:a16="http://schemas.microsoft.com/office/drawing/2014/main" id="{C4A46951-A7A4-4DB0-935F-30B9A6330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829" y="283403"/>
            <a:ext cx="3143931" cy="20921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Франція відкрила кордони для українців | Українська правда">
            <a:extLst>
              <a:ext uri="{FF2B5EF4-FFF2-40B4-BE49-F238E27FC236}">
                <a16:creationId xmlns:a16="http://schemas.microsoft.com/office/drawing/2014/main" id="{25E1D1BA-70E9-44DC-952F-8FE144EA0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363" y="2464493"/>
            <a:ext cx="3962659" cy="22225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итай плюс пять: В Азии рождается новый механизм сотрудничества -  Российская газета">
            <a:extLst>
              <a:ext uri="{FF2B5EF4-FFF2-40B4-BE49-F238E27FC236}">
                <a16:creationId xmlns:a16="http://schemas.microsoft.com/office/drawing/2014/main" id="{75212ECB-3423-4DD4-9678-4D52DBE5F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027" y="4775976"/>
            <a:ext cx="2790144" cy="185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5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205A7-E9FC-4718-A8AC-D78A005FF878}"/>
              </a:ext>
            </a:extLst>
          </p:cNvPr>
          <p:cNvSpPr>
            <a:spLocks noGrp="1"/>
          </p:cNvSpPr>
          <p:nvPr>
            <p:ph type="title"/>
          </p:nvPr>
        </p:nvSpPr>
        <p:spPr/>
        <p:txBody>
          <a:bodyPr>
            <a:normAutofit/>
          </a:bodyPr>
          <a:lstStyle/>
          <a:p>
            <a:r>
              <a:rPr lang="ru-RU" dirty="0"/>
              <a:t>Для </a:t>
            </a:r>
            <a:r>
              <a:rPr lang="ru-RU" dirty="0" err="1"/>
              <a:t>приймаючої</a:t>
            </a:r>
            <a:r>
              <a:rPr lang="ru-RU" dirty="0"/>
              <a:t> </a:t>
            </a:r>
            <a:r>
              <a:rPr lang="ru-RU" dirty="0" err="1"/>
              <a:t>країни</a:t>
            </a:r>
            <a:r>
              <a:rPr lang="ru-RU" dirty="0"/>
              <a:t> </a:t>
            </a:r>
            <a:r>
              <a:rPr lang="ru-RU" b="1" dirty="0" err="1"/>
              <a:t>привабливість</a:t>
            </a:r>
            <a:r>
              <a:rPr lang="ru-RU" b="1" dirty="0"/>
              <a:t> </a:t>
            </a:r>
            <a:r>
              <a:rPr lang="ru-RU" b="1" dirty="0" err="1"/>
              <a:t>прямих</a:t>
            </a:r>
            <a:r>
              <a:rPr lang="ru-RU" b="1" dirty="0"/>
              <a:t> </a:t>
            </a:r>
            <a:r>
              <a:rPr lang="ru-RU" b="1" dirty="0" err="1"/>
              <a:t>інвестицій</a:t>
            </a:r>
            <a:r>
              <a:rPr lang="ru-RU" dirty="0"/>
              <a:t> </a:t>
            </a:r>
            <a:r>
              <a:rPr lang="ru-RU" dirty="0" err="1"/>
              <a:t>зумовлена</a:t>
            </a:r>
            <a:r>
              <a:rPr lang="ru-RU" dirty="0"/>
              <a:t> </a:t>
            </a:r>
            <a:r>
              <a:rPr lang="ru-RU" dirty="0" err="1"/>
              <a:t>тим</a:t>
            </a:r>
            <a:r>
              <a:rPr lang="ru-RU" dirty="0"/>
              <a:t>, </a:t>
            </a:r>
            <a:r>
              <a:rPr lang="ru-RU" dirty="0" err="1"/>
              <a:t>що</a:t>
            </a:r>
            <a:r>
              <a:rPr lang="ru-RU" dirty="0"/>
              <a:t>:</a:t>
            </a:r>
            <a:endParaRPr lang="uk-UA" dirty="0"/>
          </a:p>
        </p:txBody>
      </p:sp>
      <p:sp>
        <p:nvSpPr>
          <p:cNvPr id="3" name="Місце для вмісту 2">
            <a:extLst>
              <a:ext uri="{FF2B5EF4-FFF2-40B4-BE49-F238E27FC236}">
                <a16:creationId xmlns:a16="http://schemas.microsoft.com/office/drawing/2014/main" id="{19F92743-6F2D-4D1A-988B-EFB757539DE7}"/>
              </a:ext>
            </a:extLst>
          </p:cNvPr>
          <p:cNvSpPr>
            <a:spLocks noGrp="1"/>
          </p:cNvSpPr>
          <p:nvPr>
            <p:ph idx="1"/>
          </p:nvPr>
        </p:nvSpPr>
        <p:spPr>
          <a:xfrm>
            <a:off x="830484" y="2057400"/>
            <a:ext cx="10628453" cy="4191000"/>
          </a:xfrm>
        </p:spPr>
        <p:txBody>
          <a:bodyPr>
            <a:normAutofit fontScale="85000" lnSpcReduction="20000"/>
          </a:bodyPr>
          <a:lstStyle/>
          <a:p>
            <a:pPr algn="just"/>
            <a:r>
              <a:rPr lang="uk-UA" dirty="0">
                <a:solidFill>
                  <a:schemeClr val="tx1"/>
                </a:solidFill>
              </a:rPr>
              <a:t>імпорт прямих підприємницьких капіталів збільшує в країні виробничі потужності та ресурси, сприяє поширенню передової технології та управлінського досвіду, підвищенню кваліфікації трудових ресурсів; </a:t>
            </a:r>
          </a:p>
          <a:p>
            <a:pPr algn="just"/>
            <a:r>
              <a:rPr lang="uk-UA" dirty="0">
                <a:solidFill>
                  <a:schemeClr val="tx1"/>
                </a:solidFill>
              </a:rPr>
              <a:t>за умов імпорту інвестицій з'являються не тільки нові матеріальні й фінансові ресурси, а й мобілізуються і продуктивніше використовуються національні ресурси; </a:t>
            </a:r>
          </a:p>
          <a:p>
            <a:pPr algn="just"/>
            <a:r>
              <a:rPr lang="uk-UA" dirty="0">
                <a:solidFill>
                  <a:schemeClr val="tx1"/>
                </a:solidFill>
              </a:rPr>
              <a:t>прямі інвестиції сприяють розвитку національної науково-дослідної бази; </a:t>
            </a:r>
          </a:p>
          <a:p>
            <a:pPr algn="just"/>
            <a:r>
              <a:rPr lang="uk-UA" dirty="0">
                <a:solidFill>
                  <a:schemeClr val="tx1"/>
                </a:solidFill>
              </a:rPr>
              <a:t>імпорт прямих інвестицій стимулює конкуренцію і пов'язані з нею позитивні явища (підрив позицій місцевих монополій, зниження цін та підвищення якості продукції, що заміщує як імпорт, так і застарілі вироби місцевого виробництва); </a:t>
            </a:r>
          </a:p>
          <a:p>
            <a:pPr algn="just"/>
            <a:r>
              <a:rPr lang="uk-UA" dirty="0">
                <a:solidFill>
                  <a:schemeClr val="tx1"/>
                </a:solidFill>
              </a:rPr>
              <a:t>такий імпорт підвищує попит та ціни на національні (місцеві) фактори виробництва; </a:t>
            </a:r>
          </a:p>
          <a:p>
            <a:pPr algn="just"/>
            <a:r>
              <a:rPr lang="uk-UA" dirty="0">
                <a:solidFill>
                  <a:schemeClr val="tx1"/>
                </a:solidFill>
              </a:rPr>
              <a:t>у країні збільшуються бюджетні надходження у вигляді податків на діяльність міжнародних спільних підприємств; </a:t>
            </a:r>
          </a:p>
          <a:p>
            <a:pPr algn="just"/>
            <a:r>
              <a:rPr lang="uk-UA" dirty="0">
                <a:solidFill>
                  <a:schemeClr val="tx1"/>
                </a:solidFill>
              </a:rPr>
              <a:t>за слабкого контролю за використанням держпозик інвестиційний ризик переноситься на іноземних інвесторів, які самостійно вирішують проблему самоокупності. </a:t>
            </a:r>
          </a:p>
        </p:txBody>
      </p:sp>
    </p:spTree>
    <p:extLst>
      <p:ext uri="{BB962C8B-B14F-4D97-AF65-F5344CB8AC3E}">
        <p14:creationId xmlns:p14="http://schemas.microsoft.com/office/powerpoint/2010/main" val="1308626442"/>
      </p:ext>
    </p:extLst>
  </p:cSld>
  <p:clrMapOvr>
    <a:masterClrMapping/>
  </p:clrMapOvr>
</p:sld>
</file>

<file path=ppt/theme/theme1.xml><?xml version="1.0" encoding="utf-8"?>
<a:theme xmlns:a="http://schemas.openxmlformats.org/drawingml/2006/main" name="Основа">
  <a:themeElements>
    <a:clrScheme name="Основа">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Настроювані 4">
      <a:majorFont>
        <a:latin typeface="Times New Roman"/>
        <a:ea typeface=""/>
        <a:cs typeface=""/>
      </a:majorFont>
      <a:minorFont>
        <a:latin typeface="Times New Roman"/>
        <a:ea typeface=""/>
        <a:cs typeface=""/>
      </a:minorFont>
    </a:fontScheme>
    <a:fmtScheme name="Основ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Основа</Template>
  <TotalTime>319</TotalTime>
  <Words>6806</Words>
  <Application>Microsoft Office PowerPoint</Application>
  <PresentationFormat>Широкий екран</PresentationFormat>
  <Paragraphs>238</Paragraphs>
  <Slides>62</Slides>
  <Notes>6</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62</vt:i4>
      </vt:variant>
    </vt:vector>
  </HeadingPairs>
  <TitlesOfParts>
    <vt:vector size="67" baseType="lpstr">
      <vt:lpstr>Calibri</vt:lpstr>
      <vt:lpstr>Corbel</vt:lpstr>
      <vt:lpstr>Times New Roman</vt:lpstr>
      <vt:lpstr>Wingdings</vt:lpstr>
      <vt:lpstr>Основа</vt:lpstr>
      <vt:lpstr>МІЖНАРОДНА ПІДПРИЄМНИЦЬКА ІНВЕСТИЦІЙНА ДІЯЛЬНІСТЬ</vt:lpstr>
      <vt:lpstr>План</vt:lpstr>
      <vt:lpstr>Форми та мотивація міжнародної підприємницької інвестиційної діяльності</vt:lpstr>
      <vt:lpstr>Презентація PowerPoint</vt:lpstr>
      <vt:lpstr>Презентація PowerPoint</vt:lpstr>
      <vt:lpstr>Здебільшого підприємство, що виходить на зарубіжний ринок, розглядає переваги та недоліки таких варіантів діяльності:  - експорт;  - контрактні коопераційні угоди, в тому числі ліцензування та франчайзинг;  - створення за кордоном спільного підприємства, власного виробництва чи філії. </vt:lpstr>
      <vt:lpstr>Презентація PowerPoint</vt:lpstr>
      <vt:lpstr>Презентація PowerPoint</vt:lpstr>
      <vt:lpstr>Для приймаючої країни привабливість прямих інвестицій зумовлена тим, що:</vt:lpstr>
      <vt:lpstr>Таким чином, ефект іноземних інвестицій на економічний розвиток приймаючої країни виявляється у тому, що: </vt:lpstr>
      <vt:lpstr>Поряд із позитивними ефектами прямих іноземних інвестицій зокрема і капіталу в цілому економічний розвиток і зростання економіки приймаючої країни мають і потенційні негативні ефекти</vt:lpstr>
      <vt:lpstr>При розробці національної політики регулювання інвестиційних потоків держава враховує їхній можливий негативний вплив за рахунок того, що:</vt:lpstr>
      <vt:lpstr>До стримуючих факторів розвитку іноземної підприємницької діяльності експерти відносять такі:</vt:lpstr>
      <vt:lpstr>Презентація PowerPoint</vt:lpstr>
      <vt:lpstr>Головними мотивами використання підприємств з іноземними інвестиціями як стратегії входження на зарубіжний ринок є виробничо-економічна та маркетингова мотивації:</vt:lpstr>
      <vt:lpstr>Систематизація інвестиційних цінних паперів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Свою специфіку мають сертифікати - глобальні - інвестиційні  - компенсаційні</vt:lpstr>
      <vt:lpstr>Презентація PowerPoint</vt:lpstr>
      <vt:lpstr>Презентація PowerPoint</vt:lpstr>
      <vt:lpstr>Презентація PowerPoint</vt:lpstr>
      <vt:lpstr>Презентація PowerPoint</vt:lpstr>
      <vt:lpstr>Портфельне інвестування в цінні папери</vt:lpstr>
      <vt:lpstr>Презентація PowerPoint</vt:lpstr>
      <vt:lpstr>Презентація PowerPoint</vt:lpstr>
      <vt:lpstr>Презентація PowerPoint</vt:lpstr>
      <vt:lpstr>Презентація PowerPoint</vt:lpstr>
      <vt:lpstr>Презентація PowerPoint</vt:lpstr>
      <vt:lpstr>ПОЛІТИКА РЕГУЛЮВАННЯ І СТИМУЛЮВАННЯ ІНВЕСТИЦІЙ</vt:lpstr>
      <vt:lpstr>Презентація PowerPoint</vt:lpstr>
      <vt:lpstr>Принципи державного регулювання інвестиційної діяльності для країн з перехідною економікою і країн, що розвиваються: </vt:lpstr>
      <vt:lpstr>Форми державного регулювання інвестиційної діяльності:</vt:lpstr>
      <vt:lpstr>Методи регулювання міжнародної інвестиційної діяльності </vt:lpstr>
      <vt:lpstr>Презентація PowerPoint</vt:lpstr>
      <vt:lpstr>Державна політика приймаючої країни у відношенні іноземного капіталу містить у собі: </vt:lpstr>
      <vt:lpstr>Презентація PowerPoint</vt:lpstr>
      <vt:lpstr>Режим найбільшого сприяння (РНС)</vt:lpstr>
      <vt:lpstr>Національний режим</vt:lpstr>
      <vt:lpstr>Концепція справедливого і рівноправного режиму</vt:lpstr>
      <vt:lpstr>Режим транспарентності</vt:lpstr>
      <vt:lpstr>Засоби державного регулювання припливу іноземних інвестицій: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Форми податкових пільг:</vt:lpstr>
      <vt:lpstr>Презентація PowerPoint</vt:lpstr>
      <vt:lpstr>Презентація PowerPoint</vt:lpstr>
      <vt:lpstr>Спеціальні економічні зони та індустріальні парки як механізми залучення інвестицій</vt:lpstr>
      <vt:lpstr>Залежно від виду господарської діяльності розрізняють п'ять груп зон:</vt:lpstr>
      <vt:lpstr>Презентація PowerPoint</vt:lpstr>
      <vt:lpstr>Залежно від способу організації і розміру території розрізняють дві групи зон:</vt:lpstr>
      <vt:lpstr>Залежно від ступеня інтеграції в національну економіку розрізняють також дві групи зон:</vt:lpstr>
      <vt:lpstr>Індустріальні (промислові) парки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МІЖНАРОДНА ПІДПРИЄМНИЦЬКА ІНВЕСТИЦІЙНА ДІЯЛЬНІСТЬ</dc:title>
  <dc:creator>Admin</dc:creator>
  <cp:lastModifiedBy>Iryna Abramova</cp:lastModifiedBy>
  <cp:revision>34</cp:revision>
  <dcterms:created xsi:type="dcterms:W3CDTF">2024-03-26T19:46:02Z</dcterms:created>
  <dcterms:modified xsi:type="dcterms:W3CDTF">2025-11-22T09:23:59Z</dcterms:modified>
</cp:coreProperties>
</file>