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71" r:id="rId11"/>
    <p:sldId id="265" r:id="rId12"/>
    <p:sldId id="266" r:id="rId13"/>
    <p:sldId id="269" r:id="rId14"/>
    <p:sldId id="267" r:id="rId15"/>
    <p:sldId id="272" r:id="rId16"/>
    <p:sldId id="273" r:id="rId17"/>
    <p:sldId id="270" r:id="rId1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13C22C-638D-472B-90FE-B4669511D1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2BF9C34-969B-43BB-8585-120817817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8B9ED8B-6174-43C3-AAD9-BC495ECCE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58D2-3D00-45B4-8212-B2FD217D8D5D}" type="datetimeFigureOut">
              <a:rPr lang="uk-UA" smtClean="0"/>
              <a:t>24.03.2026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40D25CC-2C47-49F4-8A6F-2B2BD772C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D8017C4-031A-4C43-A6E5-D319F98FE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7FDD-8443-4A41-B271-CF0FFAABAB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7642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7F3840-879F-461D-A17D-2A63CEA62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0CF5E388-D043-451F-8501-916A1C5878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2B109A6-7098-4B6B-BA07-D13457EA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58D2-3D00-45B4-8212-B2FD217D8D5D}" type="datetimeFigureOut">
              <a:rPr lang="uk-UA" smtClean="0"/>
              <a:t>24.03.2026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09CA010-79BD-4833-A5B4-52953C9BA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1777418-E5B7-4E21-890C-A3778AA7D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7FDD-8443-4A41-B271-CF0FFAABAB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3592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3E162B64-89AE-487B-87CE-549D381B99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F242548-6ADC-499A-A36D-B4D9F29AA7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A2FEDF3-1FBF-45BA-A413-18E6B5E9C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58D2-3D00-45B4-8212-B2FD217D8D5D}" type="datetimeFigureOut">
              <a:rPr lang="uk-UA" smtClean="0"/>
              <a:t>24.03.2026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2E5E45E-A478-4EB8-8D4D-33EFDDAA8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4FA1CE3-83A1-4CE2-BB0C-1FBCC0A3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7FDD-8443-4A41-B271-CF0FFAABAB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348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3624A6-C4A1-437E-95FA-69CFCE4AA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A2664C7-FC6C-4142-817A-10C36731E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216B0C0-79A6-4909-91F1-7B6FDE675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58D2-3D00-45B4-8212-B2FD217D8D5D}" type="datetimeFigureOut">
              <a:rPr lang="uk-UA" smtClean="0"/>
              <a:t>24.03.2026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3DE81E5-09FD-42C3-A8A9-D5990219D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C57753A-CF84-4875-8A0D-F7B3A30AE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7FDD-8443-4A41-B271-CF0FFAABAB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663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8FE63C-AA04-4B44-A020-6132AB87D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0F8CE0E-1D5F-463E-9012-0C20055A5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446D883-30EF-4A1C-B4FD-9A1F11151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58D2-3D00-45B4-8212-B2FD217D8D5D}" type="datetimeFigureOut">
              <a:rPr lang="uk-UA" smtClean="0"/>
              <a:t>24.03.2026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9EFE70C-ADBD-4C1D-9D75-D8C88BB84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89605D9-9A4F-4C62-ADEC-D96EE8218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7FDD-8443-4A41-B271-CF0FFAABAB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8665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A3BB2B-B283-4C9F-BB2A-01705C388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0BDD8E-52EA-4750-8B1F-F1F27EE7DD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BCA0EC4-2316-4EAD-88D0-16BBD16D3F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F9B9156-15AE-4A38-A856-86BAF160C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58D2-3D00-45B4-8212-B2FD217D8D5D}" type="datetimeFigureOut">
              <a:rPr lang="uk-UA" smtClean="0"/>
              <a:t>24.03.2026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29392F3-22FD-4A37-AE4E-457D22D74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E1F321CF-ED22-4A0C-AD31-92CEB1F81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7FDD-8443-4A41-B271-CF0FFAABAB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5408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82DE43-773D-4299-A408-04F86B25A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C5557D2C-62B5-42DE-ADAA-5FABEDA62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EBB80A0-ED69-43CC-BEEB-5D3489113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588C26D1-5112-4D33-ABEB-CED2094C95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606E368A-1932-4808-BE7C-576CF0D2DC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B768FBE7-613B-4928-B44F-5178DF7BE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58D2-3D00-45B4-8212-B2FD217D8D5D}" type="datetimeFigureOut">
              <a:rPr lang="uk-UA" smtClean="0"/>
              <a:t>24.03.2026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DA169FDD-0CA1-4D2B-B311-2FB5C2765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0F18C440-D0FD-4439-8E13-CAF06344D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7FDD-8443-4A41-B271-CF0FFAABAB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9788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EC62DB-7773-4681-951B-572B262F0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1110812-7FBB-4D19-8C03-B85A88EB4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58D2-3D00-45B4-8212-B2FD217D8D5D}" type="datetimeFigureOut">
              <a:rPr lang="uk-UA" smtClean="0"/>
              <a:t>24.03.2026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812A271F-D56F-4183-92FB-D8A78FE65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FB29C18C-375E-49DE-ADC6-0C4C2C0A9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7FDD-8443-4A41-B271-CF0FFAABAB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6285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E549CA09-E4E0-40E1-8316-9DF1A88FF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58D2-3D00-45B4-8212-B2FD217D8D5D}" type="datetimeFigureOut">
              <a:rPr lang="uk-UA" smtClean="0"/>
              <a:t>24.03.2026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DC6993A9-34BD-41F1-8CF1-D1C14891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E600F2-6EDF-495C-8985-56D00B18D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7FDD-8443-4A41-B271-CF0FFAABAB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6930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855113-E5F5-428F-B4C8-B89FCD454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3C63FF6-6AEF-4AF2-9B53-6CA8DB10E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DFC0793F-FB40-4673-B5CA-FCEB5DE05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A8D83FD-C041-486B-8E71-45724C257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58D2-3D00-45B4-8212-B2FD217D8D5D}" type="datetimeFigureOut">
              <a:rPr lang="uk-UA" smtClean="0"/>
              <a:t>24.03.2026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9B0015A-82C7-482F-A382-FE4BD01F5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925A159-52F2-4CAA-B110-B7594E638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7FDD-8443-4A41-B271-CF0FFAABAB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8622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97124-8F8B-4E68-9C8F-878CB23F7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EFD626AC-2A88-4379-8DFC-D448CAB91F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C2643865-6546-46AB-9069-B271FE28ED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EC82F40-8F4C-4B5E-9D2E-B9E9BEF32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158D2-3D00-45B4-8212-B2FD217D8D5D}" type="datetimeFigureOut">
              <a:rPr lang="uk-UA" smtClean="0"/>
              <a:t>24.03.2026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0C07A89-CB2D-453C-B414-5D1265DE4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9661A5C-5BED-4B7B-AAF4-0CD676EA0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A7FDD-8443-4A41-B271-CF0FFAABAB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0070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1502BADC-55BC-45A8-B7D4-DD121D17F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913066A-2326-44C7-BC16-7BDCD2A68A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2D59B12-6B6E-492E-957B-53CFE2E66A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158D2-3D00-45B4-8212-B2FD217D8D5D}" type="datetimeFigureOut">
              <a:rPr lang="uk-UA" smtClean="0"/>
              <a:t>24.03.2026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6FAE0E5-18F6-43FD-B705-CF056A5EDD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80214DD-B876-40DB-B9F3-DA818A4912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A7FDD-8443-4A41-B271-CF0FFAABAB0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8790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1BF5A3-7CBE-4F95-9DD4-B358EF1760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Абстрактні класи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6CFF0EF6-3FD7-482F-B20A-0C04F6ECF9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  <a:p>
            <a:endParaRPr lang="uk-UA" dirty="0"/>
          </a:p>
          <a:p>
            <a:r>
              <a:rPr lang="uk-UA" dirty="0"/>
              <a:t>Лекція 10</a:t>
            </a:r>
          </a:p>
        </p:txBody>
      </p:sp>
    </p:spTree>
    <p:extLst>
      <p:ext uri="{BB962C8B-B14F-4D97-AF65-F5344CB8AC3E}">
        <p14:creationId xmlns:p14="http://schemas.microsoft.com/office/powerpoint/2010/main" val="1071245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F383C8F-1405-4F42-A49A-B5C7CFA57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49382"/>
            <a:ext cx="11085945" cy="6437745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ru-RU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Аксесори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та «</a:t>
            </a:r>
            <a:r>
              <a:rPr lang="ru-RU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 C#</a:t>
            </a:r>
            <a:endParaRPr lang="uk-UA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 </a:t>
            </a:r>
            <a:r>
              <a:rPr lang="uk-UA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аксесорам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 можемо виконувати додатковий код під час встановлення або взяття значення у будь-якої змінної. Зазвичай програмісти називають </a:t>
            </a:r>
            <a:r>
              <a:rPr lang="uk-UA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аксесори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 само як і змінну, з якою йде робота, але перший символ вказується у верхньому регістрі. Приклад використання </a:t>
            </a:r>
            <a:r>
              <a:rPr lang="uk-UA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аксесорів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наведено нижче: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System;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ProjectOne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class Book {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private string name;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public string Name {</a:t>
            </a:r>
          </a:p>
          <a:p>
            <a:pPr marL="0" indent="0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get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("Take your name, " + this.name);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return name;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}</a:t>
            </a:r>
          </a:p>
          <a:p>
            <a:pPr marL="0" indent="0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set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this.name = value;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("Hello, " + this.name);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}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  }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class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MainClass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static void Main (string[]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Book sherlock = new Book();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sherlock.Name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"Sherlock Holms";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//</a:t>
            </a:r>
            <a:r>
              <a:rPr lang="ru-RU" sz="3200" dirty="0" err="1"/>
              <a:t>програма</a:t>
            </a:r>
            <a:r>
              <a:rPr lang="ru-RU" sz="3200" dirty="0"/>
              <a:t> </a:t>
            </a:r>
            <a:r>
              <a:rPr lang="ru-RU" sz="3200" dirty="0" err="1"/>
              <a:t>виведе</a:t>
            </a:r>
            <a:r>
              <a:rPr lang="ru-RU" sz="3200" dirty="0"/>
              <a:t> на </a:t>
            </a:r>
            <a:r>
              <a:rPr lang="ru-RU" sz="3200" dirty="0" err="1"/>
              <a:t>екран</a:t>
            </a:r>
            <a:r>
              <a:rPr lang="ru-RU" sz="3200" dirty="0"/>
              <a:t> "</a:t>
            </a:r>
            <a:r>
              <a:rPr lang="ru-RU" sz="3200" dirty="0" err="1"/>
              <a:t>Hello</a:t>
            </a:r>
            <a:r>
              <a:rPr lang="ru-RU" sz="3200" dirty="0"/>
              <a:t>, </a:t>
            </a:r>
            <a:r>
              <a:rPr lang="ru-RU" sz="3200" dirty="0" err="1"/>
              <a:t>Sherlock</a:t>
            </a:r>
            <a:r>
              <a:rPr lang="ru-RU" sz="3200" dirty="0"/>
              <a:t> </a:t>
            </a:r>
            <a:r>
              <a:rPr lang="ru-RU" sz="3200" dirty="0" err="1"/>
              <a:t>Holms</a:t>
            </a:r>
            <a:r>
              <a:rPr lang="ru-RU" sz="3200" dirty="0"/>
              <a:t>"</a:t>
            </a:r>
            <a:r>
              <a:rPr lang="ru-RU" dirty="0"/>
              <a:t>						</a:t>
            </a: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840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B945030F-C4FA-4DF6-BA2C-1217E3B12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3964" y="258618"/>
            <a:ext cx="5825836" cy="63176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 class Animal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string Name {get; set; }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string Type {get; protected set; }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abstract void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GetInfo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(); //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 абстрактного методу   }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Parrot: Animal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Parrot (string name)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Name = name;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Type = 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Птах";       }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override void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GetInfo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 //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абстрактного методу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Тип:" +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+ "\ n" + 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Ім'я:" +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+ "\ n");  }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Cat: Animal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Cat (string name)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Name = name;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Type = 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Ссавець";     }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override void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GetInfo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 //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абстрактного методу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Тип:" +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+ "\ n" + 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Ім'я:" +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+ "\ n");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FAB167AF-83D5-4ABF-AD5B-E995F44C0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59418" y="378691"/>
            <a:ext cx="5135418" cy="63176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Tuna: Animal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Tuna (string name)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Name = name;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Type = 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Риба";      }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override void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GetInfo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 //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абстрактного методу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Тип:" +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+ "\ n" + 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Ім'я:" +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+ "\ n");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static void Main (string []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&lt;Animal&gt; animals = new List &lt;Animal&gt; ();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animals.Add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(new Parrot ("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Кєша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"));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animals.Add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(new Cat ("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Пушок"));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animals.Add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(new Tuna ("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Тьома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"));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 (Animal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animals)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animal.GetInfo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Console.ReadKey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();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252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322782DE-0D0B-4E60-9A53-7B99511D7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8909"/>
            <a:ext cx="10515600" cy="5438054"/>
          </a:xfrm>
        </p:spPr>
        <p:txBody>
          <a:bodyPr/>
          <a:lstStyle/>
          <a:p>
            <a:pPr marL="0" indent="45720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Сі-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шарп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можливість створення масиву (або списку) вказівників на базовий клас в якому в якості елементів можуть бути об'єкти класу-спадкоємця. Наприклад, ми можемо створити масив об'єктів Тварина, і елементами такого масиву будуть об'єкти класів Собака, Кішка.</a:t>
            </a:r>
          </a:p>
          <a:p>
            <a:pPr marL="0" indent="457200">
              <a:lnSpc>
                <a:spcPct val="10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 &lt;Animal&gt; animals = new List &lt;Animal&gt; ();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Списки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мові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являють собою колекції, що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розширюються, спроектовані для зберігання і управління набором елементів. Вони надають зручні методи для додавання, видалення та доступу до елементів колекції.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65031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5BCD56E-05F7-4470-812A-A17A2B26A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2655"/>
            <a:ext cx="10515600" cy="5604308"/>
          </a:xfrm>
        </p:spPr>
        <p:txBody>
          <a:bodyPr>
            <a:noAutofit/>
          </a:bodyPr>
          <a:lstStyle/>
          <a:p>
            <a:pPr marL="0" indent="457200">
              <a:lnSpc>
                <a:spcPct val="120000"/>
              </a:lnSpc>
              <a:buNone/>
            </a:pP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20000"/>
              </a:lnSpc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Інтерфейси - Навіщо взагалі інтерфейси? Це так схоже на абстрактні класи.</a:t>
            </a:r>
          </a:p>
          <a:p>
            <a:pPr marL="0" indent="457200" algn="just">
              <a:lnSpc>
                <a:spcPct val="120000"/>
              </a:lnSpc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відповісти на це питання, для початку необхідно розібратися з такою річчю, як множинне спадкування.</a:t>
            </a:r>
          </a:p>
          <a:p>
            <a:pPr marL="0" indent="457200" algn="just">
              <a:lnSpc>
                <a:spcPct val="120000"/>
              </a:lnSpc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Множинне успадкування - це коли один клас відразу успадковується від декількох класів. Але буває так, що базові класи містять методи з однаковими іменами, в результаті чого виникають певні неточності і помилки. Множинне успадкування є в мові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++,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в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#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 нього відмовилися і внесли інтерфейси. У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#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може реалізовувати відразу кілька інтерфейсів. Це і є головною відмінністю використання інтерфейсів і абстрактних класів. Крім того, звичайно ж, абстрактні класи можуть містити всі інші члени, яких не може бути в інтерфейсі, і не всі методи / властивості в абстрактному класі повинні бути абстрактними.</a:t>
            </a:r>
          </a:p>
          <a:p>
            <a:pPr marL="0" indent="457200" algn="just">
              <a:lnSpc>
                <a:spcPct val="120000"/>
              </a:lnSpc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клас реалізовує декілька інтерфейсів, вони розділяються комами.</a:t>
            </a:r>
          </a:p>
        </p:txBody>
      </p:sp>
    </p:spTree>
    <p:extLst>
      <p:ext uri="{BB962C8B-B14F-4D97-AF65-F5344CB8AC3E}">
        <p14:creationId xmlns:p14="http://schemas.microsoft.com/office/powerpoint/2010/main" val="1299743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A6EA12-559D-4E05-8495-837ED921F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Інтерфейси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0B4BD46-F674-4CC8-B9B1-4F53D1AF0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26836"/>
            <a:ext cx="10864273" cy="5366039"/>
          </a:xfrm>
        </p:spPr>
        <p:txBody>
          <a:bodyPr>
            <a:normAutofit fontScale="70000" lnSpcReduction="20000"/>
          </a:bodyPr>
          <a:lstStyle/>
          <a:p>
            <a:pPr marL="0" indent="457200">
              <a:lnSpc>
                <a:spcPct val="120000"/>
              </a:lnSpc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Інтерфейси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ще один інструмент реалізації поліморфізму в Сі-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шарп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Інтерфейс являє собою набір методів (властивостей, подій, індексаторів), реалізацію яких повинен забезпечити клас, який реалізує інтерфейс.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Інтерфейс може містити тільки сигнатури (ім'я та типи параметрів) своїх членів. Інтерфейс не може містити конструктори, поля, константи, статичні члени. Створювати об'єкти інтерфейсу неможливо.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Інтерфейс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одиниця рівня класу, він оголошується за межами класу, за допомогою ключового слова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interface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interface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ISomeInterface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//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Тіло інтерфейсу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Імена інтерфейсів прийнято давати, починаючи з префіксу 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I»,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відразу відрізняти де клас, а де інтерфейс.</a:t>
            </a:r>
          </a:p>
        </p:txBody>
      </p:sp>
    </p:spTree>
    <p:extLst>
      <p:ext uri="{BB962C8B-B14F-4D97-AF65-F5344CB8AC3E}">
        <p14:creationId xmlns:p14="http://schemas.microsoft.com/office/powerpoint/2010/main" val="31840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F9CBED1-0329-4F85-9714-6099708B2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091" y="424873"/>
            <a:ext cx="11702473" cy="6197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Усередині інтерфейсу оголошуються сигнатури його членів, модифікатори доступу вказувати не потрібно: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interface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ISomeInterface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string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SomeProperty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{get; set; }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</a:t>
            </a: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SomeMethod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(int a);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</a:t>
            </a: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інтерфейсу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вказати, що клас реалізовує інтерфейс, необхідно, так само, як і при спадкуванні, після імені класу і двокрапки вказати ім'я інтерфейсу: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SomeClass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ISomeInterface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інтерфейсу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ISomeInterface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//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Тіло класу</a:t>
            </a: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Клас, який реалізовує інтерфейс, повинен надати реалізацію всіх членів інтерфейсу</a:t>
            </a:r>
          </a:p>
        </p:txBody>
      </p:sp>
    </p:spTree>
    <p:extLst>
      <p:ext uri="{BB962C8B-B14F-4D97-AF65-F5344CB8AC3E}">
        <p14:creationId xmlns:p14="http://schemas.microsoft.com/office/powerpoint/2010/main" val="1835730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BC6A700-0284-4FFA-AAD4-018D7A822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145"/>
            <a:ext cx="10515600" cy="648392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Приклад інтерфейсу, що визначає метод і властивість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interface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IShape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 Draw();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Абстрактний метод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Area {get; }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Абстрактна властивість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Circle 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Ishape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класу, що реалізує інтерфейс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private int radius;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void Draw()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абстрактного методу з інтерфейсу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("Drawing a circle");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int Area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абстрактної властивості з інтерфейсу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get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return (int)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Math.PI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radius * radius);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}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}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0080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827BDD2-3A7B-47ED-86A4-57EC1FCDD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6220"/>
          </a:xfrm>
        </p:spPr>
        <p:txBody>
          <a:bodyPr>
            <a:normAutofit/>
          </a:bodyPr>
          <a:lstStyle/>
          <a:p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класи геометричних фігур Прямокутник і Коло. У обох класів повинні бути методи обчислення периметра і площі. Ці методи ми представимо інтерфейсом:</a:t>
            </a: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0A31594D-0310-490E-A947-D0F76CB907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951345"/>
            <a:ext cx="5181600" cy="571730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interface </a:t>
            </a:r>
            <a:r>
              <a:rPr lang="en-US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IGeometrical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 інтерфейсу</a:t>
            </a:r>
          </a:p>
          <a:p>
            <a:pPr marL="0" indent="0">
              <a:buNone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 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void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GetPerimeter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();</a:t>
            </a:r>
          </a:p>
          <a:p>
            <a:pPr marL="0" indent="0"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void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GetArea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();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Rectangle: </a:t>
            </a:r>
            <a:r>
              <a:rPr lang="en-US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IGeometrical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інтерфейсу</a:t>
            </a:r>
          </a:p>
          <a:p>
            <a:pPr marL="0" indent="0">
              <a:buNone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  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void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GetPerimeter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</a:t>
            </a:r>
          </a:p>
          <a:p>
            <a:pPr marL="0" indent="0"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</a:p>
          <a:p>
            <a:pPr marL="0" indent="0"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("(a + b) * 2");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</a:p>
          <a:p>
            <a:pPr marL="0" indent="0"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public void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GetArea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</a:t>
            </a:r>
          </a:p>
          <a:p>
            <a:pPr marL="0" indent="0"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</a:p>
          <a:p>
            <a:pPr marL="0" indent="0"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("a * b");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Circle: </a:t>
            </a:r>
            <a:r>
              <a:rPr lang="en-US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IGeometrical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інтерфейсу</a:t>
            </a:r>
          </a:p>
          <a:p>
            <a:pPr marL="0" indent="0">
              <a:buNone/>
            </a:pP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  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void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GetPerimeter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</a:t>
            </a:r>
          </a:p>
          <a:p>
            <a:pPr marL="0" indent="0"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("2 * pi * r");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</a:p>
          <a:p>
            <a:pPr marL="0" indent="0"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public void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GetArea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</a:t>
            </a:r>
          </a:p>
          <a:p>
            <a:pPr marL="0" indent="0"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</a:p>
          <a:p>
            <a:pPr marL="0" indent="0">
              <a:buNone/>
            </a:pP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("pi * r ^ 2");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  <a:r>
              <a:rPr lang="uk-UA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C009C05D-648E-4FC4-84CB-89EEEA6F8A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999" y="1071418"/>
            <a:ext cx="5966691" cy="55141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static void Main (string []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List &lt;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IGeometrical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figures = new List &lt;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IGeometrical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();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figures.Add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(new Rectangle ());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figures.Add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(new Circle ());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foreach 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IGeometrical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 in figures)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{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f.GetPerimeter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f.GetArea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}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Console.ReadLine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967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2A6206-62EB-4015-BFBB-3EBCCBECF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7944"/>
            <a:ext cx="10515600" cy="503093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Абстракція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5F312A7-9629-43E2-91E5-505F2C31D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5" y="822036"/>
            <a:ext cx="11323781" cy="5717309"/>
          </a:xfrm>
        </p:spPr>
        <p:txBody>
          <a:bodyPr>
            <a:normAutofit fontScale="70000" lnSpcReduction="20000"/>
          </a:bodyPr>
          <a:lstStyle/>
          <a:p>
            <a:pPr marL="0" indent="457200" algn="just">
              <a:lnSpc>
                <a:spcPct val="120000"/>
              </a:lnSpc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Абстракція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(від лат.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abstractio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виокремлення, відсторонення або відділення) —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теоретичний прийом дослідження, який дозволяє відсторонитися від деяких несуттєвих, у певному сенсі, властивостей досліджуваних явищ і виокремити суттєві та визначальні властивості.</a:t>
            </a:r>
          </a:p>
          <a:p>
            <a:pPr marL="0" indent="457200" algn="just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Наприклад, клас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програмі обліку студентів університету, крім загальних полів, таких як ім'я, прізвище, дата народження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міститиме поля, які відображають інформацію про номер залікової книжки, статус студента (дійсний, академічна відпустка, відраховано), факультет, номер його групи, оцінки за семестр і т. ін. Але для такого ж класу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програмі обліку студентів у тренінг-центрі ЕРАМ така інформація буде неактуальна: клас міститиме поля, які відображають навчальний проект, на який був розподілений студент, рівень його англійської мови за результатами останнього тестування, кількість відвіданих заходів та ін.</a:t>
            </a:r>
          </a:p>
          <a:p>
            <a:pPr marL="0" indent="457200" algn="just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цьому і полягає абстракція: фокусування розробника на конкретних властивостях об'єкта залежить від тих задач, які повинен вирішувати об'єкт. Наслідком такого підходу є те, що, якщо в імперативних мовах програмісту необхідно думати в термінах комп'ютерної логіки, то в об'єктно-орієнтованих мовах розробник думає в термінах проблемної сфери, в якій він розробляє програму. </a:t>
            </a:r>
          </a:p>
        </p:txBody>
      </p:sp>
    </p:spTree>
    <p:extLst>
      <p:ext uri="{BB962C8B-B14F-4D97-AF65-F5344CB8AC3E}">
        <p14:creationId xmlns:p14="http://schemas.microsoft.com/office/powerpoint/2010/main" val="937244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D8F5519-FCE3-4E9B-92AD-AA6CDE9EC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7382"/>
            <a:ext cx="10515600" cy="5419581"/>
          </a:xfrm>
        </p:spPr>
        <p:txBody>
          <a:bodyPr>
            <a:normAutofit fontScale="77500" lnSpcReduction="20000"/>
          </a:bodyPr>
          <a:lstStyle/>
          <a:p>
            <a:pPr marL="0" indent="45720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Ключове слово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 до класів і членів класу (методів, властивостей тощо), щоб вказати, що вони містять лише сигнатури (без реалізації) і повинні бути реалізовані у похідних класах. Абстрактні класи надають загальний інтерфейс, а абстрактні члени класу залишають деталі реалізації на розсуд наступних класів.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моменти використання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Абстрактні класи: Клас, оголошений як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може бути створений безпосередньо. Він надає спільний інтерфейс для похідних класів, але сам не надає реалізації.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Абстрактні члени класу: Методи, властивості, індексатори та події можуть бути оголошені з ключовим словом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вказуючи, що вони мають бути реалізовані у похідних класах.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у похідних класах: Абстрактні члени класу повинні бути реалізовані в кожному похідному класі, інакше компілятор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помилку.</a:t>
            </a:r>
          </a:p>
        </p:txBody>
      </p:sp>
    </p:spTree>
    <p:extLst>
      <p:ext uri="{BB962C8B-B14F-4D97-AF65-F5344CB8AC3E}">
        <p14:creationId xmlns:p14="http://schemas.microsoft.com/office/powerpoint/2010/main" val="1174054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0516935-188E-49B9-8347-82BFDAE93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109" y="443344"/>
            <a:ext cx="11490035" cy="61514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Абстрагування даних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процес приховування певних деталей і показу лише важливої інформації користувачеві.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Абстрагування можна досягти за допомогою абстрактних класів або інтерфейсів (про які ви дізнаєтеся більше в наступному розділі).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Ключове слово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для класів і методів:</a:t>
            </a:r>
          </a:p>
          <a:p>
            <a:pPr marL="0" indent="0"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Абстрактний клас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це обмежений клас, який не можна використовувати для створення об’єктів (щоб отримати до нього доступ, його потрібно успадкувати від іншого класу).</a:t>
            </a:r>
          </a:p>
          <a:p>
            <a:pPr marL="0" indent="0"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Абстрактний метод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можна використовувати лише в абстрактному класі, і він не має тіла. Тіло надається похідним класом (успадкованим від іншого).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Абстрактний клас може мати як абстрактні, так і регулярні методи: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abstract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Animal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public 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void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animalSound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public void sleep()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Zzz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наведеного вище прикладу неможливо створити об’єкт класу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Animal:</a:t>
            </a:r>
          </a:p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Animal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myObj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Animal()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//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Викличе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помилку (не вдається створити екземпляр абстрактного класу або інтерфейсу '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Animal')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478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6D459A5-7837-487A-9594-351F72914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12330"/>
          </a:xfrm>
        </p:spPr>
        <p:txBody>
          <a:bodyPr>
            <a:normAutofit fontScale="90000"/>
          </a:bodyPr>
          <a:lstStyle/>
          <a:p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 до абстрактного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успадкувати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Давайте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перетворимо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абстрактний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18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6A00B1A-818D-43B4-A46F-E8FA778D9D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877456"/>
            <a:ext cx="5181600" cy="55233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 class Animal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Абстрактний клас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Абстрактний метод (не має тіла)</a:t>
            </a:r>
          </a:p>
          <a:p>
            <a:pPr marL="0" indent="0"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abstract void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animalSound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void sleep()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Звичайний метод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Zzz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Похідний клас (успадкований від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Animal)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Pig : Animal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public override void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animalSound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Тіло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animalSound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 тут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Свиня каже: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хрю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хрю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");  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}</a:t>
            </a:r>
          </a:p>
          <a:p>
            <a:pPr marL="0" indent="0">
              <a:buNone/>
            </a:pP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44B59BE7-017C-4D62-BA52-DC1CC1B8F4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9200" y="877456"/>
            <a:ext cx="5532582" cy="5523344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static void Main(string[]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Pig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myPig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Pig();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 об’єкт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Pig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myPig.animalSound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 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 абстрактний метод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myPig.sleep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  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 звичайний метод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84696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807B5D60-7C3E-48EF-8576-D51D8D3819F9}"/>
              </a:ext>
            </a:extLst>
          </p:cNvPr>
          <p:cNvSpPr/>
          <p:nvPr/>
        </p:nvSpPr>
        <p:spPr>
          <a:xfrm>
            <a:off x="1173017" y="335846"/>
            <a:ext cx="936567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Приклад абстрактного класу з абстрактним методом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abstract class Shape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Абстрактний метод без реалізації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abstract void Draw();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Звичайний метод із реалізацією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void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DisplayArea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{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("Calculating area...");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}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похідного класу, що реалізує абстрактний метод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Circle : Shape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абстрактного методу</a:t>
            </a:r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override void Draw()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{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("Drawing a circle");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}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408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5B5412C-84F5-4B69-9CDE-999265006C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1200"/>
            <a:ext cx="10515600" cy="5465763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Абстрактний клас має такі особливості:</a:t>
            </a:r>
          </a:p>
          <a:p>
            <a:pPr marL="0" indent="0">
              <a:lnSpc>
                <a:spcPct val="120000"/>
              </a:lnSpc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 можна створювати екземпляри (об'єкти) абстрактного класу;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Абстрактний клас може містити як абстрактні методи / властивості, так і звичайні;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 класі спадкоємця повинні бути реалізовані всі абстрактні методи і властивості, оголошені в базовому класі.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Навіщо потрібні абстрактні класи?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самому по собі абстрактному класі, від якого ніхто не успадковується, сенсу немає, так як не можна створювати його екземпляри. В абстрактному класі зазвичай реалізується деяка загальна частина декількох сутностей або іншими словами - абстрактна сутність, яка, як об'єкт, не може існувати, і ця частина необхідна в класах спадкоємців. </a:t>
            </a:r>
          </a:p>
        </p:txBody>
      </p:sp>
    </p:spTree>
    <p:extLst>
      <p:ext uri="{BB962C8B-B14F-4D97-AF65-F5344CB8AC3E}">
        <p14:creationId xmlns:p14="http://schemas.microsoft.com/office/powerpoint/2010/main" val="2542561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AA4A24E-2BEF-4E40-9B74-CA7843E11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45" y="193964"/>
            <a:ext cx="11471564" cy="6243781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000" b="1" dirty="0"/>
              <a:t>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Абстрактні методи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Абстрактний метод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метод, який не має своєї реалізації в базовому класі, і він повинен бути реалізований в класі-спадкоємця. Абстрактний метод може бути оголошений тільки в абстрактному класі.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Абстрактні методи мають такі особливості: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Абстрактний метод не може мати свою реалізацію в базовому класі  (тіло порожнє);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Абстрактний метод повинен бути реалізований в класі спадкоємця.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 абстрактного методу відбувається за допомогою ключового слова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abstract,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при цьому фігурні дужки опускаються, крапка з комою ставиться після заголовка методу: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[модифікатор доступу]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 [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тип] [ім'я методу] ([аргументи]);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абстрактного методу в класі спадкоємця відбувається так само, як і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перевизначення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- за допомогою ключового слова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override: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модифікатор доступу] 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override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тип] [ім'я методу] ([аргументи])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// Реалізація методу }</a:t>
            </a:r>
          </a:p>
        </p:txBody>
      </p:sp>
    </p:spTree>
    <p:extLst>
      <p:ext uri="{BB962C8B-B14F-4D97-AF65-F5344CB8AC3E}">
        <p14:creationId xmlns:p14="http://schemas.microsoft.com/office/powerpoint/2010/main" val="1779930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9A4BBE-53D8-439A-9648-1CDCE416C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92257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Абстрактні властивості</a:t>
            </a:r>
            <a:b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505E72B-5275-43FE-9F3B-1E24466CA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72654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абстрактних властивостей не сильно відрізняється від методів:</a:t>
            </a:r>
          </a:p>
          <a:p>
            <a:pPr marL="0" indent="0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protected [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тип] [поле, яким управляє властивість];</a:t>
            </a:r>
          </a:p>
          <a:p>
            <a:pPr marL="0" indent="0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[модифікатор доступу]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 [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тип] [ім'я властивості] {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get; set; }</a:t>
            </a:r>
          </a:p>
          <a:p>
            <a:pPr marL="0" indent="0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 в класі-спадкоємця:</a:t>
            </a:r>
          </a:p>
          <a:p>
            <a:pPr marL="0" indent="0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[модифікатор доступу]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override [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тип] [ім'я властивості]</a:t>
            </a:r>
          </a:p>
          <a:p>
            <a:pPr marL="0" indent="0"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{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тіло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аксессор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get}</a:t>
            </a:r>
          </a:p>
          <a:p>
            <a:pPr marL="0" indent="0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set {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тіло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аксессор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set}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7478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2321</Words>
  <Application>Microsoft Office PowerPoint</Application>
  <PresentationFormat>Широкий екран</PresentationFormat>
  <Paragraphs>244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Тема Office</vt:lpstr>
      <vt:lpstr>Абстрактні класи</vt:lpstr>
      <vt:lpstr>Абстракція</vt:lpstr>
      <vt:lpstr>Презентація PowerPoint</vt:lpstr>
      <vt:lpstr>Презентація PowerPoint</vt:lpstr>
      <vt:lpstr> Щоб отримати доступ до абстрактного класу, його потрібно успадкувати від іншого класу. Давайте перетворимо клас Animal на абстрактний клас. </vt:lpstr>
      <vt:lpstr>Презентація PowerPoint</vt:lpstr>
      <vt:lpstr>Презентація PowerPoint</vt:lpstr>
      <vt:lpstr>Презентація PowerPoint</vt:lpstr>
      <vt:lpstr> Абстрактні властивості </vt:lpstr>
      <vt:lpstr>Презентація PowerPoint</vt:lpstr>
      <vt:lpstr>Презентація PowerPoint</vt:lpstr>
      <vt:lpstr>Презентація PowerPoint</vt:lpstr>
      <vt:lpstr>Презентація PowerPoint</vt:lpstr>
      <vt:lpstr>Інтерфейси</vt:lpstr>
      <vt:lpstr>Презентація PowerPoint</vt:lpstr>
      <vt:lpstr>Презентація PowerPoint</vt:lpstr>
      <vt:lpstr>Є класи геометричних фігур Прямокутник і Коло. У обох класів повинні бути методи обчислення периметра і площі. Ці методи ми представимо інтерфейсом: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Oksana Okunkova</dc:creator>
  <cp:lastModifiedBy>Oksana Okunkova</cp:lastModifiedBy>
  <cp:revision>18</cp:revision>
  <dcterms:created xsi:type="dcterms:W3CDTF">2026-03-22T17:11:42Z</dcterms:created>
  <dcterms:modified xsi:type="dcterms:W3CDTF">2026-03-24T20:56:11Z</dcterms:modified>
</cp:coreProperties>
</file>