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86" r:id="rId3"/>
    <p:sldId id="387" r:id="rId4"/>
    <p:sldId id="378" r:id="rId5"/>
    <p:sldId id="388" r:id="rId6"/>
    <p:sldId id="389" r:id="rId7"/>
    <p:sldId id="390" r:id="rId8"/>
    <p:sldId id="391" r:id="rId9"/>
    <p:sldId id="367" r:id="rId10"/>
    <p:sldId id="377" r:id="rId11"/>
    <p:sldId id="379" r:id="rId12"/>
    <p:sldId id="383" r:id="rId13"/>
    <p:sldId id="385" r:id="rId14"/>
    <p:sldId id="384" r:id="rId15"/>
    <p:sldId id="380" r:id="rId16"/>
    <p:sldId id="381" r:id="rId17"/>
    <p:sldId id="382" r:id="rId18"/>
    <p:sldId id="357" r:id="rId19"/>
    <p:sldId id="338" r:id="rId20"/>
    <p:sldId id="324" r:id="rId21"/>
    <p:sldId id="350" r:id="rId22"/>
    <p:sldId id="325" r:id="rId23"/>
    <p:sldId id="369" r:id="rId24"/>
    <p:sldId id="372" r:id="rId25"/>
    <p:sldId id="368" r:id="rId26"/>
    <p:sldId id="373" r:id="rId27"/>
    <p:sldId id="262" r:id="rId2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A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Світли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ABFCF23-3B69-468F-B69F-88F6DE6A72F2}" styleName="Помір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Помір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4660"/>
  </p:normalViewPr>
  <p:slideViewPr>
    <p:cSldViewPr snapToGrid="0">
      <p:cViewPr varScale="1">
        <p:scale>
          <a:sx n="65" d="100"/>
          <a:sy n="65" d="100"/>
        </p:scale>
        <p:origin x="916"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1FA1FF-B6AA-48C2-AFC6-787E0DCFD90D}" type="datetimeFigureOut">
              <a:rPr lang="uk-UA" smtClean="0"/>
              <a:t>06.03.2025</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C8A8F-3DA7-450D-850B-31353C458168}" type="slidenum">
              <a:rPr lang="uk-UA" smtClean="0"/>
              <a:t>‹#›</a:t>
            </a:fld>
            <a:endParaRPr lang="uk-UA"/>
          </a:p>
        </p:txBody>
      </p:sp>
    </p:spTree>
    <p:extLst>
      <p:ext uri="{BB962C8B-B14F-4D97-AF65-F5344CB8AC3E}">
        <p14:creationId xmlns:p14="http://schemas.microsoft.com/office/powerpoint/2010/main" val="4046543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Місце для заголовка 1"/>
          <p:cNvSpPr>
            <a:spLocks noGrp="1"/>
          </p:cNvSpPr>
          <p:nvPr>
            <p:ph type="title"/>
          </p:nvPr>
        </p:nvSpPr>
        <p:spPr>
          <a:xfrm>
            <a:off x="334962" y="1992473"/>
            <a:ext cx="11522075" cy="3190553"/>
          </a:xfrm>
          <a:prstGeom prst="rect">
            <a:avLst/>
          </a:prstGeom>
        </p:spPr>
        <p:txBody>
          <a:bodyPr vert="horz" lIns="91440" tIns="45720" rIns="91440" bIns="45720" rtlCol="0" anchor="ctr">
            <a:normAutofit/>
          </a:bodyPr>
          <a:lstStyle>
            <a:lvl1pPr algn="ctr">
              <a:defRPr sz="5400">
                <a:solidFill>
                  <a:schemeClr val="bg1"/>
                </a:solidFill>
              </a:defRPr>
            </a:lvl1pPr>
          </a:lstStyle>
          <a:p>
            <a:r>
              <a:rPr lang="uk-UA" dirty="0"/>
              <a:t>Зразок заголовка</a:t>
            </a:r>
          </a:p>
        </p:txBody>
      </p:sp>
    </p:spTree>
    <p:extLst>
      <p:ext uri="{BB962C8B-B14F-4D97-AF65-F5344CB8AC3E}">
        <p14:creationId xmlns:p14="http://schemas.microsoft.com/office/powerpoint/2010/main" val="77590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снов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7" name="Місце для заголовка 1"/>
          <p:cNvSpPr>
            <a:spLocks noGrp="1"/>
          </p:cNvSpPr>
          <p:nvPr>
            <p:ph type="title"/>
          </p:nvPr>
        </p:nvSpPr>
        <p:spPr>
          <a:xfrm>
            <a:off x="334961" y="188914"/>
            <a:ext cx="11522075" cy="1405108"/>
          </a:xfrm>
          <a:prstGeom prst="rect">
            <a:avLst/>
          </a:prstGeom>
        </p:spPr>
        <p:txBody>
          <a:bodyPr vert="horz" lIns="91440" tIns="45720" rIns="91440" bIns="45720" rtlCol="0" anchor="t">
            <a:normAutofit/>
          </a:bodyPr>
          <a:lstStyle/>
          <a:p>
            <a:r>
              <a:rPr lang="uk-UA" dirty="0"/>
              <a:t>Зразок заголовка</a:t>
            </a:r>
          </a:p>
        </p:txBody>
      </p:sp>
      <p:sp>
        <p:nvSpPr>
          <p:cNvPr id="5" name="Місце для тексту 4"/>
          <p:cNvSpPr>
            <a:spLocks noGrp="1"/>
          </p:cNvSpPr>
          <p:nvPr>
            <p:ph type="body" sz="quarter" idx="10"/>
          </p:nvPr>
        </p:nvSpPr>
        <p:spPr>
          <a:xfrm>
            <a:off x="334963" y="1593850"/>
            <a:ext cx="11522075" cy="4176713"/>
          </a:xfrm>
          <a:prstGeom prst="rect">
            <a:avLst/>
          </a:prstGeom>
        </p:spPr>
        <p:txBody>
          <a:bodyPr/>
          <a:lstStyle>
            <a:lvl1pPr>
              <a:defRPr sz="36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2563952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Основний слайд з вмістом">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4" name="Місце для вмісту 3"/>
          <p:cNvSpPr>
            <a:spLocks noGrp="1"/>
          </p:cNvSpPr>
          <p:nvPr>
            <p:ph sz="quarter" idx="10"/>
          </p:nvPr>
        </p:nvSpPr>
        <p:spPr>
          <a:xfrm>
            <a:off x="334963" y="188913"/>
            <a:ext cx="11522075" cy="5578475"/>
          </a:xfrm>
          <a:prstGeom prst="rect">
            <a:avLst/>
          </a:prstGeom>
        </p:spPr>
        <p:txBody>
          <a:bodyPr/>
          <a:lstStyle>
            <a:lvl1pPr>
              <a:defRPr sz="32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319292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ФІналь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22219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89907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3" r:id="rId3"/>
    <p:sldLayoutId id="2147483661" r:id="rId4"/>
  </p:sldLayoutIdLst>
  <p:txStyles>
    <p:titleStyle>
      <a:lvl1pPr algn="l" defTabSz="914400"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2260" userDrawn="1">
          <p15:clr>
            <a:srgbClr val="F26B43"/>
          </p15:clr>
        </p15:guide>
        <p15:guide id="6"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75519" y="1721772"/>
            <a:ext cx="10609007" cy="884794"/>
          </a:xfrm>
          <a:prstGeom prst="rect">
            <a:avLst/>
          </a:prstGeom>
        </p:spPr>
        <p:txBody>
          <a:bodyPr wrap="square">
            <a:spAutoFit/>
          </a:bodyPr>
          <a:lstStyle/>
          <a:p>
            <a:pPr algn="ctr">
              <a:lnSpc>
                <a:spcPct val="130000"/>
              </a:lnSpc>
              <a:spcAft>
                <a:spcPts val="0"/>
              </a:spcAft>
            </a:pPr>
            <a:r>
              <a:rPr lang="uk-UA" sz="4400" dirty="0" smtClean="0">
                <a:solidFill>
                  <a:schemeClr val="tx2"/>
                </a:solidFill>
                <a:latin typeface="Times New Roman" panose="02020603050405020304" pitchFamily="18" charset="0"/>
                <a:cs typeface="Times New Roman" panose="02020603050405020304" pitchFamily="18" charset="0"/>
              </a:rPr>
              <a:t>АКАДЕМІЧНА ДОБРОЧЕСНІСТЬ</a:t>
            </a:r>
            <a:endParaRPr lang="uk-UA" sz="4400" b="1" dirty="0"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8826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16075" y="736767"/>
            <a:ext cx="10707331" cy="4247317"/>
          </a:xfrm>
          <a:prstGeom prst="rect">
            <a:avLst/>
          </a:prstGeom>
        </p:spPr>
        <p:txBody>
          <a:bodyPr wrap="square">
            <a:spAutoFit/>
          </a:bodyPr>
          <a:lstStyle/>
          <a:p>
            <a:pPr algn="just">
              <a:lnSpc>
                <a:spcPct val="150000"/>
              </a:lnSpc>
            </a:pPr>
            <a:r>
              <a:rPr lang="uk-UA" sz="2000" b="1" dirty="0">
                <a:solidFill>
                  <a:srgbClr val="224A98"/>
                </a:solidFill>
                <a:latin typeface="Times New Roman" panose="02020603050405020304" pitchFamily="18" charset="0"/>
                <a:cs typeface="Times New Roman" panose="02020603050405020304" pitchFamily="18" charset="0"/>
              </a:rPr>
              <a:t>Дотримання академічної доброчесності педагогічними, науково-педагогічними та науковими працівниками передбачає</a:t>
            </a:r>
            <a:r>
              <a:rPr lang="uk-UA" sz="2000" b="1" dirty="0" smtClean="0">
                <a:solidFill>
                  <a:srgbClr val="224A98"/>
                </a:solidFill>
                <a:latin typeface="Times New Roman" panose="02020603050405020304" pitchFamily="18" charset="0"/>
                <a:cs typeface="Times New Roman" panose="02020603050405020304" pitchFamily="18" charset="0"/>
              </a:rPr>
              <a:t>:</a:t>
            </a:r>
          </a:p>
          <a:p>
            <a:pPr algn="just">
              <a:lnSpc>
                <a:spcPct val="150000"/>
              </a:lnSpc>
            </a:pPr>
            <a:endParaRPr lang="uk-UA" sz="2000" b="1" dirty="0">
              <a:solidFill>
                <a:srgbClr val="224A98"/>
              </a:solidFill>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uk-UA" sz="2000" dirty="0">
                <a:solidFill>
                  <a:srgbClr val="224A98"/>
                </a:solidFill>
                <a:latin typeface="Times New Roman" panose="02020603050405020304" pitchFamily="18" charset="0"/>
                <a:cs typeface="Times New Roman" panose="02020603050405020304" pitchFamily="18" charset="0"/>
              </a:rPr>
              <a:t>посилання на джерела інформації у разі використання ідей, розробок, тверджень, відомостей;</a:t>
            </a:r>
          </a:p>
          <a:p>
            <a:pPr marL="285750" indent="-285750" algn="just">
              <a:lnSpc>
                <a:spcPct val="150000"/>
              </a:lnSpc>
              <a:buFont typeface="Wingdings" panose="05000000000000000000" pitchFamily="2" charset="2"/>
              <a:buChar char="ü"/>
            </a:pPr>
            <a:r>
              <a:rPr lang="uk-UA" sz="2000" dirty="0">
                <a:solidFill>
                  <a:srgbClr val="224A98"/>
                </a:solidFill>
                <a:latin typeface="Times New Roman" panose="02020603050405020304" pitchFamily="18" charset="0"/>
                <a:cs typeface="Times New Roman" panose="02020603050405020304" pitchFamily="18" charset="0"/>
              </a:rPr>
              <a:t>дотримання норм законодавства про авторське право і суміжні права;</a:t>
            </a:r>
          </a:p>
          <a:p>
            <a:pPr marL="285750" indent="-285750" algn="just">
              <a:lnSpc>
                <a:spcPct val="150000"/>
              </a:lnSpc>
              <a:buFont typeface="Wingdings" panose="05000000000000000000" pitchFamily="2" charset="2"/>
              <a:buChar char="ü"/>
            </a:pPr>
            <a:r>
              <a:rPr lang="uk-UA" sz="2000" dirty="0">
                <a:solidFill>
                  <a:srgbClr val="224A98"/>
                </a:solidFill>
                <a:latin typeface="Times New Roman" panose="02020603050405020304" pitchFamily="18" charset="0"/>
                <a:cs typeface="Times New Roman" panose="02020603050405020304" pitchFamily="18" charset="0"/>
              </a:rPr>
              <a:t>надання достовірної інформації про методики і результати досліджень, джерела використаної інформації та власну педагогічну (науково-педагогічну, творчу) діяльність;</a:t>
            </a:r>
          </a:p>
          <a:p>
            <a:pPr marL="285750" indent="-285750" algn="just">
              <a:lnSpc>
                <a:spcPct val="150000"/>
              </a:lnSpc>
              <a:buFont typeface="Wingdings" panose="05000000000000000000" pitchFamily="2" charset="2"/>
              <a:buChar char="ü"/>
            </a:pPr>
            <a:r>
              <a:rPr lang="uk-UA" sz="2000" dirty="0">
                <a:solidFill>
                  <a:srgbClr val="224A98"/>
                </a:solidFill>
                <a:latin typeface="Times New Roman" panose="02020603050405020304" pitchFamily="18" charset="0"/>
                <a:cs typeface="Times New Roman" panose="02020603050405020304" pitchFamily="18" charset="0"/>
              </a:rPr>
              <a:t>контроль за дотриманням академічної доброчесності здобувачами освіти;</a:t>
            </a:r>
          </a:p>
          <a:p>
            <a:pPr marL="285750" indent="-285750" algn="just">
              <a:lnSpc>
                <a:spcPct val="150000"/>
              </a:lnSpc>
              <a:buFont typeface="Wingdings" panose="05000000000000000000" pitchFamily="2" charset="2"/>
              <a:buChar char="ü"/>
            </a:pPr>
            <a:r>
              <a:rPr lang="uk-UA" sz="2000" dirty="0">
                <a:solidFill>
                  <a:srgbClr val="224A98"/>
                </a:solidFill>
                <a:latin typeface="Times New Roman" panose="02020603050405020304" pitchFamily="18" charset="0"/>
                <a:cs typeface="Times New Roman" panose="02020603050405020304" pitchFamily="18" charset="0"/>
              </a:rPr>
              <a:t>об’єктивне оцінювання результатів навчання.</a:t>
            </a:r>
            <a:endParaRPr lang="uk-UA" sz="2000" b="0" i="0" dirty="0">
              <a:solidFill>
                <a:srgbClr val="224A98"/>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7562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9768" y="726086"/>
            <a:ext cx="10835148" cy="4247317"/>
          </a:xfrm>
          <a:prstGeom prst="rect">
            <a:avLst/>
          </a:prstGeom>
        </p:spPr>
        <p:txBody>
          <a:bodyPr wrap="square">
            <a:spAutoFit/>
          </a:bodyPr>
          <a:lstStyle/>
          <a:p>
            <a:pPr algn="just">
              <a:lnSpc>
                <a:spcPct val="150000"/>
              </a:lnSpc>
            </a:pPr>
            <a:r>
              <a:rPr lang="uk-UA" sz="2000" b="1" dirty="0">
                <a:solidFill>
                  <a:srgbClr val="224A98"/>
                </a:solidFill>
                <a:latin typeface="Times New Roman" panose="02020603050405020304" pitchFamily="18" charset="0"/>
              </a:rPr>
              <a:t>Дотримання академічної доброчесності здобувачами освіти передбачає</a:t>
            </a:r>
            <a:r>
              <a:rPr lang="uk-UA" sz="2000" b="1" dirty="0" smtClean="0">
                <a:solidFill>
                  <a:srgbClr val="224A98"/>
                </a:solidFill>
                <a:latin typeface="Times New Roman" panose="02020603050405020304" pitchFamily="18" charset="0"/>
              </a:rPr>
              <a:t>:</a:t>
            </a:r>
          </a:p>
          <a:p>
            <a:pPr algn="just">
              <a:lnSpc>
                <a:spcPct val="150000"/>
              </a:lnSpc>
            </a:pPr>
            <a:endParaRPr lang="uk-UA" sz="2000" b="1" dirty="0">
              <a:solidFill>
                <a:srgbClr val="224A98"/>
              </a:solidFill>
              <a:latin typeface="Times New Roman" panose="02020603050405020304" pitchFamily="18" charset="0"/>
            </a:endParaRPr>
          </a:p>
          <a:p>
            <a:pPr marL="342900" indent="-342900" algn="just">
              <a:lnSpc>
                <a:spcPct val="150000"/>
              </a:lnSpc>
              <a:buFont typeface="Wingdings" panose="05000000000000000000" pitchFamily="2" charset="2"/>
              <a:buChar char="ü"/>
            </a:pPr>
            <a:r>
              <a:rPr lang="uk-UA" sz="2000" dirty="0">
                <a:solidFill>
                  <a:srgbClr val="224A98"/>
                </a:solidFill>
                <a:latin typeface="Times New Roman" panose="02020603050405020304" pitchFamily="18" charset="0"/>
              </a:rPr>
              <a:t>самостійне виконання навчальних завдань, завдань поточного та підсумкового контролю результатів навчання (для осіб з особливими освітніми потребами ця вимога застосовується з урахуванням їхніх індивідуальних потреб і можливостей);</a:t>
            </a:r>
          </a:p>
          <a:p>
            <a:pPr marL="342900" indent="-342900" algn="just">
              <a:lnSpc>
                <a:spcPct val="150000"/>
              </a:lnSpc>
              <a:buFont typeface="Wingdings" panose="05000000000000000000" pitchFamily="2" charset="2"/>
              <a:buChar char="ü"/>
            </a:pPr>
            <a:r>
              <a:rPr lang="uk-UA" sz="2000" dirty="0">
                <a:solidFill>
                  <a:srgbClr val="224A98"/>
                </a:solidFill>
                <a:latin typeface="Times New Roman" panose="02020603050405020304" pitchFamily="18" charset="0"/>
              </a:rPr>
              <a:t>посилання на джерела інформації у разі використання ідей, розробок, тверджень, відомостей;</a:t>
            </a:r>
          </a:p>
          <a:p>
            <a:pPr marL="342900" indent="-342900" algn="just">
              <a:lnSpc>
                <a:spcPct val="150000"/>
              </a:lnSpc>
              <a:buFont typeface="Wingdings" panose="05000000000000000000" pitchFamily="2" charset="2"/>
              <a:buChar char="ü"/>
            </a:pPr>
            <a:r>
              <a:rPr lang="uk-UA" sz="2000" dirty="0">
                <a:solidFill>
                  <a:srgbClr val="224A98"/>
                </a:solidFill>
                <a:latin typeface="Times New Roman" panose="02020603050405020304" pitchFamily="18" charset="0"/>
              </a:rPr>
              <a:t>дотримання норм законодавства про авторське право і суміжні права;</a:t>
            </a:r>
          </a:p>
          <a:p>
            <a:pPr marL="342900" indent="-342900" algn="just">
              <a:lnSpc>
                <a:spcPct val="150000"/>
              </a:lnSpc>
              <a:buFont typeface="Wingdings" panose="05000000000000000000" pitchFamily="2" charset="2"/>
              <a:buChar char="ü"/>
            </a:pPr>
            <a:r>
              <a:rPr lang="uk-UA" sz="2000" dirty="0">
                <a:solidFill>
                  <a:srgbClr val="224A98"/>
                </a:solidFill>
                <a:latin typeface="Times New Roman" panose="02020603050405020304" pitchFamily="18" charset="0"/>
              </a:rPr>
              <a:t>надання достовірної інформації про результати власної навчальної (наукової, творчої) діяльності, використані методики досліджень і джерела інформації.</a:t>
            </a:r>
            <a:endParaRPr lang="uk-UA" sz="2000" b="0" i="0" dirty="0">
              <a:solidFill>
                <a:srgbClr val="224A98"/>
              </a:solidFill>
              <a:effectLst/>
              <a:latin typeface="Times New Roman" panose="02020603050405020304" pitchFamily="18" charset="0"/>
            </a:endParaRPr>
          </a:p>
        </p:txBody>
      </p:sp>
    </p:spTree>
    <p:extLst>
      <p:ext uri="{BB962C8B-B14F-4D97-AF65-F5344CB8AC3E}">
        <p14:creationId xmlns:p14="http://schemas.microsoft.com/office/powerpoint/2010/main" val="4177989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318814" y="143839"/>
            <a:ext cx="9602540" cy="5611008"/>
          </a:xfrm>
          <a:prstGeom prst="rect">
            <a:avLst/>
          </a:prstGeom>
        </p:spPr>
      </p:pic>
    </p:spTree>
    <p:extLst>
      <p:ext uri="{BB962C8B-B14F-4D97-AF65-F5344CB8AC3E}">
        <p14:creationId xmlns:p14="http://schemas.microsoft.com/office/powerpoint/2010/main" val="422838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599" y="583348"/>
            <a:ext cx="11100619" cy="4555093"/>
          </a:xfrm>
          <a:prstGeom prst="rect">
            <a:avLst/>
          </a:prstGeom>
        </p:spPr>
        <p:txBody>
          <a:bodyPr wrap="square">
            <a:spAutoFit/>
          </a:bodyPr>
          <a:lstStyle/>
          <a:p>
            <a:pPr algn="just">
              <a:spcBef>
                <a:spcPts val="1200"/>
              </a:spcBef>
            </a:pPr>
            <a:r>
              <a:rPr lang="uk-UA" sz="2000" b="1" dirty="0">
                <a:solidFill>
                  <a:srgbClr val="224A98"/>
                </a:solidFill>
                <a:latin typeface="Times New Roman" panose="02020603050405020304" pitchFamily="18" charset="0"/>
              </a:rPr>
              <a:t>Порушенням академічної доброчесності вважається:</a:t>
            </a:r>
          </a:p>
          <a:p>
            <a:pPr marL="285750" indent="-285750" algn="just">
              <a:spcBef>
                <a:spcPts val="1200"/>
              </a:spcBef>
              <a:buFont typeface="Wingdings" panose="05000000000000000000" pitchFamily="2" charset="2"/>
              <a:buChar char="Ø"/>
            </a:pPr>
            <a:r>
              <a:rPr lang="uk-UA" sz="2000" dirty="0">
                <a:solidFill>
                  <a:srgbClr val="224A98"/>
                </a:solidFill>
                <a:latin typeface="Times New Roman" panose="02020603050405020304" pitchFamily="18" charset="0"/>
              </a:rPr>
              <a:t>академічний плагіат - оприлюднення (частково або повністю) наукових (творчих) результатів, отриманих іншими особами, як результатів власного дослідження (творчості) та/або відтворення опублікованих текстів (оприлюднених творів мистецтва) інших авторів без зазначення авторства;</a:t>
            </a:r>
          </a:p>
          <a:p>
            <a:pPr marL="285750" indent="-285750" algn="just">
              <a:spcBef>
                <a:spcPts val="1200"/>
              </a:spcBef>
              <a:buFont typeface="Wingdings" panose="05000000000000000000" pitchFamily="2" charset="2"/>
              <a:buChar char="Ø"/>
            </a:pPr>
            <a:r>
              <a:rPr lang="uk-UA" sz="2000" dirty="0" err="1">
                <a:solidFill>
                  <a:srgbClr val="224A98"/>
                </a:solidFill>
                <a:latin typeface="Times New Roman" panose="02020603050405020304" pitchFamily="18" charset="0"/>
              </a:rPr>
              <a:t>самоплагіат</a:t>
            </a:r>
            <a:r>
              <a:rPr lang="uk-UA" sz="2000" dirty="0">
                <a:solidFill>
                  <a:srgbClr val="224A98"/>
                </a:solidFill>
                <a:latin typeface="Times New Roman" panose="02020603050405020304" pitchFamily="18" charset="0"/>
              </a:rPr>
              <a:t> - оприлюднення (частково або повністю) власних раніше опублікованих наукових результатів як нових наукових результатів;</a:t>
            </a:r>
          </a:p>
          <a:p>
            <a:pPr marL="285750" indent="-285750" algn="just">
              <a:spcBef>
                <a:spcPts val="1200"/>
              </a:spcBef>
              <a:buFont typeface="Wingdings" panose="05000000000000000000" pitchFamily="2" charset="2"/>
              <a:buChar char="Ø"/>
            </a:pPr>
            <a:r>
              <a:rPr lang="uk-UA" sz="2000" dirty="0">
                <a:solidFill>
                  <a:srgbClr val="224A98"/>
                </a:solidFill>
                <a:latin typeface="Times New Roman" panose="02020603050405020304" pitchFamily="18" charset="0"/>
              </a:rPr>
              <a:t>фабрикація - вигадування даних чи фактів, що використовуються в освітньому процесі або наукових дослідженнях;</a:t>
            </a:r>
          </a:p>
          <a:p>
            <a:pPr marL="285750" indent="-285750" algn="just">
              <a:spcBef>
                <a:spcPts val="1200"/>
              </a:spcBef>
              <a:buFont typeface="Wingdings" panose="05000000000000000000" pitchFamily="2" charset="2"/>
              <a:buChar char="Ø"/>
            </a:pPr>
            <a:r>
              <a:rPr lang="uk-UA" sz="2000" dirty="0">
                <a:solidFill>
                  <a:srgbClr val="224A98"/>
                </a:solidFill>
                <a:latin typeface="Times New Roman" panose="02020603050405020304" pitchFamily="18" charset="0"/>
              </a:rPr>
              <a:t>фальсифікація - свідома зміна чи модифікація вже наявних даних, що стосуються освітнього процесу чи наукових досліджень;</a:t>
            </a:r>
          </a:p>
          <a:p>
            <a:pPr marL="285750" indent="-285750" algn="just">
              <a:spcBef>
                <a:spcPts val="1200"/>
              </a:spcBef>
              <a:buFont typeface="Wingdings" panose="05000000000000000000" pitchFamily="2" charset="2"/>
              <a:buChar char="Ø"/>
            </a:pPr>
            <a:r>
              <a:rPr lang="uk-UA" sz="2000" dirty="0">
                <a:solidFill>
                  <a:srgbClr val="224A98"/>
                </a:solidFill>
                <a:latin typeface="Times New Roman" panose="02020603050405020304" pitchFamily="18" charset="0"/>
              </a:rPr>
              <a:t>списування - виконання письмових робіт із залученням зовнішніх джерел інформації, крім дозволених для використання, зокрема під час оцінювання результатів навчання;</a:t>
            </a:r>
            <a:endParaRPr lang="uk-UA" sz="2000" b="0" i="0" dirty="0">
              <a:solidFill>
                <a:srgbClr val="224A98"/>
              </a:solidFill>
              <a:effectLst/>
              <a:latin typeface="Times New Roman" panose="02020603050405020304" pitchFamily="18" charset="0"/>
            </a:endParaRPr>
          </a:p>
        </p:txBody>
      </p:sp>
    </p:spTree>
    <p:extLst>
      <p:ext uri="{BB962C8B-B14F-4D97-AF65-F5344CB8AC3E}">
        <p14:creationId xmlns:p14="http://schemas.microsoft.com/office/powerpoint/2010/main" val="1329346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2955" y="467508"/>
            <a:ext cx="11494793" cy="4647426"/>
          </a:xfrm>
          <a:prstGeom prst="rect">
            <a:avLst/>
          </a:prstGeom>
        </p:spPr>
        <p:txBody>
          <a:bodyPr wrap="square">
            <a:spAutoFit/>
          </a:bodyPr>
          <a:lstStyle/>
          <a:p>
            <a:pPr algn="just">
              <a:spcBef>
                <a:spcPts val="1200"/>
              </a:spcBef>
            </a:pPr>
            <a:r>
              <a:rPr lang="uk-UA" sz="2000" b="1" dirty="0">
                <a:solidFill>
                  <a:srgbClr val="224A98"/>
                </a:solidFill>
                <a:latin typeface="Times New Roman" panose="02020603050405020304" pitchFamily="18" charset="0"/>
              </a:rPr>
              <a:t>Порушенням академічної доброчесності вважається:</a:t>
            </a:r>
          </a:p>
          <a:p>
            <a:pPr algn="just">
              <a:spcBef>
                <a:spcPts val="1200"/>
              </a:spcBef>
            </a:pPr>
            <a:endParaRPr lang="uk-UA" dirty="0" smtClean="0">
              <a:solidFill>
                <a:srgbClr val="224A98"/>
              </a:solidFill>
              <a:latin typeface="Times New Roman" panose="02020603050405020304" pitchFamily="18" charset="0"/>
            </a:endParaRPr>
          </a:p>
          <a:p>
            <a:pPr marL="285750" indent="-285750" algn="just">
              <a:spcBef>
                <a:spcPts val="1200"/>
              </a:spcBef>
              <a:buFont typeface="Wingdings" panose="05000000000000000000" pitchFamily="2" charset="2"/>
              <a:buChar char="Ø"/>
            </a:pPr>
            <a:r>
              <a:rPr lang="uk-UA" dirty="0" smtClean="0">
                <a:solidFill>
                  <a:srgbClr val="224A98"/>
                </a:solidFill>
                <a:latin typeface="Times New Roman" panose="02020603050405020304" pitchFamily="18" charset="0"/>
              </a:rPr>
              <a:t>обман </a:t>
            </a:r>
            <a:r>
              <a:rPr lang="uk-UA" dirty="0">
                <a:solidFill>
                  <a:srgbClr val="224A98"/>
                </a:solidFill>
                <a:latin typeface="Times New Roman" panose="02020603050405020304" pitchFamily="18" charset="0"/>
              </a:rPr>
              <a:t>- надання завідомо неправдивої інформації щодо власної освітньої (наукової, творчої) діяльності чи організації освітнього процесу; формами обману є, зокрема, академічний плагіат, </a:t>
            </a:r>
            <a:r>
              <a:rPr lang="uk-UA" dirty="0" err="1">
                <a:solidFill>
                  <a:srgbClr val="224A98"/>
                </a:solidFill>
                <a:latin typeface="Times New Roman" panose="02020603050405020304" pitchFamily="18" charset="0"/>
              </a:rPr>
              <a:t>самоплагіат</a:t>
            </a:r>
            <a:r>
              <a:rPr lang="uk-UA" dirty="0">
                <a:solidFill>
                  <a:srgbClr val="224A98"/>
                </a:solidFill>
                <a:latin typeface="Times New Roman" panose="02020603050405020304" pitchFamily="18" charset="0"/>
              </a:rPr>
              <a:t>, фабрикація, фальсифікація та списування;</a:t>
            </a:r>
          </a:p>
          <a:p>
            <a:pPr marL="285750" indent="-285750" algn="just">
              <a:spcBef>
                <a:spcPts val="1200"/>
              </a:spcBef>
              <a:buFont typeface="Wingdings" panose="05000000000000000000" pitchFamily="2" charset="2"/>
              <a:buChar char="Ø"/>
            </a:pPr>
            <a:r>
              <a:rPr lang="uk-UA" dirty="0">
                <a:solidFill>
                  <a:srgbClr val="224A98"/>
                </a:solidFill>
                <a:latin typeface="Times New Roman" panose="02020603050405020304" pitchFamily="18" charset="0"/>
              </a:rPr>
              <a:t>хабарництво - надання (отримання) учасником освітнього процесу чи пропозиція щодо надання (отримання) коштів, майна, послуг, пільг чи будь-яких інших благ матеріального або нематеріального характеру з метою отримання неправомірної переваги в освітньому процесі;</a:t>
            </a:r>
          </a:p>
          <a:p>
            <a:pPr marL="285750" indent="-285750" algn="just">
              <a:spcBef>
                <a:spcPts val="1200"/>
              </a:spcBef>
              <a:buFont typeface="Wingdings" panose="05000000000000000000" pitchFamily="2" charset="2"/>
              <a:buChar char="Ø"/>
            </a:pPr>
            <a:r>
              <a:rPr lang="uk-UA" dirty="0">
                <a:solidFill>
                  <a:srgbClr val="224A98"/>
                </a:solidFill>
                <a:latin typeface="Times New Roman" panose="02020603050405020304" pitchFamily="18" charset="0"/>
              </a:rPr>
              <a:t>необ’єктивне оцінювання - свідоме завищення або заниження оцінки результатів навчання здобувачів освіти;</a:t>
            </a:r>
          </a:p>
          <a:p>
            <a:pPr marL="285750" indent="-285750" algn="just">
              <a:spcBef>
                <a:spcPts val="1200"/>
              </a:spcBef>
              <a:buFont typeface="Wingdings" panose="05000000000000000000" pitchFamily="2" charset="2"/>
              <a:buChar char="Ø"/>
            </a:pPr>
            <a:r>
              <a:rPr lang="uk-UA" dirty="0">
                <a:solidFill>
                  <a:srgbClr val="224A98"/>
                </a:solidFill>
                <a:latin typeface="Times New Roman" panose="02020603050405020304" pitchFamily="18" charset="0"/>
              </a:rPr>
              <a:t>надання здобувачам освіти під час проходження ними оцінювання результатів навчання допомоги чи створення перешкод, не передбачених умовами та/або процедурами проходження такого оцінювання;</a:t>
            </a:r>
          </a:p>
          <a:p>
            <a:pPr marL="285750" indent="-285750" algn="just">
              <a:spcBef>
                <a:spcPts val="1200"/>
              </a:spcBef>
              <a:buFont typeface="Wingdings" panose="05000000000000000000" pitchFamily="2" charset="2"/>
              <a:buChar char="Ø"/>
            </a:pPr>
            <a:r>
              <a:rPr lang="uk-UA" dirty="0" smtClean="0">
                <a:solidFill>
                  <a:srgbClr val="224A98"/>
                </a:solidFill>
                <a:latin typeface="Times New Roman" panose="02020603050405020304" pitchFamily="18" charset="0"/>
              </a:rPr>
              <a:t>вплив </a:t>
            </a:r>
            <a:r>
              <a:rPr lang="uk-UA" dirty="0">
                <a:solidFill>
                  <a:srgbClr val="224A98"/>
                </a:solidFill>
                <a:latin typeface="Times New Roman" panose="02020603050405020304" pitchFamily="18" charset="0"/>
              </a:rPr>
              <a:t>у будь-якій формі (прохання, умовляння, вказівка, погроза, примушування тощо) на педагогічного (науково-педагогічного) працівника з метою здійснення ним необ’єктивного оцінювання результатів навчання.</a:t>
            </a:r>
            <a:endParaRPr lang="uk-UA" b="0" i="0" dirty="0">
              <a:solidFill>
                <a:srgbClr val="224A98"/>
              </a:solidFill>
              <a:effectLst/>
              <a:latin typeface="Times New Roman" panose="02020603050405020304" pitchFamily="18" charset="0"/>
            </a:endParaRPr>
          </a:p>
        </p:txBody>
      </p:sp>
    </p:spTree>
    <p:extLst>
      <p:ext uri="{BB962C8B-B14F-4D97-AF65-F5344CB8AC3E}">
        <p14:creationId xmlns:p14="http://schemas.microsoft.com/office/powerpoint/2010/main" val="6306982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86401" y="641819"/>
            <a:ext cx="11146687" cy="4708981"/>
          </a:xfrm>
          <a:prstGeom prst="rect">
            <a:avLst/>
          </a:prstGeom>
        </p:spPr>
        <p:txBody>
          <a:bodyPr wrap="square">
            <a:spAutoFit/>
          </a:bodyPr>
          <a:lstStyle/>
          <a:p>
            <a:pPr algn="just">
              <a:lnSpc>
                <a:spcPct val="150000"/>
              </a:lnSpc>
            </a:pPr>
            <a:r>
              <a:rPr lang="uk-UA" sz="2000" b="1" dirty="0">
                <a:solidFill>
                  <a:srgbClr val="224A98"/>
                </a:solidFill>
                <a:latin typeface="Times New Roman" panose="02020603050405020304" pitchFamily="18" charset="0"/>
              </a:rPr>
              <a:t>За порушення академічної доброчесності педагогічні, науково-педагогічні та наукові працівники закладів освіти можуть бути притягнені до такої академічної відповідальності:</a:t>
            </a:r>
          </a:p>
          <a:p>
            <a:pPr marL="285750" indent="-285750" algn="just">
              <a:lnSpc>
                <a:spcPct val="150000"/>
              </a:lnSpc>
              <a:buFont typeface="Wingdings" panose="05000000000000000000" pitchFamily="2" charset="2"/>
              <a:buChar char="§"/>
            </a:pPr>
            <a:r>
              <a:rPr lang="uk-UA" sz="2000" dirty="0">
                <a:solidFill>
                  <a:srgbClr val="224A98"/>
                </a:solidFill>
                <a:latin typeface="Times New Roman" panose="02020603050405020304" pitchFamily="18" charset="0"/>
              </a:rPr>
              <a:t>відмова у присудженні ступеня </a:t>
            </a:r>
            <a:r>
              <a:rPr lang="uk-UA" sz="2000" dirty="0" err="1">
                <a:solidFill>
                  <a:srgbClr val="224A98"/>
                </a:solidFill>
                <a:latin typeface="Times New Roman" panose="02020603050405020304" pitchFamily="18" charset="0"/>
              </a:rPr>
              <a:t>освітньо</a:t>
            </a:r>
            <a:r>
              <a:rPr lang="uk-UA" sz="2000" dirty="0">
                <a:solidFill>
                  <a:srgbClr val="224A98"/>
                </a:solidFill>
                <a:latin typeface="Times New Roman" panose="02020603050405020304" pitchFamily="18" charset="0"/>
              </a:rPr>
              <a:t>-наукового чи </a:t>
            </a:r>
            <a:r>
              <a:rPr lang="uk-UA" sz="2000" dirty="0" err="1">
                <a:solidFill>
                  <a:srgbClr val="224A98"/>
                </a:solidFill>
                <a:latin typeface="Times New Roman" panose="02020603050405020304" pitchFamily="18" charset="0"/>
              </a:rPr>
              <a:t>освітньо</a:t>
            </a:r>
            <a:r>
              <a:rPr lang="uk-UA" sz="2000" dirty="0">
                <a:solidFill>
                  <a:srgbClr val="224A98"/>
                </a:solidFill>
                <a:latin typeface="Times New Roman" panose="02020603050405020304" pitchFamily="18" charset="0"/>
              </a:rPr>
              <a:t>-творчого рівня чи присвоєнні вченого звання;</a:t>
            </a:r>
          </a:p>
          <a:p>
            <a:pPr marL="285750" indent="-285750" algn="just">
              <a:lnSpc>
                <a:spcPct val="150000"/>
              </a:lnSpc>
              <a:buFont typeface="Wingdings" panose="05000000000000000000" pitchFamily="2" charset="2"/>
              <a:buChar char="§"/>
            </a:pPr>
            <a:r>
              <a:rPr lang="uk-UA" sz="2000" dirty="0" smtClean="0">
                <a:solidFill>
                  <a:srgbClr val="224A98"/>
                </a:solidFill>
                <a:latin typeface="Times New Roman" panose="02020603050405020304" pitchFamily="18" charset="0"/>
              </a:rPr>
              <a:t>позбавлення </a:t>
            </a:r>
            <a:r>
              <a:rPr lang="uk-UA" sz="2000" dirty="0">
                <a:solidFill>
                  <a:srgbClr val="224A98"/>
                </a:solidFill>
                <a:latin typeface="Times New Roman" panose="02020603050405020304" pitchFamily="18" charset="0"/>
              </a:rPr>
              <a:t>присудженого ступеня </a:t>
            </a:r>
            <a:r>
              <a:rPr lang="uk-UA" sz="2000" dirty="0" err="1">
                <a:solidFill>
                  <a:srgbClr val="224A98"/>
                </a:solidFill>
                <a:latin typeface="Times New Roman" panose="02020603050405020304" pitchFamily="18" charset="0"/>
              </a:rPr>
              <a:t>освітньо</a:t>
            </a:r>
            <a:r>
              <a:rPr lang="uk-UA" sz="2000" dirty="0">
                <a:solidFill>
                  <a:srgbClr val="224A98"/>
                </a:solidFill>
                <a:latin typeface="Times New Roman" panose="02020603050405020304" pitchFamily="18" charset="0"/>
              </a:rPr>
              <a:t>-наукового чи </a:t>
            </a:r>
            <a:r>
              <a:rPr lang="uk-UA" sz="2000" dirty="0" err="1">
                <a:solidFill>
                  <a:srgbClr val="224A98"/>
                </a:solidFill>
                <a:latin typeface="Times New Roman" panose="02020603050405020304" pitchFamily="18" charset="0"/>
              </a:rPr>
              <a:t>освітньо</a:t>
            </a:r>
            <a:r>
              <a:rPr lang="uk-UA" sz="2000" dirty="0">
                <a:solidFill>
                  <a:srgbClr val="224A98"/>
                </a:solidFill>
                <a:latin typeface="Times New Roman" panose="02020603050405020304" pitchFamily="18" charset="0"/>
              </a:rPr>
              <a:t>-творчого рівня чи присвоєного вченого звання;</a:t>
            </a:r>
          </a:p>
          <a:p>
            <a:pPr marL="285750" indent="-285750" algn="just">
              <a:lnSpc>
                <a:spcPct val="150000"/>
              </a:lnSpc>
              <a:buFont typeface="Wingdings" panose="05000000000000000000" pitchFamily="2" charset="2"/>
              <a:buChar char="§"/>
            </a:pPr>
            <a:r>
              <a:rPr lang="uk-UA" sz="2000" dirty="0" smtClean="0">
                <a:solidFill>
                  <a:srgbClr val="224A98"/>
                </a:solidFill>
                <a:latin typeface="Times New Roman" panose="02020603050405020304" pitchFamily="18" charset="0"/>
              </a:rPr>
              <a:t>відмова </a:t>
            </a:r>
            <a:r>
              <a:rPr lang="uk-UA" sz="2000" dirty="0">
                <a:solidFill>
                  <a:srgbClr val="224A98"/>
                </a:solidFill>
                <a:latin typeface="Times New Roman" panose="02020603050405020304" pitchFamily="18" charset="0"/>
              </a:rPr>
              <a:t>в присвоєнні або позбавлення присвоєного педагогічного звання, кваліфікаційної категорії;</a:t>
            </a:r>
          </a:p>
          <a:p>
            <a:pPr marL="285750" indent="-285750" algn="just">
              <a:lnSpc>
                <a:spcPct val="150000"/>
              </a:lnSpc>
              <a:buFont typeface="Wingdings" panose="05000000000000000000" pitchFamily="2" charset="2"/>
              <a:buChar char="§"/>
            </a:pPr>
            <a:r>
              <a:rPr lang="uk-UA" sz="2000" dirty="0">
                <a:solidFill>
                  <a:srgbClr val="224A98"/>
                </a:solidFill>
                <a:latin typeface="Times New Roman" panose="02020603050405020304" pitchFamily="18" charset="0"/>
              </a:rPr>
              <a:t>позбавлення права брати участь у роботі визначених законом органів чи займати визначені законом посади.</a:t>
            </a:r>
            <a:endParaRPr lang="uk-UA" sz="2000" b="0" i="0" dirty="0">
              <a:solidFill>
                <a:srgbClr val="224A98"/>
              </a:solidFill>
              <a:effectLst/>
              <a:latin typeface="Times New Roman" panose="02020603050405020304" pitchFamily="18" charset="0"/>
            </a:endParaRPr>
          </a:p>
        </p:txBody>
      </p:sp>
    </p:spTree>
    <p:extLst>
      <p:ext uri="{BB962C8B-B14F-4D97-AF65-F5344CB8AC3E}">
        <p14:creationId xmlns:p14="http://schemas.microsoft.com/office/powerpoint/2010/main" val="3277717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3728" y="649124"/>
            <a:ext cx="10687665" cy="4038093"/>
          </a:xfrm>
          <a:prstGeom prst="rect">
            <a:avLst/>
          </a:prstGeom>
        </p:spPr>
        <p:txBody>
          <a:bodyPr wrap="square">
            <a:spAutoFit/>
          </a:bodyPr>
          <a:lstStyle/>
          <a:p>
            <a:pPr algn="just">
              <a:lnSpc>
                <a:spcPct val="150000"/>
              </a:lnSpc>
              <a:spcBef>
                <a:spcPts val="1200"/>
              </a:spcBef>
            </a:pPr>
            <a:r>
              <a:rPr lang="uk-UA" sz="2000" b="1" dirty="0">
                <a:solidFill>
                  <a:srgbClr val="224A98"/>
                </a:solidFill>
                <a:latin typeface="Times New Roman" panose="02020603050405020304" pitchFamily="18" charset="0"/>
              </a:rPr>
              <a:t>За порушення академічної доброчесності здобувачі освіти можуть бути притягнені до такої академічної відповідальності:</a:t>
            </a:r>
          </a:p>
          <a:p>
            <a:pPr marL="342900" indent="-342900" algn="just">
              <a:lnSpc>
                <a:spcPct val="150000"/>
              </a:lnSpc>
              <a:spcBef>
                <a:spcPts val="1200"/>
              </a:spcBef>
              <a:buFont typeface="Wingdings" panose="05000000000000000000" pitchFamily="2" charset="2"/>
              <a:buChar char="§"/>
            </a:pPr>
            <a:r>
              <a:rPr lang="uk-UA" sz="2000" dirty="0">
                <a:solidFill>
                  <a:srgbClr val="224A98"/>
                </a:solidFill>
                <a:latin typeface="Times New Roman" panose="02020603050405020304" pitchFamily="18" charset="0"/>
              </a:rPr>
              <a:t>повторне проходження оцінювання (контрольна робота, іспит, залік тощо);</a:t>
            </a:r>
          </a:p>
          <a:p>
            <a:pPr marL="342900" indent="-342900" algn="just">
              <a:lnSpc>
                <a:spcPct val="150000"/>
              </a:lnSpc>
              <a:spcBef>
                <a:spcPts val="1200"/>
              </a:spcBef>
              <a:buFont typeface="Wingdings" panose="05000000000000000000" pitchFamily="2" charset="2"/>
              <a:buChar char="§"/>
            </a:pPr>
            <a:r>
              <a:rPr lang="uk-UA" sz="2000" dirty="0">
                <a:solidFill>
                  <a:srgbClr val="224A98"/>
                </a:solidFill>
                <a:latin typeface="Times New Roman" panose="02020603050405020304" pitchFamily="18" charset="0"/>
              </a:rPr>
              <a:t>повторне проходження відповідного освітнього компонента освітньої програми;</a:t>
            </a:r>
          </a:p>
          <a:p>
            <a:pPr marL="342900" indent="-342900" algn="just">
              <a:lnSpc>
                <a:spcPct val="150000"/>
              </a:lnSpc>
              <a:spcBef>
                <a:spcPts val="1200"/>
              </a:spcBef>
              <a:buFont typeface="Wingdings" panose="05000000000000000000" pitchFamily="2" charset="2"/>
              <a:buChar char="§"/>
            </a:pPr>
            <a:r>
              <a:rPr lang="uk-UA" sz="2000" dirty="0">
                <a:solidFill>
                  <a:srgbClr val="224A98"/>
                </a:solidFill>
                <a:latin typeface="Times New Roman" panose="02020603050405020304" pitchFamily="18" charset="0"/>
              </a:rPr>
              <a:t>відрахування із закладу освіти (крім осіб, які здобувають загальну середню освіту);</a:t>
            </a:r>
          </a:p>
          <a:p>
            <a:pPr marL="342900" indent="-342900" algn="just">
              <a:lnSpc>
                <a:spcPct val="150000"/>
              </a:lnSpc>
              <a:spcBef>
                <a:spcPts val="1200"/>
              </a:spcBef>
              <a:buFont typeface="Wingdings" panose="05000000000000000000" pitchFamily="2" charset="2"/>
              <a:buChar char="§"/>
            </a:pPr>
            <a:r>
              <a:rPr lang="uk-UA" sz="2000" dirty="0">
                <a:solidFill>
                  <a:srgbClr val="224A98"/>
                </a:solidFill>
                <a:latin typeface="Times New Roman" panose="02020603050405020304" pitchFamily="18" charset="0"/>
              </a:rPr>
              <a:t>позбавлення академічної стипендії;</a:t>
            </a:r>
          </a:p>
          <a:p>
            <a:pPr marL="342900" indent="-342900" algn="just">
              <a:lnSpc>
                <a:spcPct val="150000"/>
              </a:lnSpc>
              <a:spcBef>
                <a:spcPts val="1200"/>
              </a:spcBef>
              <a:buFont typeface="Wingdings" panose="05000000000000000000" pitchFamily="2" charset="2"/>
              <a:buChar char="§"/>
            </a:pPr>
            <a:r>
              <a:rPr lang="uk-UA" sz="2000" dirty="0">
                <a:solidFill>
                  <a:srgbClr val="224A98"/>
                </a:solidFill>
                <a:latin typeface="Times New Roman" panose="02020603050405020304" pitchFamily="18" charset="0"/>
              </a:rPr>
              <a:t>позбавлення наданих закладом освіти пільг з оплати навчання.</a:t>
            </a:r>
            <a:endParaRPr lang="uk-UA" sz="2000" b="0" i="0" dirty="0">
              <a:solidFill>
                <a:srgbClr val="224A98"/>
              </a:solidFill>
              <a:effectLst/>
              <a:latin typeface="Times New Roman" panose="02020603050405020304" pitchFamily="18" charset="0"/>
            </a:endParaRPr>
          </a:p>
        </p:txBody>
      </p:sp>
    </p:spTree>
    <p:extLst>
      <p:ext uri="{BB962C8B-B14F-4D97-AF65-F5344CB8AC3E}">
        <p14:creationId xmlns:p14="http://schemas.microsoft.com/office/powerpoint/2010/main" val="924228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0271" y="1001048"/>
            <a:ext cx="11425084" cy="4524315"/>
          </a:xfrm>
          <a:prstGeom prst="rect">
            <a:avLst/>
          </a:prstGeom>
        </p:spPr>
        <p:txBody>
          <a:bodyPr wrap="square">
            <a:spAutoFit/>
          </a:bodyPr>
          <a:lstStyle/>
          <a:p>
            <a:r>
              <a:rPr lang="ru-RU" dirty="0" err="1">
                <a:solidFill>
                  <a:srgbClr val="333333"/>
                </a:solidFill>
                <a:latin typeface="Segoe UI" panose="020B0502040204020203" pitchFamily="34" charset="0"/>
              </a:rPr>
              <a:t>Крім</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цього</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науковець</a:t>
            </a:r>
            <a:r>
              <a:rPr lang="ru-RU" dirty="0">
                <a:solidFill>
                  <a:srgbClr val="333333"/>
                </a:solidFill>
                <a:latin typeface="Segoe UI" panose="020B0502040204020203" pitchFamily="34" charset="0"/>
              </a:rPr>
              <a:t> представив </a:t>
            </a:r>
            <a:r>
              <a:rPr lang="ru-RU" dirty="0" err="1">
                <a:solidFill>
                  <a:srgbClr val="333333"/>
                </a:solidFill>
                <a:latin typeface="Segoe UI" panose="020B0502040204020203" pitchFamily="34" charset="0"/>
              </a:rPr>
              <a:t>учасникам</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бесіди</a:t>
            </a:r>
            <a:r>
              <a:rPr lang="ru-RU" dirty="0">
                <a:solidFill>
                  <a:srgbClr val="333333"/>
                </a:solidFill>
                <a:latin typeface="Segoe UI" panose="020B0502040204020203" pitchFamily="34" charset="0"/>
              </a:rPr>
              <a:t> десять правил </a:t>
            </a:r>
            <a:r>
              <a:rPr lang="ru-RU" dirty="0" err="1">
                <a:solidFill>
                  <a:srgbClr val="333333"/>
                </a:solidFill>
                <a:latin typeface="Segoe UI" panose="020B0502040204020203" pitchFamily="34" charset="0"/>
              </a:rPr>
              <a:t>цитування</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від</a:t>
            </a:r>
            <a:r>
              <a:rPr lang="ru-RU" dirty="0">
                <a:solidFill>
                  <a:srgbClr val="333333"/>
                </a:solidFill>
                <a:latin typeface="Segoe UI" panose="020B0502040204020203" pitchFamily="34" charset="0"/>
              </a:rPr>
              <a:t> Умберто </a:t>
            </a:r>
            <a:r>
              <a:rPr lang="ru-RU" dirty="0" err="1">
                <a:solidFill>
                  <a:srgbClr val="333333"/>
                </a:solidFill>
                <a:latin typeface="Segoe UI" panose="020B0502040204020203" pitchFamily="34" charset="0"/>
              </a:rPr>
              <a:t>Еко</a:t>
            </a:r>
            <a:r>
              <a:rPr lang="ru-RU" dirty="0">
                <a:solidFill>
                  <a:srgbClr val="333333"/>
                </a:solidFill>
                <a:latin typeface="Segoe UI" panose="020B0502040204020203" pitchFamily="34" charset="0"/>
              </a:rPr>
              <a:t>:</a:t>
            </a:r>
          </a:p>
          <a:p>
            <a:pPr>
              <a:buFont typeface="Arial" panose="020B0604020202020204" pitchFamily="34" charset="0"/>
              <a:buChar char="•"/>
            </a:pPr>
            <a:r>
              <a:rPr lang="ru-RU" dirty="0">
                <a:solidFill>
                  <a:srgbClr val="333333"/>
                </a:solidFill>
                <a:latin typeface="Segoe UI" panose="020B0502040204020203" pitchFamily="34" charset="0"/>
              </a:rPr>
              <a:t>Правило 1. </a:t>
            </a:r>
            <a:r>
              <a:rPr lang="ru-RU" dirty="0" err="1">
                <a:solidFill>
                  <a:srgbClr val="333333"/>
                </a:solidFill>
                <a:latin typeface="Segoe UI" panose="020B0502040204020203" pitchFamily="34" charset="0"/>
              </a:rPr>
              <a:t>Уривки</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призначені</a:t>
            </a:r>
            <a:r>
              <a:rPr lang="ru-RU" dirty="0">
                <a:solidFill>
                  <a:srgbClr val="333333"/>
                </a:solidFill>
                <a:latin typeface="Segoe UI" panose="020B0502040204020203" pitchFamily="34" charset="0"/>
              </a:rPr>
              <a:t> для </a:t>
            </a:r>
            <a:r>
              <a:rPr lang="ru-RU" dirty="0" err="1">
                <a:solidFill>
                  <a:srgbClr val="333333"/>
                </a:solidFill>
                <a:latin typeface="Segoe UI" panose="020B0502040204020203" pitchFamily="34" charset="0"/>
              </a:rPr>
              <a:t>інтерпретації</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повинні</a:t>
            </a:r>
            <a:r>
              <a:rPr lang="ru-RU" dirty="0">
                <a:solidFill>
                  <a:srgbClr val="333333"/>
                </a:solidFill>
                <a:latin typeface="Segoe UI" panose="020B0502040204020203" pitchFamily="34" charset="0"/>
              </a:rPr>
              <a:t> бути не </a:t>
            </a:r>
            <a:r>
              <a:rPr lang="ru-RU" dirty="0" err="1">
                <a:solidFill>
                  <a:srgbClr val="333333"/>
                </a:solidFill>
                <a:latin typeface="Segoe UI" panose="020B0502040204020203" pitchFamily="34" charset="0"/>
              </a:rPr>
              <a:t>надто</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короткі</a:t>
            </a:r>
            <a:r>
              <a:rPr lang="ru-RU" dirty="0">
                <a:solidFill>
                  <a:srgbClr val="333333"/>
                </a:solidFill>
                <a:latin typeface="Segoe UI" panose="020B0502040204020203" pitchFamily="34" charset="0"/>
              </a:rPr>
              <a:t> й не </a:t>
            </a:r>
            <a:r>
              <a:rPr lang="ru-RU" dirty="0" err="1">
                <a:solidFill>
                  <a:srgbClr val="333333"/>
                </a:solidFill>
                <a:latin typeface="Segoe UI" panose="020B0502040204020203" pitchFamily="34" charset="0"/>
              </a:rPr>
              <a:t>надто</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довгі</a:t>
            </a:r>
            <a:r>
              <a:rPr lang="ru-RU" dirty="0">
                <a:solidFill>
                  <a:srgbClr val="333333"/>
                </a:solidFill>
                <a:latin typeface="Segoe UI" panose="020B0502040204020203" pitchFamily="34" charset="0"/>
              </a:rPr>
              <a:t>.</a:t>
            </a:r>
          </a:p>
          <a:p>
            <a:pPr>
              <a:buFont typeface="Arial" panose="020B0604020202020204" pitchFamily="34" charset="0"/>
              <a:buChar char="•"/>
            </a:pPr>
            <a:r>
              <a:rPr lang="ru-RU" dirty="0">
                <a:solidFill>
                  <a:srgbClr val="333333"/>
                </a:solidFill>
                <a:latin typeface="Segoe UI" panose="020B0502040204020203" pitchFamily="34" charset="0"/>
              </a:rPr>
              <a:t>Правило 2. </a:t>
            </a:r>
            <a:r>
              <a:rPr lang="ru-RU" dirty="0" err="1">
                <a:solidFill>
                  <a:srgbClr val="333333"/>
                </a:solidFill>
                <a:latin typeface="Segoe UI" panose="020B0502040204020203" pitchFamily="34" charset="0"/>
              </a:rPr>
              <a:t>Уривки</a:t>
            </a:r>
            <a:r>
              <a:rPr lang="ru-RU" dirty="0">
                <a:solidFill>
                  <a:srgbClr val="333333"/>
                </a:solidFill>
                <a:latin typeface="Segoe UI" panose="020B0502040204020203" pitchFamily="34" charset="0"/>
              </a:rPr>
              <a:t> з </a:t>
            </a:r>
            <a:r>
              <a:rPr lang="ru-RU" dirty="0" err="1">
                <a:solidFill>
                  <a:srgbClr val="333333"/>
                </a:solidFill>
                <a:latin typeface="Segoe UI" panose="020B0502040204020203" pitchFamily="34" charset="0"/>
              </a:rPr>
              <a:t>критичної</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літератури</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цитують</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лише</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тоді</a:t>
            </a:r>
            <a:r>
              <a:rPr lang="ru-RU" dirty="0">
                <a:solidFill>
                  <a:srgbClr val="333333"/>
                </a:solidFill>
                <a:latin typeface="Segoe UI" panose="020B0502040204020203" pitchFamily="34" charset="0"/>
              </a:rPr>
              <a:t>, коли вони авторитетно </a:t>
            </a:r>
            <a:r>
              <a:rPr lang="ru-RU" dirty="0" err="1">
                <a:solidFill>
                  <a:srgbClr val="333333"/>
                </a:solidFill>
                <a:latin typeface="Segoe UI" panose="020B0502040204020203" pitchFamily="34" charset="0"/>
              </a:rPr>
              <a:t>підтверджують</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або</a:t>
            </a:r>
            <a:r>
              <a:rPr lang="ru-RU" dirty="0">
                <a:solidFill>
                  <a:srgbClr val="333333"/>
                </a:solidFill>
                <a:latin typeface="Segoe UI" panose="020B0502040204020203" pitchFamily="34" charset="0"/>
              </a:rPr>
              <a:t> авторитетно </a:t>
            </a:r>
            <a:r>
              <a:rPr lang="ru-RU" dirty="0" err="1">
                <a:solidFill>
                  <a:srgbClr val="333333"/>
                </a:solidFill>
                <a:latin typeface="Segoe UI" panose="020B0502040204020203" pitchFamily="34" charset="0"/>
              </a:rPr>
              <a:t>доповнюють</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висловлену</a:t>
            </a:r>
            <a:r>
              <a:rPr lang="ru-RU" dirty="0">
                <a:solidFill>
                  <a:srgbClr val="333333"/>
                </a:solidFill>
                <a:latin typeface="Segoe UI" panose="020B0502040204020203" pitchFamily="34" charset="0"/>
              </a:rPr>
              <a:t> думку.</a:t>
            </a:r>
          </a:p>
          <a:p>
            <a:pPr>
              <a:buFont typeface="Arial" panose="020B0604020202020204" pitchFamily="34" charset="0"/>
              <a:buChar char="•"/>
            </a:pPr>
            <a:r>
              <a:rPr lang="ru-RU" dirty="0">
                <a:solidFill>
                  <a:srgbClr val="333333"/>
                </a:solidFill>
                <a:latin typeface="Segoe UI" panose="020B0502040204020203" pitchFamily="34" charset="0"/>
              </a:rPr>
              <a:t>Правило 3. Ви </a:t>
            </a:r>
            <a:r>
              <a:rPr lang="ru-RU" dirty="0" err="1">
                <a:solidFill>
                  <a:srgbClr val="333333"/>
                </a:solidFill>
                <a:latin typeface="Segoe UI" panose="020B0502040204020203" pitchFamily="34" charset="0"/>
              </a:rPr>
              <a:t>солідарні</a:t>
            </a:r>
            <a:r>
              <a:rPr lang="ru-RU" dirty="0">
                <a:solidFill>
                  <a:srgbClr val="333333"/>
                </a:solidFill>
                <a:latin typeface="Segoe UI" panose="020B0502040204020203" pitchFamily="34" charset="0"/>
              </a:rPr>
              <a:t> з </a:t>
            </a:r>
            <a:r>
              <a:rPr lang="ru-RU" dirty="0" err="1">
                <a:solidFill>
                  <a:srgbClr val="333333"/>
                </a:solidFill>
                <a:latin typeface="Segoe UI" panose="020B0502040204020203" pitchFamily="34" charset="0"/>
              </a:rPr>
              <a:t>тим</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що</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цитуєте</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окрім</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випадків</a:t>
            </a:r>
            <a:r>
              <a:rPr lang="ru-RU" dirty="0">
                <a:solidFill>
                  <a:srgbClr val="333333"/>
                </a:solidFill>
                <a:latin typeface="Segoe UI" panose="020B0502040204020203" pitchFamily="34" charset="0"/>
              </a:rPr>
              <a:t>, коли перед цитатою </a:t>
            </a:r>
            <a:r>
              <a:rPr lang="ru-RU" dirty="0" err="1">
                <a:solidFill>
                  <a:srgbClr val="333333"/>
                </a:solidFill>
                <a:latin typeface="Segoe UI" panose="020B0502040204020203" pitchFamily="34" charset="0"/>
              </a:rPr>
              <a:t>або</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після</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неї</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вміщено</a:t>
            </a:r>
            <a:r>
              <a:rPr lang="ru-RU" dirty="0">
                <a:solidFill>
                  <a:srgbClr val="333333"/>
                </a:solidFill>
                <a:latin typeface="Segoe UI" panose="020B0502040204020203" pitchFamily="34" charset="0"/>
              </a:rPr>
              <a:t> ваше </a:t>
            </a:r>
            <a:r>
              <a:rPr lang="ru-RU" dirty="0" err="1">
                <a:solidFill>
                  <a:srgbClr val="333333"/>
                </a:solidFill>
                <a:latin typeface="Segoe UI" panose="020B0502040204020203" pitchFamily="34" charset="0"/>
              </a:rPr>
              <a:t>полемічне</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застереження</a:t>
            </a:r>
            <a:r>
              <a:rPr lang="ru-RU" dirty="0">
                <a:solidFill>
                  <a:srgbClr val="333333"/>
                </a:solidFill>
                <a:latin typeface="Segoe UI" panose="020B0502040204020203" pitchFamily="34" charset="0"/>
              </a:rPr>
              <a:t>.</a:t>
            </a:r>
          </a:p>
          <a:p>
            <a:pPr>
              <a:buFont typeface="Arial" panose="020B0604020202020204" pitchFamily="34" charset="0"/>
              <a:buChar char="•"/>
            </a:pPr>
            <a:r>
              <a:rPr lang="ru-RU" dirty="0">
                <a:solidFill>
                  <a:srgbClr val="333333"/>
                </a:solidFill>
                <a:latin typeface="Segoe UI" panose="020B0502040204020203" pitchFamily="34" charset="0"/>
              </a:rPr>
              <a:t>Правило 4. </a:t>
            </a:r>
            <a:r>
              <a:rPr lang="ru-RU" dirty="0" err="1">
                <a:solidFill>
                  <a:srgbClr val="333333"/>
                </a:solidFill>
                <a:latin typeface="Segoe UI" panose="020B0502040204020203" pitchFamily="34" charset="0"/>
              </a:rPr>
              <a:t>Під</a:t>
            </a:r>
            <a:r>
              <a:rPr lang="ru-RU" dirty="0">
                <a:solidFill>
                  <a:srgbClr val="333333"/>
                </a:solidFill>
                <a:latin typeface="Segoe UI" panose="020B0502040204020203" pitchFamily="34" charset="0"/>
              </a:rPr>
              <a:t> час будь-</a:t>
            </a:r>
            <a:r>
              <a:rPr lang="ru-RU" dirty="0" err="1">
                <a:solidFill>
                  <a:srgbClr val="333333"/>
                </a:solidFill>
                <a:latin typeface="Segoe UI" panose="020B0502040204020203" pitchFamily="34" charset="0"/>
              </a:rPr>
              <a:t>якого</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цитування</a:t>
            </a:r>
            <a:r>
              <a:rPr lang="ru-RU" dirty="0">
                <a:solidFill>
                  <a:srgbClr val="333333"/>
                </a:solidFill>
                <a:latin typeface="Segoe UI" panose="020B0502040204020203" pitchFamily="34" charset="0"/>
              </a:rPr>
              <a:t> повинно бути </a:t>
            </a:r>
            <a:r>
              <a:rPr lang="ru-RU" dirty="0" err="1">
                <a:solidFill>
                  <a:srgbClr val="333333"/>
                </a:solidFill>
                <a:latin typeface="Segoe UI" panose="020B0502040204020203" pitchFamily="34" charset="0"/>
              </a:rPr>
              <a:t>зрозуміло</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хто</a:t>
            </a:r>
            <a:r>
              <a:rPr lang="ru-RU" dirty="0">
                <a:solidFill>
                  <a:srgbClr val="333333"/>
                </a:solidFill>
                <a:latin typeface="Segoe UI" panose="020B0502040204020203" pitchFamily="34" charset="0"/>
              </a:rPr>
              <a:t> автор </a:t>
            </a:r>
            <a:r>
              <a:rPr lang="ru-RU" dirty="0" err="1">
                <a:solidFill>
                  <a:srgbClr val="333333"/>
                </a:solidFill>
                <a:latin typeface="Segoe UI" panose="020B0502040204020203" pitchFamily="34" charset="0"/>
              </a:rPr>
              <a:t>фрази</a:t>
            </a:r>
            <a:r>
              <a:rPr lang="ru-RU" dirty="0">
                <a:solidFill>
                  <a:srgbClr val="333333"/>
                </a:solidFill>
                <a:latin typeface="Segoe UI" panose="020B0502040204020203" pitchFamily="34" charset="0"/>
              </a:rPr>
              <a:t> й на яке </a:t>
            </a:r>
            <a:r>
              <a:rPr lang="ru-RU" dirty="0" err="1">
                <a:solidFill>
                  <a:srgbClr val="333333"/>
                </a:solidFill>
                <a:latin typeface="Segoe UI" panose="020B0502040204020203" pitchFamily="34" charset="0"/>
              </a:rPr>
              <a:t>джерело</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покликається</a:t>
            </a:r>
            <a:r>
              <a:rPr lang="ru-RU" dirty="0">
                <a:solidFill>
                  <a:srgbClr val="333333"/>
                </a:solidFill>
                <a:latin typeface="Segoe UI" panose="020B0502040204020203" pitchFamily="34" charset="0"/>
              </a:rPr>
              <a:t> текст.</a:t>
            </a:r>
          </a:p>
          <a:p>
            <a:pPr>
              <a:buFont typeface="Arial" panose="020B0604020202020204" pitchFamily="34" charset="0"/>
              <a:buChar char="•"/>
            </a:pPr>
            <a:r>
              <a:rPr lang="ru-RU" dirty="0">
                <a:solidFill>
                  <a:srgbClr val="333333"/>
                </a:solidFill>
                <a:latin typeface="Segoe UI" panose="020B0502040204020203" pitchFamily="34" charset="0"/>
              </a:rPr>
              <a:t>Правило 5. </a:t>
            </a:r>
            <a:r>
              <a:rPr lang="ru-RU" dirty="0" err="1">
                <a:solidFill>
                  <a:srgbClr val="333333"/>
                </a:solidFill>
                <a:latin typeface="Segoe UI" panose="020B0502040204020203" pitchFamily="34" charset="0"/>
              </a:rPr>
              <a:t>Цитати</a:t>
            </a:r>
            <a:r>
              <a:rPr lang="ru-RU" dirty="0">
                <a:solidFill>
                  <a:srgbClr val="333333"/>
                </a:solidFill>
                <a:latin typeface="Segoe UI" panose="020B0502040204020203" pitchFamily="34" charset="0"/>
              </a:rPr>
              <a:t> з </a:t>
            </a:r>
            <a:r>
              <a:rPr lang="ru-RU" dirty="0" err="1">
                <a:solidFill>
                  <a:srgbClr val="333333"/>
                </a:solidFill>
                <a:latin typeface="Segoe UI" panose="020B0502040204020203" pitchFamily="34" charset="0"/>
              </a:rPr>
              <a:t>першоджерел</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роблять</a:t>
            </a:r>
            <a:r>
              <a:rPr lang="ru-RU" dirty="0">
                <a:solidFill>
                  <a:srgbClr val="333333"/>
                </a:solidFill>
                <a:latin typeface="Segoe UI" panose="020B0502040204020203" pitchFamily="34" charset="0"/>
              </a:rPr>
              <a:t> за </a:t>
            </a:r>
            <a:r>
              <a:rPr lang="ru-RU" dirty="0" err="1">
                <a:solidFill>
                  <a:srgbClr val="333333"/>
                </a:solidFill>
                <a:latin typeface="Segoe UI" panose="020B0502040204020203" pitchFamily="34" charset="0"/>
              </a:rPr>
              <a:t>академічними</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збірниками</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або</a:t>
            </a:r>
            <a:r>
              <a:rPr lang="ru-RU" dirty="0">
                <a:solidFill>
                  <a:srgbClr val="333333"/>
                </a:solidFill>
                <a:latin typeface="Segoe UI" panose="020B0502040204020203" pitchFamily="34" charset="0"/>
              </a:rPr>
              <a:t> ж </a:t>
            </a:r>
            <a:r>
              <a:rPr lang="ru-RU" dirty="0" err="1">
                <a:solidFill>
                  <a:srgbClr val="333333"/>
                </a:solidFill>
                <a:latin typeface="Segoe UI" panose="020B0502040204020203" pitchFamily="34" charset="0"/>
              </a:rPr>
              <a:t>найавторитетнішими</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бажано</a:t>
            </a:r>
            <a:r>
              <a:rPr lang="ru-RU" dirty="0">
                <a:solidFill>
                  <a:srgbClr val="333333"/>
                </a:solidFill>
                <a:latin typeface="Segoe UI" panose="020B0502040204020203" pitchFamily="34" charset="0"/>
              </a:rPr>
              <a:t> не </a:t>
            </a:r>
            <a:r>
              <a:rPr lang="ru-RU" dirty="0" err="1">
                <a:solidFill>
                  <a:srgbClr val="333333"/>
                </a:solidFill>
                <a:latin typeface="Segoe UI" panose="020B0502040204020203" pitchFamily="34" charset="0"/>
              </a:rPr>
              <a:t>кишеньковими</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виданнями</a:t>
            </a:r>
            <a:r>
              <a:rPr lang="ru-RU" dirty="0">
                <a:solidFill>
                  <a:srgbClr val="333333"/>
                </a:solidFill>
                <a:latin typeface="Segoe UI" panose="020B0502040204020203" pitchFamily="34" charset="0"/>
              </a:rPr>
              <a:t>.</a:t>
            </a:r>
          </a:p>
          <a:p>
            <a:pPr>
              <a:buFont typeface="Arial" panose="020B0604020202020204" pitchFamily="34" charset="0"/>
              <a:buChar char="•"/>
            </a:pPr>
            <a:r>
              <a:rPr lang="ru-RU" dirty="0">
                <a:solidFill>
                  <a:srgbClr val="333333"/>
                </a:solidFill>
                <a:latin typeface="Segoe UI" panose="020B0502040204020203" pitchFamily="34" charset="0"/>
              </a:rPr>
              <a:t>Правило 6. </a:t>
            </a:r>
            <a:r>
              <a:rPr lang="ru-RU" dirty="0" err="1">
                <a:solidFill>
                  <a:srgbClr val="333333"/>
                </a:solidFill>
                <a:latin typeface="Segoe UI" panose="020B0502040204020203" pitchFamily="34" charset="0"/>
              </a:rPr>
              <a:t>Якщо</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ви</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вивчаєте</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іноземний</a:t>
            </a:r>
            <a:r>
              <a:rPr lang="ru-RU" dirty="0">
                <a:solidFill>
                  <a:srgbClr val="333333"/>
                </a:solidFill>
                <a:latin typeface="Segoe UI" panose="020B0502040204020203" pitchFamily="34" charset="0"/>
              </a:rPr>
              <a:t> текст, </a:t>
            </a:r>
            <a:r>
              <a:rPr lang="ru-RU" dirty="0" err="1">
                <a:solidFill>
                  <a:srgbClr val="333333"/>
                </a:solidFill>
                <a:latin typeface="Segoe UI" panose="020B0502040204020203" pitchFamily="34" charset="0"/>
              </a:rPr>
              <a:t>цитати</a:t>
            </a:r>
            <a:r>
              <a:rPr lang="ru-RU" dirty="0">
                <a:solidFill>
                  <a:srgbClr val="333333"/>
                </a:solidFill>
                <a:latin typeface="Segoe UI" panose="020B0502040204020203" pitchFamily="34" charset="0"/>
              </a:rPr>
              <a:t> з </a:t>
            </a:r>
            <a:r>
              <a:rPr lang="ru-RU" dirty="0" err="1">
                <a:solidFill>
                  <a:srgbClr val="333333"/>
                </a:solidFill>
                <a:latin typeface="Segoe UI" panose="020B0502040204020203" pitchFamily="34" charset="0"/>
              </a:rPr>
              <a:t>першоджерел</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робіть</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мовою</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оригіналу</a:t>
            </a:r>
            <a:r>
              <a:rPr lang="ru-RU" dirty="0">
                <a:solidFill>
                  <a:srgbClr val="333333"/>
                </a:solidFill>
                <a:latin typeface="Segoe UI" panose="020B0502040204020203" pitchFamily="34" charset="0"/>
              </a:rPr>
              <a:t>.</a:t>
            </a:r>
          </a:p>
          <a:p>
            <a:pPr>
              <a:buFont typeface="Arial" panose="020B0604020202020204" pitchFamily="34" charset="0"/>
              <a:buChar char="•"/>
            </a:pPr>
            <a:r>
              <a:rPr lang="ru-RU" dirty="0">
                <a:solidFill>
                  <a:srgbClr val="333333"/>
                </a:solidFill>
                <a:latin typeface="Segoe UI" panose="020B0502040204020203" pitchFamily="34" charset="0"/>
              </a:rPr>
              <a:t>Правило 7. </a:t>
            </a:r>
            <a:r>
              <a:rPr lang="ru-RU" dirty="0" err="1">
                <a:solidFill>
                  <a:srgbClr val="333333"/>
                </a:solidFill>
                <a:latin typeface="Segoe UI" panose="020B0502040204020203" pitchFamily="34" charset="0"/>
              </a:rPr>
              <a:t>Покликання</a:t>
            </a:r>
            <a:r>
              <a:rPr lang="ru-RU" dirty="0">
                <a:solidFill>
                  <a:srgbClr val="333333"/>
                </a:solidFill>
                <a:latin typeface="Segoe UI" panose="020B0502040204020203" pitchFamily="34" charset="0"/>
              </a:rPr>
              <a:t> на автора і </a:t>
            </a:r>
            <a:r>
              <a:rPr lang="ru-RU" dirty="0" err="1">
                <a:solidFill>
                  <a:srgbClr val="333333"/>
                </a:solidFill>
                <a:latin typeface="Segoe UI" panose="020B0502040204020203" pitchFamily="34" charset="0"/>
              </a:rPr>
              <a:t>твір</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повинні</a:t>
            </a:r>
            <a:r>
              <a:rPr lang="ru-RU" dirty="0">
                <a:solidFill>
                  <a:srgbClr val="333333"/>
                </a:solidFill>
                <a:latin typeface="Segoe UI" panose="020B0502040204020203" pitchFamily="34" charset="0"/>
              </a:rPr>
              <a:t> бути </a:t>
            </a:r>
            <a:r>
              <a:rPr lang="ru-RU" dirty="0" err="1">
                <a:solidFill>
                  <a:srgbClr val="333333"/>
                </a:solidFill>
                <a:latin typeface="Segoe UI" panose="020B0502040204020203" pitchFamily="34" charset="0"/>
              </a:rPr>
              <a:t>зрозумілими</a:t>
            </a:r>
            <a:r>
              <a:rPr lang="ru-RU" dirty="0">
                <a:solidFill>
                  <a:srgbClr val="333333"/>
                </a:solidFill>
                <a:latin typeface="Segoe UI" panose="020B0502040204020203" pitchFamily="34" charset="0"/>
              </a:rPr>
              <a:t>.</a:t>
            </a:r>
          </a:p>
          <a:p>
            <a:pPr>
              <a:buFont typeface="Arial" panose="020B0604020202020204" pitchFamily="34" charset="0"/>
              <a:buChar char="•"/>
            </a:pPr>
            <a:r>
              <a:rPr lang="ru-RU" dirty="0">
                <a:solidFill>
                  <a:srgbClr val="333333"/>
                </a:solidFill>
                <a:latin typeface="Segoe UI" panose="020B0502040204020203" pitchFamily="34" charset="0"/>
              </a:rPr>
              <a:t>Правило 8. Коли цитата не </a:t>
            </a:r>
            <a:r>
              <a:rPr lang="ru-RU" dirty="0" err="1">
                <a:solidFill>
                  <a:srgbClr val="333333"/>
                </a:solidFill>
                <a:latin typeface="Segoe UI" panose="020B0502040204020203" pitchFamily="34" charset="0"/>
              </a:rPr>
              <a:t>більша</a:t>
            </a:r>
            <a:r>
              <a:rPr lang="ru-RU" dirty="0">
                <a:solidFill>
                  <a:srgbClr val="333333"/>
                </a:solidFill>
                <a:latin typeface="Segoe UI" panose="020B0502040204020203" pitchFamily="34" charset="0"/>
              </a:rPr>
              <a:t> за два </a:t>
            </a:r>
            <a:r>
              <a:rPr lang="ru-RU" dirty="0" err="1">
                <a:solidFill>
                  <a:srgbClr val="333333"/>
                </a:solidFill>
                <a:latin typeface="Segoe UI" panose="020B0502040204020203" pitchFamily="34" charset="0"/>
              </a:rPr>
              <a:t>чи</a:t>
            </a:r>
            <a:r>
              <a:rPr lang="ru-RU" dirty="0">
                <a:solidFill>
                  <a:srgbClr val="333333"/>
                </a:solidFill>
                <a:latin typeface="Segoe UI" panose="020B0502040204020203" pitchFamily="34" charset="0"/>
              </a:rPr>
              <a:t> три рядки, </a:t>
            </a:r>
            <a:r>
              <a:rPr lang="ru-RU" dirty="0" err="1">
                <a:solidFill>
                  <a:srgbClr val="333333"/>
                </a:solidFill>
                <a:latin typeface="Segoe UI" panose="020B0502040204020203" pitchFamily="34" charset="0"/>
              </a:rPr>
              <a:t>її</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можна</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вставити</a:t>
            </a:r>
            <a:r>
              <a:rPr lang="ru-RU" dirty="0">
                <a:solidFill>
                  <a:srgbClr val="333333"/>
                </a:solidFill>
                <a:latin typeface="Segoe UI" panose="020B0502040204020203" pitchFamily="34" charset="0"/>
              </a:rPr>
              <a:t> в середину абзацу.</a:t>
            </a:r>
          </a:p>
          <a:p>
            <a:pPr>
              <a:buFont typeface="Arial" panose="020B0604020202020204" pitchFamily="34" charset="0"/>
              <a:buChar char="•"/>
            </a:pPr>
            <a:r>
              <a:rPr lang="ru-RU" dirty="0">
                <a:solidFill>
                  <a:srgbClr val="333333"/>
                </a:solidFill>
                <a:latin typeface="Segoe UI" panose="020B0502040204020203" pitchFamily="34" charset="0"/>
              </a:rPr>
              <a:t>Правило 9. </a:t>
            </a:r>
            <a:r>
              <a:rPr lang="ru-RU" dirty="0" err="1">
                <a:solidFill>
                  <a:srgbClr val="333333"/>
                </a:solidFill>
                <a:latin typeface="Segoe UI" panose="020B0502040204020203" pitchFamily="34" charset="0"/>
              </a:rPr>
              <a:t>Цитати</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повинні</a:t>
            </a:r>
            <a:r>
              <a:rPr lang="ru-RU" dirty="0">
                <a:solidFill>
                  <a:srgbClr val="333333"/>
                </a:solidFill>
                <a:latin typeface="Segoe UI" panose="020B0502040204020203" pitchFamily="34" charset="0"/>
              </a:rPr>
              <a:t> бути абсолютно </a:t>
            </a:r>
            <a:r>
              <a:rPr lang="ru-RU" dirty="0" err="1">
                <a:solidFill>
                  <a:srgbClr val="333333"/>
                </a:solidFill>
                <a:latin typeface="Segoe UI" panose="020B0502040204020203" pitchFamily="34" charset="0"/>
              </a:rPr>
              <a:t>точні</a:t>
            </a:r>
            <a:r>
              <a:rPr lang="ru-RU" dirty="0">
                <a:solidFill>
                  <a:srgbClr val="333333"/>
                </a:solidFill>
                <a:latin typeface="Segoe UI" panose="020B0502040204020203" pitchFamily="34" charset="0"/>
              </a:rPr>
              <a:t>.</a:t>
            </a:r>
          </a:p>
          <a:p>
            <a:pPr>
              <a:buFont typeface="Arial" panose="020B0604020202020204" pitchFamily="34" charset="0"/>
              <a:buChar char="•"/>
            </a:pPr>
            <a:r>
              <a:rPr lang="ru-RU" dirty="0">
                <a:solidFill>
                  <a:srgbClr val="333333"/>
                </a:solidFill>
                <a:latin typeface="Segoe UI" panose="020B0502040204020203" pitchFamily="34" charset="0"/>
              </a:rPr>
              <a:t>Правило 10. Цитата – </a:t>
            </a:r>
            <a:r>
              <a:rPr lang="ru-RU" dirty="0" err="1">
                <a:solidFill>
                  <a:srgbClr val="333333"/>
                </a:solidFill>
                <a:latin typeface="Segoe UI" panose="020B0502040204020203" pitchFamily="34" charset="0"/>
              </a:rPr>
              <a:t>майже</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свідчення</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очевидців</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Піклуйтеся</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щоб</a:t>
            </a:r>
            <a:r>
              <a:rPr lang="ru-RU" dirty="0">
                <a:solidFill>
                  <a:srgbClr val="333333"/>
                </a:solidFill>
                <a:latin typeface="Segoe UI" panose="020B0502040204020203" pitchFamily="34" charset="0"/>
              </a:rPr>
              <a:t> у вас </a:t>
            </a:r>
            <a:r>
              <a:rPr lang="ru-RU" dirty="0" err="1">
                <a:solidFill>
                  <a:srgbClr val="333333"/>
                </a:solidFill>
                <a:latin typeface="Segoe UI" panose="020B0502040204020203" pitchFamily="34" charset="0"/>
              </a:rPr>
              <a:t>були</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свідки</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захисту</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щоб</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ви</a:t>
            </a:r>
            <a:r>
              <a:rPr lang="ru-RU" dirty="0">
                <a:solidFill>
                  <a:srgbClr val="333333"/>
                </a:solidFill>
                <a:latin typeface="Segoe UI" panose="020B0502040204020203" pitchFamily="34" charset="0"/>
              </a:rPr>
              <a:t> знали, де </a:t>
            </a:r>
            <a:r>
              <a:rPr lang="ru-RU" dirty="0" err="1">
                <a:solidFill>
                  <a:srgbClr val="333333"/>
                </a:solidFill>
                <a:latin typeface="Segoe UI" panose="020B0502040204020203" pitchFamily="34" charset="0"/>
              </a:rPr>
              <a:t>їх</a:t>
            </a:r>
            <a:r>
              <a:rPr lang="ru-RU" dirty="0">
                <a:solidFill>
                  <a:srgbClr val="333333"/>
                </a:solidFill>
                <a:latin typeface="Segoe UI" panose="020B0502040204020203" pitchFamily="34" charset="0"/>
              </a:rPr>
              <a:t> </a:t>
            </a:r>
            <a:r>
              <a:rPr lang="ru-RU" dirty="0" err="1">
                <a:solidFill>
                  <a:srgbClr val="333333"/>
                </a:solidFill>
                <a:latin typeface="Segoe UI" panose="020B0502040204020203" pitchFamily="34" charset="0"/>
              </a:rPr>
              <a:t>знайти</a:t>
            </a:r>
            <a:r>
              <a:rPr lang="ru-RU" dirty="0">
                <a:solidFill>
                  <a:srgbClr val="333333"/>
                </a:solidFill>
                <a:latin typeface="Segoe UI" panose="020B0502040204020203" pitchFamily="34" charset="0"/>
              </a:rPr>
              <a:t>, і </a:t>
            </a:r>
            <a:r>
              <a:rPr lang="ru-RU" dirty="0" err="1">
                <a:solidFill>
                  <a:srgbClr val="333333"/>
                </a:solidFill>
                <a:latin typeface="Segoe UI" panose="020B0502040204020203" pitchFamily="34" charset="0"/>
              </a:rPr>
              <a:t>щоб</a:t>
            </a:r>
            <a:r>
              <a:rPr lang="ru-RU" dirty="0">
                <a:solidFill>
                  <a:srgbClr val="333333"/>
                </a:solidFill>
                <a:latin typeface="Segoe UI" panose="020B0502040204020203" pitchFamily="34" charset="0"/>
              </a:rPr>
              <a:t> вони вселяли </a:t>
            </a:r>
            <a:r>
              <a:rPr lang="ru-RU" dirty="0" err="1">
                <a:solidFill>
                  <a:srgbClr val="333333"/>
                </a:solidFill>
                <a:latin typeface="Segoe UI" panose="020B0502040204020203" pitchFamily="34" charset="0"/>
              </a:rPr>
              <a:t>довіру</a:t>
            </a:r>
            <a:r>
              <a:rPr lang="ru-RU" dirty="0">
                <a:solidFill>
                  <a:srgbClr val="333333"/>
                </a:solidFill>
                <a:latin typeface="Segoe UI" panose="020B0502040204020203" pitchFamily="34" charset="0"/>
              </a:rPr>
              <a:t>.</a:t>
            </a:r>
            <a:endParaRPr lang="ru-RU" b="0" i="0" dirty="0">
              <a:solidFill>
                <a:srgbClr val="333333"/>
              </a:solidFill>
              <a:effectLst/>
              <a:latin typeface="Segoe UI" panose="020B0502040204020203" pitchFamily="34" charset="0"/>
            </a:endParaRPr>
          </a:p>
        </p:txBody>
      </p:sp>
    </p:spTree>
    <p:extLst>
      <p:ext uri="{BB962C8B-B14F-4D97-AF65-F5344CB8AC3E}">
        <p14:creationId xmlns:p14="http://schemas.microsoft.com/office/powerpoint/2010/main" val="469960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uu.edu.ua/upload/universitet/normativni_documenti/academic_dobrochesnist/Plagiarism_Spec_Infog20_STUDENTS_EMEA_10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5637" y="1"/>
            <a:ext cx="9155539" cy="6472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Що таке академічний плагіат та як його уникну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116" y="1059426"/>
            <a:ext cx="4870519" cy="257851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Плагиат | Copyright battle вики | Fand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6773" y="1059426"/>
            <a:ext cx="4050379" cy="3194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314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419172" y="205405"/>
            <a:ext cx="4936725" cy="3860233"/>
          </a:xfrm>
          <a:prstGeom prst="rect">
            <a:avLst/>
          </a:prstGeom>
        </p:spPr>
      </p:pic>
      <p:sp>
        <p:nvSpPr>
          <p:cNvPr id="6" name="Прямоугольник 5"/>
          <p:cNvSpPr/>
          <p:nvPr/>
        </p:nvSpPr>
        <p:spPr>
          <a:xfrm>
            <a:off x="5683046" y="2135521"/>
            <a:ext cx="6213987" cy="2800767"/>
          </a:xfrm>
          <a:prstGeom prst="rect">
            <a:avLst/>
          </a:prstGeom>
        </p:spPr>
        <p:txBody>
          <a:bodyPr wrap="square">
            <a:spAutoFit/>
          </a:bodyPr>
          <a:lstStyle/>
          <a:p>
            <a:pPr algn="just"/>
            <a:r>
              <a:rPr lang="ru-RU" sz="2200" b="1" spc="50" dirty="0" err="1">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Ваші</a:t>
            </a:r>
            <a:r>
              <a:rPr lang="ru-RU" sz="2200" b="1" spc="50" dirty="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ru-RU" sz="2200" b="1" spc="50" dirty="0" err="1">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переконання</a:t>
            </a:r>
            <a:r>
              <a:rPr lang="ru-RU" sz="2200" b="1" spc="50" dirty="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ru-RU" sz="2200" b="1" spc="50" dirty="0" err="1">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стають</a:t>
            </a:r>
            <a:r>
              <a:rPr lang="ru-RU" sz="2200" b="1" spc="50" dirty="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вашими думками, </a:t>
            </a:r>
            <a:endParaRPr lang="ru-RU" sz="2200" b="1" spc="50" dirty="0" smtClean="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just"/>
            <a:r>
              <a:rPr lang="ru-RU" sz="2200" b="1" spc="50" dirty="0" err="1" smtClean="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Ваші</a:t>
            </a:r>
            <a:r>
              <a:rPr lang="ru-RU" sz="2200" b="1" spc="50" dirty="0" smtClean="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ru-RU" sz="2200" b="1" spc="50" dirty="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думки </a:t>
            </a:r>
            <a:r>
              <a:rPr lang="ru-RU" sz="2200" b="1" spc="50" dirty="0" err="1">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стають</a:t>
            </a:r>
            <a:r>
              <a:rPr lang="ru-RU" sz="2200" b="1" spc="50" dirty="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вашими словами, </a:t>
            </a:r>
            <a:endParaRPr lang="ru-RU" sz="2200" b="1" spc="50" dirty="0" smtClean="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just"/>
            <a:r>
              <a:rPr lang="ru-RU" sz="2200" b="1" spc="50" dirty="0" err="1" smtClean="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Ваші</a:t>
            </a:r>
            <a:r>
              <a:rPr lang="ru-RU" sz="2200" b="1" spc="50" dirty="0" smtClean="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ru-RU" sz="2200" b="1" spc="50" dirty="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слова </a:t>
            </a:r>
            <a:r>
              <a:rPr lang="ru-RU" sz="2200" b="1" spc="50" dirty="0" err="1">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стають</a:t>
            </a:r>
            <a:r>
              <a:rPr lang="ru-RU" sz="2200" b="1" spc="50" dirty="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вашими </a:t>
            </a:r>
            <a:r>
              <a:rPr lang="ru-RU" sz="2200" b="1" spc="50" dirty="0" err="1">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діями</a:t>
            </a:r>
            <a:r>
              <a:rPr lang="ru-RU" sz="2200" b="1" spc="50" dirty="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endParaRPr lang="ru-RU" sz="2200" b="1" spc="50" dirty="0" smtClean="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just"/>
            <a:r>
              <a:rPr lang="ru-RU" sz="2200" b="1" spc="50" dirty="0" err="1" smtClean="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Ваші</a:t>
            </a:r>
            <a:r>
              <a:rPr lang="ru-RU" sz="2200" b="1" spc="50" dirty="0" smtClean="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ru-RU" sz="2200" b="1" spc="50" dirty="0" err="1">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дії</a:t>
            </a:r>
            <a:r>
              <a:rPr lang="ru-RU" sz="2200" b="1" spc="50" dirty="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ru-RU" sz="2200" b="1" spc="50" dirty="0" err="1">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стають</a:t>
            </a:r>
            <a:r>
              <a:rPr lang="ru-RU" sz="2200" b="1" spc="50" dirty="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вашими </a:t>
            </a:r>
            <a:r>
              <a:rPr lang="ru-RU" sz="2200" b="1" spc="50" dirty="0" err="1">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звичками</a:t>
            </a:r>
            <a:r>
              <a:rPr lang="ru-RU" sz="2200" b="1" spc="50" dirty="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endParaRPr lang="ru-RU" sz="2200" b="1" spc="50" dirty="0" smtClean="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just"/>
            <a:r>
              <a:rPr lang="ru-RU" sz="2200" b="1" spc="50" dirty="0" err="1" smtClean="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Ваші</a:t>
            </a:r>
            <a:r>
              <a:rPr lang="ru-RU" sz="2200" b="1" spc="50" dirty="0" smtClean="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ru-RU" sz="2200" b="1" spc="50" dirty="0" err="1">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звички</a:t>
            </a:r>
            <a:r>
              <a:rPr lang="ru-RU" sz="2200" b="1" spc="50" dirty="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ru-RU" sz="2200" b="1" spc="50" dirty="0" err="1">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стають</a:t>
            </a:r>
            <a:r>
              <a:rPr lang="ru-RU" sz="2200" b="1" spc="50" dirty="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вашими </a:t>
            </a:r>
            <a:r>
              <a:rPr lang="ru-RU" sz="2200" b="1" spc="50" dirty="0" err="1">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цінностями</a:t>
            </a:r>
            <a:r>
              <a:rPr lang="ru-RU" sz="2200" b="1" spc="50" dirty="0" smtClean="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a:t>
            </a:r>
          </a:p>
          <a:p>
            <a:pPr algn="just"/>
            <a:r>
              <a:rPr lang="ru-RU" sz="2200" b="1" spc="50" dirty="0" err="1" smtClean="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Ваші</a:t>
            </a:r>
            <a:r>
              <a:rPr lang="ru-RU" sz="2200" b="1" spc="50" dirty="0" smtClean="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ru-RU" sz="2200" b="1" spc="50" dirty="0" err="1">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цінності</a:t>
            </a:r>
            <a:r>
              <a:rPr lang="ru-RU" sz="2200" b="1" spc="50" dirty="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ru-RU" sz="2200" b="1" spc="50" dirty="0" err="1">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стають</a:t>
            </a:r>
            <a:r>
              <a:rPr lang="ru-RU" sz="2200" b="1" spc="50" dirty="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ru-RU" sz="2200" b="1" spc="50" dirty="0" err="1">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вашою</a:t>
            </a:r>
            <a:r>
              <a:rPr lang="ru-RU" sz="2200" b="1" spc="50" dirty="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долею. </a:t>
            </a:r>
            <a:endParaRPr lang="ru-RU" sz="2200" b="1" spc="50" dirty="0" smtClean="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just"/>
            <a:endParaRPr lang="ru-RU" sz="2200" b="1" spc="50" dirty="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just"/>
            <a:r>
              <a:rPr lang="ru-RU" sz="2200" b="1" spc="50" dirty="0" smtClean="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Махатма </a:t>
            </a:r>
            <a:r>
              <a:rPr lang="ru-RU" sz="2200" b="1" spc="50" dirty="0" err="1">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Ганді</a:t>
            </a:r>
            <a:endParaRPr lang="uk-UA" sz="2200" b="1" spc="50" dirty="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pic>
        <p:nvPicPr>
          <p:cNvPr id="1030" name="Picture 6" descr="Цитати легендарного Махатми Ганді про життя, людей і силу духу"/>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8515" y="205405"/>
            <a:ext cx="2340457" cy="1572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6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23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8889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032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95571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3482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9348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36920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271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Академічна доброчесність - Відокремлений структурний підрозділ  &quot;Марганецький фаховий коледж Національного технічного університету  &quot;Дніпровська політехніка&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6993" y="1025472"/>
            <a:ext cx="7218619" cy="3934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181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599768" y="1218247"/>
            <a:ext cx="4214566" cy="1695753"/>
          </a:xfrm>
          <a:prstGeom prst="rect">
            <a:avLst/>
          </a:prstGeom>
        </p:spPr>
      </p:pic>
      <p:sp>
        <p:nvSpPr>
          <p:cNvPr id="7" name="Прямоугольник 6"/>
          <p:cNvSpPr/>
          <p:nvPr/>
        </p:nvSpPr>
        <p:spPr>
          <a:xfrm>
            <a:off x="5555226" y="1038932"/>
            <a:ext cx="6096000" cy="2585323"/>
          </a:xfrm>
          <a:prstGeom prst="rect">
            <a:avLst/>
          </a:prstGeom>
        </p:spPr>
        <p:txBody>
          <a:bodyPr>
            <a:spAutoFit/>
          </a:bodyPr>
          <a:lstStyle/>
          <a:p>
            <a:pPr algn="just"/>
            <a:r>
              <a:rPr lang="uk-UA" dirty="0">
                <a:solidFill>
                  <a:srgbClr val="224A98"/>
                </a:solidFill>
                <a:latin typeface="Helvetica Neue"/>
              </a:rPr>
              <a:t>Міжнародний центр академічної доброчесності (</a:t>
            </a:r>
            <a:r>
              <a:rPr lang="en-US" dirty="0">
                <a:solidFill>
                  <a:srgbClr val="224A98"/>
                </a:solidFill>
                <a:latin typeface="Helvetica Neue"/>
              </a:rPr>
              <a:t>ICAI) </a:t>
            </a:r>
            <a:r>
              <a:rPr lang="uk-UA" dirty="0">
                <a:solidFill>
                  <a:srgbClr val="224A98"/>
                </a:solidFill>
                <a:latin typeface="Helvetica Neue"/>
              </a:rPr>
              <a:t>був заснований для боротьби з шахрайством, плагіатом та академічною </a:t>
            </a:r>
            <a:r>
              <a:rPr lang="uk-UA" dirty="0" err="1">
                <a:solidFill>
                  <a:srgbClr val="224A98"/>
                </a:solidFill>
                <a:latin typeface="Helvetica Neue"/>
              </a:rPr>
              <a:t>недоброчесністю</a:t>
            </a:r>
            <a:r>
              <a:rPr lang="uk-UA" dirty="0">
                <a:solidFill>
                  <a:srgbClr val="224A98"/>
                </a:solidFill>
                <a:latin typeface="Helvetica Neue"/>
              </a:rPr>
              <a:t> у вищій освіті. З того часу його місія розширилася і включає в себе розвиток культури доброчесності в академічних спільнотах по всьому світу. </a:t>
            </a:r>
            <a:r>
              <a:rPr lang="en-US" dirty="0">
                <a:solidFill>
                  <a:srgbClr val="224A98"/>
                </a:solidFill>
                <a:latin typeface="Helvetica Neue"/>
              </a:rPr>
              <a:t>ICAI </a:t>
            </a:r>
            <a:r>
              <a:rPr lang="uk-UA" dirty="0">
                <a:solidFill>
                  <a:srgbClr val="224A98"/>
                </a:solidFill>
                <a:latin typeface="Helvetica Neue"/>
              </a:rPr>
              <a:t>пропонує послуги з оцінювання, ресурси та консультації своїм членам, а також сприяє обговоренню питань академічної доброчесності щороку на своїй щорічній конференції.</a:t>
            </a:r>
            <a:endParaRPr lang="uk-UA" dirty="0">
              <a:solidFill>
                <a:srgbClr val="224A98"/>
              </a:solidFill>
            </a:endParaRPr>
          </a:p>
        </p:txBody>
      </p:sp>
    </p:spTree>
    <p:extLst>
      <p:ext uri="{BB962C8B-B14F-4D97-AF65-F5344CB8AC3E}">
        <p14:creationId xmlns:p14="http://schemas.microsoft.com/office/powerpoint/2010/main" val="2225275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747252" y="706970"/>
            <a:ext cx="2030616" cy="817029"/>
          </a:xfrm>
          <a:prstGeom prst="rect">
            <a:avLst/>
          </a:prstGeom>
        </p:spPr>
      </p:pic>
      <p:pic>
        <p:nvPicPr>
          <p:cNvPr id="2" name="Рисунок 1"/>
          <p:cNvPicPr>
            <a:picLocks noChangeAspect="1"/>
          </p:cNvPicPr>
          <p:nvPr/>
        </p:nvPicPr>
        <p:blipFill>
          <a:blip r:embed="rId3"/>
          <a:stretch>
            <a:fillRect/>
          </a:stretch>
        </p:blipFill>
        <p:spPr>
          <a:xfrm>
            <a:off x="6786020" y="619432"/>
            <a:ext cx="4833207" cy="5943226"/>
          </a:xfrm>
          <a:prstGeom prst="rect">
            <a:avLst/>
          </a:prstGeom>
        </p:spPr>
      </p:pic>
      <p:sp>
        <p:nvSpPr>
          <p:cNvPr id="8" name="Прямоугольник 7"/>
          <p:cNvSpPr/>
          <p:nvPr/>
        </p:nvSpPr>
        <p:spPr>
          <a:xfrm>
            <a:off x="285136" y="2612526"/>
            <a:ext cx="5958348" cy="1200329"/>
          </a:xfrm>
          <a:prstGeom prst="rect">
            <a:avLst/>
          </a:prstGeom>
        </p:spPr>
        <p:txBody>
          <a:bodyPr wrap="square">
            <a:spAutoFit/>
          </a:bodyPr>
          <a:lstStyle/>
          <a:p>
            <a:pPr algn="just"/>
            <a:r>
              <a:rPr lang="uk-UA" dirty="0"/>
              <a:t>Міжнародний центр академічної доброчесності визначає </a:t>
            </a:r>
            <a:r>
              <a:rPr lang="uk-UA" b="1" dirty="0"/>
              <a:t>академічну доброчесність </a:t>
            </a:r>
            <a:r>
              <a:rPr lang="uk-UA" dirty="0"/>
              <a:t>як дотримання п’яти засадничих цінностей: чесності, довіри, справедливості, поваги та відповідальності.</a:t>
            </a:r>
          </a:p>
        </p:txBody>
      </p:sp>
    </p:spTree>
    <p:extLst>
      <p:ext uri="{BB962C8B-B14F-4D97-AF65-F5344CB8AC3E}">
        <p14:creationId xmlns:p14="http://schemas.microsoft.com/office/powerpoint/2010/main" val="3766998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 y="150886"/>
            <a:ext cx="5080436" cy="1638585"/>
          </a:xfrm>
          <a:prstGeom prst="rect">
            <a:avLst/>
          </a:prstGeom>
        </p:spPr>
      </p:pic>
      <p:sp>
        <p:nvSpPr>
          <p:cNvPr id="5" name="Прямоугольник 4"/>
          <p:cNvSpPr/>
          <p:nvPr/>
        </p:nvSpPr>
        <p:spPr>
          <a:xfrm>
            <a:off x="71835" y="2153460"/>
            <a:ext cx="4936767" cy="2308324"/>
          </a:xfrm>
          <a:prstGeom prst="rect">
            <a:avLst/>
          </a:prstGeom>
        </p:spPr>
        <p:txBody>
          <a:bodyPr wrap="square">
            <a:spAutoFit/>
          </a:bodyPr>
          <a:lstStyle/>
          <a:p>
            <a:pPr algn="just"/>
            <a:r>
              <a:rPr lang="uk-UA" sz="1600" dirty="0"/>
              <a:t>Чесність – обов’язкова основа викладання, навчання, дослідження і роботи, та необхідна передумова повноцінної реалізації довіри, справедливості, поваги та відповідальності. Істотно важливо, щоб академічні принципи і процедури, якими керується спільнота, несли чітке повідомлення про те, що фальсифікація даних, брехня, списування, обман та інші прояви нечесної поведінки є неприйнятними.</a:t>
            </a:r>
          </a:p>
        </p:txBody>
      </p:sp>
      <p:pic>
        <p:nvPicPr>
          <p:cNvPr id="6" name="Рисунок 5"/>
          <p:cNvPicPr>
            <a:picLocks noChangeAspect="1"/>
          </p:cNvPicPr>
          <p:nvPr/>
        </p:nvPicPr>
        <p:blipFill>
          <a:blip r:embed="rId3"/>
          <a:stretch>
            <a:fillRect/>
          </a:stretch>
        </p:blipFill>
        <p:spPr>
          <a:xfrm>
            <a:off x="5518034" y="0"/>
            <a:ext cx="6143023" cy="2078193"/>
          </a:xfrm>
          <a:prstGeom prst="rect">
            <a:avLst/>
          </a:prstGeom>
        </p:spPr>
      </p:pic>
      <p:sp>
        <p:nvSpPr>
          <p:cNvPr id="7" name="Прямоугольник 6"/>
          <p:cNvSpPr/>
          <p:nvPr/>
        </p:nvSpPr>
        <p:spPr>
          <a:xfrm>
            <a:off x="5260258" y="2078193"/>
            <a:ext cx="6704024" cy="830997"/>
          </a:xfrm>
          <a:prstGeom prst="rect">
            <a:avLst/>
          </a:prstGeom>
        </p:spPr>
        <p:txBody>
          <a:bodyPr wrap="square">
            <a:spAutoFit/>
          </a:bodyPr>
          <a:lstStyle/>
          <a:p>
            <a:pPr algn="just"/>
            <a:r>
              <a:rPr lang="uk-UA" sz="1600" dirty="0"/>
              <a:t>Коли чесність </a:t>
            </a:r>
            <a:r>
              <a:rPr lang="uk-UA" sz="1600" dirty="0" err="1"/>
              <a:t>інституціоналізована</a:t>
            </a:r>
            <a:r>
              <a:rPr lang="uk-UA" sz="1600" dirty="0"/>
              <a:t> як цінність, вона уможливлює розвиток довіри. Довіра виникає з часом і досвідом та будується, в першу чергу, на основі дій, а не слів</a:t>
            </a:r>
            <a:r>
              <a:rPr lang="uk-UA" sz="1600" dirty="0" smtClean="0"/>
              <a:t>.</a:t>
            </a:r>
          </a:p>
        </p:txBody>
      </p:sp>
      <p:sp>
        <p:nvSpPr>
          <p:cNvPr id="8" name="Прямоугольник 7"/>
          <p:cNvSpPr/>
          <p:nvPr/>
        </p:nvSpPr>
        <p:spPr>
          <a:xfrm>
            <a:off x="5260258" y="2909190"/>
            <a:ext cx="6704024" cy="1077218"/>
          </a:xfrm>
          <a:prstGeom prst="rect">
            <a:avLst/>
          </a:prstGeom>
        </p:spPr>
        <p:txBody>
          <a:bodyPr wrap="square">
            <a:spAutoFit/>
          </a:bodyPr>
          <a:lstStyle/>
          <a:p>
            <a:pPr algn="just"/>
            <a:r>
              <a:rPr lang="uk-UA" sz="1600" dirty="0"/>
              <a:t>Довіру розвивають заклади освіти, які встановлюють чіткі та послідовні академічні стандарти, та систематично і справедливо їх дотримуються, таким чином сприяючи здійсненню чесних та неупереджених досліджень.</a:t>
            </a:r>
          </a:p>
        </p:txBody>
      </p:sp>
      <p:sp>
        <p:nvSpPr>
          <p:cNvPr id="9" name="Прямоугольник 8"/>
          <p:cNvSpPr/>
          <p:nvPr/>
        </p:nvSpPr>
        <p:spPr>
          <a:xfrm>
            <a:off x="5260258" y="4032575"/>
            <a:ext cx="6774426" cy="1569660"/>
          </a:xfrm>
          <a:prstGeom prst="rect">
            <a:avLst/>
          </a:prstGeom>
        </p:spPr>
        <p:txBody>
          <a:bodyPr wrap="square">
            <a:spAutoFit/>
          </a:bodyPr>
          <a:lstStyle/>
          <a:p>
            <a:pPr algn="just"/>
            <a:r>
              <a:rPr lang="uk-UA" sz="1600" dirty="0"/>
              <a:t>Довіра є необхідною базою для академічної роботи. Лише маючи довіру до наукових результатів інших, ми можемо обґрунтовувати власні дослідження та здійснювати їх із впевненістю. Довіра дозволяє нам співпрацювати, ділитися інформацією, вільно обмінюватися ідеями, не </a:t>
            </a:r>
            <a:r>
              <a:rPr lang="uk-UA" sz="1600" dirty="0" err="1"/>
              <a:t>боячись</a:t>
            </a:r>
            <a:r>
              <a:rPr lang="uk-UA" sz="1600" dirty="0"/>
              <a:t> за те, що нашу роботу хтось вкраде, що наша кар’єра – перерветься, а репутація – погіршиться</a:t>
            </a:r>
          </a:p>
        </p:txBody>
      </p:sp>
    </p:spTree>
    <p:extLst>
      <p:ext uri="{BB962C8B-B14F-4D97-AF65-F5344CB8AC3E}">
        <p14:creationId xmlns:p14="http://schemas.microsoft.com/office/powerpoint/2010/main" val="3275835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59696" y="121999"/>
            <a:ext cx="5868219" cy="1933845"/>
          </a:xfrm>
          <a:prstGeom prst="rect">
            <a:avLst/>
          </a:prstGeom>
        </p:spPr>
      </p:pic>
      <p:sp>
        <p:nvSpPr>
          <p:cNvPr id="5" name="Прямоугольник 4"/>
          <p:cNvSpPr/>
          <p:nvPr/>
        </p:nvSpPr>
        <p:spPr>
          <a:xfrm>
            <a:off x="245805" y="2372313"/>
            <a:ext cx="5982110" cy="2585323"/>
          </a:xfrm>
          <a:prstGeom prst="rect">
            <a:avLst/>
          </a:prstGeom>
        </p:spPr>
        <p:txBody>
          <a:bodyPr wrap="square">
            <a:spAutoFit/>
          </a:bodyPr>
          <a:lstStyle/>
          <a:p>
            <a:pPr algn="just"/>
            <a:r>
              <a:rPr lang="uk-UA" dirty="0" smtClean="0"/>
              <a:t>Важливими </a:t>
            </a:r>
            <a:r>
              <a:rPr lang="uk-UA" dirty="0"/>
              <a:t>компонентами справедливості є здатність прогнозувати, прозорість, чіткі та обґрунтовані очікування. Правильна та об’єктивна реакція на нечесну поведінку чи порушення академічної доброчесності є також елементом справедливості. Чесне, відповідне та неупереджене оцінювання відіграє важливу роль в освітньому процесі, а справедливість тут є обов’язковою для встановлення довіри між викладачами та студентами.</a:t>
            </a:r>
          </a:p>
        </p:txBody>
      </p:sp>
      <p:pic>
        <p:nvPicPr>
          <p:cNvPr id="6" name="Рисунок 5"/>
          <p:cNvPicPr>
            <a:picLocks noChangeAspect="1"/>
          </p:cNvPicPr>
          <p:nvPr/>
        </p:nvPicPr>
        <p:blipFill>
          <a:blip r:embed="rId3"/>
          <a:stretch>
            <a:fillRect/>
          </a:stretch>
        </p:blipFill>
        <p:spPr>
          <a:xfrm>
            <a:off x="6281172" y="102946"/>
            <a:ext cx="5830114" cy="1952898"/>
          </a:xfrm>
          <a:prstGeom prst="rect">
            <a:avLst/>
          </a:prstGeom>
        </p:spPr>
      </p:pic>
      <p:sp>
        <p:nvSpPr>
          <p:cNvPr id="7" name="Прямоугольник 6"/>
          <p:cNvSpPr/>
          <p:nvPr/>
        </p:nvSpPr>
        <p:spPr>
          <a:xfrm>
            <a:off x="6398951" y="2301651"/>
            <a:ext cx="5594556" cy="3293209"/>
          </a:xfrm>
          <a:prstGeom prst="rect">
            <a:avLst/>
          </a:prstGeom>
        </p:spPr>
        <p:txBody>
          <a:bodyPr wrap="square">
            <a:spAutoFit/>
          </a:bodyPr>
          <a:lstStyle/>
          <a:p>
            <a:pPr algn="just"/>
            <a:r>
              <a:rPr lang="uk-UA" sz="1600" dirty="0"/>
              <a:t>Наукові спільноти можуть лише тоді досягнути успіху, якщо у них панує повага до членів спільноти, їх різноманітності та інколи суперечливих точок зору. Найбільш динамічними та продуктивними навчальними середовищами є ті, які сприяють активному залученню в освітній процес; які встановлюють чітку систему перевірки знань; які спонукають жваві обговорення та заохочують не боятися м’яко – через повагу до своїх колег – та все ж висловлювати незгоду із їх твердженнями. У доброчесних академічних спільнотах навіть ті, хто не погоджується із певними фактами, розділяють почуття поваги та пошани до знань і методів, за допомогою яких вони були отримані.</a:t>
            </a:r>
          </a:p>
        </p:txBody>
      </p:sp>
    </p:spTree>
    <p:extLst>
      <p:ext uri="{BB962C8B-B14F-4D97-AF65-F5344CB8AC3E}">
        <p14:creationId xmlns:p14="http://schemas.microsoft.com/office/powerpoint/2010/main" val="2676550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823" y="199698"/>
            <a:ext cx="5262773" cy="2219037"/>
          </a:xfrm>
          <a:prstGeom prst="rect">
            <a:avLst/>
          </a:prstGeom>
        </p:spPr>
      </p:pic>
      <p:sp>
        <p:nvSpPr>
          <p:cNvPr id="5" name="Прямоугольник 4"/>
          <p:cNvSpPr/>
          <p:nvPr/>
        </p:nvSpPr>
        <p:spPr>
          <a:xfrm>
            <a:off x="165868" y="2658295"/>
            <a:ext cx="5497513" cy="2308324"/>
          </a:xfrm>
          <a:prstGeom prst="rect">
            <a:avLst/>
          </a:prstGeom>
        </p:spPr>
        <p:txBody>
          <a:bodyPr wrap="square">
            <a:spAutoFit/>
          </a:bodyPr>
          <a:lstStyle/>
          <a:p>
            <a:pPr algn="just"/>
            <a:r>
              <a:rPr lang="uk-UA" dirty="0"/>
              <a:t>Відповідальність за дотримання принципів доброчесності є як особистим обов’язком, так і спільною справою. Кожен член академічної спільноти – кожен студент, член професорсько-викладацького складу, представник адміністрації, несуть відповідальність за дотримання принципів академічної доброчесності під час навчання, викладання та здійснення наукових досліджень.</a:t>
            </a:r>
          </a:p>
        </p:txBody>
      </p:sp>
      <p:pic>
        <p:nvPicPr>
          <p:cNvPr id="6" name="Рисунок 5"/>
          <p:cNvPicPr>
            <a:picLocks noChangeAspect="1"/>
          </p:cNvPicPr>
          <p:nvPr/>
        </p:nvPicPr>
        <p:blipFill>
          <a:blip r:embed="rId3"/>
          <a:stretch>
            <a:fillRect/>
          </a:stretch>
        </p:blipFill>
        <p:spPr>
          <a:xfrm>
            <a:off x="6043048" y="189574"/>
            <a:ext cx="5887272" cy="2229161"/>
          </a:xfrm>
          <a:prstGeom prst="rect">
            <a:avLst/>
          </a:prstGeom>
        </p:spPr>
      </p:pic>
      <p:sp>
        <p:nvSpPr>
          <p:cNvPr id="7" name="Прямоугольник 6"/>
          <p:cNvSpPr/>
          <p:nvPr/>
        </p:nvSpPr>
        <p:spPr>
          <a:xfrm>
            <a:off x="6213987" y="2796794"/>
            <a:ext cx="5716333" cy="2031325"/>
          </a:xfrm>
          <a:prstGeom prst="rect">
            <a:avLst/>
          </a:prstGeom>
        </p:spPr>
        <p:txBody>
          <a:bodyPr wrap="square">
            <a:spAutoFit/>
          </a:bodyPr>
          <a:lstStyle/>
          <a:p>
            <a:pPr algn="just"/>
            <a:r>
              <a:rPr lang="uk-UA" dirty="0"/>
              <a:t>Відвага відрізняється від інших цінностей академічної доброчесності тим, що це радше якість чи здатність, аніж цінність як така. У людях рису «сміливість» часто плутають із «безстрашністю». В реальному житті, під сміливістю розуміють здатність діяти згідно власних цінностей всупереч страху</a:t>
            </a:r>
          </a:p>
        </p:txBody>
      </p:sp>
    </p:spTree>
    <p:extLst>
      <p:ext uri="{BB962C8B-B14F-4D97-AF65-F5344CB8AC3E}">
        <p14:creationId xmlns:p14="http://schemas.microsoft.com/office/powerpoint/2010/main" val="4091802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78426" y="290418"/>
            <a:ext cx="10766322" cy="2697277"/>
          </a:xfrm>
          <a:prstGeom prst="rect">
            <a:avLst/>
          </a:prstGeom>
        </p:spPr>
        <p:txBody>
          <a:bodyPr wrap="square">
            <a:spAutoFit/>
          </a:bodyPr>
          <a:lstStyle/>
          <a:p>
            <a:pPr algn="just">
              <a:lnSpc>
                <a:spcPct val="200000"/>
              </a:lnSpc>
            </a:pPr>
            <a:r>
              <a:rPr lang="uk-UA" sz="2200" b="1" dirty="0">
                <a:solidFill>
                  <a:srgbClr val="224A98"/>
                </a:solidFill>
                <a:latin typeface="Times New Roman" panose="02020603050405020304" pitchFamily="18" charset="0"/>
              </a:rPr>
              <a:t>Академічна доброчесність </a:t>
            </a:r>
            <a:r>
              <a:rPr lang="uk-UA" sz="2200" dirty="0">
                <a:solidFill>
                  <a:srgbClr val="224A98"/>
                </a:solidFill>
                <a:latin typeface="Times New Roman" panose="02020603050405020304" pitchFamily="18" charset="0"/>
              </a:rPr>
              <a:t>- це сукупність етичних принципів та визначених законом правил, якими мають керуватися учасники освітнього процесу під час навчання, викладання та провадження наукової (творчої) діяльності з метою забезпечення довіри до результатів навчання та/або наукових (творчих) </a:t>
            </a:r>
            <a:r>
              <a:rPr lang="uk-UA" sz="2200" dirty="0" smtClean="0">
                <a:solidFill>
                  <a:srgbClr val="224A98"/>
                </a:solidFill>
                <a:latin typeface="Times New Roman" panose="02020603050405020304" pitchFamily="18" charset="0"/>
              </a:rPr>
              <a:t>досягнень.</a:t>
            </a:r>
            <a:endParaRPr lang="uk-UA" sz="2200" dirty="0">
              <a:solidFill>
                <a:srgbClr val="224A98"/>
              </a:solidFill>
            </a:endParaRPr>
          </a:p>
        </p:txBody>
      </p:sp>
      <p:pic>
        <p:nvPicPr>
          <p:cNvPr id="3074" name="Picture 2" descr="Академічна доброчесність - dfmrt.duit.edu.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3822" y="3146323"/>
            <a:ext cx="4721112" cy="3559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561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Житомирська політехніка">
      <a:dk1>
        <a:srgbClr val="224D83"/>
      </a:dk1>
      <a:lt1>
        <a:sysClr val="window" lastClr="FFFFFF"/>
      </a:lt1>
      <a:dk2>
        <a:srgbClr val="FFFFFF"/>
      </a:dk2>
      <a:lt2>
        <a:srgbClr val="224D83"/>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Житомирська політехніка">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6561</TotalTime>
  <Words>1378</Words>
  <Application>Microsoft Office PowerPoint</Application>
  <PresentationFormat>Широкоэкранный</PresentationFormat>
  <Paragraphs>68</Paragraphs>
  <Slides>27</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27</vt:i4>
      </vt:variant>
    </vt:vector>
  </HeadingPairs>
  <TitlesOfParts>
    <vt:vector size="36" baseType="lpstr">
      <vt:lpstr>Aptos</vt:lpstr>
      <vt:lpstr>Arial</vt:lpstr>
      <vt:lpstr>Helvetica Neue</vt:lpstr>
      <vt:lpstr>Montserrat</vt:lpstr>
      <vt:lpstr>Montserrat ExtraBold</vt:lpstr>
      <vt:lpstr>Segoe UI</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Новосьолов Іван Володимирович</dc:creator>
  <cp:lastModifiedBy>Пользователь Windows</cp:lastModifiedBy>
  <cp:revision>178</cp:revision>
  <dcterms:created xsi:type="dcterms:W3CDTF">2023-01-12T09:20:21Z</dcterms:created>
  <dcterms:modified xsi:type="dcterms:W3CDTF">2025-03-06T05:35:01Z</dcterms:modified>
</cp:coreProperties>
</file>