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72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6" y="-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3299-1272-424A-8F79-924D3A76BCD6}" type="datetimeFigureOut">
              <a:rPr lang="ru-RU" smtClean="0"/>
              <a:t>26.01.2026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03CB9-5822-4E1E-9A07-EFB5CC821E4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3299-1272-424A-8F79-924D3A76BCD6}" type="datetimeFigureOut">
              <a:rPr lang="ru-RU" smtClean="0"/>
              <a:t>26.01.2026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03CB9-5822-4E1E-9A07-EFB5CC821E4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3299-1272-424A-8F79-924D3A76BCD6}" type="datetimeFigureOut">
              <a:rPr lang="ru-RU" smtClean="0"/>
              <a:t>26.01.2026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03CB9-5822-4E1E-9A07-EFB5CC821E4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3299-1272-424A-8F79-924D3A76BCD6}" type="datetimeFigureOut">
              <a:rPr lang="ru-RU" smtClean="0"/>
              <a:t>26.01.2026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03CB9-5822-4E1E-9A07-EFB5CC821E4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3299-1272-424A-8F79-924D3A76BCD6}" type="datetimeFigureOut">
              <a:rPr lang="ru-RU" smtClean="0"/>
              <a:t>26.01.2026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03CB9-5822-4E1E-9A07-EFB5CC821E4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3299-1272-424A-8F79-924D3A76BCD6}" type="datetimeFigureOut">
              <a:rPr lang="ru-RU" smtClean="0"/>
              <a:t>26.01.2026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03CB9-5822-4E1E-9A07-EFB5CC821E4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3299-1272-424A-8F79-924D3A76BCD6}" type="datetimeFigureOut">
              <a:rPr lang="ru-RU" smtClean="0"/>
              <a:t>26.01.2026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03CB9-5822-4E1E-9A07-EFB5CC821E40}" type="slidenum">
              <a:rPr lang="ru-RU" smtClean="0"/>
              <a:t>‹#›</a:t>
            </a:fld>
            <a:endParaRPr lang="ru-RU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3299-1272-424A-8F79-924D3A76BCD6}" type="datetimeFigureOut">
              <a:rPr lang="ru-RU" smtClean="0"/>
              <a:t>26.01.2026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03CB9-5822-4E1E-9A07-EFB5CC821E4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3299-1272-424A-8F79-924D3A76BCD6}" type="datetimeFigureOut">
              <a:rPr lang="ru-RU" smtClean="0"/>
              <a:t>26.01.2026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03CB9-5822-4E1E-9A07-EFB5CC821E4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3299-1272-424A-8F79-924D3A76BCD6}" type="datetimeFigureOut">
              <a:rPr lang="ru-RU" smtClean="0"/>
              <a:t>26.01.2026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03CB9-5822-4E1E-9A07-EFB5CC821E40}" type="slidenum">
              <a:rPr lang="ru-RU" smtClean="0"/>
              <a:t>‹#›</a:t>
            </a:fld>
            <a:endParaRPr lang="ru-RU" dirty="0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3299-1272-424A-8F79-924D3A76BCD6}" type="datetimeFigureOut">
              <a:rPr lang="ru-RU" smtClean="0"/>
              <a:t>26.01.2026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03CB9-5822-4E1E-9A07-EFB5CC821E4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23B13299-1272-424A-8F79-924D3A76BCD6}" type="datetimeFigureOut">
              <a:rPr lang="ru-RU" smtClean="0"/>
              <a:t>26.01.2026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36E03CB9-5822-4E1E-9A07-EFB5CC821E4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sca_esv=1ab80d3e8e62071f&amp;cs=0&amp;sxsrf=AE3TifPZ1QBNYt601iGF5VS2ePDNbOcPAQ:1759060524425&amp;q=%D0%92%D1%96%D0%B9%D1%81%D1%8C%D0%BA%D0%B0+%D0%B7%D0%B2'%D1%8F%D0%B7%D0%BA%D1%83+%D1%82%D0%B0+%D0%BA%D1%96%D0%B1%D0%B5%D1%80%D0%B1%D0%B5%D0%B7%D0%BF%D0%B5%D0%BA%D0%B8&amp;sa=X&amp;ved=2ahUKEwjDi8CNs_uPAxULxQIHHfyKAgEQxccNegQIBBAB&amp;mstk=AUtExfCI-I4X0lDcdVhxsKTWUeFRAQHWH6XMEJeg2AleoHfN474RxzCgxEFhsOOu2opU0NQDlLIEIEz_KAiDCGusrLpsWxKz6-cqHaQ9Oky60LWx8v2SBkyKFq19uh9b2foycdCoW5QRmnyQND-KfjHc0mqq-bs5ZFlwKQuMcD0kWOyUNwXFTdXkazhl9febtlScml3PAaHTW2Yk3evGx5nQXTdrgk9C0rVM3JGNh9ECict5HnbYCkl6bvEXC6AHFg5Q8xSPnKhG-w3rkfJeDad7pjLkmEsC3hK6XBBEgb8sR7QjsA&amp;csui=3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665952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ЗВ’ЯЗОК </a:t>
            </a:r>
            <a:br>
              <a:rPr lang="uk-UA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ТА </a:t>
            </a:r>
            <a:br>
              <a:rPr lang="uk-UA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КОМУНІКАЦІЯ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5684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870992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err="1"/>
              <a:t>Приклади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комунікації</a:t>
            </a:r>
            <a:r>
              <a:rPr lang="ru-RU" dirty="0"/>
              <a:t> та </a:t>
            </a:r>
            <a:r>
              <a:rPr lang="ru-RU" dirty="0" err="1"/>
              <a:t>наслідки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700808"/>
            <a:ext cx="7777472" cy="34851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0159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5335488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uk-UA" sz="31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Способи зв’язку та вимоги до них</a:t>
            </a:r>
          </a:p>
          <a:p>
            <a:pPr marL="0" indent="0" algn="just">
              <a:buNone/>
            </a:pPr>
            <a:r>
              <a:rPr lang="uk-UA" dirty="0"/>
              <a:t>Військові використовують різноманітні способи зв'язку, кожен з яких має свої переваги та недоліки.</a:t>
            </a:r>
          </a:p>
          <a:p>
            <a:pPr marL="0" indent="0">
              <a:buNone/>
            </a:pPr>
            <a:r>
              <a:rPr lang="uk-UA" b="1" u="sng" dirty="0"/>
              <a:t>Основні способи зв'язку:</a:t>
            </a:r>
          </a:p>
          <a:p>
            <a:pPr algn="just"/>
            <a:r>
              <a:rPr lang="uk-UA" b="1" dirty="0"/>
              <a:t>Провідний зв'язок (дроти):</a:t>
            </a:r>
            <a:r>
              <a:rPr lang="uk-UA" dirty="0"/>
              <a:t> Найбільш </a:t>
            </a:r>
            <a:r>
              <a:rPr lang="uk-UA" b="1" dirty="0"/>
              <a:t>захищений та надійний</a:t>
            </a:r>
            <a:r>
              <a:rPr lang="uk-UA" dirty="0"/>
              <a:t> від перехоплення, але </a:t>
            </a:r>
            <a:r>
              <a:rPr lang="uk-UA" b="1" dirty="0"/>
              <a:t>вразливий</a:t>
            </a:r>
            <a:r>
              <a:rPr lang="uk-UA" dirty="0"/>
              <a:t> до фізичного пошкодження та </a:t>
            </a:r>
            <a:r>
              <a:rPr lang="uk-UA" b="1" dirty="0"/>
              <a:t>повільний</a:t>
            </a:r>
            <a:r>
              <a:rPr lang="uk-UA" dirty="0"/>
              <a:t> у розгортанні.</a:t>
            </a:r>
          </a:p>
          <a:p>
            <a:pPr algn="just"/>
            <a:r>
              <a:rPr lang="uk-UA" b="1" dirty="0"/>
              <a:t>Радіозв'язок (радіостанції):</a:t>
            </a:r>
            <a:r>
              <a:rPr lang="uk-UA" dirty="0"/>
              <a:t> </a:t>
            </a:r>
            <a:r>
              <a:rPr lang="uk-UA" b="1" dirty="0"/>
              <a:t>Найшвидший</a:t>
            </a:r>
            <a:r>
              <a:rPr lang="uk-UA" dirty="0"/>
              <a:t> та найбільш гнучкий. Дозволяє миттєво доводити накази. </a:t>
            </a:r>
            <a:r>
              <a:rPr lang="uk-UA" b="1" dirty="0"/>
              <a:t>Недолік:</a:t>
            </a:r>
            <a:r>
              <a:rPr lang="uk-UA" dirty="0"/>
              <a:t> вразливий до </a:t>
            </a:r>
            <a:r>
              <a:rPr lang="uk-UA" b="1" dirty="0"/>
              <a:t>перехоплення, пеленгації та радіоелектронної боротьби (РЕБ)</a:t>
            </a:r>
            <a:r>
              <a:rPr lang="uk-UA" dirty="0"/>
              <a:t>.</a:t>
            </a:r>
          </a:p>
          <a:p>
            <a:pPr algn="just"/>
            <a:r>
              <a:rPr lang="uk-UA" b="1" dirty="0"/>
              <a:t>Супутниковий зв'язок:</a:t>
            </a:r>
            <a:r>
              <a:rPr lang="uk-UA" dirty="0"/>
              <a:t> Забезпечує </a:t>
            </a:r>
            <a:r>
              <a:rPr lang="uk-UA" b="1" dirty="0"/>
              <a:t>далекий зв'язок</a:t>
            </a:r>
            <a:r>
              <a:rPr lang="uk-UA" dirty="0"/>
              <a:t>, незалежний від наземної інфраструктури. </a:t>
            </a:r>
            <a:r>
              <a:rPr lang="uk-UA" b="1" dirty="0"/>
              <a:t>Недолік:</a:t>
            </a:r>
            <a:r>
              <a:rPr lang="uk-UA" dirty="0"/>
              <a:t> може мати затримку, дороге обладнання, вразливий до глушіння.</a:t>
            </a:r>
          </a:p>
          <a:p>
            <a:pPr algn="just"/>
            <a:r>
              <a:rPr lang="uk-UA" b="1" dirty="0"/>
              <a:t>Кур'єри (піші, на транспорті):</a:t>
            </a:r>
            <a:r>
              <a:rPr lang="uk-UA" dirty="0"/>
              <a:t> Використовується, коли інші засоби не працюють, або для передачі </a:t>
            </a:r>
            <a:r>
              <a:rPr lang="uk-UA" b="1" dirty="0"/>
              <a:t>надсекретної</a:t>
            </a:r>
            <a:r>
              <a:rPr lang="uk-UA" dirty="0"/>
              <a:t> інформації. </a:t>
            </a:r>
            <a:r>
              <a:rPr lang="uk-UA" b="1" dirty="0"/>
              <a:t>Недолік:</a:t>
            </a:r>
            <a:r>
              <a:rPr lang="uk-UA" dirty="0"/>
              <a:t> повільність, ризик перехоплення кур'єра.</a:t>
            </a:r>
          </a:p>
          <a:p>
            <a:pPr algn="just"/>
            <a:r>
              <a:rPr lang="uk-UA" b="1" dirty="0"/>
              <a:t>Сигнальні засоби (ракети, світло, дим):</a:t>
            </a:r>
            <a:r>
              <a:rPr lang="uk-UA" dirty="0"/>
              <a:t> Використовується для </a:t>
            </a:r>
            <a:r>
              <a:rPr lang="uk-UA" b="1" dirty="0"/>
              <a:t>попереднього узгоджених сигналів</a:t>
            </a:r>
            <a:r>
              <a:rPr lang="uk-UA" dirty="0"/>
              <a:t> (наприклад, початок атаки, запит на евакуацію</a:t>
            </a:r>
            <a:r>
              <a:rPr lang="uk-UA" dirty="0" smtClean="0"/>
              <a:t>).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3302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5191472"/>
          </a:xfrm>
        </p:spPr>
        <p:txBody>
          <a:bodyPr/>
          <a:lstStyle/>
          <a:p>
            <a:pPr marL="0" indent="0">
              <a:buNone/>
            </a:pPr>
            <a:r>
              <a:rPr lang="uk-UA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Вимоги до військового зв'язку:</a:t>
            </a:r>
          </a:p>
          <a:p>
            <a:pPr marL="0" indent="0" algn="just">
              <a:buNone/>
            </a:pPr>
            <a:r>
              <a:rPr lang="uk-UA" b="1" dirty="0" smtClean="0"/>
              <a:t>1. </a:t>
            </a:r>
            <a:r>
              <a:rPr lang="uk-UA" b="1" u="sng" dirty="0" smtClean="0"/>
              <a:t>Надійність</a:t>
            </a:r>
            <a:r>
              <a:rPr lang="uk-UA" b="1" u="sng" dirty="0"/>
              <a:t>:</a:t>
            </a:r>
            <a:r>
              <a:rPr lang="uk-UA" dirty="0"/>
              <a:t> Здатність функціонувати в будь-яких умовах (погода, РЕБ, пошкодження).</a:t>
            </a:r>
          </a:p>
          <a:p>
            <a:pPr marL="0" indent="0" algn="just">
              <a:buNone/>
            </a:pPr>
            <a:r>
              <a:rPr lang="uk-UA" b="1" dirty="0" smtClean="0"/>
              <a:t>2. </a:t>
            </a:r>
            <a:r>
              <a:rPr lang="uk-UA" b="1" u="sng" dirty="0" smtClean="0"/>
              <a:t>Своєчасність </a:t>
            </a:r>
            <a:r>
              <a:rPr lang="uk-UA" b="1" u="sng" dirty="0"/>
              <a:t>(Швидкість):</a:t>
            </a:r>
            <a:r>
              <a:rPr lang="uk-UA" dirty="0"/>
              <a:t> Інформація має бути доставлена вчасно, щоб бути актуальною для прийняття рішень.</a:t>
            </a:r>
          </a:p>
          <a:p>
            <a:pPr marL="0" indent="0" algn="just">
              <a:buNone/>
            </a:pPr>
            <a:r>
              <a:rPr lang="uk-UA" b="1" dirty="0" smtClean="0"/>
              <a:t>3. Захищеність </a:t>
            </a:r>
            <a:r>
              <a:rPr lang="uk-UA" b="1" dirty="0"/>
              <a:t>(Секретність):</a:t>
            </a:r>
            <a:r>
              <a:rPr lang="uk-UA" dirty="0"/>
              <a:t> Запобігання перехопленню, розшифруванню та спотворенню інформації ворогом (використання шифрів, кодових слів</a:t>
            </a:r>
            <a:r>
              <a:rPr lang="uk-UA" dirty="0" smtClean="0"/>
              <a:t>).</a:t>
            </a:r>
          </a:p>
          <a:p>
            <a:pPr marL="0" indent="0" algn="just">
              <a:buNone/>
            </a:pPr>
            <a:r>
              <a:rPr lang="uk-UA" b="1" dirty="0" smtClean="0"/>
              <a:t>4. </a:t>
            </a:r>
            <a:r>
              <a:rPr lang="uk-UA" b="1" u="sng" dirty="0" smtClean="0"/>
              <a:t>Прихованість </a:t>
            </a:r>
            <a:r>
              <a:rPr lang="uk-UA" b="1" u="sng" dirty="0"/>
              <a:t>(Стійкість до РЕБ):</a:t>
            </a:r>
            <a:r>
              <a:rPr lang="uk-UA" dirty="0"/>
              <a:t> Стійкість до глушіння та мінімізація випромінювання для уникнення пеленгації</a:t>
            </a:r>
            <a:r>
              <a:rPr lang="uk-UA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3308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5407496"/>
          </a:xfrm>
        </p:spPr>
        <p:txBody>
          <a:bodyPr/>
          <a:lstStyle/>
          <a:p>
            <a:pPr marL="0" indent="0" algn="just">
              <a:buNone/>
            </a:pPr>
            <a:r>
              <a:rPr lang="uk-UA" dirty="0" smtClean="0"/>
              <a:t>	У </a:t>
            </a:r>
            <a:r>
              <a:rPr lang="uk-UA" dirty="0"/>
              <a:t>ситуаціях </a:t>
            </a:r>
            <a:r>
              <a:rPr lang="uk-UA" b="1" dirty="0"/>
              <a:t>безпосереднього контакту з ворогом</a:t>
            </a:r>
            <a:r>
              <a:rPr lang="uk-UA" dirty="0"/>
              <a:t> (наприклад, під час патрулювання, зачистки приміщень, снайперської роботи), коли використання радіозв'язку є </a:t>
            </a:r>
            <a:r>
              <a:rPr lang="uk-UA" b="1" dirty="0"/>
              <a:t>демаскуючим фактором</a:t>
            </a:r>
            <a:r>
              <a:rPr lang="uk-UA" dirty="0"/>
              <a:t> (шум, який може почути ворог, або випромінювання, яке може бути виявлене), застосовується </a:t>
            </a:r>
            <a:r>
              <a:rPr lang="uk-UA" b="1" dirty="0"/>
              <a:t>мова жестів</a:t>
            </a:r>
            <a:r>
              <a:rPr lang="uk-UA" dirty="0"/>
              <a:t>. Це найменш помітний та надійний спосіб зв'язку на короткій відстані.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3418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54074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u="sng" dirty="0"/>
              <a:t>Всі тактичні жести можна розділити на кілька основних категорій:</a:t>
            </a:r>
          </a:p>
          <a:p>
            <a:pPr marL="0" indent="0" algn="just">
              <a:buNone/>
            </a:pPr>
            <a:r>
              <a:rPr lang="uk-UA" b="1" dirty="0"/>
              <a:t>1. </a:t>
            </a:r>
            <a:r>
              <a:rPr lang="uk-UA" b="1" u="sng" dirty="0"/>
              <a:t>Накази (</a:t>
            </a:r>
            <a:r>
              <a:rPr lang="uk-UA" b="1" u="sng" dirty="0" smtClean="0"/>
              <a:t>Дії) </a:t>
            </a:r>
            <a:r>
              <a:rPr lang="uk-UA" b="1" dirty="0" smtClean="0"/>
              <a:t>- </a:t>
            </a:r>
            <a:r>
              <a:rPr lang="uk-UA" dirty="0" smtClean="0"/>
              <a:t>це </a:t>
            </a:r>
            <a:r>
              <a:rPr lang="uk-UA" dirty="0"/>
              <a:t>жести, що спонукають до негайної або запланованої дії.</a:t>
            </a:r>
          </a:p>
          <a:p>
            <a:pPr marL="0" indent="0">
              <a:buNone/>
            </a:pPr>
            <a:r>
              <a:rPr lang="uk-UA" b="1" dirty="0"/>
              <a:t>"Стій/Зупинись":</a:t>
            </a:r>
            <a:r>
              <a:rPr lang="uk-UA" dirty="0"/>
              <a:t> Кулак, піднятий вгору.</a:t>
            </a:r>
          </a:p>
          <a:p>
            <a:pPr marL="0" indent="0">
              <a:buNone/>
            </a:pPr>
            <a:r>
              <a:rPr lang="uk-UA" b="1" dirty="0"/>
              <a:t>"Рухайся вперед":</a:t>
            </a:r>
            <a:r>
              <a:rPr lang="uk-UA" dirty="0"/>
              <a:t> Рука зігнута в лікті, кисть відкрита долонею вперед, робиться рух рукою вперед.</a:t>
            </a:r>
          </a:p>
          <a:p>
            <a:pPr marL="0" indent="0">
              <a:buNone/>
            </a:pPr>
            <a:r>
              <a:rPr lang="uk-UA" b="1" dirty="0"/>
              <a:t>"Подвійний крок/Бігом":</a:t>
            </a:r>
            <a:r>
              <a:rPr lang="uk-UA" dirty="0"/>
              <a:t> Швидкі, енергійні рухи зігнутою в лікті рукою.</a:t>
            </a:r>
          </a:p>
          <a:p>
            <a:pPr marL="0" indent="0">
              <a:buNone/>
            </a:pPr>
            <a:r>
              <a:rPr lang="uk-UA" b="1" dirty="0"/>
              <a:t>"Залягти":</a:t>
            </a:r>
            <a:r>
              <a:rPr lang="uk-UA" dirty="0"/>
              <a:t> Рука вниз, долоня вниз, опускається до землі.</a:t>
            </a:r>
          </a:p>
          <a:p>
            <a:pPr marL="0" indent="0">
              <a:buNone/>
            </a:pPr>
            <a:r>
              <a:rPr lang="uk-UA" b="1" dirty="0"/>
              <a:t>"Вогнева підтримка/Вогонь":</a:t>
            </a:r>
            <a:r>
              <a:rPr lang="uk-UA" dirty="0"/>
              <a:t> Кулак, стиснутий перед плечем, і різкий рух вперед (імітація пострілу).</a:t>
            </a:r>
          </a:p>
        </p:txBody>
      </p:sp>
    </p:spTree>
    <p:extLst>
      <p:ext uri="{BB962C8B-B14F-4D97-AF65-F5344CB8AC3E}">
        <p14:creationId xmlns:p14="http://schemas.microsoft.com/office/powerpoint/2010/main" val="2774526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526348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b="1" dirty="0"/>
              <a:t>2. </a:t>
            </a:r>
            <a:r>
              <a:rPr lang="uk-UA" b="1" u="sng" dirty="0"/>
              <a:t>Сповіщення (Інформація про ситуацію</a:t>
            </a:r>
            <a:r>
              <a:rPr lang="uk-UA" b="1" u="sng" dirty="0" smtClean="0"/>
              <a:t>) – </a:t>
            </a:r>
            <a:r>
              <a:rPr lang="uk-UA" dirty="0" smtClean="0"/>
              <a:t>це жести</a:t>
            </a:r>
            <a:r>
              <a:rPr lang="uk-UA" dirty="0"/>
              <a:t>, що передають інформацію про те, що відбувається навколо.</a:t>
            </a:r>
          </a:p>
          <a:p>
            <a:pPr marL="0" indent="0">
              <a:buNone/>
            </a:pPr>
            <a:r>
              <a:rPr lang="uk-UA" b="1" dirty="0"/>
              <a:t>"Ворог":</a:t>
            </a:r>
            <a:r>
              <a:rPr lang="uk-UA" dirty="0"/>
              <a:t> Рука, зігнута в лікті, стиснутий кулак перед собою, вказування великим пальцем через плече. Або піднята рука, зігнута в лікті, кисть стиснута.</a:t>
            </a:r>
          </a:p>
          <a:p>
            <a:pPr marL="0" indent="0">
              <a:buNone/>
            </a:pPr>
            <a:r>
              <a:rPr lang="uk-UA" b="1" dirty="0"/>
              <a:t>"Слухай/Увага":</a:t>
            </a:r>
            <a:r>
              <a:rPr lang="uk-UA" dirty="0"/>
              <a:t> Рука, прикладена до вуха.</a:t>
            </a:r>
          </a:p>
          <a:p>
            <a:pPr marL="0" indent="0">
              <a:buNone/>
            </a:pPr>
            <a:r>
              <a:rPr lang="uk-UA" b="1" dirty="0"/>
              <a:t>"Небезпека/Засідка":</a:t>
            </a:r>
            <a:r>
              <a:rPr lang="uk-UA" dirty="0"/>
              <a:t> Руки схрещені над головою у формі літери "Х".</a:t>
            </a:r>
          </a:p>
          <a:p>
            <a:pPr marL="0" indent="0">
              <a:buNone/>
            </a:pPr>
            <a:r>
              <a:rPr lang="uk-UA" b="1" dirty="0"/>
              <a:t>"Подивись туди":</a:t>
            </a:r>
            <a:r>
              <a:rPr lang="uk-UA" dirty="0"/>
              <a:t> Вказівний палець показує напрямок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r>
              <a:rPr lang="uk-UA" b="1" dirty="0" smtClean="0"/>
              <a:t>"</a:t>
            </a:r>
            <a:r>
              <a:rPr lang="uk-UA" b="1" dirty="0"/>
              <a:t>Я зрозумів":</a:t>
            </a:r>
            <a:r>
              <a:rPr lang="uk-UA" dirty="0"/>
              <a:t> Великий палець вгору (ОК) або легкий кивок головою</a:t>
            </a:r>
            <a:r>
              <a:rPr lang="uk-UA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47973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5335488"/>
          </a:xfrm>
        </p:spPr>
        <p:txBody>
          <a:bodyPr/>
          <a:lstStyle/>
          <a:p>
            <a:pPr marL="0" indent="0" algn="just">
              <a:buNone/>
            </a:pPr>
            <a:r>
              <a:rPr lang="uk-UA" b="1" dirty="0"/>
              <a:t>3. </a:t>
            </a:r>
            <a:r>
              <a:rPr lang="uk-UA" b="1" u="sng" dirty="0"/>
              <a:t>Позначення (Об'єкти, Місцевість</a:t>
            </a:r>
            <a:r>
              <a:rPr lang="uk-UA" b="1" u="sng" dirty="0" smtClean="0"/>
              <a:t>) </a:t>
            </a:r>
            <a:r>
              <a:rPr lang="uk-UA" b="1" dirty="0" smtClean="0"/>
              <a:t>– це </a:t>
            </a:r>
            <a:r>
              <a:rPr lang="uk-UA" dirty="0" smtClean="0"/>
              <a:t>жести</a:t>
            </a:r>
            <a:r>
              <a:rPr lang="uk-UA" dirty="0"/>
              <a:t>, що вказують на конкретні об'єкти чи елементи місцевості.</a:t>
            </a:r>
          </a:p>
          <a:p>
            <a:pPr marL="0" indent="0" algn="just">
              <a:buNone/>
            </a:pPr>
            <a:r>
              <a:rPr lang="uk-UA" b="1" dirty="0"/>
              <a:t>"Двері/Вхід":</a:t>
            </a:r>
            <a:r>
              <a:rPr lang="uk-UA" dirty="0"/>
              <a:t> Робиться прямокутник або квадрат вказівними пальцями.</a:t>
            </a:r>
          </a:p>
          <a:p>
            <a:pPr marL="0" indent="0">
              <a:buNone/>
            </a:pPr>
            <a:r>
              <a:rPr lang="uk-UA" b="1" dirty="0"/>
              <a:t>"Вікно":</a:t>
            </a:r>
            <a:r>
              <a:rPr lang="uk-UA" dirty="0"/>
              <a:t> Робиться прямокутник меншого розміру або круг.</a:t>
            </a:r>
          </a:p>
          <a:p>
            <a:pPr marL="0" indent="0">
              <a:buNone/>
            </a:pPr>
            <a:r>
              <a:rPr lang="uk-UA" b="1" dirty="0"/>
              <a:t>"Кулемет/Важка зброя":</a:t>
            </a:r>
            <a:r>
              <a:rPr lang="uk-UA" dirty="0"/>
              <a:t> Імітація триноги або об'ємного силуету.</a:t>
            </a:r>
          </a:p>
          <a:p>
            <a:pPr marL="0" indent="0">
              <a:buNone/>
            </a:pPr>
            <a:r>
              <a:rPr lang="uk-UA" b="1" dirty="0"/>
              <a:t>"Кількість":</a:t>
            </a:r>
            <a:r>
              <a:rPr lang="uk-UA" dirty="0"/>
              <a:t> Вказування пальцями кількості ворогів чи дружніх сил.</a:t>
            </a:r>
          </a:p>
        </p:txBody>
      </p:sp>
    </p:spTree>
    <p:extLst>
      <p:ext uri="{BB962C8B-B14F-4D97-AF65-F5344CB8AC3E}">
        <p14:creationId xmlns:p14="http://schemas.microsoft.com/office/powerpoint/2010/main" val="4111457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53354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/>
              <a:t>4. </a:t>
            </a:r>
            <a:r>
              <a:rPr lang="uk-UA" b="1" u="sng" dirty="0"/>
              <a:t>Шикування (Формація</a:t>
            </a:r>
            <a:r>
              <a:rPr lang="uk-UA" b="1" u="sng" dirty="0" smtClean="0"/>
              <a:t>) – </a:t>
            </a:r>
            <a:r>
              <a:rPr lang="uk-UA" dirty="0" smtClean="0"/>
              <a:t>це жести</a:t>
            </a:r>
            <a:r>
              <a:rPr lang="uk-UA" dirty="0"/>
              <a:t>, що визначають, як підрозділ повинен рухатися або розташовуватися.</a:t>
            </a:r>
          </a:p>
          <a:p>
            <a:pPr marL="0" indent="0">
              <a:buNone/>
            </a:pPr>
            <a:r>
              <a:rPr lang="uk-UA" b="1" dirty="0"/>
              <a:t>"Клин (для пересування)":</a:t>
            </a:r>
            <a:r>
              <a:rPr lang="uk-UA" dirty="0"/>
              <a:t> Руки розведені в сторони долонями вниз, зведені до центру.</a:t>
            </a:r>
          </a:p>
          <a:p>
            <a:pPr marL="0" indent="0">
              <a:buNone/>
            </a:pPr>
            <a:r>
              <a:rPr lang="uk-UA" b="1" dirty="0"/>
              <a:t>"Коло (кругова оборона)":</a:t>
            </a:r>
            <a:r>
              <a:rPr lang="uk-UA" dirty="0"/>
              <a:t> Обидві руки підняті, зігнуті в ліктях, і з'єднані над головою.</a:t>
            </a:r>
          </a:p>
          <a:p>
            <a:pPr marL="0" indent="0">
              <a:buNone/>
            </a:pPr>
            <a:r>
              <a:rPr lang="uk-UA" b="1" dirty="0"/>
              <a:t>"Шеренга/Лінія":</a:t>
            </a:r>
            <a:r>
              <a:rPr lang="uk-UA" dirty="0"/>
              <a:t> Обидві руки витягнуті в сторони паралельно землі.</a:t>
            </a:r>
          </a:p>
          <a:p>
            <a:pPr marL="0" indent="0">
              <a:buNone/>
            </a:pPr>
            <a:r>
              <a:rPr lang="uk-UA" b="1" dirty="0"/>
              <a:t>"До мене":</a:t>
            </a:r>
            <a:r>
              <a:rPr lang="uk-UA" dirty="0"/>
              <a:t> Вказівний палець робить рух "до себе".</a:t>
            </a:r>
          </a:p>
          <a:p>
            <a:pPr marL="0" indent="0" algn="just">
              <a:buNone/>
            </a:pPr>
            <a:r>
              <a:rPr lang="uk-UA" b="1" dirty="0"/>
              <a:t>Вимоги до жестів:</a:t>
            </a:r>
            <a:r>
              <a:rPr lang="uk-UA" dirty="0"/>
              <a:t> Вони повинні бути </a:t>
            </a:r>
            <a:r>
              <a:rPr lang="uk-UA" b="1" dirty="0"/>
              <a:t>стандартизовані, чіткі, лаконічні</a:t>
            </a:r>
            <a:r>
              <a:rPr lang="uk-UA" dirty="0"/>
              <a:t> та </a:t>
            </a:r>
            <a:r>
              <a:rPr lang="uk-UA" b="1" dirty="0"/>
              <a:t>вивчені до автоматизму</a:t>
            </a:r>
            <a:r>
              <a:rPr lang="uk-UA" dirty="0"/>
              <a:t>, щоб виключити будь-яке подвійне тлумачення в умовах стресу.</a:t>
            </a:r>
          </a:p>
        </p:txBody>
      </p:sp>
    </p:spTree>
    <p:extLst>
      <p:ext uri="{BB962C8B-B14F-4D97-AF65-F5344CB8AC3E}">
        <p14:creationId xmlns:p14="http://schemas.microsoft.com/office/powerpoint/2010/main" val="302851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755576" y="1052736"/>
            <a:ext cx="7543800" cy="4104456"/>
          </a:xfrm>
        </p:spPr>
        <p:txBody>
          <a:bodyPr/>
          <a:lstStyle/>
          <a:p>
            <a:pPr marL="0" indent="0" algn="just">
              <a:buNone/>
            </a:pPr>
            <a:r>
              <a:rPr lang="uk-UA" dirty="0"/>
              <a:t>Зв'язок та комунікація в Збройних Силах України (ЗСУ) — це створення та підтримання стабільної системи обміну інформацією, яка є критично важливою для координації дій, ухвалення рішень, бойового управління та оповіщення. За це відповідають </a:t>
            </a:r>
            <a:r>
              <a:rPr lang="uk-UA" dirty="0">
                <a:hlinkClick r:id="rId2"/>
              </a:rPr>
              <a:t>Війська зв'язку та кібербезпеки</a:t>
            </a:r>
            <a:r>
              <a:rPr lang="uk-UA" dirty="0"/>
              <a:t> (ВЗіК), які забезпечують функціонування цієї системи за допомогою спеціальних технічних засобів, таких як радіостанції, а також захищених мереж зв'язку та комп'ютерних систем.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9954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5191472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Ключові аспекти зв'язку та комунікації в ЗСУ</a:t>
            </a:r>
            <a:r>
              <a:rPr lang="ru-RU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n-US" sz="28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en-US" b="1" dirty="0"/>
          </a:p>
          <a:p>
            <a:pPr algn="just"/>
            <a:r>
              <a:rPr lang="uk-UA" b="1" dirty="0"/>
              <a:t>Стабільність:</a:t>
            </a:r>
            <a:r>
              <a:rPr lang="uk-UA" dirty="0"/>
              <a:t> </a:t>
            </a:r>
            <a:r>
              <a:rPr lang="uk-UA" dirty="0" smtClean="0"/>
              <a:t>Забезпечення </a:t>
            </a:r>
            <a:r>
              <a:rPr lang="uk-UA" dirty="0"/>
              <a:t>безперебійного зв'язку в будь-яких умовах є пріоритетом, оскільки від цього залежить успіх виконання бойових завдань. </a:t>
            </a:r>
          </a:p>
          <a:p>
            <a:pPr algn="just"/>
            <a:r>
              <a:rPr lang="uk-UA" b="1" dirty="0"/>
              <a:t>Координація:</a:t>
            </a:r>
            <a:r>
              <a:rPr lang="uk-UA" dirty="0"/>
              <a:t> </a:t>
            </a:r>
            <a:r>
              <a:rPr lang="uk-UA" dirty="0" smtClean="0"/>
              <a:t>Комунікація </a:t>
            </a:r>
            <a:r>
              <a:rPr lang="uk-UA" dirty="0"/>
              <a:t>дає можливість бійцям узгоджувати свої дії та діяти як єдиний механізм. </a:t>
            </a:r>
          </a:p>
          <a:p>
            <a:pPr algn="just"/>
            <a:r>
              <a:rPr lang="uk-UA" b="1" dirty="0"/>
              <a:t>Бойове управління:</a:t>
            </a:r>
            <a:r>
              <a:rPr lang="uk-UA" dirty="0"/>
              <a:t> </a:t>
            </a:r>
            <a:r>
              <a:rPr lang="uk-UA" dirty="0" smtClean="0"/>
              <a:t>Командири </a:t>
            </a:r>
            <a:r>
              <a:rPr lang="uk-UA" dirty="0"/>
              <a:t>повинні мати актуальну інформацію з поля бою для прийняття своєчасних рішень та віддачі наказів. </a:t>
            </a:r>
          </a:p>
          <a:p>
            <a:pPr algn="just"/>
            <a:r>
              <a:rPr lang="uk-UA" b="1" dirty="0"/>
              <a:t>Оповіщення:</a:t>
            </a:r>
            <a:r>
              <a:rPr lang="uk-UA" dirty="0"/>
              <a:t> </a:t>
            </a:r>
            <a:r>
              <a:rPr lang="uk-UA" dirty="0" smtClean="0"/>
              <a:t>Системи </a:t>
            </a:r>
            <a:r>
              <a:rPr lang="uk-UA" dirty="0"/>
              <a:t>зв'язку забезпечують швидке доведення інформації про небезпеку до військовослужбовців та отримання даних про стан виконання завдань. </a:t>
            </a:r>
          </a:p>
          <a:p>
            <a:pPr algn="just"/>
            <a:r>
              <a:rPr lang="uk-UA" b="1" dirty="0"/>
              <a:t>Технічні засоби:</a:t>
            </a:r>
            <a:r>
              <a:rPr lang="uk-UA" dirty="0"/>
              <a:t> </a:t>
            </a:r>
            <a:r>
              <a:rPr lang="uk-UA" dirty="0" smtClean="0"/>
              <a:t>Використовуються </a:t>
            </a:r>
            <a:r>
              <a:rPr lang="uk-UA" dirty="0"/>
              <a:t>різноманітні засоби зв'язку, включно з радіостанціями, а також автоматизовані системи обробки інформації та захищені мережі зв'язку. </a:t>
            </a:r>
          </a:p>
          <a:p>
            <a:r>
              <a:rPr lang="uk-UA" b="1" dirty="0"/>
              <a:t>Навчання:</a:t>
            </a:r>
            <a:r>
              <a:rPr lang="uk-UA" dirty="0"/>
              <a:t> </a:t>
            </a:r>
            <a:r>
              <a:rPr lang="uk-UA" dirty="0" smtClean="0"/>
              <a:t>Військовослужбовці </a:t>
            </a:r>
            <a:r>
              <a:rPr lang="uk-UA" dirty="0"/>
              <a:t>проходять навчання з роботи з технікою зв'язку та підтримання комунікації в бойових умовах. </a:t>
            </a:r>
          </a:p>
        </p:txBody>
      </p:sp>
    </p:spTree>
    <p:extLst>
      <p:ext uri="{BB962C8B-B14F-4D97-AF65-F5344CB8AC3E}">
        <p14:creationId xmlns:p14="http://schemas.microsoft.com/office/powerpoint/2010/main" val="739464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5479504"/>
          </a:xfrm>
        </p:spPr>
        <p:txBody>
          <a:bodyPr>
            <a:normAutofit fontScale="70000" lnSpcReduction="20000"/>
          </a:bodyPr>
          <a:lstStyle/>
          <a:p>
            <a:pPr marL="0" indent="0" algn="just" fontAlgn="ctr">
              <a:buNone/>
            </a:pPr>
            <a:r>
              <a:rPr lang="uk-UA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Засоби військового зв'язку</a:t>
            </a:r>
            <a:r>
              <a:rPr lang="uk-UA" sz="2600" dirty="0"/>
              <a:t> – це комплекс технічних засобів, які використовуються для обміну інформацією в системі управління військами, забезпечення зв'язку між командним штабом і підрозділами, а також для підтримки бойової готовності та успішного виконання бойових завдань. Це обладнання для зв'язку (радіо-, телефони, системи передачі даних), системи автоматизації та спеціальні війська, що забезпечують експлуатацію цих систем. </a:t>
            </a:r>
          </a:p>
          <a:p>
            <a:pPr marL="0" indent="0" algn="ctr">
              <a:buNone/>
            </a:pPr>
            <a:r>
              <a:rPr lang="uk-UA" sz="2600" b="1" dirty="0"/>
              <a:t>Основні функції</a:t>
            </a:r>
          </a:p>
          <a:p>
            <a:pPr marL="0" indent="0">
              <a:buNone/>
            </a:pPr>
            <a:r>
              <a:rPr lang="uk-UA" sz="2600" b="1" dirty="0"/>
              <a:t>Зв'язок: </a:t>
            </a:r>
            <a:r>
              <a:rPr lang="uk-UA" sz="2600" dirty="0"/>
              <a:t>забезпечення зв'язку між різними підрозділами, командуванням і штабами.</a:t>
            </a:r>
          </a:p>
          <a:p>
            <a:pPr marL="0" indent="0">
              <a:buNone/>
            </a:pPr>
            <a:r>
              <a:rPr lang="uk-UA" sz="2600" b="1" dirty="0"/>
              <a:t>Управління: </a:t>
            </a:r>
            <a:r>
              <a:rPr lang="uk-UA" sz="2600" dirty="0"/>
              <a:t>підтримка управління військами шляхом передачі команд і інформації.</a:t>
            </a:r>
          </a:p>
          <a:p>
            <a:pPr marL="0" indent="0">
              <a:buNone/>
            </a:pPr>
            <a:r>
              <a:rPr lang="uk-UA" sz="2600" b="1" dirty="0"/>
              <a:t>Автоматизація: </a:t>
            </a:r>
            <a:r>
              <a:rPr lang="uk-UA" sz="2600" dirty="0"/>
              <a:t>експлуатація систем автоматизації на пунктах управління. </a:t>
            </a:r>
          </a:p>
          <a:p>
            <a:pPr marL="0" indent="0" algn="ctr">
              <a:buNone/>
            </a:pPr>
            <a:r>
              <a:rPr lang="uk-UA" sz="2600" b="1" dirty="0"/>
              <a:t>Приклади</a:t>
            </a:r>
          </a:p>
          <a:p>
            <a:pPr marL="0" indent="0">
              <a:buNone/>
            </a:pPr>
            <a:r>
              <a:rPr lang="uk-UA" sz="2600" b="1" dirty="0"/>
              <a:t>Радіостанції: </a:t>
            </a:r>
            <a:r>
              <a:rPr lang="uk-UA" sz="2600" dirty="0"/>
              <a:t>використовуються для зв'язку на коротких та довгих дистанціях.</a:t>
            </a:r>
          </a:p>
          <a:p>
            <a:pPr marL="0" indent="0">
              <a:buNone/>
            </a:pPr>
            <a:r>
              <a:rPr lang="uk-UA" sz="2600" b="1" dirty="0"/>
              <a:t>Телефонні апарати: </a:t>
            </a:r>
            <a:r>
              <a:rPr lang="uk-UA" sz="2600" dirty="0"/>
              <a:t>забезпечують зв'язок через дротові лінії.</a:t>
            </a:r>
          </a:p>
          <a:p>
            <a:pPr marL="0" indent="0">
              <a:buNone/>
            </a:pPr>
            <a:r>
              <a:rPr lang="uk-UA" sz="2600" b="1" dirty="0"/>
              <a:t>Системи супутникового зв'язку: </a:t>
            </a:r>
            <a:r>
              <a:rPr lang="uk-UA" sz="2600" dirty="0"/>
              <a:t>дозволяють обмінюватися інформацією в будь-якій точці світу.</a:t>
            </a:r>
          </a:p>
          <a:p>
            <a:pPr marL="0" indent="0">
              <a:buNone/>
            </a:pPr>
            <a:r>
              <a:rPr lang="uk-UA" sz="2600" b="1" dirty="0"/>
              <a:t>Мережеве обладнання: </a:t>
            </a:r>
            <a:r>
              <a:rPr lang="uk-UA" sz="2600" dirty="0"/>
              <a:t>комп'ютери та мережеві пристрої, які використовуються для передачі даних.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95224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533548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dirty="0"/>
              <a:t>Військова комунікація є </a:t>
            </a:r>
            <a:r>
              <a:rPr lang="uk-UA" b="1" dirty="0"/>
              <a:t>критичним елементом</a:t>
            </a:r>
            <a:r>
              <a:rPr lang="uk-UA" dirty="0"/>
              <a:t> боєздатності будь-якого підрозділу та </a:t>
            </a:r>
            <a:r>
              <a:rPr lang="uk-UA" b="1" dirty="0"/>
              <a:t>фундаментом для досягнення </a:t>
            </a:r>
            <a:r>
              <a:rPr lang="uk-UA" b="1" dirty="0" err="1"/>
              <a:t>всеобізнаності</a:t>
            </a:r>
            <a:r>
              <a:rPr lang="uk-UA" dirty="0"/>
              <a:t> (</a:t>
            </a:r>
            <a:r>
              <a:rPr lang="en-US" dirty="0"/>
              <a:t>situational awareness) </a:t>
            </a:r>
            <a:r>
              <a:rPr lang="uk-UA" dirty="0"/>
              <a:t>на полі бою</a:t>
            </a:r>
            <a:r>
              <a:rPr lang="uk-UA" dirty="0" smtClean="0"/>
              <a:t>.</a:t>
            </a:r>
            <a:endParaRPr lang="en-US" dirty="0" smtClean="0"/>
          </a:p>
          <a:p>
            <a:pPr marL="0" indent="0" algn="just">
              <a:buNone/>
            </a:pPr>
            <a:r>
              <a:rPr lang="uk-UA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Військова комунікація</a:t>
            </a:r>
            <a:r>
              <a:rPr lang="uk-UA" dirty="0"/>
              <a:t> – це процес обміну інформацією між командирами, штабами, підрозділами та окремими військовослужбовцями. Її головна роль полягає у забезпеченні </a:t>
            </a:r>
            <a:r>
              <a:rPr lang="uk-UA" b="1" dirty="0"/>
              <a:t>чіткості, швидкості та точності</a:t>
            </a:r>
            <a:r>
              <a:rPr lang="uk-UA" dirty="0"/>
              <a:t> передачі наказів, розвідувальних даних, звітів про ситуацію та планів дій.</a:t>
            </a:r>
          </a:p>
          <a:p>
            <a:pPr marL="0" indent="0" algn="just">
              <a:buNone/>
            </a:pPr>
            <a:r>
              <a:rPr lang="uk-UA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Всеобізнаність</a:t>
            </a:r>
            <a:r>
              <a:rPr lang="uk-UA" b="1" dirty="0"/>
              <a:t> (</a:t>
            </a:r>
            <a:r>
              <a:rPr lang="en-US" b="1" dirty="0"/>
              <a:t>Situational Awareness)</a:t>
            </a:r>
            <a:r>
              <a:rPr lang="en-US" dirty="0"/>
              <a:t> </a:t>
            </a:r>
            <a:r>
              <a:rPr lang="uk-UA" dirty="0"/>
              <a:t>у військовому контексті — це </a:t>
            </a:r>
            <a:r>
              <a:rPr lang="uk-UA" b="1" dirty="0"/>
              <a:t>розуміння поточної ситуації</a:t>
            </a:r>
            <a:r>
              <a:rPr lang="uk-UA" dirty="0"/>
              <a:t> на полі бою, включаючи розташування власних, дружніх та ворожих сил, їхні наміри, стан місцевості та вплив погодних умов</a:t>
            </a:r>
            <a:r>
              <a:rPr lang="uk-UA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14821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52634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 комунікація забезпечує </a:t>
            </a:r>
            <a:r>
              <a:rPr lang="uk-UA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всеобізнаність</a:t>
            </a:r>
            <a:r>
              <a:rPr lang="uk-UA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0" indent="0" algn="just">
              <a:buNone/>
            </a:pPr>
            <a:r>
              <a:rPr lang="en-US" b="1" dirty="0" smtClean="0"/>
              <a:t>1</a:t>
            </a:r>
            <a:r>
              <a:rPr lang="uk-UA" b="1" dirty="0" smtClean="0"/>
              <a:t>. </a:t>
            </a:r>
            <a:r>
              <a:rPr lang="uk-UA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Розвідка </a:t>
            </a:r>
            <a:r>
              <a:rPr lang="uk-UA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 Звітність:</a:t>
            </a:r>
            <a:r>
              <a:rPr lang="uk-UA" dirty="0"/>
              <a:t> Звіти від передових підрозділів (про ворожі переміщення, вогневі точки, тощо) передаються вгору по командному ланцюгу. Це формує </a:t>
            </a:r>
            <a:r>
              <a:rPr lang="uk-UA" b="1" dirty="0"/>
              <a:t>повну картину</a:t>
            </a:r>
            <a:r>
              <a:rPr lang="uk-UA" dirty="0"/>
              <a:t> для прийняття рішень.</a:t>
            </a:r>
          </a:p>
          <a:p>
            <a:pPr marL="0" indent="0" algn="just">
              <a:buNone/>
            </a:pPr>
            <a:r>
              <a:rPr lang="uk-UA" b="1" dirty="0" smtClean="0"/>
              <a:t>2. </a:t>
            </a:r>
            <a:r>
              <a:rPr lang="uk-UA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Поширення наказів:</a:t>
            </a:r>
            <a:r>
              <a:rPr lang="uk-UA" dirty="0" smtClean="0"/>
              <a:t> </a:t>
            </a:r>
            <a:r>
              <a:rPr lang="uk-UA" dirty="0"/>
              <a:t>Чітке та швидке доведення наказів забезпечує </a:t>
            </a:r>
            <a:r>
              <a:rPr lang="uk-UA" b="1" dirty="0"/>
              <a:t>координацію дій</a:t>
            </a:r>
            <a:r>
              <a:rPr lang="uk-UA" dirty="0"/>
              <a:t> усіх елементів, що запобігає дружньому вогню та неефективним маневрам.</a:t>
            </a:r>
          </a:p>
          <a:p>
            <a:pPr marL="0" indent="0" algn="just">
              <a:buNone/>
            </a:pPr>
            <a:r>
              <a:rPr lang="uk-UA" b="1" dirty="0" smtClean="0"/>
              <a:t>3. </a:t>
            </a:r>
            <a:r>
              <a:rPr lang="uk-UA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Оцінка бойової обстановки:</a:t>
            </a:r>
            <a:r>
              <a:rPr lang="uk-UA" dirty="0" smtClean="0"/>
              <a:t> </a:t>
            </a:r>
            <a:r>
              <a:rPr lang="uk-UA" dirty="0"/>
              <a:t>Обмін даними між суміжними підрозділами (горизонтальна комунікація) дозволяє їм </a:t>
            </a:r>
            <a:r>
              <a:rPr lang="uk-UA" b="1" dirty="0"/>
              <a:t>взаємно підтримувати</a:t>
            </a:r>
            <a:r>
              <a:rPr lang="uk-UA" dirty="0"/>
              <a:t> один одного та закривати можливі прогалини.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7983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533548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Вертикальна та Горизонтальна </a:t>
            </a:r>
            <a:r>
              <a:rPr lang="uk-UA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Комунікація</a:t>
            </a:r>
          </a:p>
          <a:p>
            <a:pPr marL="0" indent="0" algn="ctr">
              <a:buNone/>
            </a:pPr>
            <a:endParaRPr lang="uk-UA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r>
              <a:rPr lang="uk-UA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Вертикальна комунікація</a:t>
            </a:r>
            <a:r>
              <a:rPr lang="uk-UA" b="1" dirty="0" smtClean="0"/>
              <a:t> - </a:t>
            </a:r>
            <a:r>
              <a:rPr lang="uk-UA" dirty="0" smtClean="0"/>
              <a:t>це потік </a:t>
            </a:r>
            <a:r>
              <a:rPr lang="uk-UA" dirty="0"/>
              <a:t>інформації </a:t>
            </a:r>
            <a:r>
              <a:rPr lang="uk-UA" b="1" dirty="0"/>
              <a:t>вгору та вниз</a:t>
            </a:r>
            <a:r>
              <a:rPr lang="uk-UA" dirty="0"/>
              <a:t> по командному ланцюгу.</a:t>
            </a:r>
          </a:p>
          <a:p>
            <a:pPr algn="just">
              <a:buFontTx/>
              <a:buChar char="-"/>
            </a:pPr>
            <a:r>
              <a:rPr lang="uk-UA" b="1" dirty="0" smtClean="0"/>
              <a:t>Низхідна </a:t>
            </a:r>
            <a:r>
              <a:rPr lang="uk-UA" b="1" dirty="0"/>
              <a:t>(</a:t>
            </a:r>
            <a:r>
              <a:rPr lang="en-US" b="1" dirty="0"/>
              <a:t>Downwards):</a:t>
            </a:r>
            <a:r>
              <a:rPr lang="en-US" dirty="0"/>
              <a:t> </a:t>
            </a:r>
            <a:r>
              <a:rPr lang="uk-UA" dirty="0"/>
              <a:t>Передача </a:t>
            </a:r>
            <a:r>
              <a:rPr lang="uk-UA" b="1" dirty="0"/>
              <a:t>наказів, розпоряджень, планів, бойових завдань та стандартних операційних процедур (СОП)</a:t>
            </a:r>
            <a:r>
              <a:rPr lang="uk-UA" dirty="0"/>
              <a:t> від вищого командування до підлеглих підрозділів. Мета: забезпечення виконання місії</a:t>
            </a:r>
            <a:r>
              <a:rPr lang="uk-UA" dirty="0" smtClean="0"/>
              <a:t>.</a:t>
            </a:r>
          </a:p>
          <a:p>
            <a:pPr algn="just">
              <a:buFontTx/>
              <a:buChar char="-"/>
            </a:pPr>
            <a:r>
              <a:rPr lang="uk-UA" b="1" dirty="0"/>
              <a:t>Висхідна (</a:t>
            </a:r>
            <a:r>
              <a:rPr lang="en-US" b="1" dirty="0"/>
              <a:t>Upwards):</a:t>
            </a:r>
            <a:r>
              <a:rPr lang="en-US" dirty="0"/>
              <a:t> </a:t>
            </a:r>
            <a:r>
              <a:rPr lang="uk-UA" dirty="0"/>
              <a:t>Передача </a:t>
            </a:r>
            <a:r>
              <a:rPr lang="uk-UA" b="1" dirty="0"/>
              <a:t>звітів про ситуацію (</a:t>
            </a:r>
            <a:r>
              <a:rPr lang="en-US" b="1" dirty="0"/>
              <a:t>SITREP), </a:t>
            </a:r>
            <a:r>
              <a:rPr lang="uk-UA" b="1" dirty="0"/>
              <a:t>розвідувальних даних, потреб у підтримці (запити на вогонь/евакуацію), доповідей про втрати та стан</a:t>
            </a:r>
            <a:r>
              <a:rPr lang="uk-UA" dirty="0"/>
              <a:t> від підлеглих до вищого командування. Мета: інформування керівництва для прийняття рішень.</a:t>
            </a:r>
          </a:p>
        </p:txBody>
      </p:sp>
    </p:spTree>
    <p:extLst>
      <p:ext uri="{BB962C8B-B14F-4D97-AF65-F5344CB8AC3E}">
        <p14:creationId xmlns:p14="http://schemas.microsoft.com/office/powerpoint/2010/main" val="1016473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5407496"/>
          </a:xfrm>
        </p:spPr>
        <p:txBody>
          <a:bodyPr/>
          <a:lstStyle/>
          <a:p>
            <a:pPr marL="0" indent="0" algn="just">
              <a:buNone/>
            </a:pPr>
            <a:r>
              <a:rPr lang="uk-UA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Горизонтальна комунікація</a:t>
            </a:r>
            <a:r>
              <a:rPr lang="uk-UA" b="1" dirty="0" smtClean="0"/>
              <a:t> - ц</a:t>
            </a:r>
            <a:r>
              <a:rPr lang="uk-UA" dirty="0" smtClean="0"/>
              <a:t>е </a:t>
            </a:r>
            <a:r>
              <a:rPr lang="uk-UA" dirty="0"/>
              <a:t>обмін інформацією </a:t>
            </a:r>
            <a:r>
              <a:rPr lang="uk-UA" b="1" dirty="0"/>
              <a:t>між підрозділами однакового рівня</a:t>
            </a:r>
            <a:r>
              <a:rPr lang="uk-UA" dirty="0"/>
              <a:t> (наприклад, між сусідніми взводами, ротами чи батальйонами).</a:t>
            </a:r>
          </a:p>
          <a:p>
            <a:pPr marL="0" indent="0" algn="just">
              <a:buNone/>
            </a:pPr>
            <a:r>
              <a:rPr lang="uk-UA" b="1" dirty="0"/>
              <a:t>Мета:</a:t>
            </a:r>
            <a:r>
              <a:rPr lang="uk-UA" dirty="0"/>
              <a:t> </a:t>
            </a:r>
            <a:r>
              <a:rPr lang="uk-UA" b="1" dirty="0"/>
              <a:t>Координація, взаємодія, обмін локальними розвідувальними даними та попередження</a:t>
            </a:r>
            <a:r>
              <a:rPr lang="uk-UA" dirty="0"/>
              <a:t> про небезпеку. Це критично важливо під час маневрів та оборони, коли підрозділи діють поруч і повинні узгоджувати свої фланги.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9981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685800"/>
            <a:ext cx="7770440" cy="2527176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err="1"/>
              <a:t>Приклади</a:t>
            </a:r>
            <a:r>
              <a:rPr lang="ru-RU" b="1" dirty="0"/>
              <a:t> </a:t>
            </a:r>
            <a:r>
              <a:rPr lang="ru-RU" b="1" dirty="0" err="1" smtClean="0"/>
              <a:t>військової</a:t>
            </a:r>
            <a:r>
              <a:rPr lang="ru-RU" b="1" dirty="0" smtClean="0"/>
              <a:t> </a:t>
            </a:r>
            <a:r>
              <a:rPr lang="ru-RU" b="1" dirty="0" err="1" smtClean="0"/>
              <a:t>комунікації</a:t>
            </a:r>
            <a:endParaRPr lang="ru-RU" b="1" dirty="0"/>
          </a:p>
          <a:p>
            <a:pPr marL="0" indent="0">
              <a:buNone/>
            </a:pPr>
            <a:r>
              <a:rPr lang="ru-RU" b="1" dirty="0" err="1"/>
              <a:t>Приклади</a:t>
            </a:r>
            <a:r>
              <a:rPr lang="ru-RU" b="1" dirty="0"/>
              <a:t>, </a:t>
            </a:r>
            <a:r>
              <a:rPr lang="ru-RU" b="1" dirty="0" err="1"/>
              <a:t>що</a:t>
            </a:r>
            <a:r>
              <a:rPr lang="ru-RU" b="1" dirty="0"/>
              <a:t> привели до </a:t>
            </a:r>
            <a:r>
              <a:rPr lang="ru-RU" b="1" dirty="0" err="1" smtClean="0"/>
              <a:t>успіху</a:t>
            </a:r>
            <a:endParaRPr lang="ru-RU" b="1" dirty="0" smtClean="0"/>
          </a:p>
          <a:p>
            <a:pPr marL="0" indent="0">
              <a:buNone/>
            </a:pPr>
            <a:endParaRPr lang="ru-RU" b="1" dirty="0"/>
          </a:p>
          <a:p>
            <a:pPr marL="457200" indent="-457200">
              <a:buFont typeface="+mj-lt"/>
              <a:buAutoNum type="arabicPeriod"/>
            </a:pP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410" y="2368689"/>
            <a:ext cx="8352928" cy="2979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2802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828</TotalTime>
  <Words>971</Words>
  <Application>Microsoft Office PowerPoint</Application>
  <PresentationFormat>Экран (4:3)</PresentationFormat>
  <Paragraphs>75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NewsPrint</vt:lpstr>
      <vt:lpstr>ЗВ’ЯЗОК  ТА  КОМУНІКАЦІЯ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НСМ</dc:creator>
  <cp:lastModifiedBy>HP</cp:lastModifiedBy>
  <cp:revision>20</cp:revision>
  <dcterms:created xsi:type="dcterms:W3CDTF">2024-10-30T19:06:58Z</dcterms:created>
  <dcterms:modified xsi:type="dcterms:W3CDTF">2026-01-26T10:40:53Z</dcterms:modified>
</cp:coreProperties>
</file>