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62" r:id="rId9"/>
    <p:sldId id="275" r:id="rId10"/>
    <p:sldId id="264" r:id="rId11"/>
    <p:sldId id="269" r:id="rId12"/>
  </p:sldIdLst>
  <p:sldSz cx="18288000" cy="10287000"/>
  <p:notesSz cx="6858000" cy="9144000"/>
  <p:embeddedFontLst>
    <p:embeddedFont>
      <p:font typeface="Vollkorn" panose="020B0604020202020204" charset="0"/>
      <p:regular r:id="rId14"/>
    </p:embeddedFont>
    <p:embeddedFont>
      <p:font typeface="Vollkorn Bold" panose="020B0604020202020204" charset="0"/>
      <p:regular r:id="rId15"/>
    </p:embeddedFont>
    <p:embeddedFont>
      <p:font typeface="SimSun" panose="02010600030101010101" pitchFamily="2" charset="-122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59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06.02.2026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0" y="1790700"/>
            <a:ext cx="18288000" cy="73497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80000"/>
              </a:lnSpc>
            </a:pPr>
            <a:endParaRPr lang="uk-UA" sz="2000" spc="-23" dirty="0" smtClean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r>
              <a:rPr lang="ru-RU" sz="5940" spc="-23" dirty="0" err="1">
                <a:solidFill>
                  <a:srgbClr val="FFFFFF"/>
                </a:solidFill>
                <a:latin typeface="Vollkorn Bold"/>
              </a:rPr>
              <a:t>Правові</a:t>
            </a:r>
            <a:r>
              <a:rPr lang="ru-RU" sz="594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5940" spc="-23" dirty="0" err="1">
                <a:solidFill>
                  <a:srgbClr val="FFFFFF"/>
                </a:solidFill>
                <a:latin typeface="Vollkorn Bold"/>
              </a:rPr>
              <a:t>механізми</a:t>
            </a:r>
            <a:r>
              <a:rPr lang="ru-RU" sz="594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5940" spc="-23" dirty="0" err="1">
                <a:solidFill>
                  <a:srgbClr val="FFFFFF"/>
                </a:solidFill>
                <a:latin typeface="Vollkorn Bold"/>
              </a:rPr>
              <a:t>захисту</a:t>
            </a:r>
            <a:r>
              <a:rPr lang="ru-RU" sz="594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5940" spc="-23" dirty="0" err="1">
                <a:solidFill>
                  <a:srgbClr val="FFFFFF"/>
                </a:solidFill>
                <a:latin typeface="Vollkorn Bold"/>
              </a:rPr>
              <a:t>національних</a:t>
            </a:r>
            <a:r>
              <a:rPr lang="ru-RU" sz="594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5940" spc="-23" dirty="0" err="1">
                <a:solidFill>
                  <a:srgbClr val="FFFFFF"/>
                </a:solidFill>
                <a:latin typeface="Vollkorn Bold"/>
              </a:rPr>
              <a:t>інтересів</a:t>
            </a:r>
            <a:r>
              <a:rPr lang="ru-RU" sz="5940" spc="-23" dirty="0">
                <a:solidFill>
                  <a:srgbClr val="FFFFFF"/>
                </a:solidFill>
                <a:latin typeface="Vollkorn Bold"/>
              </a:rPr>
              <a:t> та </a:t>
            </a:r>
            <a:r>
              <a:rPr lang="ru-RU" sz="5940" spc="-23" dirty="0" err="1">
                <a:solidFill>
                  <a:srgbClr val="FFFFFF"/>
                </a:solidFill>
                <a:latin typeface="Vollkorn Bold"/>
              </a:rPr>
              <a:t>забезпечення</a:t>
            </a:r>
            <a:r>
              <a:rPr lang="ru-RU" sz="594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5940" spc="-23" dirty="0" err="1">
                <a:solidFill>
                  <a:srgbClr val="FFFFFF"/>
                </a:solidFill>
                <a:latin typeface="Vollkorn Bold"/>
              </a:rPr>
              <a:t>економічної</a:t>
            </a:r>
            <a:r>
              <a:rPr lang="ru-RU" sz="594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5940" spc="-23" dirty="0" err="1">
                <a:solidFill>
                  <a:srgbClr val="FFFFFF"/>
                </a:solidFill>
                <a:latin typeface="Vollkorn Bold"/>
              </a:rPr>
              <a:t>безпеки</a:t>
            </a:r>
            <a:r>
              <a:rPr lang="ru-RU" sz="594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ru-RU" sz="5940" spc="-23" dirty="0" err="1" smtClean="0">
                <a:solidFill>
                  <a:srgbClr val="FFFFFF"/>
                </a:solidFill>
                <a:latin typeface="Vollkorn Bold"/>
              </a:rPr>
              <a:t>держави</a:t>
            </a:r>
            <a:endParaRPr lang="ru-RU" sz="5940" spc="-23" dirty="0" smtClean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r>
              <a:rPr lang="en-US" sz="5940" spc="-23" dirty="0" smtClean="0">
                <a:solidFill>
                  <a:srgbClr val="FFFFFF"/>
                </a:solidFill>
                <a:latin typeface="Vollkorn Bold"/>
              </a:rPr>
              <a:t>(0</a:t>
            </a:r>
            <a:r>
              <a:rPr lang="en-US" sz="5940" spc="-23" dirty="0">
                <a:solidFill>
                  <a:srgbClr val="FFFFFF"/>
                </a:solidFill>
                <a:latin typeface="Vollkorn Bold"/>
              </a:rPr>
              <a:t>) </a:t>
            </a:r>
            <a:r>
              <a:rPr lang="en-US" sz="5940" spc="-23" dirty="0" err="1">
                <a:solidFill>
                  <a:srgbClr val="FFFFFF"/>
                </a:solidFill>
                <a:latin typeface="Vollkorn Bold"/>
              </a:rPr>
              <a:t>Вступ</a:t>
            </a:r>
            <a:r>
              <a:rPr lang="en-US" sz="594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en-US" sz="5940" spc="-23" dirty="0" err="1">
                <a:solidFill>
                  <a:srgbClr val="FFFFFF"/>
                </a:solidFill>
                <a:latin typeface="Vollkorn Bold"/>
              </a:rPr>
              <a:t>до</a:t>
            </a:r>
            <a:r>
              <a:rPr lang="en-US" sz="594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en-US" sz="5940" spc="-23" dirty="0" err="1" smtClean="0">
                <a:solidFill>
                  <a:srgbClr val="FFFFFF"/>
                </a:solidFill>
                <a:latin typeface="Vollkorn Bold"/>
              </a:rPr>
              <a:t>дисципліни</a:t>
            </a:r>
            <a:endParaRPr lang="uk-UA" sz="5940" spc="-23" dirty="0" smtClean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endParaRPr lang="en-US" sz="5940" spc="-23" dirty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r>
              <a:rPr lang="uk-UA" sz="4000" spc="-23" dirty="0" err="1">
                <a:solidFill>
                  <a:srgbClr val="FFFFFF"/>
                </a:solidFill>
                <a:latin typeface="Vollkorn Bold"/>
              </a:rPr>
              <a:t>д.е.н</a:t>
            </a:r>
            <a:r>
              <a:rPr lang="uk-UA" sz="4000" spc="-23" dirty="0">
                <a:solidFill>
                  <a:srgbClr val="FFFFFF"/>
                </a:solidFill>
                <a:latin typeface="Vollkorn Bold"/>
              </a:rPr>
              <a:t>., </a:t>
            </a:r>
            <a:r>
              <a:rPr lang="uk-UA" sz="4000" spc="-23" dirty="0" err="1">
                <a:solidFill>
                  <a:srgbClr val="FFFFFF"/>
                </a:solidFill>
                <a:latin typeface="Vollkorn Bold"/>
              </a:rPr>
              <a:t>д.н.держ.упр</a:t>
            </a:r>
            <a:r>
              <a:rPr lang="uk-UA" sz="4000" spc="-23" dirty="0">
                <a:solidFill>
                  <a:srgbClr val="FFFFFF"/>
                </a:solidFill>
                <a:latin typeface="Vollkorn Bold"/>
              </a:rPr>
              <a:t>., проф., професор кафедри права та правоохоронної діяльності </a:t>
            </a:r>
          </a:p>
          <a:p>
            <a:pPr algn="ctr">
              <a:lnSpc>
                <a:spcPct val="80000"/>
              </a:lnSpc>
            </a:pPr>
            <a:r>
              <a:rPr lang="uk-UA" sz="4000" spc="-23" dirty="0" err="1">
                <a:solidFill>
                  <a:srgbClr val="FFFFFF"/>
                </a:solidFill>
                <a:latin typeface="Vollkorn Bold"/>
              </a:rPr>
              <a:t>Димитрій</a:t>
            </a:r>
            <a:r>
              <a:rPr lang="uk-UA" sz="4000" spc="-23" dirty="0">
                <a:solidFill>
                  <a:srgbClr val="FFFFFF"/>
                </a:solidFill>
                <a:latin typeface="Vollkorn Bold"/>
              </a:rPr>
              <a:t> </a:t>
            </a:r>
            <a:r>
              <a:rPr lang="uk-UA" sz="4000" spc="-23" dirty="0" smtClean="0">
                <a:solidFill>
                  <a:srgbClr val="FFFFFF"/>
                </a:solidFill>
                <a:latin typeface="Vollkorn Bold"/>
              </a:rPr>
              <a:t>ГРИЦИШЕН</a:t>
            </a:r>
          </a:p>
          <a:p>
            <a:pPr algn="ctr">
              <a:lnSpc>
                <a:spcPct val="80000"/>
              </a:lnSpc>
            </a:pPr>
            <a:endParaRPr lang="uk-UA" sz="4000" spc="-23" dirty="0">
              <a:solidFill>
                <a:srgbClr val="FFFFFF"/>
              </a:solidFill>
              <a:latin typeface="Vollkorn Bold"/>
            </a:endParaRPr>
          </a:p>
          <a:p>
            <a:pPr algn="ctr">
              <a:lnSpc>
                <a:spcPct val="80000"/>
              </a:lnSpc>
            </a:pPr>
            <a:r>
              <a:rPr lang="uk-UA" sz="4000" spc="-23" dirty="0" err="1">
                <a:solidFill>
                  <a:srgbClr val="FFFFFF"/>
                </a:solidFill>
                <a:latin typeface="Vollkorn Bold"/>
              </a:rPr>
              <a:t>д.ю.н</a:t>
            </a:r>
            <a:r>
              <a:rPr lang="uk-UA" sz="4000" spc="-23" dirty="0">
                <a:solidFill>
                  <a:srgbClr val="FFFFFF"/>
                </a:solidFill>
                <a:latin typeface="Vollkorn Bold"/>
              </a:rPr>
              <a:t>., доц.. професор кафедри права та правоохоронної діяльності</a:t>
            </a:r>
          </a:p>
          <a:p>
            <a:pPr algn="ctr">
              <a:lnSpc>
                <a:spcPct val="80000"/>
              </a:lnSpc>
            </a:pPr>
            <a:r>
              <a:rPr lang="uk-UA" sz="4000" spc="-23" dirty="0">
                <a:solidFill>
                  <a:srgbClr val="FFFFFF"/>
                </a:solidFill>
                <a:latin typeface="Vollkorn Bold"/>
              </a:rPr>
              <a:t>Тетяна БАРАНОВСЬКА </a:t>
            </a:r>
          </a:p>
          <a:p>
            <a:pPr algn="ctr">
              <a:lnSpc>
                <a:spcPct val="80000"/>
              </a:lnSpc>
            </a:pPr>
            <a:endParaRPr lang="en-US" sz="4000" spc="-23" dirty="0">
              <a:solidFill>
                <a:srgbClr val="FFFFFF"/>
              </a:solidFill>
              <a:latin typeface="Vollkorn 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2488602" y="142101"/>
            <a:ext cx="13310796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zh-CN" sz="3000" spc="-20" dirty="0">
                <a:solidFill>
                  <a:srgbClr val="17375E"/>
                </a:solidFill>
                <a:latin typeface="Vollkorn Bold"/>
              </a:rPr>
              <a:t>Розподіл балів</a:t>
            </a:r>
            <a:r>
              <a:rPr kumimoji="0" lang="uk-UA" altLang="zh-CN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uk-UA" altLang="zh-CN" sz="3000" spc="-20" dirty="0">
                <a:solidFill>
                  <a:srgbClr val="17375E"/>
                </a:solidFill>
                <a:latin typeface="Vollkorn Bold"/>
              </a:rPr>
              <a:t>з навчальної</a:t>
            </a:r>
            <a:r>
              <a:rPr kumimoji="0" lang="uk-UA" altLang="zh-CN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uk-UA" altLang="zh-CN" sz="3000" spc="-20" dirty="0">
                <a:solidFill>
                  <a:srgbClr val="17375E"/>
                </a:solidFill>
                <a:latin typeface="Vollkorn Bold"/>
              </a:rPr>
              <a:t>дисципліни</a:t>
            </a: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609597" y="2604560"/>
            <a:ext cx="16535400" cy="55399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altLang="zh-CN" sz="3000" spc="-20" dirty="0">
                <a:solidFill>
                  <a:srgbClr val="17375E"/>
                </a:solidFill>
                <a:latin typeface="Vollkorn Bold"/>
              </a:rPr>
              <a:t>Розподіл</a:t>
            </a:r>
            <a:r>
              <a:rPr kumimoji="0" lang="uk-UA" altLang="zh-CN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uk-UA" altLang="zh-CN" sz="3000" spc="-20" dirty="0">
                <a:solidFill>
                  <a:srgbClr val="17375E"/>
                </a:solidFill>
                <a:latin typeface="Vollkorn Bold"/>
              </a:rPr>
              <a:t>балів</a:t>
            </a:r>
            <a:r>
              <a:rPr kumimoji="0" lang="uk-UA" altLang="zh-CN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uk-UA" altLang="zh-CN" sz="3000" spc="-20" dirty="0">
                <a:solidFill>
                  <a:srgbClr val="17375E"/>
                </a:solidFill>
                <a:latin typeface="Vollkorn Bold"/>
              </a:rPr>
              <a:t>за виконання завдань поточного контролю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2730102" y="6017841"/>
            <a:ext cx="1229439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696913" algn="l"/>
                <a:tab pos="828675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96913" algn="l"/>
                <a:tab pos="828675" algn="ctr"/>
              </a:tabLst>
            </a:pPr>
            <a:r>
              <a:rPr lang="uk-UA" altLang="zh-CN" sz="3000" spc="-20" dirty="0">
                <a:solidFill>
                  <a:srgbClr val="17375E"/>
                </a:solidFill>
                <a:latin typeface="Vollkorn Bold"/>
              </a:rPr>
              <a:t>Розподіл балів за виконання завдань під час навчальних занять</a:t>
            </a:r>
          </a:p>
        </p:txBody>
      </p:sp>
      <p:graphicFrame>
        <p:nvGraphicFramePr>
          <p:cNvPr id="3" name="Таблиця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2247749"/>
              </p:ext>
            </p:extLst>
          </p:nvPr>
        </p:nvGraphicFramePr>
        <p:xfrm>
          <a:off x="3782783" y="557057"/>
          <a:ext cx="10553701" cy="2057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716866">
                  <a:extLst>
                    <a:ext uri="{9D8B030D-6E8A-4147-A177-3AD203B41FA5}">
                      <a16:colId xmlns:a16="http://schemas.microsoft.com/office/drawing/2014/main" val="545281168"/>
                    </a:ext>
                  </a:extLst>
                </a:gridCol>
                <a:gridCol w="2836835">
                  <a:extLst>
                    <a:ext uri="{9D8B030D-6E8A-4147-A177-3AD203B41FA5}">
                      <a16:colId xmlns:a16="http://schemas.microsoft.com/office/drawing/2014/main" val="132317253"/>
                    </a:ext>
                  </a:extLst>
                </a:gridCol>
              </a:tblGrid>
              <a:tr h="204798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Види робіт здобувача вищої освіти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Кількість балів за семестр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685573642"/>
                  </a:ext>
                </a:extLst>
              </a:tr>
              <a:tr h="204798"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Для здобувача денної форми навчання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9515254"/>
                  </a:ext>
                </a:extLst>
              </a:tr>
              <a:tr h="204798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Виконання завдань поточного контролю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63844156"/>
                  </a:ext>
                </a:extLst>
              </a:tr>
              <a:tr h="204798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Виконання завдань модульного контролю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91789307"/>
                  </a:ext>
                </a:extLst>
              </a:tr>
              <a:tr h="20479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Підсумкова семестрова оцінка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93832542"/>
                  </a:ext>
                </a:extLst>
              </a:tr>
              <a:tr h="204798"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Для здобувача заочної форми навчання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3199430"/>
                  </a:ext>
                </a:extLst>
              </a:tr>
              <a:tr h="20479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Виконання завдань поточного контролю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41634853"/>
                  </a:ext>
                </a:extLst>
              </a:tr>
              <a:tr h="20479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Виконання завдань підсумкового контролю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6134450"/>
                  </a:ext>
                </a:extLst>
              </a:tr>
              <a:tr h="20479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4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Підсумкова семестрова оцінка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4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62731974"/>
                  </a:ext>
                </a:extLst>
              </a:tr>
            </a:tbl>
          </a:graphicData>
        </a:graphic>
      </p:graphicFrame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3887971"/>
              </p:ext>
            </p:extLst>
          </p:nvPr>
        </p:nvGraphicFramePr>
        <p:xfrm>
          <a:off x="3782784" y="3111472"/>
          <a:ext cx="10515601" cy="29063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394569">
                  <a:extLst>
                    <a:ext uri="{9D8B030D-6E8A-4147-A177-3AD203B41FA5}">
                      <a16:colId xmlns:a16="http://schemas.microsoft.com/office/drawing/2014/main" val="3669553165"/>
                    </a:ext>
                  </a:extLst>
                </a:gridCol>
                <a:gridCol w="1560516">
                  <a:extLst>
                    <a:ext uri="{9D8B030D-6E8A-4147-A177-3AD203B41FA5}">
                      <a16:colId xmlns:a16="http://schemas.microsoft.com/office/drawing/2014/main" val="2141501888"/>
                    </a:ext>
                  </a:extLst>
                </a:gridCol>
                <a:gridCol w="1560516">
                  <a:extLst>
                    <a:ext uri="{9D8B030D-6E8A-4147-A177-3AD203B41FA5}">
                      <a16:colId xmlns:a16="http://schemas.microsoft.com/office/drawing/2014/main" val="2323477046"/>
                    </a:ext>
                  </a:extLst>
                </a:gridCol>
              </a:tblGrid>
              <a:tr h="525666"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Види робіт здобувача вищої освіти</a:t>
                      </a: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Кількість балів за семестр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7259233"/>
                  </a:ext>
                </a:extLst>
              </a:tr>
              <a:tr h="525666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денна форма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заочна форма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379750856"/>
                  </a:ext>
                </a:extLst>
              </a:tr>
              <a:tr h="265005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Виконання завдань під час навчальних занять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29951118"/>
                  </a:ext>
                </a:extLst>
              </a:tr>
              <a:tr h="265005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Виконання та захист індивідуальних самостійних завдань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72039089"/>
                  </a:ext>
                </a:extLst>
              </a:tr>
              <a:tr h="1060022">
                <a:tc>
                  <a:txBody>
                    <a:bodyPr/>
                    <a:lstStyle/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Виконання науково-дослідної роботи та інших видів робіт (додаткові – заохочувальні бали):</a:t>
                      </a:r>
                    </a:p>
                    <a:p>
                      <a:pPr algn="just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Підготовка наукових статей, тез доповідей наукових конференцій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018665087"/>
                  </a:ext>
                </a:extLst>
              </a:tr>
              <a:tr h="265005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Разом за виконання завдань поточного контролю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72991897"/>
                  </a:ext>
                </a:extLst>
              </a:tr>
            </a:tbl>
          </a:graphicData>
        </a:graphic>
      </p:graphicFrame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2722904"/>
              </p:ext>
            </p:extLst>
          </p:nvPr>
        </p:nvGraphicFramePr>
        <p:xfrm>
          <a:off x="3744686" y="6591300"/>
          <a:ext cx="10591799" cy="192426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40924">
                  <a:extLst>
                    <a:ext uri="{9D8B030D-6E8A-4147-A177-3AD203B41FA5}">
                      <a16:colId xmlns:a16="http://schemas.microsoft.com/office/drawing/2014/main" val="1200520296"/>
                    </a:ext>
                  </a:extLst>
                </a:gridCol>
                <a:gridCol w="1476497">
                  <a:extLst>
                    <a:ext uri="{9D8B030D-6E8A-4147-A177-3AD203B41FA5}">
                      <a16:colId xmlns:a16="http://schemas.microsoft.com/office/drawing/2014/main" val="947891888"/>
                    </a:ext>
                  </a:extLst>
                </a:gridCol>
                <a:gridCol w="1474378">
                  <a:extLst>
                    <a:ext uri="{9D8B030D-6E8A-4147-A177-3AD203B41FA5}">
                      <a16:colId xmlns:a16="http://schemas.microsoft.com/office/drawing/2014/main" val="1912214373"/>
                    </a:ext>
                  </a:extLst>
                </a:gridCol>
              </a:tblGrid>
              <a:tr h="664550">
                <a:tc row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Види робіт здобувача вищої </a:t>
                      </a:r>
                      <a:r>
                        <a:rPr lang="uk-UA" sz="1600" b="0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освіти</a:t>
                      </a:r>
                      <a:endParaRPr lang="uk-UA" sz="16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Кількість балів за семестр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6006115"/>
                  </a:ext>
                </a:extLst>
              </a:tr>
              <a:tr h="254657">
                <a:tc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денна форма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заочна форма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79949790"/>
                  </a:ext>
                </a:extLst>
              </a:tr>
              <a:tr h="335020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Виконання практичних робіт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60415063"/>
                  </a:ext>
                </a:extLst>
              </a:tr>
              <a:tr h="335020">
                <a:tc>
                  <a:txBody>
                    <a:bodyPr/>
                    <a:lstStyle/>
                    <a:p>
                      <a:pPr algn="l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Виконання тестових завдань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58651494"/>
                  </a:ext>
                </a:extLst>
              </a:tr>
              <a:tr h="335020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Разом за виконання завдань під час навчальних занять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9666322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495300" y="2628900"/>
            <a:ext cx="17297400" cy="3447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uk-UA" sz="3200" b="1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Метою вивчення навчальної дисципліни </a:t>
            </a:r>
            <a:r>
              <a:rPr lang="uk-UA" sz="32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є формування у здобувачів третього (</a:t>
            </a:r>
            <a:r>
              <a:rPr lang="uk-UA" sz="3200" dirty="0" err="1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освітньо</a:t>
            </a:r>
            <a:r>
              <a:rPr lang="uk-UA" sz="3200" dirty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-наукового) рівня вищої освіти системного наукового розуміння правових засад, інституційних механізмів і правозастосовної практики захисту національних інтересів та забезпечення економічної безпеки держави, а також розвиток здатності до самостійного наукового аналізу, критичного осмислення та розроблення ефективних правових рішень у сфері протидії внутрішнім і зовнішнім загрозам економічній безпеці в умовах глобалізації, гібридних загроз і воєнного стану</a:t>
            </a:r>
            <a:r>
              <a:rPr lang="uk-UA" sz="3200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. </a:t>
            </a:r>
            <a:endParaRPr lang="uk-UA" sz="3200" dirty="0" smtClean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38977" y="763667"/>
            <a:ext cx="15934623" cy="75097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uk-UA" sz="2400" b="1" dirty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Завданнями навчальної дисципліни є</a:t>
            </a:r>
            <a:r>
              <a:rPr lang="uk-UA" sz="2400" b="1" dirty="0" smtClean="0">
                <a:solidFill>
                  <a:schemeClr val="accent1">
                    <a:lumMod val="50000"/>
                  </a:schemeClr>
                </a:solidFill>
                <a:latin typeface="Vollkorn Bold" panose="020B0604020202020204" charset="0"/>
                <a:ea typeface="Vollkorn Bold" panose="020B0604020202020204" charset="0"/>
              </a:rPr>
              <a:t>:</a:t>
            </a:r>
          </a:p>
          <a:p>
            <a:endParaRPr lang="uk-UA" sz="2400" b="1" dirty="0" smtClean="0">
              <a:solidFill>
                <a:schemeClr val="accent1">
                  <a:lumMod val="50000"/>
                </a:schemeClr>
              </a:solidFill>
              <a:latin typeface="Vollkorn Bold" panose="020B0604020202020204" charset="0"/>
              <a:ea typeface="Vollkorn Bold" panose="020B0604020202020204" charset="0"/>
            </a:endParaRPr>
          </a:p>
          <a:p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1.	</a:t>
            </a:r>
            <a:r>
              <a:rPr lang="uk-UA" sz="2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Сприяти формуванню здатності розв’язувати комплексні правові проблеми у сфері захисту національних економічних інтересів та економічної безпеки держави на основі системного наукового світогляду, міждисциплінарного підходу, принципів професійної та академічної етики.</a:t>
            </a:r>
          </a:p>
          <a:p>
            <a:r>
              <a:rPr lang="uk-UA" sz="2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2.	Забезпечити опанування передових концептуальних і методологічних підходів до дослідження правових механізмів економічної безпеки держави, у тому числі на стику права, економіки, </a:t>
            </a:r>
            <a:r>
              <a:rPr lang="uk-UA" sz="2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безпекознавства</a:t>
            </a:r>
            <a:r>
              <a:rPr lang="uk-UA" sz="2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та публічного управління.</a:t>
            </a:r>
          </a:p>
          <a:p>
            <a:r>
              <a:rPr lang="uk-UA" sz="2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3.	Розвинути здатність планувати та виконувати оригінальні наукові дослідження у сфері правового забезпечення та захисту національних економічних інтересів держави, орієнтовані на отримання нових наукових результатів і їх подальшу публікацію у фахових виданнях.</a:t>
            </a:r>
          </a:p>
          <a:p>
            <a:r>
              <a:rPr lang="uk-UA" sz="2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4.	Сформувати навички застосування сучасного наукового інструментарію правового та міждисциплінарного дослідження, критичного аналізу доктринальних підходів, правозастосовної практики та результатів досліджень з дотриманням стандартів академічної доброчесності.</a:t>
            </a:r>
          </a:p>
          <a:p>
            <a:r>
              <a:rPr lang="uk-UA" sz="2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5.	Навчити здійснювати доктринальне тлумачення та порівняльно-правовий аналіз норм національного, міжнародного та права Європейського Союзу у сфері економічної безпеки та захисту національних інтересів.</a:t>
            </a:r>
          </a:p>
          <a:p>
            <a:r>
              <a:rPr lang="uk-UA" sz="2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6.	Сприяти розвитку здатності моделювати оптимальні правові рішення у відповідь на сучасні та перспективні загрози економічній безпеці держави, а також прогнозувати правові, соціально-економічні та управлінські наслідки їх реалізації.</a:t>
            </a:r>
          </a:p>
          <a:p>
            <a:r>
              <a:rPr lang="uk-UA" sz="2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7.	Забезпечити формування вмінь виявляти нові інституційні та етичні виклики у сфері економічних відносин і державної </a:t>
            </a:r>
            <a:r>
              <a:rPr lang="uk-UA" sz="2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безпекової</a:t>
            </a:r>
            <a:r>
              <a:rPr lang="uk-UA" sz="2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політики та розробляти правові механізми їх подолання.</a:t>
            </a:r>
          </a:p>
          <a:p>
            <a:r>
              <a:rPr lang="uk-UA" sz="2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8.	Сформувати здатність готувати науково обґрунтовані правові висновки, рекомендації та пропозиції, спрямовані на вдосконалення законодавства, правозастосовної практики та правової політики у сфері забезпечення економічної безпеки держави.</a:t>
            </a:r>
          </a:p>
          <a:p>
            <a:r>
              <a:rPr lang="uk-UA" sz="2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9.	Підготувати здобувачів до обґрунтування напрямів розвитку правової політики у сфері захисту національних економічних інтересів держави з урахуванням трансформацій правової системи, глобалізаційних процесів і сучасних </a:t>
            </a:r>
            <a:r>
              <a:rPr lang="uk-UA" sz="2000" dirty="0" err="1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безпекових</a:t>
            </a:r>
            <a:r>
              <a:rPr lang="uk-UA" sz="2000" dirty="0">
                <a:solidFill>
                  <a:schemeClr val="accent1">
                    <a:lumMod val="50000"/>
                  </a:schemeClr>
                </a:solidFill>
                <a:latin typeface="Vollkorn" panose="020B0604020202020204" charset="0"/>
                <a:ea typeface="Vollkorn" panose="020B0604020202020204" charset="0"/>
              </a:rPr>
              <a:t> викликів.</a:t>
            </a:r>
          </a:p>
          <a:p>
            <a:endParaRPr lang="uk-UA" sz="2000" dirty="0" smtClean="0">
              <a:solidFill>
                <a:schemeClr val="accent1">
                  <a:lumMod val="50000"/>
                </a:schemeClr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960888" y="121105"/>
            <a:ext cx="11863135" cy="5700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20"/>
              </a:lnSpc>
            </a:pPr>
            <a:r>
              <a:rPr lang="en-US" sz="3600" spc="-47" dirty="0" err="1">
                <a:solidFill>
                  <a:srgbClr val="17375E"/>
                </a:solidFill>
                <a:latin typeface="Vollkorn Bold"/>
              </a:rPr>
              <a:t>Структура</a:t>
            </a:r>
            <a:r>
              <a:rPr lang="en-US" sz="3600" spc="-47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3600" spc="-47" dirty="0" err="1">
                <a:solidFill>
                  <a:srgbClr val="17375E"/>
                </a:solidFill>
                <a:latin typeface="Vollkorn Bold"/>
              </a:rPr>
              <a:t>навчальної</a:t>
            </a:r>
            <a:r>
              <a:rPr lang="en-US" sz="3600" spc="-47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3600" spc="-47" dirty="0" err="1">
                <a:solidFill>
                  <a:srgbClr val="17375E"/>
                </a:solidFill>
                <a:latin typeface="Vollkorn Bold"/>
              </a:rPr>
              <a:t>дисципліни</a:t>
            </a:r>
            <a:endParaRPr lang="en-US" sz="3600" spc="-47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942555"/>
              </p:ext>
            </p:extLst>
          </p:nvPr>
        </p:nvGraphicFramePr>
        <p:xfrm>
          <a:off x="723901" y="652413"/>
          <a:ext cx="16840198" cy="786484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91896">
                  <a:extLst>
                    <a:ext uri="{9D8B030D-6E8A-4147-A177-3AD203B41FA5}">
                      <a16:colId xmlns:a16="http://schemas.microsoft.com/office/drawing/2014/main" val="3672918057"/>
                    </a:ext>
                  </a:extLst>
                </a:gridCol>
                <a:gridCol w="90403">
                  <a:extLst>
                    <a:ext uri="{9D8B030D-6E8A-4147-A177-3AD203B41FA5}">
                      <a16:colId xmlns:a16="http://schemas.microsoft.com/office/drawing/2014/main" val="4146175532"/>
                    </a:ext>
                  </a:extLst>
                </a:gridCol>
                <a:gridCol w="952499">
                  <a:extLst>
                    <a:ext uri="{9D8B030D-6E8A-4147-A177-3AD203B41FA5}">
                      <a16:colId xmlns:a16="http://schemas.microsoft.com/office/drawing/2014/main" val="376632071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77794979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768542019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658237989"/>
                    </a:ext>
                  </a:extLst>
                </a:gridCol>
                <a:gridCol w="783088">
                  <a:extLst>
                    <a:ext uri="{9D8B030D-6E8A-4147-A177-3AD203B41FA5}">
                      <a16:colId xmlns:a16="http://schemas.microsoft.com/office/drawing/2014/main" val="1996628272"/>
                    </a:ext>
                  </a:extLst>
                </a:gridCol>
                <a:gridCol w="664712">
                  <a:extLst>
                    <a:ext uri="{9D8B030D-6E8A-4147-A177-3AD203B41FA5}">
                      <a16:colId xmlns:a16="http://schemas.microsoft.com/office/drawing/2014/main" val="4067997269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098883845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2264525"/>
                    </a:ext>
                  </a:extLst>
                </a:gridCol>
              </a:tblGrid>
              <a:tr h="207018">
                <a:tc rowSpan="3"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Змістові модулі і теми</a:t>
                      </a:r>
                    </a:p>
                  </a:txBody>
                  <a:tcPr marL="30413" marR="30413" marT="0" marB="0" anchor="ctr"/>
                </a:tc>
                <a:tc rowSpan="3" hMerge="1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30413" marR="30413" marT="0" marB="0" anchor="ctr"/>
                </a:tc>
                <a:tc gridSpan="8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Кількість годин</a:t>
                      </a:r>
                    </a:p>
                  </a:txBody>
                  <a:tcPr marL="30413" marR="30413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6275460"/>
                  </a:ext>
                </a:extLst>
              </a:tr>
              <a:tr h="207018">
                <a:tc gridSpan="2"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uk-UA" sz="1600" b="1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30413" marR="30413" marT="0" marB="0" anchor="ctr"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денна форма</a:t>
                      </a:r>
                    </a:p>
                  </a:txBody>
                  <a:tcPr marL="30413" marR="30413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заочна форма</a:t>
                      </a:r>
                    </a:p>
                  </a:txBody>
                  <a:tcPr marL="30413" marR="30413" marT="0" marB="0"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0548685"/>
                  </a:ext>
                </a:extLst>
              </a:tr>
              <a:tr h="978267">
                <a:tc gridSpan="2" v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endParaRPr lang="uk-UA" sz="1600" b="1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30413" marR="30413" marT="0" marB="0"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усього</a:t>
                      </a:r>
                    </a:p>
                  </a:txBody>
                  <a:tcPr marL="30413" marR="30413" marT="0" marB="0"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лекції</a:t>
                      </a:r>
                    </a:p>
                  </a:txBody>
                  <a:tcPr marL="30413" marR="30413" marT="0" marB="0"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</a:t>
                      </a:r>
                    </a:p>
                  </a:txBody>
                  <a:tcPr marL="30413" marR="30413" marT="0" marB="0"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самостійна робота</a:t>
                      </a:r>
                    </a:p>
                  </a:txBody>
                  <a:tcPr marL="30413" marR="30413" marT="0" marB="0"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усього</a:t>
                      </a:r>
                    </a:p>
                  </a:txBody>
                  <a:tcPr marL="30413" marR="30413" marT="0" marB="0"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лекції</a:t>
                      </a:r>
                    </a:p>
                  </a:txBody>
                  <a:tcPr marL="30413" marR="30413" marT="0" marB="0"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</a:t>
                      </a:r>
                    </a:p>
                  </a:txBody>
                  <a:tcPr marL="30413" marR="30413" marT="0" marB="0" vert="vert27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самостійна робота</a:t>
                      </a:r>
                    </a:p>
                  </a:txBody>
                  <a:tcPr marL="30413" marR="30413" marT="0" marB="0" vert="vert270"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2782859"/>
                  </a:ext>
                </a:extLst>
              </a:tr>
              <a:tr h="207018">
                <a:tc gridSpan="10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МОДУЛЬ 1</a:t>
                      </a:r>
                    </a:p>
                  </a:txBody>
                  <a:tcPr marL="30413" marR="30413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0771508"/>
                  </a:ext>
                </a:extLst>
              </a:tr>
              <a:tr h="414037">
                <a:tc gridSpan="10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1. </a:t>
                      </a:r>
                    </a:p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ln>
                            <a:noFill/>
                          </a:ln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ТЕОРЕТИЧНІ ЗАСАДИ СУЧАСНИХ ОСВІТНІХ ТЕХНОЛОГІЙ У ВИЩІЙ ШКОЛІ</a:t>
                      </a:r>
                    </a:p>
                  </a:txBody>
                  <a:tcPr marL="30413" marR="30413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6345997"/>
                  </a:ext>
                </a:extLst>
              </a:tr>
              <a:tr h="20701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1. </a:t>
                      </a:r>
                      <a:r>
                        <a:rPr lang="uk-UA" sz="16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Генеза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та концептуалізація категорії національних інтересів </a:t>
                      </a:r>
                    </a:p>
                  </a:txBody>
                  <a:tcPr marL="30413" marR="30413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28216080"/>
                  </a:ext>
                </a:extLst>
              </a:tr>
              <a:tr h="20701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2. Теорії національних інтересів</a:t>
                      </a:r>
                    </a:p>
                  </a:txBody>
                  <a:tcPr marL="30413" marR="30413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780207"/>
                  </a:ext>
                </a:extLst>
              </a:tr>
              <a:tr h="20701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3. Види національних інтересів та загрози</a:t>
                      </a:r>
                    </a:p>
                  </a:txBody>
                  <a:tcPr marL="30413" marR="30413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5864941"/>
                  </a:ext>
                </a:extLst>
              </a:tr>
              <a:tr h="20701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4. Правове закріплення національних інтересів</a:t>
                      </a:r>
                    </a:p>
                  </a:txBody>
                  <a:tcPr marL="30413" marR="30413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11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62501"/>
                  </a:ext>
                </a:extLst>
              </a:tr>
              <a:tr h="20701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Модульний контроль 1</a:t>
                      </a:r>
                    </a:p>
                  </a:txBody>
                  <a:tcPr marL="30413" marR="30413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5641243"/>
                  </a:ext>
                </a:extLst>
              </a:tr>
              <a:tr h="257180">
                <a:tc>
                  <a:txBody>
                    <a:bodyPr/>
                    <a:lstStyle/>
                    <a:p>
                      <a:pPr algn="l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Разом за змістовий модуль 1</a:t>
                      </a:r>
                    </a:p>
                  </a:txBody>
                  <a:tcPr marL="30413" marR="30413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42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13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9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20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40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32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7133361"/>
                  </a:ext>
                </a:extLst>
              </a:tr>
              <a:tr h="414037">
                <a:tc gridSpan="10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2. </a:t>
                      </a:r>
                    </a:p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ПРАВОВІ МЕХАНІЗМИ ЗАБЕЗПЕЧЕННЯ ЕКОНОМІЧНОЇ БЕЗПЕКИ ДЕРЖАВИ</a:t>
                      </a:r>
                    </a:p>
                  </a:txBody>
                  <a:tcPr marL="30413" marR="30413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5449672"/>
                  </a:ext>
                </a:extLst>
              </a:tr>
              <a:tr h="207018">
                <a:tc>
                  <a:txBody>
                    <a:bodyPr/>
                    <a:lstStyle/>
                    <a:p>
                      <a:pPr algn="just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5. Економічна безпека у системі національних інтересів і національної безпеки</a:t>
                      </a:r>
                    </a:p>
                  </a:txBody>
                  <a:tcPr marL="30413" marR="30413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7030583"/>
                  </a:ext>
                </a:extLst>
              </a:tr>
              <a:tr h="207018">
                <a:tc>
                  <a:txBody>
                    <a:bodyPr/>
                    <a:lstStyle/>
                    <a:p>
                      <a:pPr algn="just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6. Управління сучасними загрозами економічній безпеці</a:t>
                      </a:r>
                    </a:p>
                  </a:txBody>
                  <a:tcPr marL="30413" marR="30413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11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5062661"/>
                  </a:ext>
                </a:extLst>
              </a:tr>
              <a:tr h="207018">
                <a:tc>
                  <a:txBody>
                    <a:bodyPr/>
                    <a:lstStyle/>
                    <a:p>
                      <a:pPr algn="just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7. Правове регулювання забезпечення економічної безпеки держави</a:t>
                      </a:r>
                    </a:p>
                  </a:txBody>
                  <a:tcPr marL="30413" marR="30413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11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11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9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5067629"/>
                  </a:ext>
                </a:extLst>
              </a:tr>
              <a:tr h="207018">
                <a:tc>
                  <a:txBody>
                    <a:bodyPr/>
                    <a:lstStyle/>
                    <a:p>
                      <a:pPr algn="just" fontAlgn="auto">
                        <a:lnSpc>
                          <a:spcPts val="1800"/>
                        </a:lnSpc>
                        <a:spcAft>
                          <a:spcPts val="0"/>
                        </a:spcAft>
                        <a:tabLst>
                          <a:tab pos="895985" algn="l"/>
                        </a:tabLs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8. Зарубіжний досвід правового регулювання економічної безпеки</a:t>
                      </a:r>
                    </a:p>
                  </a:txBody>
                  <a:tcPr marL="30413" marR="30413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11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11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9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9719991"/>
                  </a:ext>
                </a:extLst>
              </a:tr>
              <a:tr h="207018">
                <a:tc>
                  <a:txBody>
                    <a:bodyPr/>
                    <a:lstStyle/>
                    <a:p>
                      <a:pPr algn="just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9. Правовий статус і взаємодія суб’єктів забезпечення економічної безпеки</a:t>
                      </a:r>
                    </a:p>
                  </a:txBody>
                  <a:tcPr marL="30413" marR="30413" marT="0" marB="0"/>
                </a:tc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11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8587029"/>
                  </a:ext>
                </a:extLst>
              </a:tr>
              <a:tr h="256619">
                <a:tc>
                  <a:txBody>
                    <a:bodyPr/>
                    <a:lstStyle/>
                    <a:p>
                      <a:pPr algn="just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10. Міжнародна та </a:t>
                      </a:r>
                      <a:r>
                        <a:rPr lang="uk-UA" sz="16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міжінституційна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співпраця у сфері захисту національних інтересів та протидії економічній злочинності</a:t>
                      </a:r>
                    </a:p>
                  </a:txBody>
                  <a:tcPr marL="30413" marR="30413" marT="0" marB="0"/>
                </a:tc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11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13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2792894"/>
                  </a:ext>
                </a:extLst>
              </a:tr>
              <a:tr h="207018">
                <a:tc>
                  <a:txBody>
                    <a:bodyPr/>
                    <a:lstStyle/>
                    <a:p>
                      <a:pPr algn="just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Модульний контроль 2</a:t>
                      </a:r>
                    </a:p>
                  </a:txBody>
                  <a:tcPr marL="30413" marR="30413" marT="0" marB="0"/>
                </a:tc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79500211"/>
                  </a:ext>
                </a:extLst>
              </a:tr>
              <a:tr h="207018">
                <a:tc>
                  <a:txBody>
                    <a:bodyPr/>
                    <a:lstStyle/>
                    <a:p>
                      <a:pPr algn="l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Разом за змістовий модуль 2</a:t>
                      </a:r>
                    </a:p>
                  </a:txBody>
                  <a:tcPr marL="30413" marR="30413" marT="0" marB="0" anchor="ctr"/>
                </a:tc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65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21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14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30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66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50</a:t>
                      </a:r>
                    </a:p>
                  </a:txBody>
                  <a:tcPr marL="30413" marR="30413" marT="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0406069"/>
                  </a:ext>
                </a:extLst>
              </a:tr>
              <a:tr h="207018">
                <a:tc gridSpan="10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ЗМІСТОВИЙ МОДУЛЬ 3. ПРАВОВІ МЕХАНІЗМИ ПРОТИДІЇ СУЧАСНИМ ЗАГРОЗАМ НАЦІОНАЛЬНИМ ЕКОНОМІЧНИМ ІНТЕРЕСАМ</a:t>
                      </a:r>
                    </a:p>
                  </a:txBody>
                  <a:tcPr marL="30413" marR="30413" marT="0" marB="0" anchor="ctr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594385"/>
                  </a:ext>
                </a:extLst>
              </a:tr>
              <a:tr h="20701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11. Правові механізми протидії порушенням правил державного експортного контролю</a:t>
                      </a:r>
                    </a:p>
                  </a:txBody>
                  <a:tcPr marL="30413" marR="30413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11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1131863"/>
                  </a:ext>
                </a:extLst>
              </a:tr>
              <a:tr h="20701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12. Правові механізми протидії фінансування тероризму та збройних конфліктів</a:t>
                      </a:r>
                    </a:p>
                  </a:txBody>
                  <a:tcPr marL="30413" marR="30413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11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11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131224"/>
                  </a:ext>
                </a:extLst>
              </a:tr>
              <a:tr h="20701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13. Правові механізми протидії корупційним правопорушенням </a:t>
                      </a:r>
                    </a:p>
                  </a:txBody>
                  <a:tcPr marL="30413" marR="30413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11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11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9899997"/>
                  </a:ext>
                </a:extLst>
              </a:tr>
              <a:tr h="207018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Тема 14. Правові механізми протидії кіберзлочинності</a:t>
                      </a:r>
                    </a:p>
                  </a:txBody>
                  <a:tcPr marL="30413" marR="30413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10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5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11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0331320"/>
                  </a:ext>
                </a:extLst>
              </a:tr>
              <a:tr h="207018">
                <a:tc>
                  <a:txBody>
                    <a:bodyPr/>
                    <a:lstStyle/>
                    <a:p>
                      <a:pPr algn="just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Модульний контроль 3</a:t>
                      </a:r>
                    </a:p>
                  </a:txBody>
                  <a:tcPr marL="30413" marR="30413" marT="0" marB="0" anchor="ctr"/>
                </a:tc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–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622400"/>
                  </a:ext>
                </a:extLst>
              </a:tr>
              <a:tr h="207018">
                <a:tc>
                  <a:txBody>
                    <a:bodyPr/>
                    <a:lstStyle/>
                    <a:p>
                      <a:pPr algn="l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Разом за змістовий модуль 3</a:t>
                      </a:r>
                    </a:p>
                  </a:txBody>
                  <a:tcPr marL="30413" marR="30413" marT="0" marB="0" anchor="ctr"/>
                </a:tc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43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14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9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20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44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8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32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7255000"/>
                  </a:ext>
                </a:extLst>
              </a:tr>
              <a:tr h="207018">
                <a:tc>
                  <a:txBody>
                    <a:bodyPr/>
                    <a:lstStyle/>
                    <a:p>
                      <a:pPr algn="l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ВСЬОГО</a:t>
                      </a:r>
                    </a:p>
                  </a:txBody>
                  <a:tcPr marL="30413" marR="30413" marT="0" marB="0" anchor="ctr"/>
                </a:tc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150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48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32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70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150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20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16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114</a:t>
                      </a:r>
                    </a:p>
                  </a:txBody>
                  <a:tcPr marL="30413" marR="30413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338064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35706" y="2057982"/>
            <a:ext cx="12986388" cy="3728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 spc="-53" dirty="0" err="1">
                <a:solidFill>
                  <a:srgbClr val="17375E"/>
                </a:solidFill>
                <a:latin typeface="Vollkorn Bold"/>
              </a:rPr>
              <a:t>Індивідуальні</a:t>
            </a:r>
            <a:r>
              <a:rPr lang="en-US" sz="6000" spc="-53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6000" spc="-53" dirty="0" err="1">
                <a:solidFill>
                  <a:srgbClr val="17375E"/>
                </a:solidFill>
                <a:latin typeface="Vollkorn Bold"/>
              </a:rPr>
              <a:t>групові</a:t>
            </a:r>
            <a:r>
              <a:rPr lang="en-US" sz="6000" spc="-53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6000" spc="-53" dirty="0" err="1">
                <a:solidFill>
                  <a:srgbClr val="17375E"/>
                </a:solidFill>
                <a:latin typeface="Vollkorn Bold"/>
              </a:rPr>
              <a:t>завдання</a:t>
            </a:r>
            <a:endParaRPr lang="en-US" sz="6000" spc="-53" dirty="0">
              <a:solidFill>
                <a:srgbClr val="17375E"/>
              </a:solidFill>
              <a:latin typeface="Vollkorn Bold"/>
            </a:endParaRPr>
          </a:p>
          <a:p>
            <a:pPr algn="ctr">
              <a:lnSpc>
                <a:spcPts val="7200"/>
              </a:lnSpc>
            </a:pPr>
            <a:endParaRPr lang="en-US" sz="6000" spc="-53" dirty="0">
              <a:solidFill>
                <a:srgbClr val="17375E"/>
              </a:solidFill>
              <a:latin typeface="Vollkorn Bold"/>
            </a:endParaRPr>
          </a:p>
          <a:p>
            <a:pPr algn="ctr">
              <a:lnSpc>
                <a:spcPts val="7200"/>
              </a:lnSpc>
            </a:pPr>
            <a:r>
              <a:rPr lang="en-US" sz="6000" spc="-16" dirty="0" err="1" smtClean="0">
                <a:solidFill>
                  <a:srgbClr val="224D83"/>
                </a:solidFill>
                <a:latin typeface="Vollkorn"/>
              </a:rPr>
              <a:t>Розміщені</a:t>
            </a:r>
            <a:r>
              <a:rPr lang="en-US" sz="6000" spc="-16" dirty="0" smtClean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в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робочій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програмі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навчальної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дисципліни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 в </a:t>
            </a:r>
            <a:r>
              <a:rPr lang="en-US" sz="6000" spc="-16" dirty="0" err="1">
                <a:solidFill>
                  <a:srgbClr val="224D83"/>
                </a:solidFill>
                <a:latin typeface="Vollkorn"/>
              </a:rPr>
              <a:t>розділі</a:t>
            </a:r>
            <a:r>
              <a:rPr lang="en-US" sz="6000" spc="-16" dirty="0">
                <a:solidFill>
                  <a:srgbClr val="224D83"/>
                </a:solidFill>
                <a:latin typeface="Vollkorn"/>
              </a:rPr>
              <a:t> 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248400" y="66669"/>
            <a:ext cx="7925372" cy="74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Методи</a:t>
            </a:r>
            <a:r>
              <a:rPr lang="en-US" sz="4800" spc="-20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навчання</a:t>
            </a:r>
            <a:endParaRPr lang="en-US" sz="48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5900789"/>
              </p:ext>
            </p:extLst>
          </p:nvPr>
        </p:nvGraphicFramePr>
        <p:xfrm>
          <a:off x="533400" y="850479"/>
          <a:ext cx="17221200" cy="74159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39200">
                  <a:extLst>
                    <a:ext uri="{9D8B030D-6E8A-4147-A177-3AD203B41FA5}">
                      <a16:colId xmlns:a16="http://schemas.microsoft.com/office/drawing/2014/main" val="328505157"/>
                    </a:ext>
                  </a:extLst>
                </a:gridCol>
                <a:gridCol w="8382000">
                  <a:extLst>
                    <a:ext uri="{9D8B030D-6E8A-4147-A177-3AD203B41FA5}">
                      <a16:colId xmlns:a16="http://schemas.microsoft.com/office/drawing/2014/main" val="1512842448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/>
                      </a:r>
                      <a:b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</a:b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Результат </a:t>
                      </a:r>
                      <a:r>
                        <a:rPr lang="uk-UA" sz="2000" b="1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навчання</a:t>
                      </a:r>
                    </a:p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2000" b="1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навчання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510936"/>
                  </a:ext>
                </a:extLst>
              </a:tr>
              <a:tr h="1056058"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РН01. 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Мати передові концептуальні та методологічні знання у сфері права і на межі предметних галузей, а також дослідницькі навички, достатні для проведення наукових і прикладних досліджень, отримання нових знань та здійснення інновацій.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111760" algn="l"/>
                        </a:tabLs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методи: лекція, пояснення, демонстрація прикладів правових явищ. Наочні методи: ілюстрації, схеми правових систем, графіки розвитку правових інститутів. Дискусійний метод: обговорення методологічних підходів та концептуальних проблем права. Методи самостійної роботи: підготовка оглядів літератури, дослідницьких нотаток, коротких рефератів.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418239"/>
                  </a:ext>
                </a:extLst>
              </a:tr>
              <a:tr h="1056058"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РН03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. Застосовувати у фаховій діяльності знання та розуміння системи права, історії світової та української правової думки, сучасної правової доктрини, а також основних напрямів та провідних тенденцій у розвитку права. </a:t>
                      </a:r>
                    </a:p>
                    <a:p>
                      <a:pPr algn="just" fontAlgn="auto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 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111760" algn="l"/>
                        </a:tabLs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Вербальні методи: лекція, пояснення історико-правових та доктринальних підходів. Наочні методи: схеми правових систем, хронологічні таблиці розвитку правових інститутів. Практичні методи: аналіз нормативних актів і судових рішень. Дискусійний метод: обговорення доктринальних підходів і тенденцій розвитку права. Методи самостійної роботи: підготовка есе, оглядів правової доктрини.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2163697"/>
                  </a:ext>
                </a:extLst>
              </a:tr>
              <a:tr h="1508654"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600" b="1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РН05. </a:t>
                      </a:r>
                      <a:r>
                        <a:rPr lang="uk-UA" sz="16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Планувати і виконувати теоретичні та прикладні дослідження з права та дотичних міждисциплінарних напрямів з використанням сучасного наукового інструментарію, критично аналізувати результати власних досліджень і результати інших дослідників у контексті усього комплексу передових концептуальних і методологічних знань щодо досліджуваної проблеми з дотриманням стандартів академічної та професійної етики. </a:t>
                      </a:r>
                      <a:endParaRPr lang="uk-UA" sz="16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111760" algn="l"/>
                        </a:tabLs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 методи: аналіз правових кейсів, робота з нормативними актами та судовими рішеннями. Практичні методи: робота з Excel, SPSS, Python, Power BI, юридичними базами даних для аналізу правових даних. Дискусійний метод: обговорення методології правових і міждисциплінарних досліджень. Методи самостійної роботи: написання наукових статей, дослідницьких нотаток, підготовка наукових презентацій.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060291"/>
                  </a:ext>
                </a:extLst>
              </a:tr>
              <a:tr h="905193">
                <a:tc>
                  <a:txBody>
                    <a:bodyPr/>
                    <a:lstStyle/>
                    <a:p>
                      <a:pPr algn="just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600" b="1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РН08. </a:t>
                      </a:r>
                      <a:r>
                        <a:rPr lang="uk-UA" sz="16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Розробляти, реалізовувати та здійснювати управління науковими та інноваційними </a:t>
                      </a:r>
                      <a:r>
                        <a:rPr lang="uk-UA" sz="1600" b="0" spc="-2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проєктами</a:t>
                      </a:r>
                      <a:r>
                        <a:rPr lang="uk-UA" sz="16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, які дають можливість створювати </a:t>
                      </a:r>
                      <a:r>
                        <a:rPr lang="uk-UA" sz="1600" b="0" spc="-2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законопроєктну</a:t>
                      </a:r>
                      <a:r>
                        <a:rPr lang="uk-UA" sz="16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та правозастосовну практику і розв’язувати значущі наукові та прикладні правові проблеми з урахуванням етичних, соціально-управлінських, соціально-економічних, екологічних та духовно-культурних аспектів, забезпечувати реєстрацію прав інтелектуальної власності щодо наукових результатів.</a:t>
                      </a:r>
                      <a:endParaRPr lang="uk-UA" sz="16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111760" algn="l"/>
                        </a:tabLs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Активні методи: групові проєкти, командна робота, мозковий штурм. Ситуаційний метод: моделювання правових і управлінських ситуацій, рольові ігри у правовому контексті. Практичні методи: розробка та тестування проєктів нормативно-правових актів. Методи самостійної роботи: підготовка аналітичних звітів, проєктів правових рішень, концепцій правової політики.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8035035"/>
                  </a:ext>
                </a:extLst>
              </a:tr>
              <a:tr h="905193">
                <a:tc>
                  <a:txBody>
                    <a:bodyPr/>
                    <a:lstStyle/>
                    <a:p>
                      <a:pPr algn="just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РН10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. Готувати правові висновки, пропозиції та рекомендації за результатами правового дослідження.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>
                        <a:lnSpc>
                          <a:spcPct val="102000"/>
                        </a:lnSpc>
                        <a:spcAft>
                          <a:spcPts val="0"/>
                        </a:spcAft>
                        <a:tabLst>
                          <a:tab pos="111760" algn="l"/>
                        </a:tabLs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 методи: аналіз правових кейсів і юридичних документів. Дискусійний метод: обговорення проблемних правових ситуацій. Методи самостійної роботи: підготовка аналітичних записок, правових висновків, рекомендацій для органів державної влади.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490634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3063" y="-20683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248400" y="66669"/>
            <a:ext cx="7925372" cy="745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Методи</a:t>
            </a:r>
            <a:r>
              <a:rPr lang="en-US" sz="4800" spc="-20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навчання</a:t>
            </a:r>
            <a:endParaRPr lang="en-US" sz="48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6101843"/>
              </p:ext>
            </p:extLst>
          </p:nvPr>
        </p:nvGraphicFramePr>
        <p:xfrm>
          <a:off x="533400" y="1181100"/>
          <a:ext cx="17221200" cy="5486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39200">
                  <a:extLst>
                    <a:ext uri="{9D8B030D-6E8A-4147-A177-3AD203B41FA5}">
                      <a16:colId xmlns:a16="http://schemas.microsoft.com/office/drawing/2014/main" val="328505157"/>
                    </a:ext>
                  </a:extLst>
                </a:gridCol>
                <a:gridCol w="8382000">
                  <a:extLst>
                    <a:ext uri="{9D8B030D-6E8A-4147-A177-3AD203B41FA5}">
                      <a16:colId xmlns:a16="http://schemas.microsoft.com/office/drawing/2014/main" val="1512842448"/>
                    </a:ext>
                  </a:extLst>
                </a:gridCol>
              </a:tblGrid>
              <a:tr h="1332868"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20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/>
                      </a:r>
                      <a:br>
                        <a:rPr lang="uk-UA" sz="20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</a:b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Результат </a:t>
                      </a:r>
                      <a:r>
                        <a:rPr lang="uk-UA" sz="2000" b="1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навчання</a:t>
                      </a:r>
                    </a:p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endParaRPr lang="uk-UA" sz="1600" b="0" dirty="0" smtClean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2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навчання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6510936"/>
                  </a:ext>
                </a:extLst>
              </a:tr>
              <a:tr h="1754539"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РН11. 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Здійснювати доктринальне тлумачення норм національного, міжнародного та права Європейського Союзу, здійснювати порівняльний аналіз правових явищ та процесів у різних правових системах.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11760" algn="l"/>
                        </a:tabLs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 методи: робота з нормативними актами національного, міжнародного та права ЄС. Дискусійний метод: порівняльне обговорення правових підходів у різних правових системах. Наочні методи: порівняльні таблиці та схеми правового регулювання. Методи самостійної роботи: підготовка порівняльно-правових досліджень.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418239"/>
                  </a:ext>
                </a:extLst>
              </a:tr>
              <a:tr h="2398993"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РН12 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Обґрунтовувати напрями розвитку правової політики у сфері забезпечення та захисту національних економічних інтересів держави на основі аналізу трансформацій правової системи та сучасних </a:t>
                      </a:r>
                      <a:r>
                        <a:rPr lang="uk-UA" sz="16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безпекових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викликів.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>
                        <a:lnSpc>
                          <a:spcPct val="90000"/>
                        </a:lnSpc>
                        <a:spcAft>
                          <a:spcPts val="0"/>
                        </a:spcAft>
                        <a:tabLst>
                          <a:tab pos="111760" algn="l"/>
                        </a:tabLs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Практичні методи: аналіз кейсів правової політики та стратегічних документів. Активні методи: розробка </a:t>
                      </a:r>
                      <a:r>
                        <a:rPr lang="uk-UA" sz="16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policy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  <a:r>
                        <a:rPr lang="uk-UA" sz="16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paper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, групові </a:t>
                      </a:r>
                      <a:r>
                        <a:rPr lang="uk-UA" sz="16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проєкти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з формування правових стратегій. Ситуаційний метод: моделювання сценаріїв реагування на сучасні </a:t>
                      </a:r>
                      <a:r>
                        <a:rPr lang="uk-UA" sz="16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безпекові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виклики. Методи самостійної роботи: підготовка аналітичних звітів і концепцій розвитку правової політики.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060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497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354" y="762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277908" y="354237"/>
            <a:ext cx="7925372" cy="745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Методи</a:t>
            </a:r>
            <a:r>
              <a:rPr lang="en-US" sz="4800" spc="-20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контролю</a:t>
            </a:r>
            <a:endParaRPr lang="en-US" sz="48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054670"/>
              </p:ext>
            </p:extLst>
          </p:nvPr>
        </p:nvGraphicFramePr>
        <p:xfrm>
          <a:off x="990600" y="1181285"/>
          <a:ext cx="15925800" cy="67054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65629">
                  <a:extLst>
                    <a:ext uri="{9D8B030D-6E8A-4147-A177-3AD203B41FA5}">
                      <a16:colId xmlns:a16="http://schemas.microsoft.com/office/drawing/2014/main" val="971668461"/>
                    </a:ext>
                  </a:extLst>
                </a:gridCol>
                <a:gridCol w="6660171">
                  <a:extLst>
                    <a:ext uri="{9D8B030D-6E8A-4147-A177-3AD203B41FA5}">
                      <a16:colId xmlns:a16="http://schemas.microsoft.com/office/drawing/2014/main" val="3976351505"/>
                    </a:ext>
                  </a:extLst>
                </a:gridCol>
              </a:tblGrid>
              <a:tr h="5198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Результат </a:t>
                      </a: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навчання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контролю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260940"/>
                  </a:ext>
                </a:extLst>
              </a:tr>
              <a:tr h="1439457">
                <a:tc>
                  <a:txBody>
                    <a:bodyPr/>
                    <a:lstStyle/>
                    <a:p>
                      <a:pPr algn="just" fontAlgn="auto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1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РН01. </a:t>
                      </a:r>
                      <a:r>
                        <a:rPr lang="uk-UA" sz="16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Мати передові концептуальні та методологічні знання у сфері права і на межі предметних галузей, а також дослідницькі навички, достатні для проведення наукових і прикладних досліджень, отримання нових знань та здійснення інновацій.</a:t>
                      </a:r>
                      <a:endParaRPr lang="uk-UA" sz="16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0" spc="-2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опитування, участь у дискусії, відповіді на проблемні запитання. Перевірка виконання домашніх завдань та аналітичних оглядів. Самооцінювання та взаємооцінювання. Перевірка виконання завдань модульного контролю. Екзамен.</a:t>
                      </a:r>
                      <a:endParaRPr lang="uk-UA" sz="1600" b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4530270"/>
                  </a:ext>
                </a:extLst>
              </a:tr>
              <a:tr h="1919277">
                <a:tc>
                  <a:txBody>
                    <a:bodyPr/>
                    <a:lstStyle/>
                    <a:p>
                      <a:pPr algn="just" fontAlgn="auto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1" spc="-4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РН03. </a:t>
                      </a:r>
                      <a:r>
                        <a:rPr lang="uk-UA" sz="1600" b="0" spc="-4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Застосовувати у фаховій діяльності знання та розуміння системи права, історії </a:t>
                      </a:r>
                      <a:r>
                        <a:rPr lang="uk-UA" sz="1600" b="0" spc="-4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сві-тової</a:t>
                      </a:r>
                      <a:r>
                        <a:rPr lang="uk-UA" sz="1600" b="0" spc="-4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та української правової думки, сучасної правової доктрини, а також основних </a:t>
                      </a:r>
                      <a:r>
                        <a:rPr lang="uk-UA" sz="1600" b="0" spc="-4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напря</a:t>
                      </a:r>
                      <a:r>
                        <a:rPr lang="uk-UA" sz="1600" b="0" spc="-4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-мів та провідних тенденцій у розвитку права. </a:t>
                      </a:r>
                      <a:endParaRPr lang="uk-UA" sz="16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0" spc="-2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опитування, участь у дискусії, відповіді на проблемні запитання. Перевірка виконання практичних завдань і кейсів з аналізу нормативних актів та судових рішень. Самооцінювання та взаємооцінювання. Перевірка виконання завдань модульного контролю. Екзамен.</a:t>
                      </a:r>
                      <a:endParaRPr lang="uk-UA" sz="1600" b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9839089"/>
                  </a:ext>
                </a:extLst>
              </a:tr>
              <a:tr h="1413438">
                <a:tc>
                  <a:txBody>
                    <a:bodyPr/>
                    <a:lstStyle/>
                    <a:p>
                      <a:pPr algn="just" fontAlgn="auto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1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РН05. </a:t>
                      </a:r>
                      <a:r>
                        <a:rPr lang="uk-UA" sz="16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Планувати і виконувати теоретичні та прикладні дослідження з права та дотичних міждисциплінарних напрямів з </a:t>
                      </a:r>
                      <a:r>
                        <a:rPr lang="uk-UA" sz="1600" b="0" spc="-2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використа-нням</a:t>
                      </a:r>
                      <a:r>
                        <a:rPr lang="uk-UA" sz="16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сучасного наукового інструментарію, критично аналізувати результати власних досліджень і результати інших дослідників у контексті усього комплексу передових </a:t>
                      </a:r>
                      <a:r>
                        <a:rPr lang="uk-UA" sz="1600" b="0" spc="-2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кон-цептуальних</a:t>
                      </a:r>
                      <a:r>
                        <a:rPr lang="uk-UA" sz="16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і методологічних знань щодо досліджуваної проблеми з дотриманням </a:t>
                      </a:r>
                      <a:r>
                        <a:rPr lang="uk-UA" sz="1600" b="0" spc="-3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стандартів академічної та професійної етики.</a:t>
                      </a:r>
                      <a:r>
                        <a:rPr lang="uk-UA" sz="1600" b="0" spc="-2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  <a:endParaRPr lang="uk-UA" sz="16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опитування, участь у дискусії з методологічних питань. Перевірка виконання практичних і дослідницьких завдань, аналітичних кейсів. </a:t>
                      </a:r>
                      <a:r>
                        <a:rPr lang="uk-UA" sz="16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Самооцінювання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та </a:t>
                      </a:r>
                      <a:r>
                        <a:rPr lang="uk-UA" sz="16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взаємооцінювання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результатів досліджень. Перевірка виконання завдань модульного контролю. Екзамен.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00597928"/>
                  </a:ext>
                </a:extLst>
              </a:tr>
              <a:tr h="1413438">
                <a:tc>
                  <a:txBody>
                    <a:bodyPr/>
                    <a:lstStyle/>
                    <a:p>
                      <a:pPr algn="just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1" spc="-3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РН08</a:t>
                      </a:r>
                      <a:r>
                        <a:rPr lang="uk-UA" sz="1600" b="0" spc="-3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. Розробляти, реалізовувати та </a:t>
                      </a:r>
                      <a:r>
                        <a:rPr lang="uk-UA" sz="1600" b="0" spc="-3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здійс-нювати</a:t>
                      </a:r>
                      <a:r>
                        <a:rPr lang="uk-UA" sz="1600" b="0" spc="-3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управління науковими та інновацій-ними </a:t>
                      </a:r>
                      <a:r>
                        <a:rPr lang="uk-UA" sz="1600" b="0" spc="-3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проєктами</a:t>
                      </a:r>
                      <a:r>
                        <a:rPr lang="uk-UA" sz="1600" b="0" spc="-3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, які дають можливість створювати </a:t>
                      </a:r>
                      <a:r>
                        <a:rPr lang="uk-UA" sz="1600" b="0" spc="-3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законопроєктну</a:t>
                      </a:r>
                      <a:r>
                        <a:rPr lang="uk-UA" sz="1600" b="0" spc="-3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та </a:t>
                      </a:r>
                      <a:r>
                        <a:rPr lang="uk-UA" sz="1600" b="0" spc="-3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правозасто-совну</a:t>
                      </a:r>
                      <a:r>
                        <a:rPr lang="uk-UA" sz="1600" b="0" spc="-3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практику і розв’язувати значущі наукові та прикладні правові проблеми з урахуванням етичних, соціально-</a:t>
                      </a:r>
                      <a:r>
                        <a:rPr lang="uk-UA" sz="1600" b="0" spc="-3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управлін</a:t>
                      </a:r>
                      <a:r>
                        <a:rPr lang="uk-UA" sz="1600" b="0" spc="-3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-</a:t>
                      </a:r>
                      <a:r>
                        <a:rPr lang="uk-UA" sz="1600" b="0" spc="-3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ських</a:t>
                      </a:r>
                      <a:r>
                        <a:rPr lang="uk-UA" sz="1600" b="0" spc="-3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, соціально-економічних, екологічних та духовно-культурних аспектів, забезпечу-вати реєстрацію прав інтелектуальної власності щодо наукових результатів.</a:t>
                      </a:r>
                      <a:endParaRPr lang="uk-UA" sz="16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опитування, участь у дискусії, відповіді на проблемні запитання. Перевірка виконання практичних завдань, </a:t>
                      </a:r>
                      <a:r>
                        <a:rPr lang="uk-UA" sz="16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проєктних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і </a:t>
                      </a:r>
                      <a:r>
                        <a:rPr lang="uk-UA" sz="16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кейсових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робіт. </a:t>
                      </a:r>
                      <a:r>
                        <a:rPr lang="uk-UA" sz="16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Самооцінювання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та </a:t>
                      </a:r>
                      <a:r>
                        <a:rPr lang="uk-UA" sz="16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взаємооцінювання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результатів командної роботи. Перевірка виконання завдань модульного контролю. Екзамен.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9094715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277908" y="354237"/>
            <a:ext cx="7925372" cy="745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59"/>
              </a:lnSpc>
            </a:pP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Методи</a:t>
            </a:r>
            <a:r>
              <a:rPr lang="en-US" sz="4800" spc="-20" dirty="0">
                <a:solidFill>
                  <a:srgbClr val="17375E"/>
                </a:solidFill>
                <a:latin typeface="Vollkorn Bold"/>
              </a:rPr>
              <a:t> </a:t>
            </a:r>
            <a:r>
              <a:rPr lang="en-US" sz="4800" spc="-20" dirty="0" err="1">
                <a:solidFill>
                  <a:srgbClr val="17375E"/>
                </a:solidFill>
                <a:latin typeface="Vollkorn Bold"/>
              </a:rPr>
              <a:t>контролю</a:t>
            </a:r>
            <a:endParaRPr lang="en-US" sz="4800" spc="-20" dirty="0">
              <a:solidFill>
                <a:srgbClr val="17375E"/>
              </a:solidFill>
              <a:latin typeface="Vollkorn Bold"/>
            </a:endParaRPr>
          </a:p>
        </p:txBody>
      </p:sp>
      <p:graphicFrame>
        <p:nvGraphicFramePr>
          <p:cNvPr id="5" name="Таблиця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8309182"/>
              </p:ext>
            </p:extLst>
          </p:nvPr>
        </p:nvGraphicFramePr>
        <p:xfrm>
          <a:off x="990600" y="1181285"/>
          <a:ext cx="15925800" cy="46912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265629">
                  <a:extLst>
                    <a:ext uri="{9D8B030D-6E8A-4147-A177-3AD203B41FA5}">
                      <a16:colId xmlns:a16="http://schemas.microsoft.com/office/drawing/2014/main" val="971668461"/>
                    </a:ext>
                  </a:extLst>
                </a:gridCol>
                <a:gridCol w="6660171">
                  <a:extLst>
                    <a:ext uri="{9D8B030D-6E8A-4147-A177-3AD203B41FA5}">
                      <a16:colId xmlns:a16="http://schemas.microsoft.com/office/drawing/2014/main" val="3976351505"/>
                    </a:ext>
                  </a:extLst>
                </a:gridCol>
              </a:tblGrid>
              <a:tr h="40577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 smtClean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Результат </a:t>
                      </a: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навчання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Методи контролю</a:t>
                      </a: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5260940"/>
                  </a:ext>
                </a:extLst>
              </a:tr>
              <a:tr h="1123687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РН10. Готувати правові висновки, пропозиції та рекомендації за результатами правового дослідження.</a:t>
                      </a: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опитування, участь у дискусії. Перевірка викона-ння практичних завдань, аналітичних записок і право-вих висновків. Самооцінювання та взаємооцінювання. Перевірка виконання завдань модульного контролю. Екзамен.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54530270"/>
                  </a:ext>
                </a:extLst>
              </a:tr>
              <a:tr h="1498250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spc="-2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РН11. Здійснювати доктринальне тлумаче-ння норм національного, міжнародного та права Європейського Союзу, здійснювати порівняльний аналіз правових явищ та процесів у різних правових системах.</a:t>
                      </a:r>
                      <a:endParaRPr lang="uk-UA" sz="1600" b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опитування, участь у дискусії, відповіді на проблемні запитання. Перевірка виконання практичних і порівняльно-правових кейсів. Самооцінювання та взаємооцінювання. Перевірка виконання завдань модульного контролю. Екзамен.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289839089"/>
                  </a:ext>
                </a:extLst>
              </a:tr>
              <a:tr h="749125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spc="-4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РН12 Обґрунтовувати напрями розвитку пра-вової політики у сфері забезпечення та захисту національних економічних інтересів держави на основі аналізу трансформацій правової системи та сучасних безпекових викликів.</a:t>
                      </a:r>
                      <a:endParaRPr lang="uk-UA" sz="1600" b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Усне опитування, участь у дискусії. Перевірка виконання практичних завдань, аналітичних звітів і </a:t>
                      </a:r>
                      <a:r>
                        <a:rPr lang="uk-UA" sz="16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policy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</a:t>
                      </a:r>
                      <a:r>
                        <a:rPr lang="uk-UA" sz="16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paper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. </a:t>
                      </a:r>
                      <a:r>
                        <a:rPr lang="uk-UA" sz="16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Самооцінювання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 та </a:t>
                      </a:r>
                      <a:r>
                        <a:rPr lang="uk-UA" sz="1600" b="0" dirty="0" err="1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взаємооцінювання</a:t>
                      </a:r>
                      <a:r>
                        <a:rPr lang="uk-UA" sz="1600" b="0" dirty="0">
                          <a:effectLst/>
                          <a:latin typeface="Vollkorn" panose="020B0604020202020204" charset="0"/>
                          <a:ea typeface="Vollkorn" panose="020B0604020202020204" charset="0"/>
                        </a:rPr>
                        <a:t>. Перевірка виконання завдань модульного контролю. Екзамен.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00597928"/>
                  </a:ext>
                </a:extLst>
              </a:tr>
              <a:tr h="74912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6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54023" marR="54023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uk-UA" sz="1600" b="0" dirty="0">
                        <a:effectLst/>
                        <a:latin typeface="Vollkorn" panose="020B0604020202020204" charset="0"/>
                        <a:ea typeface="Vollkorn" panose="020B0604020202020204" charset="0"/>
                      </a:endParaRPr>
                    </a:p>
                  </a:txBody>
                  <a:tcPr marL="54023" marR="54023" marT="0" marB="0" anchor="ctr"/>
                </a:tc>
                <a:extLst>
                  <a:ext uri="{0D108BD9-81ED-4DB2-BD59-A6C34878D82A}">
                    <a16:rowId xmlns:a16="http://schemas.microsoft.com/office/drawing/2014/main" val="39909471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407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1754</Words>
  <Application>Microsoft Office PowerPoint</Application>
  <PresentationFormat>Довільний</PresentationFormat>
  <Paragraphs>323</Paragraphs>
  <Slides>11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8" baseType="lpstr">
      <vt:lpstr>Vollkorn</vt:lpstr>
      <vt:lpstr>Vollkorn Bold</vt:lpstr>
      <vt:lpstr>Times New Roman</vt:lpstr>
      <vt:lpstr>Arial</vt:lpstr>
      <vt:lpstr>SimSun</vt:lpstr>
      <vt:lpstr>Calibri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Невмержицька Ангеліна Андріївна</cp:lastModifiedBy>
  <cp:revision>22</cp:revision>
  <dcterms:created xsi:type="dcterms:W3CDTF">2006-08-16T00:00:00Z</dcterms:created>
  <dcterms:modified xsi:type="dcterms:W3CDTF">2026-02-06T14:33:37Z</dcterms:modified>
  <dc:identifier>DAGCUslPLi8</dc:identifier>
</cp:coreProperties>
</file>