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5" r:id="rId10"/>
    <p:sldId id="264" r:id="rId11"/>
    <p:sldId id="269" r:id="rId12"/>
  </p:sldIdLst>
  <p:sldSz cx="18288000" cy="10287000"/>
  <p:notesSz cx="6858000" cy="9144000"/>
  <p:embeddedFontLst>
    <p:embeddedFont>
      <p:font typeface="Vollkorn" panose="020B0604020202020204" charset="0"/>
      <p:regular r:id="rId14"/>
    </p:embeddedFont>
    <p:embeddedFont>
      <p:font typeface="Vollkorn Bold" panose="020B0604020202020204" charset="0"/>
      <p:regular r:id="rId15"/>
    </p:embeddedFont>
    <p:embeddedFont>
      <p:font typeface="SimSun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1790700"/>
            <a:ext cx="18288000" cy="734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endParaRPr lang="uk-UA" sz="200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Правові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механізми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захисту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національних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інтересів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та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забезпечення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економічної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безпеки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 smtClean="0">
                <a:solidFill>
                  <a:srgbClr val="FFFFFF"/>
                </a:solidFill>
                <a:latin typeface="Vollkorn Bold"/>
              </a:rPr>
              <a:t>держави</a:t>
            </a:r>
            <a:endParaRPr lang="ru-RU" sz="594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en-US" sz="5940" spc="-23" dirty="0" smtClean="0">
                <a:solidFill>
                  <a:srgbClr val="FFFFFF"/>
                </a:solidFill>
                <a:latin typeface="Vollkorn Bold"/>
              </a:rPr>
              <a:t>(0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) </a:t>
            </a:r>
            <a:r>
              <a:rPr lang="en-US" sz="5940" spc="-23" dirty="0" err="1">
                <a:solidFill>
                  <a:srgbClr val="FFFFFF"/>
                </a:solidFill>
                <a:latin typeface="Vollkorn Bold"/>
              </a:rPr>
              <a:t>Вступ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5940" spc="-23" dirty="0" err="1">
                <a:solidFill>
                  <a:srgbClr val="FFFFFF"/>
                </a:solidFill>
                <a:latin typeface="Vollkorn Bold"/>
              </a:rPr>
              <a:t>до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5940" spc="-23" dirty="0" err="1" smtClean="0">
                <a:solidFill>
                  <a:srgbClr val="FFFFFF"/>
                </a:solidFill>
                <a:latin typeface="Vollkorn Bold"/>
              </a:rPr>
              <a:t>дисципліни</a:t>
            </a:r>
            <a:endParaRPr lang="uk-UA" sz="594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en-US" sz="594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uk-UA" sz="4000" spc="-23" dirty="0" err="1">
                <a:solidFill>
                  <a:srgbClr val="FFFFFF"/>
                </a:solidFill>
                <a:latin typeface="Vollkorn Bold"/>
              </a:rPr>
              <a:t>д.е.н</a:t>
            </a:r>
            <a:r>
              <a:rPr lang="uk-UA" sz="4000" spc="-23" dirty="0">
                <a:solidFill>
                  <a:srgbClr val="FFFFFF"/>
                </a:solidFill>
                <a:latin typeface="Vollkorn Bold"/>
              </a:rPr>
              <a:t>., </a:t>
            </a:r>
            <a:r>
              <a:rPr lang="uk-UA" sz="4000" spc="-23" dirty="0" err="1">
                <a:solidFill>
                  <a:srgbClr val="FFFFFF"/>
                </a:solidFill>
                <a:latin typeface="Vollkorn Bold"/>
              </a:rPr>
              <a:t>д.н.держ.упр</a:t>
            </a:r>
            <a:r>
              <a:rPr lang="uk-UA" sz="4000" spc="-23" dirty="0">
                <a:solidFill>
                  <a:srgbClr val="FFFFFF"/>
                </a:solidFill>
                <a:latin typeface="Vollkorn Bold"/>
              </a:rPr>
              <a:t>., проф., професор кафедри права та правоохоронної діяльності </a:t>
            </a:r>
          </a:p>
          <a:p>
            <a:pPr algn="ctr">
              <a:lnSpc>
                <a:spcPct val="80000"/>
              </a:lnSpc>
            </a:pPr>
            <a:r>
              <a:rPr lang="uk-UA" sz="4000" spc="-23" dirty="0" err="1">
                <a:solidFill>
                  <a:srgbClr val="FFFFFF"/>
                </a:solidFill>
                <a:latin typeface="Vollkorn Bold"/>
              </a:rPr>
              <a:t>Димитрій</a:t>
            </a:r>
            <a:r>
              <a:rPr lang="uk-UA" sz="4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uk-UA" sz="4000" spc="-23" dirty="0" smtClean="0">
                <a:solidFill>
                  <a:srgbClr val="FFFFFF"/>
                </a:solidFill>
                <a:latin typeface="Vollkorn Bold"/>
              </a:rPr>
              <a:t>ГРИЦИШЕН</a:t>
            </a:r>
          </a:p>
          <a:p>
            <a:pPr algn="ctr">
              <a:lnSpc>
                <a:spcPct val="80000"/>
              </a:lnSpc>
            </a:pPr>
            <a:endParaRPr lang="uk-UA" sz="400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uk-UA" sz="4000" spc="-23" dirty="0" err="1">
                <a:solidFill>
                  <a:srgbClr val="FFFFFF"/>
                </a:solidFill>
                <a:latin typeface="Vollkorn Bold"/>
              </a:rPr>
              <a:t>д.ю.н</a:t>
            </a:r>
            <a:r>
              <a:rPr lang="uk-UA" sz="4000" spc="-23" dirty="0">
                <a:solidFill>
                  <a:srgbClr val="FFFFFF"/>
                </a:solidFill>
                <a:latin typeface="Vollkorn Bold"/>
              </a:rPr>
              <a:t>., доц.. професор кафедри права та правоохоронної діяльності</a:t>
            </a:r>
          </a:p>
          <a:p>
            <a:pPr algn="ctr">
              <a:lnSpc>
                <a:spcPct val="80000"/>
              </a:lnSpc>
            </a:pPr>
            <a:r>
              <a:rPr lang="uk-UA" sz="4000" spc="-23" dirty="0">
                <a:solidFill>
                  <a:srgbClr val="FFFFFF"/>
                </a:solidFill>
                <a:latin typeface="Vollkorn Bold"/>
              </a:rPr>
              <a:t>Тетяна БАРАНОВСЬКА </a:t>
            </a:r>
          </a:p>
          <a:p>
            <a:pPr algn="ctr">
              <a:lnSpc>
                <a:spcPct val="80000"/>
              </a:lnSpc>
            </a:pPr>
            <a:endParaRPr lang="en-US" sz="4000" spc="-23" dirty="0">
              <a:solidFill>
                <a:srgbClr val="FFFFFF"/>
              </a:solidFill>
              <a:latin typeface="Vollkor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88602" y="142101"/>
            <a:ext cx="133107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Розподіл балів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з навчальної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дисципліни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9597" y="2604560"/>
            <a:ext cx="1653540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Розподіл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балів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за виконання завдань поточного контролю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30102" y="6017841"/>
            <a:ext cx="122943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6913" algn="l"/>
                <a:tab pos="828675" algn="ctr"/>
              </a:tabLst>
            </a:pP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Розподіл балів за виконання завдань під час навчальних занять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247749"/>
              </p:ext>
            </p:extLst>
          </p:nvPr>
        </p:nvGraphicFramePr>
        <p:xfrm>
          <a:off x="3782783" y="557057"/>
          <a:ext cx="10553701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6866">
                  <a:extLst>
                    <a:ext uri="{9D8B030D-6E8A-4147-A177-3AD203B41FA5}">
                      <a16:colId xmlns:a16="http://schemas.microsoft.com/office/drawing/2014/main" val="545281168"/>
                    </a:ext>
                  </a:extLst>
                </a:gridCol>
                <a:gridCol w="2836835">
                  <a:extLst>
                    <a:ext uri="{9D8B030D-6E8A-4147-A177-3AD203B41FA5}">
                      <a16:colId xmlns:a16="http://schemas.microsoft.com/office/drawing/2014/main" val="132317253"/>
                    </a:ext>
                  </a:extLst>
                </a:gridCol>
              </a:tblGrid>
              <a:tr h="2047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Види робіт здобувача вищої освіти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балів за семестр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5573642"/>
                  </a:ext>
                </a:extLst>
              </a:tr>
              <a:tr h="204798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Для здобувача денної форми навчання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515254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Виконання завдань поточного контролю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3844156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Виконання завдань модульного контролю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1789307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Підсумкова семестрова оцінка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3832542"/>
                  </a:ext>
                </a:extLst>
              </a:tr>
              <a:tr h="204798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Для здобувача заочної форми навчання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199430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Виконання завдань поточного контролю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634853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Виконання завдань підсумкового контролю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134450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Підсумкова семестрова оцінка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2731974"/>
                  </a:ext>
                </a:extLst>
              </a:tr>
            </a:tbl>
          </a:graphicData>
        </a:graphic>
      </p:graphicFrame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87971"/>
              </p:ext>
            </p:extLst>
          </p:nvPr>
        </p:nvGraphicFramePr>
        <p:xfrm>
          <a:off x="3782784" y="3111472"/>
          <a:ext cx="10515601" cy="2906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4569">
                  <a:extLst>
                    <a:ext uri="{9D8B030D-6E8A-4147-A177-3AD203B41FA5}">
                      <a16:colId xmlns:a16="http://schemas.microsoft.com/office/drawing/2014/main" val="3669553165"/>
                    </a:ext>
                  </a:extLst>
                </a:gridCol>
                <a:gridCol w="1560516">
                  <a:extLst>
                    <a:ext uri="{9D8B030D-6E8A-4147-A177-3AD203B41FA5}">
                      <a16:colId xmlns:a16="http://schemas.microsoft.com/office/drawing/2014/main" val="2141501888"/>
                    </a:ext>
                  </a:extLst>
                </a:gridCol>
                <a:gridCol w="1560516">
                  <a:extLst>
                    <a:ext uri="{9D8B030D-6E8A-4147-A177-3AD203B41FA5}">
                      <a16:colId xmlns:a16="http://schemas.microsoft.com/office/drawing/2014/main" val="2323477046"/>
                    </a:ext>
                  </a:extLst>
                </a:gridCol>
              </a:tblGrid>
              <a:tr h="525666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Види робіт здобувача вищої освіти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балів за семестр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59233"/>
                  </a:ext>
                </a:extLst>
              </a:tr>
              <a:tr h="52566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денна форма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заочна форма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9750856"/>
                  </a:ext>
                </a:extLst>
              </a:tr>
              <a:tr h="26500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Виконання завдань під час навчальних занять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951118"/>
                  </a:ext>
                </a:extLst>
              </a:tr>
              <a:tr h="26500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Виконання та захист індивідуальних самостійних завдань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2039089"/>
                  </a:ext>
                </a:extLst>
              </a:tr>
              <a:tr h="1060022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Виконання науково-дослідної роботи та інших видів робіт (додаткові – заохочувальні бали):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Підготовка наукових статей, тез доповідей наукових конференцій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8665087"/>
                  </a:ext>
                </a:extLst>
              </a:tr>
              <a:tr h="26500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виконання завдань поточного контролю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2991897"/>
                  </a:ext>
                </a:extLst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22904"/>
              </p:ext>
            </p:extLst>
          </p:nvPr>
        </p:nvGraphicFramePr>
        <p:xfrm>
          <a:off x="3744686" y="6591300"/>
          <a:ext cx="10591799" cy="1924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0924">
                  <a:extLst>
                    <a:ext uri="{9D8B030D-6E8A-4147-A177-3AD203B41FA5}">
                      <a16:colId xmlns:a16="http://schemas.microsoft.com/office/drawing/2014/main" val="1200520296"/>
                    </a:ext>
                  </a:extLst>
                </a:gridCol>
                <a:gridCol w="1476497">
                  <a:extLst>
                    <a:ext uri="{9D8B030D-6E8A-4147-A177-3AD203B41FA5}">
                      <a16:colId xmlns:a16="http://schemas.microsoft.com/office/drawing/2014/main" val="947891888"/>
                    </a:ext>
                  </a:extLst>
                </a:gridCol>
                <a:gridCol w="1474378">
                  <a:extLst>
                    <a:ext uri="{9D8B030D-6E8A-4147-A177-3AD203B41FA5}">
                      <a16:colId xmlns:a16="http://schemas.microsoft.com/office/drawing/2014/main" val="1912214373"/>
                    </a:ext>
                  </a:extLst>
                </a:gridCol>
              </a:tblGrid>
              <a:tr h="66455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Види робіт здобувача вищої </a:t>
                      </a:r>
                      <a:r>
                        <a:rPr lang="uk-UA" sz="1600" b="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освіти</a:t>
                      </a: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балів за семестр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006115"/>
                  </a:ext>
                </a:extLst>
              </a:tr>
              <a:tr h="25465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денна форма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заочна форма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9949790"/>
                  </a:ext>
                </a:extLst>
              </a:tr>
              <a:tr h="33502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Виконання практичних робіт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0415063"/>
                  </a:ext>
                </a:extLst>
              </a:tr>
              <a:tr h="33502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Виконання тестових завдань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8651494"/>
                  </a:ext>
                </a:extLst>
              </a:tr>
              <a:tr h="33502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виконання завдань під час навчальних занять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66632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5300" y="2628900"/>
            <a:ext cx="172974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Метою вивчення навчальної дисципліни </a:t>
            </a:r>
            <a:r>
              <a:rPr lang="uk-UA" sz="32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є формування у здобувачів третього (</a:t>
            </a:r>
            <a:r>
              <a:rPr lang="uk-UA" sz="32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освітньо</a:t>
            </a:r>
            <a:r>
              <a:rPr lang="uk-UA" sz="32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-наукового) рівня вищої освіти системного наукового розуміння правових засад, інституційних механізмів і правозастосовної практики захисту національних інтересів та забезпечення економічної безпеки держави, а також розвиток здатності до самостійного наукового аналізу, критичного осмислення та розроблення ефективних правових рішень у сфері протидії внутрішнім і зовнішнім загрозам економічній безпеці в умовах глобалізації, гібридних загроз і воєнного стану</a:t>
            </a:r>
            <a:r>
              <a:rPr lang="uk-UA" sz="32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endParaRPr lang="uk-UA" sz="32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7509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Завданнями навчальної дисципліни є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:</a:t>
            </a:r>
          </a:p>
          <a:p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Vollkorn Bold" panose="020B0604020202020204" charset="0"/>
              <a:ea typeface="Vollkorn Bold" panose="020B0604020202020204" charset="0"/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1.	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Сприяти формуванню здатності розв’язувати комплексні правові проблеми у сфері захисту національних економічних інтересів та економічної безпеки держави на основі системного наукового світогляду, міждисциплінарного підходу, принципів професійної та академічної етики.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2.	Забезпечити опанування передових концептуальних і методологічних підходів до дослідження правових механізмів економічної безпеки держави, у тому числі на стику права, економіки,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безпекознавства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публічного управління.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3.	Розвинути здатність планувати та виконувати оригінальні наукові дослідження у сфері правового забезпечення та захисту національних економічних інтересів держави, орієнтовані на отримання нових наукових результатів і їх подальшу публікацію у фахових виданнях.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4.	Сформувати навички застосування сучасного наукового інструментарію правового та міждисциплінарного дослідження, критичного аналізу доктринальних підходів, правозастосовної практики та результатів досліджень з дотриманням стандартів академічної доброчесності.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5.	Навчити здійснювати доктринальне тлумачення та порівняльно-правовий аналіз норм національного, міжнародного та права Європейського Союзу у сфері економічної безпеки та захисту національних інтересів.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6.	Сприяти розвитку здатності моделювати оптимальні правові рішення у відповідь на сучасні та перспективні загрози економічній безпеці держави, а також прогнозувати правові, соціально-економічні та управлінські наслідки їх реалізації.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7.	Забезпечити формування вмінь виявляти нові інституційні та етичні виклики у сфері економічних відносин і державної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безпекової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політики та розробляти правові механізми їх подолання.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8.	Сформувати здатність готувати науково обґрунтовані правові висновки, рекомендації та пропозиції, спрямовані на вдосконалення законодавства, правозастосовної практики та правової політики у сфері забезпечення економічної безпеки держави.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9.	Підготувати здобувачів до обґрунтування напрямів розвитку правової політики у сфері захисту національних економічних інтересів держави з урахуванням трансформацій правової системи, глобалізаційних процесів і сучасних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безпекових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викликів.</a:t>
            </a:r>
          </a:p>
          <a:p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60888" y="121105"/>
            <a:ext cx="11863135" cy="57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 dirty="0" err="1">
                <a:solidFill>
                  <a:srgbClr val="17375E"/>
                </a:solidFill>
                <a:latin typeface="Vollkorn Bold"/>
              </a:rPr>
              <a:t>Структура</a:t>
            </a:r>
            <a:r>
              <a:rPr lang="en-US" sz="3600" spc="-47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3600" spc="-47" dirty="0" err="1">
                <a:solidFill>
                  <a:srgbClr val="17375E"/>
                </a:solidFill>
                <a:latin typeface="Vollkorn Bold"/>
              </a:rPr>
              <a:t>навчальної</a:t>
            </a:r>
            <a:r>
              <a:rPr lang="en-US" sz="3600" spc="-47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3600" spc="-47" dirty="0" err="1">
                <a:solidFill>
                  <a:srgbClr val="17375E"/>
                </a:solidFill>
                <a:latin typeface="Vollkorn Bold"/>
              </a:rPr>
              <a:t>дисципліни</a:t>
            </a:r>
            <a:endParaRPr lang="en-US" sz="3600" spc="-47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42555"/>
              </p:ext>
            </p:extLst>
          </p:nvPr>
        </p:nvGraphicFramePr>
        <p:xfrm>
          <a:off x="723901" y="652413"/>
          <a:ext cx="16840198" cy="7864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1896">
                  <a:extLst>
                    <a:ext uri="{9D8B030D-6E8A-4147-A177-3AD203B41FA5}">
                      <a16:colId xmlns:a16="http://schemas.microsoft.com/office/drawing/2014/main" val="3672918057"/>
                    </a:ext>
                  </a:extLst>
                </a:gridCol>
                <a:gridCol w="90403">
                  <a:extLst>
                    <a:ext uri="{9D8B030D-6E8A-4147-A177-3AD203B41FA5}">
                      <a16:colId xmlns:a16="http://schemas.microsoft.com/office/drawing/2014/main" val="4146175532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376632071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779497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6854201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8237989"/>
                    </a:ext>
                  </a:extLst>
                </a:gridCol>
                <a:gridCol w="783088">
                  <a:extLst>
                    <a:ext uri="{9D8B030D-6E8A-4147-A177-3AD203B41FA5}">
                      <a16:colId xmlns:a16="http://schemas.microsoft.com/office/drawing/2014/main" val="1996628272"/>
                    </a:ext>
                  </a:extLst>
                </a:gridCol>
                <a:gridCol w="664712">
                  <a:extLst>
                    <a:ext uri="{9D8B030D-6E8A-4147-A177-3AD203B41FA5}">
                      <a16:colId xmlns:a16="http://schemas.microsoft.com/office/drawing/2014/main" val="406799726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988838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264525"/>
                    </a:ext>
                  </a:extLst>
                </a:gridCol>
              </a:tblGrid>
              <a:tr h="207018">
                <a:tc rowSpan="3"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Змістові модулі і теми</a:t>
                      </a:r>
                    </a:p>
                  </a:txBody>
                  <a:tcPr marL="30413" marR="30413" marT="0" marB="0" anchor="ctr"/>
                </a:tc>
                <a:tc rowSpan="3" h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30413" marR="30413" marT="0" marB="0" anchor="ctr"/>
                </a:tc>
                <a:tc gridSpan="8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годин</a:t>
                      </a:r>
                    </a:p>
                  </a:txBody>
                  <a:tcPr marL="30413" marR="3041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75460"/>
                  </a:ext>
                </a:extLst>
              </a:tr>
              <a:tr h="207018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30413" marR="30413" marT="0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денна форма</a:t>
                      </a:r>
                    </a:p>
                  </a:txBody>
                  <a:tcPr marL="30413" marR="3041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заочна форма</a:t>
                      </a:r>
                    </a:p>
                  </a:txBody>
                  <a:tcPr marL="30413" marR="3041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548685"/>
                  </a:ext>
                </a:extLst>
              </a:tr>
              <a:tr h="978267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30413" marR="3041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</a:p>
                  </a:txBody>
                  <a:tcPr marL="30413" marR="3041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</a:p>
                  </a:txBody>
                  <a:tcPr marL="30413" marR="3041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30413" marR="3041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30413" marR="3041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</a:p>
                  </a:txBody>
                  <a:tcPr marL="30413" marR="3041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</a:p>
                  </a:txBody>
                  <a:tcPr marL="30413" marR="3041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30413" marR="30413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30413" marR="30413" marT="0" marB="0" vert="vert27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782859"/>
                  </a:ext>
                </a:extLst>
              </a:tr>
              <a:tr h="207018">
                <a:tc gridSpan="10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МОДУЛЬ 1</a:t>
                      </a:r>
                    </a:p>
                  </a:txBody>
                  <a:tcPr marL="30413" marR="3041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771508"/>
                  </a:ext>
                </a:extLst>
              </a:tr>
              <a:tr h="414037">
                <a:tc gridSpan="10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1. </a:t>
                      </a:r>
                    </a:p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n>
                            <a:noFill/>
                          </a:ln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ТЕОРЕТИЧНІ ЗАСАДИ СУЧАСНИХ ОСВІТНІХ ТЕХНОЛОГІЙ У ВИЩІЙ ШКОЛІ</a:t>
                      </a:r>
                    </a:p>
                  </a:txBody>
                  <a:tcPr marL="30413" marR="3041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345997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1.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Генеза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концептуалізація категорії національних інтересів 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16080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2. Теорії національних інтересів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80207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3. Види національних інтересів та загрози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64941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4. Правове закріплення національних інтересів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2501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Модульний контроль 1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41243"/>
                  </a:ext>
                </a:extLst>
              </a:tr>
              <a:tr h="257180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змістовий модуль 1</a:t>
                      </a:r>
                    </a:p>
                  </a:txBody>
                  <a:tcPr marL="30413" marR="304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133361"/>
                  </a:ext>
                </a:extLst>
              </a:tr>
              <a:tr h="414037">
                <a:tc gridSpan="10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2.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ПРАВОВІ МЕХАНІЗМИ ЗАБЕЗПЕЧЕННЯ ЕКОНОМІЧНОЇ БЕЗПЕКИ ДЕРЖАВИ</a:t>
                      </a:r>
                    </a:p>
                  </a:txBody>
                  <a:tcPr marL="30413" marR="3041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449672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5. Економічна безпека у системі національних інтересів і національної безпеки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030583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6. Управління сучасними загрозами економічній безпеці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062661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7. Правове регулювання забезпечення економічної безпеки держави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067629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895985" algn="l"/>
                        </a:tabLs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8. Зарубіжний досвід правового регулювання економічної безпеки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719991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9. Правовий статус і взаємодія суб’єктів забезпечення економічної безпеки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587029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10. Міжнародна та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міжінституційна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співпраця у сфері захисту національних інтересів та протидії економічній злочинності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792894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Модульний контроль 2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500211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змістовий модуль 2</a:t>
                      </a:r>
                    </a:p>
                  </a:txBody>
                  <a:tcPr marL="30413" marR="30413" marT="0" marB="0" anchor="ctr"/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65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21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30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66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50</a:t>
                      </a:r>
                    </a:p>
                  </a:txBody>
                  <a:tcPr marL="30413" marR="3041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406069"/>
                  </a:ext>
                </a:extLst>
              </a:tr>
              <a:tr h="207018">
                <a:tc gridSpan="10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3. ПРАВОВІ МЕХАНІЗМИ ПРОТИДІЇ СУЧАСНИМ ЗАГРОЗАМ НАЦІОНАЛЬНИМ ЕКОНОМІЧНИМ ІНТЕРЕСАМ</a:t>
                      </a:r>
                    </a:p>
                  </a:txBody>
                  <a:tcPr marL="30413" marR="3041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94385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11. Правові механізми протидії порушенням правил державного експортного контролю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31863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12. Правові механізми протидії фінансування тероризму та збройних конфліктів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131224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13. Правові механізми протидії корупційним правопорушенням 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99997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14. Правові механізми протидії кіберзлочинності</a:t>
                      </a:r>
                    </a:p>
                  </a:txBody>
                  <a:tcPr marL="30413" marR="304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31320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Модульний контроль 3</a:t>
                      </a:r>
                    </a:p>
                  </a:txBody>
                  <a:tcPr marL="30413" marR="30413" marT="0" marB="0" anchor="ctr"/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–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22400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змістовий модуль 3</a:t>
                      </a:r>
                    </a:p>
                  </a:txBody>
                  <a:tcPr marL="30413" marR="30413" marT="0" marB="0" anchor="ctr"/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43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44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55000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ВСЬОГО</a:t>
                      </a:r>
                    </a:p>
                  </a:txBody>
                  <a:tcPr marL="30413" marR="30413" marT="0" marB="0" anchor="ctr"/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48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114</a:t>
                      </a:r>
                    </a:p>
                  </a:txBody>
                  <a:tcPr marL="30413" marR="304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806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35706" y="2057982"/>
            <a:ext cx="12986388" cy="372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Індивідуальні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групові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завдання</a:t>
            </a: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Розміщені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робочій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програмі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навчальної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дисципліни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розділі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 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400" y="66669"/>
            <a:ext cx="7925372" cy="7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навчання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00789"/>
              </p:ext>
            </p:extLst>
          </p:nvPr>
        </p:nvGraphicFramePr>
        <p:xfrm>
          <a:off x="533400" y="850479"/>
          <a:ext cx="17221200" cy="7415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28505157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151284244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/>
                      </a:r>
                      <a:b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</a:b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20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2000" b="1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навчання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0936"/>
                  </a:ext>
                </a:extLst>
              </a:tr>
              <a:tr h="1056058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РН01. 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Мати передові концептуальні та методологічні знання у сфері права і на межі предметних галузей, а також дослідницькі навички, достатні для проведення наукових і прикладних досліджень, отримання нових знань та здійснення інновацій.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2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методи: лекція, пояснення, демонстрація прикладів правових явищ. Наочні методи: ілюстрації, схеми правових систем, графіки розвитку правових інститутів. Дискусійний метод: обговорення методологічних підходів та концептуальних проблем права. Методи самостійної роботи: підготовка оглядів літератури, дослідницьких нотаток, коротких рефератів.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18239"/>
                  </a:ext>
                </a:extLst>
              </a:tr>
              <a:tr h="1056058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РН03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Застосовувати у фаховій діяльності знання та розуміння системи права, історії світової та української правової думки, сучасної правової доктрини, а також основних напрямів та провідних тенденцій у розвитку права. </a:t>
                      </a:r>
                    </a:p>
                    <a:p>
                      <a:pPr algn="just" fontAlgn="auto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2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методи: лекція, пояснення історико-правових та доктринальних підходів. Наочні методи: схеми правових систем, хронологічні таблиці розвитку правових інститутів. Практичні методи: аналіз нормативних актів і судових рішень. Дискусійний метод: обговорення доктринальних підходів і тенденцій розвитку права. Методи самостійної роботи: підготовка есе, оглядів правової доктрини.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63697"/>
                  </a:ext>
                </a:extLst>
              </a:tr>
              <a:tr h="1508654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РН05. 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Планувати і виконувати теоретичні та прикладні дослідження з права та дотичних міждисциплінарних напрямів з використанням сучасного наукового інструментарію, критично аналізувати результати власних досліджень і результати інших дослідників у контексті усього комплексу передових концептуальних і методологічних знань щодо досліджуваної проблеми з дотриманням стандартів академічної та професійної етики. </a:t>
                      </a: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2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методи: аналіз правових кейсів, робота з нормативними актами та судовими рішеннями. Практичні методи: робота з Excel, SPSS, Python, Power BI, юридичними базами даних для аналізу правових даних. Дискусійний метод: обговорення методології правових і міждисциплінарних досліджень. Методи самостійної роботи: написання наукових статей, дослідницьких нотаток, підготовка наукових презентацій.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60291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РН08. 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Розробляти, реалізовувати та здійснювати управління науковими та інноваційними </a:t>
                      </a:r>
                      <a:r>
                        <a:rPr lang="uk-UA" sz="16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проєктами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які дають можливість створювати </a:t>
                      </a:r>
                      <a:r>
                        <a:rPr lang="uk-UA" sz="16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законопроєктну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правозастосовну практику і розв’язувати значущі наукові та прикладні правові проблеми з урахуванням етичних, соціально-управлінських, соціально-економічних, екологічних та духовно-культурних аспектів, забезпечувати реєстрацію прав інтелектуальної власності щодо наукових результатів.</a:t>
                      </a: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2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Активні методи: групові проєкти, командна робота, мозковий штурм. Ситуаційний метод: моделювання правових і управлінських ситуацій, рольові ігри у правовому контексті. Практичні методи: розробка та тестування проєктів нормативно-правових актів. Методи самостійної роботи: підготовка аналітичних звітів, проєктів правових рішень, концепцій правової політики.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35035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РН10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Готувати правові висновки, пропозиції та рекомендації за результатами правового дослідження.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2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методи: аналіз правових кейсів і юридичних документів. Дискусійний метод: обговорення проблемних правових ситуацій. Методи самостійної роботи: підготовка аналітичних записок, правових висновків, рекомендацій для органів державної влади.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063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063" y="-2068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400" y="66669"/>
            <a:ext cx="7925372" cy="7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навчання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01843"/>
              </p:ext>
            </p:extLst>
          </p:nvPr>
        </p:nvGraphicFramePr>
        <p:xfrm>
          <a:off x="533400" y="1181100"/>
          <a:ext cx="1722120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28505157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1512842448"/>
                    </a:ext>
                  </a:extLst>
                </a:gridCol>
              </a:tblGrid>
              <a:tr h="1332868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/>
                      </a:r>
                      <a:br>
                        <a:rPr lang="uk-UA" sz="20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</a:b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20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600" b="0" dirty="0" smtClean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навчання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0936"/>
                  </a:ext>
                </a:extLst>
              </a:tr>
              <a:tr h="1754539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РН11. 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Здійснювати доктринальне тлумачення норм національного, міжнародного та права Європейського Союзу, здійснювати порівняльний аналіз правових явищ та процесів у різних правових системах.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методи: робота з нормативними актами національного, міжнародного та права ЄС. Дискусійний метод: порівняльне обговорення правових підходів у різних правових системах. Наочні методи: порівняльні таблиці та схеми правового регулювання. Методи самостійної роботи: підготовка порівняльно-правових досліджень.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18239"/>
                  </a:ext>
                </a:extLst>
              </a:tr>
              <a:tr h="239899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РН12 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Обґрунтовувати напрями розвитку правової політики у сфері забезпечення та захисту національних економічних інтересів держави на основі аналізу трансформацій правової системи та сучасних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безпекових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викликів.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методи: аналіз кейсів правової політики та стратегічних документів. Активні методи: розробка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policy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paper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групові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проєкти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з формування правових стратегій. Ситуаційний метод: моделювання сценаріїв реагування на сучасні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безпекові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виклики. Методи самостійної роботи: підготовка аналітичних звітів і концепцій розвитку правової політики.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6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54" y="762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77908" y="354237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контролю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54670"/>
              </p:ext>
            </p:extLst>
          </p:nvPr>
        </p:nvGraphicFramePr>
        <p:xfrm>
          <a:off x="990600" y="1181285"/>
          <a:ext cx="15925800" cy="6705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65629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6660171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519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143945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РН01. 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Мати передові концептуальні та методологічні знання у сфері права і на межі предметних галузей, а також дослідницькі навички, достатні для проведення наукових і прикладних досліджень, отримання нових знань та здійснення інновацій.</a:t>
                      </a: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b="0" spc="-2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участь у дискусії, відповіді на проблемні запитання. Перевірка виконання домашніх завдань та аналітичних оглядів. Самооцінювання та взаємооцінювання. Перевірка виконання завдань модульного контролю. Екзамен.</a:t>
                      </a:r>
                      <a:endParaRPr lang="uk-UA" sz="1600" b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191927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-4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РН03. </a:t>
                      </a:r>
                      <a:r>
                        <a:rPr lang="uk-UA" sz="1600" b="0" spc="-4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Застосовувати у фаховій діяльності знання та розуміння системи права, історії </a:t>
                      </a:r>
                      <a:r>
                        <a:rPr lang="uk-UA" sz="1600" b="0" spc="-4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сві-тової</a:t>
                      </a:r>
                      <a:r>
                        <a:rPr lang="uk-UA" sz="1600" b="0" spc="-4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української правової думки, сучасної правової доктрини, а також основних </a:t>
                      </a:r>
                      <a:r>
                        <a:rPr lang="uk-UA" sz="1600" b="0" spc="-4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напря</a:t>
                      </a:r>
                      <a:r>
                        <a:rPr lang="uk-UA" sz="1600" b="0" spc="-4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-мів та провідних тенденцій у розвитку права. </a:t>
                      </a: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b="0" spc="-2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участь у дискусії, відповіді на проблемні запитання. Перевірка виконання практичних завдань і кейсів з аналізу нормативних актів та судових рішень. Самооцінювання та взаємооцінювання. Перевірка виконання завдань модульного контролю. Екзамен.</a:t>
                      </a:r>
                      <a:endParaRPr lang="uk-UA" sz="1600" b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  <a:tr h="1413438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РН05. 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Планувати і виконувати теоретичні та прикладні дослідження з права та дотичних міждисциплінарних напрямів з </a:t>
                      </a:r>
                      <a:r>
                        <a:rPr lang="uk-UA" sz="16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використа-нням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сучасного наукового інструментарію, критично аналізувати результати власних досліджень і результати інших дослідників у контексті усього комплексу передових </a:t>
                      </a:r>
                      <a:r>
                        <a:rPr lang="uk-UA" sz="16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кон-цептуальних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і методологічних знань щодо досліджуваної проблеми з дотриманням </a:t>
                      </a:r>
                      <a:r>
                        <a:rPr lang="uk-UA" sz="1600" b="0" spc="-3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стандартів академічної та професійної етики.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участь у дискусії з методологічних питань. Перевірка виконання практичних і дослідницьких завдань, аналітичних кейсів.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Самооцінювання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взаємооцінювання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результатів досліджень. Перевірка виконання завдань модульного контролю. Екзамен.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0597928"/>
                  </a:ext>
                </a:extLst>
              </a:tr>
              <a:tr h="141343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-3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РН08</a:t>
                      </a:r>
                      <a:r>
                        <a:rPr lang="uk-UA" sz="1600" b="0" spc="-3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Розробляти, реалізовувати та </a:t>
                      </a:r>
                      <a:r>
                        <a:rPr lang="uk-UA" sz="1600" b="0" spc="-3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здійс-нювати</a:t>
                      </a:r>
                      <a:r>
                        <a:rPr lang="uk-UA" sz="1600" b="0" spc="-3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управління науковими та інновацій-ними </a:t>
                      </a:r>
                      <a:r>
                        <a:rPr lang="uk-UA" sz="1600" b="0" spc="-3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проєктами</a:t>
                      </a:r>
                      <a:r>
                        <a:rPr lang="uk-UA" sz="1600" b="0" spc="-3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які дають можливість створювати </a:t>
                      </a:r>
                      <a:r>
                        <a:rPr lang="uk-UA" sz="1600" b="0" spc="-3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законопроєктну</a:t>
                      </a:r>
                      <a:r>
                        <a:rPr lang="uk-UA" sz="1600" b="0" spc="-3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</a:t>
                      </a:r>
                      <a:r>
                        <a:rPr lang="uk-UA" sz="1600" b="0" spc="-3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правозасто-совну</a:t>
                      </a:r>
                      <a:r>
                        <a:rPr lang="uk-UA" sz="1600" b="0" spc="-3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практику і розв’язувати значущі наукові та прикладні правові проблеми з урахуванням етичних, соціально-</a:t>
                      </a:r>
                      <a:r>
                        <a:rPr lang="uk-UA" sz="1600" b="0" spc="-3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управлін</a:t>
                      </a:r>
                      <a:r>
                        <a:rPr lang="uk-UA" sz="1600" b="0" spc="-3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</a:t>
                      </a:r>
                      <a:r>
                        <a:rPr lang="uk-UA" sz="1600" b="0" spc="-3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ських</a:t>
                      </a:r>
                      <a:r>
                        <a:rPr lang="uk-UA" sz="1600" b="0" spc="-3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соціально-економічних, екологічних та духовно-культурних аспектів, забезпечу-вати реєстрацію прав інтелектуальної власності щодо наукових результатів.</a:t>
                      </a: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участь у дискусії, відповіді на проблемні запитання. Перевірка виконання практичних завдань,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проєктних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і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кейсових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робіт.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Самооцінювання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взаємооцінювання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результатів командної роботи. Перевірка виконання завдань модульного контролю. Екзамен.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9471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77908" y="354237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контролю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09182"/>
              </p:ext>
            </p:extLst>
          </p:nvPr>
        </p:nvGraphicFramePr>
        <p:xfrm>
          <a:off x="990600" y="1181285"/>
          <a:ext cx="15925800" cy="4691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65629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6660171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405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1123687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РН10. Готувати правові висновки, пропозиції та рекомендації за результатами правового дослідження.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участь у дискусії. Перевірка викона-ння практичних завдань, аналітичних записок і право-вих висновків. Самооцінювання та взаємооцінювання. Перевірка виконання завдань модульного контролю. Екзамен.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149825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spc="-2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РН11. Здійснювати доктринальне тлумаче-ння норм національного, міжнародного та права Європейського Союзу, здійснювати порівняльний аналіз правових явищ та процесів у різних правових системах.</a:t>
                      </a:r>
                      <a:endParaRPr lang="uk-UA" sz="1600" b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участь у дискусії, відповіді на проблемні запитання. Перевірка виконання практичних і порівняльно-правових кейсів. Самооцінювання та взаємооцінювання. Перевірка виконання завдань модульного контролю. Екзамен.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  <a:tr h="74912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spc="-4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РН12 Обґрунтовувати напрями розвитку пра-вової політики у сфері забезпечення та захисту національних економічних інтересів держави на основі аналізу трансформацій правової системи та сучасних безпекових викликів.</a:t>
                      </a:r>
                      <a:endParaRPr lang="uk-UA" sz="1600" b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участь у дискусії. Перевірка виконання практичних завдань, аналітичних звітів і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policy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paper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Самооцінювання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взаємооцінювання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Перевірка виконання завдань модульного контролю. Екзамен.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0597928"/>
                  </a:ext>
                </a:extLst>
              </a:tr>
              <a:tr h="7491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 anchor="ctr"/>
                </a:tc>
                <a:extLst>
                  <a:ext uri="{0D108BD9-81ED-4DB2-BD59-A6C34878D82A}">
                    <a16:rowId xmlns:a16="http://schemas.microsoft.com/office/drawing/2014/main" val="399094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0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1754</Words>
  <Application>Microsoft Office PowerPoint</Application>
  <PresentationFormat>Довільний</PresentationFormat>
  <Paragraphs>323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Vollkorn</vt:lpstr>
      <vt:lpstr>Vollkorn Bold</vt:lpstr>
      <vt:lpstr>Times New Roman</vt:lpstr>
      <vt:lpstr>Arial</vt:lpstr>
      <vt:lpstr>SimSun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Невмержицька Ангеліна Андріївна</cp:lastModifiedBy>
  <cp:revision>22</cp:revision>
  <dcterms:created xsi:type="dcterms:W3CDTF">2006-08-16T00:00:00Z</dcterms:created>
  <dcterms:modified xsi:type="dcterms:W3CDTF">2026-02-06T14:33:37Z</dcterms:modified>
  <dc:identifier>DAGCUslPLi8</dc:identifier>
</cp:coreProperties>
</file>