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67" r:id="rId3"/>
    <p:sldId id="324" r:id="rId4"/>
    <p:sldId id="430" r:id="rId5"/>
    <p:sldId id="435" r:id="rId6"/>
    <p:sldId id="431" r:id="rId7"/>
    <p:sldId id="436" r:id="rId8"/>
    <p:sldId id="437" r:id="rId9"/>
    <p:sldId id="447" r:id="rId10"/>
    <p:sldId id="448" r:id="rId11"/>
    <p:sldId id="449" r:id="rId12"/>
    <p:sldId id="450" r:id="rId13"/>
    <p:sldId id="505" r:id="rId14"/>
    <p:sldId id="506" r:id="rId15"/>
    <p:sldId id="441" r:id="rId16"/>
    <p:sldId id="442" r:id="rId17"/>
    <p:sldId id="443" r:id="rId18"/>
    <p:sldId id="444" r:id="rId19"/>
    <p:sldId id="445" r:id="rId20"/>
    <p:sldId id="446" r:id="rId21"/>
    <p:sldId id="432" r:id="rId22"/>
    <p:sldId id="433" r:id="rId23"/>
    <p:sldId id="438" r:id="rId24"/>
    <p:sldId id="439" r:id="rId25"/>
    <p:sldId id="411" r:id="rId27"/>
    <p:sldId id="440" r:id="rId28"/>
    <p:sldId id="502" r:id="rId29"/>
    <p:sldId id="503" r:id="rId30"/>
    <p:sldId id="504" r:id="rId31"/>
    <p:sldId id="451" r:id="rId32"/>
    <p:sldId id="452" r:id="rId33"/>
    <p:sldId id="453" r:id="rId34"/>
    <p:sldId id="454" r:id="rId35"/>
    <p:sldId id="266" r:id="rId36"/>
  </p:sldIdLst>
  <p:sldSz cx="9144000" cy="6858000" type="screen4x3"/>
  <p:notesSz cx="6797675" cy="9926955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50"/>
    <p:restoredTop sz="94718"/>
  </p:normalViewPr>
  <p:slideViewPr>
    <p:cSldViewPr showGuides="1">
      <p:cViewPr>
        <p:scale>
          <a:sx n="50" d="100"/>
          <a:sy n="50" d="100"/>
        </p:scale>
        <p:origin x="-1632" y="-540"/>
      </p:cViewPr>
      <p:guideLst>
        <p:guide orient="horz" pos="2182"/>
        <p:guide pos="29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6B3237-88BF-4D6A-99B7-EAE522B78E49}" type="datetimeFigureOut">
              <a:rPr kumimoji="0" lang="uk-UA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  <a:endParaRPr kumimoji="0" lang="uk-UA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uk-UA" altLang="x-none" sz="1200" dirty="0"/>
            </a:fld>
            <a:endParaRPr lang="uk-UA" altLang="x-none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uk-UA" altLang="x-none" dirty="0"/>
          </a:p>
        </p:txBody>
      </p:sp>
      <p:sp>
        <p:nvSpPr>
          <p:cNvPr id="38916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uk-UA" altLang="x-none" sz="1200" dirty="0"/>
            </a:fld>
            <a:endParaRPr lang="uk-UA" altLang="x-none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 rot="16200000">
            <a:off x="7553325" y="5254625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2" name="Дата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141147A-4A67-41EA-AE46-55AE79417BE2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ижний колонтитул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1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anchor="ctr"/>
          <a:p>
            <a:pPr algn="ctr">
              <a:buNone/>
            </a:pPr>
            <a:fld id="{9A0DB2DC-4C9A-4742-B13C-FB6460FD3503}" type="slidenum">
              <a:rPr lang="ru-RU" sz="1300" dirty="0">
                <a:solidFill>
                  <a:srgbClr val="FFFFFF"/>
                </a:solidFill>
                <a:latin typeface="Century Gothic" panose="020B0502020202020204" pitchFamily="34" charset="0"/>
              </a:rPr>
            </a:fld>
            <a:endParaRPr lang="ru-RU" sz="13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328BC15-BBF6-4C44-8084-21270AFC5251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 flipV="1">
            <a:off x="7553325" y="309563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6" name="Дата 3"/>
          <p:cNvSpPr>
            <a:spLocks noGrp="1"/>
          </p:cNvSpPr>
          <p:nvPr>
            <p:ph type="dt" sz="half" idx="2"/>
          </p:nvPr>
        </p:nvSpPr>
        <p:spPr>
          <a:xfrm>
            <a:off x="6956425" y="6477000"/>
            <a:ext cx="2133600" cy="304800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7273819-6B08-4DB3-8A0E-3478C25BF3D4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19375" y="6481763"/>
            <a:ext cx="4260850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50263" y="809625"/>
            <a:ext cx="503238" cy="300038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2"/>
          </p:nvPr>
        </p:nvSpPr>
        <p:spPr>
          <a:xfrm>
            <a:off x="4791075" y="6481763"/>
            <a:ext cx="2130425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91DB324-160F-4E04-94E1-BE964116BECB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457200" y="6481763"/>
            <a:ext cx="426085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7589838" y="6483350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278563" y="65563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D47183D-A02A-45D3-A171-CA9F6D417245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35063" y="6556375"/>
            <a:ext cx="51435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410575" y="6556375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0EA240A-1BDA-48FD-B1A6-3F188A766445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8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/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081BEE-8A93-4913-9092-5CE77EB518F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484505" indent="-484505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2pPr>
      <a:lvl3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3pPr>
      <a:lvl4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4pPr>
      <a:lvl5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5pPr>
      <a:lvl6pPr marL="9417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6pPr>
      <a:lvl7pPr marL="13989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7pPr>
      <a:lvl8pPr marL="18561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8pPr>
      <a:lvl9pPr marL="23133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9pPr>
    </p:titleStyle>
    <p:bodyStyle>
      <a:lvl1pPr marL="447675" indent="-38290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395577" y="1124595"/>
            <a:ext cx="8062912" cy="2466980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r>
              <a:rPr kumimoji="0" lang="uk-UA" sz="6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Аналіз взаємозв'язку витрат, обсягу діяльності та прибутку</a:t>
            </a:r>
            <a:r>
              <a:rPr kumimoji="0" lang="en-US" sz="6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(Cost-Volume-Profit Analysis)</a:t>
            </a:r>
            <a:endParaRPr kumimoji="0" lang="uk-UA" sz="6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6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6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1268413"/>
            <a:ext cx="8145463" cy="5616575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Маржинальний дохід на одиницю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 – Зм витр на од. = 200 – 140 = 60 грн.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беззбитковості в н.од.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 витр / МД на од. = 2400 : 60 = 40 шт.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 маржинального доходу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 на од / Ціна на од. = 60 : 200 = 0,3.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беззбитковості в грошових одиниця = Пост витрати / Коеф МД = 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2400 : 0,3 = 8000 грн.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39750" y="115888"/>
            <a:ext cx="3168650" cy="1009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1268413"/>
            <a:ext cx="8145463" cy="48244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 реалізації, що дозволить отримати прибуток 600 грн.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(Пост. Витрати + БП)/ МД на од. = (2400 + 600) / 60 = 50 шт.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 від реалізації 1300 телефонів = Обсяг реалізації х МД на од. – Постійні витрати = </a:t>
            </a: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1300 х 60 – 2400 = 75600 грн. 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39750" y="115888"/>
            <a:ext cx="3168650" cy="1009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323215" y="223520"/>
            <a:ext cx="8496935" cy="918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ru-RU" altLang="en-US"/>
              <a:t>Підприємство «Ексцентрик» планує розширити асортимент шоломів для велосипедистів. Дані про нові шоломи наведено нижче:</a:t>
            </a:r>
            <a:endParaRPr lang="ru-RU" altLang="en-US"/>
          </a:p>
        </p:txBody>
      </p:sp>
      <p:graphicFrame>
        <p:nvGraphicFramePr>
          <p:cNvPr id="7" name="Таблица 6"/>
          <p:cNvGraphicFramePr/>
          <p:nvPr/>
        </p:nvGraphicFramePr>
        <p:xfrm>
          <a:off x="354965" y="1351280"/>
          <a:ext cx="8465185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2040"/>
                <a:gridCol w="2303145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ru-RU"/>
                        <a:t>показник </a:t>
                      </a:r>
                      <a:endParaRPr lang="uk-UA" altLang="ru-RU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ru-RU"/>
                        <a:t>сума </a:t>
                      </a:r>
                      <a:endParaRPr lang="uk-UA" altLang="ru-RU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Ціна продажу одного шолома, грн.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53975" marR="53975" marT="0" marB="0" vert="horz" anchor="ctr" anchorCtr="0"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25,00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53975" marR="53975" marT="0" marB="0" vert="horz" anchor="ctr" anchorCtr="0"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Ціна придбання одного шолома, грн.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53975" marR="53975" marT="0" marB="0" vert="horz" anchor="ctr" anchorCtr="0"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19,80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53975" marR="53975" marT="0" marB="0" vert="horz" anchor="ctr" anchorCtr="0"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Постійні витрати, пов’язані з секцією, де відбувається продаж нових шоломів, грн.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53975" marR="53975" marT="0" marB="0" vert="horz" anchor="ctr" anchorCtr="0"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468 000,00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53975" marR="53975" marT="0" marB="0" vert="horz" anchor="ctr" anchorCtr="0"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Ставка податку на прибуток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53975" marR="53975" marT="0" marB="0" vert="horz" anchor="ctr" anchorCtr="0"/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uk-UA" altLang="ru-RU" sz="1800" b="1">
                          <a:solidFill>
                            <a:srgbClr val="FF0000"/>
                          </a:solidFill>
                        </a:rPr>
                        <a:t>40 %</a:t>
                      </a:r>
                      <a:endParaRPr lang="uk-UA" altLang="ru-RU" sz="1800" b="1">
                        <a:solidFill>
                          <a:srgbClr val="FF0000"/>
                        </a:solidFill>
                      </a:endParaRPr>
                    </a:p>
                  </a:txBody>
                  <a:tcPr marL="53975" marR="53975" marT="0" marB="0" vert="horz" anchor="ctr" anchorCtr="0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64820" y="3601085"/>
            <a:ext cx="8283575" cy="2996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just"/>
            <a:r>
              <a:rPr lang="uk-UA" altLang="ru-RU" sz="1800" b="1">
                <a:solidFill>
                  <a:schemeClr val="tx1"/>
                </a:solidFill>
              </a:rPr>
              <a:t>Чому дорівнює точка беззбитковості підприємства в натуральних одиницях:</a:t>
            </a:r>
            <a:endParaRPr lang="uk-UA" altLang="ru-RU" sz="1800" b="1">
              <a:solidFill>
                <a:schemeClr val="tx1"/>
              </a:solidFill>
            </a:endParaRPr>
          </a:p>
          <a:p>
            <a:pPr algn="just"/>
            <a:r>
              <a:rPr lang="uk-UA" altLang="ru-RU" sz="1800" b="1">
                <a:solidFill>
                  <a:schemeClr val="tx1"/>
                </a:solidFill>
              </a:rPr>
              <a:t>а) 76 667; б) 90 000; в) 130 000;	 г) 72 000; д) інший варіант.</a:t>
            </a:r>
            <a:endParaRPr lang="uk-UA" altLang="ru-RU" sz="1800" b="1">
              <a:solidFill>
                <a:schemeClr val="tx1"/>
              </a:solidFill>
            </a:endParaRPr>
          </a:p>
          <a:p>
            <a:pPr algn="just"/>
            <a:r>
              <a:rPr lang="uk-UA" altLang="ru-RU" sz="1800" b="1">
                <a:solidFill>
                  <a:schemeClr val="tx1"/>
                </a:solidFill>
              </a:rPr>
              <a:t></a:t>
            </a:r>
            <a:endParaRPr lang="uk-UA" altLang="ru-RU" sz="1800" b="1">
              <a:solidFill>
                <a:schemeClr val="tx1"/>
              </a:solidFill>
            </a:endParaRPr>
          </a:p>
          <a:p>
            <a:pPr algn="just"/>
            <a:r>
              <a:rPr lang="uk-UA" altLang="ru-RU" sz="1800" b="1">
                <a:solidFill>
                  <a:schemeClr val="tx1"/>
                </a:solidFill>
              </a:rPr>
              <a:t>Скільки шоломів має продати підприємство, щоб отримати 1256 тис. грн. чистого прибутку:</a:t>
            </a:r>
            <a:endParaRPr lang="uk-UA" altLang="ru-RU" sz="1800" b="1">
              <a:solidFill>
                <a:schemeClr val="tx1"/>
              </a:solidFill>
            </a:endParaRPr>
          </a:p>
          <a:p>
            <a:pPr algn="just"/>
            <a:r>
              <a:rPr lang="uk-UA" altLang="ru-RU" sz="1800" b="1">
                <a:solidFill>
                  <a:schemeClr val="tx1"/>
                </a:solidFill>
              </a:rPr>
              <a:t>а) 120 000 од.; б) 165 000 од.; в) 140 000 од.; г) 48 889 од. д) інший варіант.</a:t>
            </a:r>
            <a:endParaRPr lang="uk-UA" altLang="ru-RU" sz="1800" b="1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1268413"/>
            <a:ext cx="8145463" cy="48244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/>
            <a:r>
              <a:rPr lang="uk-UA" altLang="x-none" sz="3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ТБ нат од = ПВ/МД на од = ПВ / (Цод-ЗВод) = 46800 / (25-19,8) =90000</a:t>
            </a:r>
            <a:endParaRPr lang="uk-UA" altLang="x-none" sz="3000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ціна придбання єзиінними витратами на одиницю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eaLnBrk="1" hangingPunct="1"/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Обсяг реал = (ПВ + БП)/ МД на од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eaLnBrk="1" hangingPunct="1"/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БП = ЧП / (1-</a:t>
            </a:r>
            <a:r>
              <a:rPr lang="en-US" altLang="uk-UA" sz="3000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t)</a:t>
            </a:r>
            <a:endParaRPr lang="uk-UA" altLang="uk-UA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eaLnBrk="1" hangingPunct="1"/>
            <a:r>
              <a:rPr lang="uk-UA" altLang="uk-UA" sz="3000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Обсяг реал = (ПВ + ЧП/0,6)/ МД на од = (468000+ 1256000/0,6) / (25-19,8) = 492564</a:t>
            </a:r>
            <a:endParaRPr lang="uk-UA" altLang="uk-UA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39750" y="115888"/>
            <a:ext cx="3168650" cy="10096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116632"/>
            <a:ext cx="7247158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Розрахунок точки беззбитковості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19475" y="765175"/>
            <a:ext cx="5126038" cy="8636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Передбачає побудову графіку беззбитковості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71438" y="692150"/>
            <a:ext cx="3276600" cy="1008063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Графічний метод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772816"/>
            <a:ext cx="6956276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Послідовність побудови графіку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428625" y="234950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57375" y="2559050"/>
            <a:ext cx="61198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Побудова осей графіку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Стрелка вправо с вырезом 13"/>
          <p:cNvSpPr/>
          <p:nvPr/>
        </p:nvSpPr>
        <p:spPr>
          <a:xfrm>
            <a:off x="738188" y="306863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97100" y="3260725"/>
            <a:ext cx="61198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Нанесення лінії постійних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6" name="Стрелка вправо с вырезом 15"/>
          <p:cNvSpPr/>
          <p:nvPr/>
        </p:nvSpPr>
        <p:spPr>
          <a:xfrm>
            <a:off x="984250" y="378936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413000" y="4003675"/>
            <a:ext cx="61198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загальних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" name="Стрелка вправо с вырезом 17"/>
          <p:cNvSpPr/>
          <p:nvPr/>
        </p:nvSpPr>
        <p:spPr>
          <a:xfrm>
            <a:off x="1293813" y="450850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773363" y="4683125"/>
            <a:ext cx="5902325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Нанесення лінії загальних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" name="Стрелка вправо с вырезом 19"/>
          <p:cNvSpPr/>
          <p:nvPr/>
        </p:nvSpPr>
        <p:spPr>
          <a:xfrm>
            <a:off x="1560513" y="52292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989263" y="5443538"/>
            <a:ext cx="5830888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Розрахунок доходу від реалізації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2" name="Стрелка вправо с вырезом 21"/>
          <p:cNvSpPr/>
          <p:nvPr/>
        </p:nvSpPr>
        <p:spPr>
          <a:xfrm>
            <a:off x="1797050" y="594995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05163" y="6157913"/>
            <a:ext cx="5688013" cy="5397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Нанесення лінії загального доходу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0" y="357166"/>
            <a:ext cx="785754" cy="21357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 – витрати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580112" y="5429264"/>
            <a:ext cx="3135260" cy="52001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 – Обсяг реалізації, одиниць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1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435769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2400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92893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8000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142984"/>
            <a:ext cx="1000131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12000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57166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86776" y="5429264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000125" y="4429125"/>
            <a:ext cx="635793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7572396" y="4572008"/>
            <a:ext cx="1571604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7358063" y="4429125"/>
            <a:ext cx="142875" cy="857250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44248" y="4509120"/>
            <a:ext cx="3435864" cy="36004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Лінія постійних витрат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2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3568" y="1484784"/>
            <a:ext cx="8317588" cy="20882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Обчислення загальних витрат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lang="uk-UA" altLang="x-none" sz="3000" b="1" dirty="0">
                <a:latin typeface="Times New Roman" panose="02020603050405020304" pitchFamily="18" charset="0"/>
              </a:rPr>
              <a:t>У = а + </a:t>
            </a:r>
            <a:r>
              <a:rPr lang="en-US" altLang="x-none" sz="3000" b="1" dirty="0">
                <a:latin typeface="Times New Roman" panose="02020603050405020304" pitchFamily="18" charset="0"/>
              </a:rPr>
              <a:t>b</a:t>
            </a:r>
            <a:r>
              <a:rPr lang="uk-UA" altLang="x-none" sz="3000" b="1" dirty="0">
                <a:latin typeface="Times New Roman" panose="02020603050405020304" pitchFamily="18" charset="0"/>
              </a:rPr>
              <a:t>х</a:t>
            </a:r>
            <a:endParaRPr lang="uk-UA" altLang="x-none" sz="3000" b="1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Х = 20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У = 2400 + 140 х20 = 5200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3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435769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2400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92893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8000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142984"/>
            <a:ext cx="1000131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12000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57166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86776" y="5429264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14810" y="5500702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40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Прямая соединительная линия 21"/>
          <p:cNvCxnSpPr>
            <a:endCxn id="35" idx="2"/>
          </p:cNvCxnSpPr>
          <p:nvPr/>
        </p:nvCxnSpPr>
        <p:spPr>
          <a:xfrm>
            <a:off x="1000125" y="4429125"/>
            <a:ext cx="635793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000125" y="2643188"/>
            <a:ext cx="6357938" cy="178593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7572396" y="3143248"/>
            <a:ext cx="1571604" cy="57150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Змінні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572396" y="4572008"/>
            <a:ext cx="1571604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Правая фигурная скобка 34"/>
          <p:cNvSpPr/>
          <p:nvPr/>
        </p:nvSpPr>
        <p:spPr>
          <a:xfrm>
            <a:off x="7358063" y="2643188"/>
            <a:ext cx="142875" cy="1785938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7358063" y="4429125"/>
            <a:ext cx="142875" cy="857250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Прямоугольник 38"/>
          <p:cNvSpPr/>
          <p:nvPr/>
        </p:nvSpPr>
        <p:spPr>
          <a:xfrm rot="20642464">
            <a:off x="1357290" y="3106011"/>
            <a:ext cx="3142702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Лінія загальних витрат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4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3568" y="1484784"/>
            <a:ext cx="8317588" cy="20882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Розрахунок доходу від реалізації 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lang="uk-UA" altLang="x-none" sz="3000" b="1" dirty="0">
                <a:latin typeface="Times New Roman" panose="02020603050405020304" pitchFamily="18" charset="0"/>
              </a:rPr>
              <a:t>Дохід = Обсяг реалізації  х Ціна за од </a:t>
            </a:r>
            <a:endParaRPr lang="uk-UA" altLang="x-none" sz="3000" b="1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Обсяг = 20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Дохід = 20 х 200 = 4000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5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76" y="142852"/>
            <a:ext cx="4286280" cy="2357454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Аналіз  </a:t>
            </a:r>
            <a:r>
              <a:rPr kumimoji="0" lang="uk-UA" sz="3000" b="1" i="0" u="none" strike="noStrike" kern="1200" cap="none" spc="0" normalizeH="0" baseline="0" noProof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– обсяг – прибуток ”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28728" y="2000240"/>
            <a:ext cx="7572428" cy="42862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Метод системного дослідження взаємозв'язку витрат, обсягу реалізації та прибутку підприємства  заради визначення обсягу реалізації, який забезпечує відшкодування всіх витрат та отримання бажаного прибутку; величині прибутку при певному обсязі реалізації; впливу змін величини витрат, обсягу та ціни реалізації на прибуток підприємства; оптимальної структури витрат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Прямоугольник 3"/>
          <p:cNvSpPr/>
          <p:nvPr/>
        </p:nvSpPr>
        <p:spPr>
          <a:xfrm>
            <a:off x="1428728" y="6072206"/>
            <a:ext cx="650085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Графік беззбитковості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000125" y="5286375"/>
            <a:ext cx="7286625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-1429544" y="2856706"/>
            <a:ext cx="4857750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435769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2400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928934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8000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1142984"/>
            <a:ext cx="1000131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12000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7158" y="357166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У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86776" y="5429264"/>
            <a:ext cx="428596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14810" y="5500702"/>
            <a:ext cx="1000132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40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2" name="Прямая соединительная линия 21"/>
          <p:cNvCxnSpPr>
            <a:endCxn id="35" idx="2"/>
          </p:cNvCxnSpPr>
          <p:nvPr/>
        </p:nvCxnSpPr>
        <p:spPr>
          <a:xfrm>
            <a:off x="1000125" y="4429125"/>
            <a:ext cx="6357938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000125" y="1857375"/>
            <a:ext cx="6357938" cy="34290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000125" y="2643188"/>
            <a:ext cx="6357938" cy="178593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Блок-схема: узел 26"/>
          <p:cNvSpPr/>
          <p:nvPr/>
        </p:nvSpPr>
        <p:spPr>
          <a:xfrm>
            <a:off x="4214813" y="3429000"/>
            <a:ext cx="142875" cy="214313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95736" y="2564904"/>
            <a:ext cx="2304256" cy="7920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Точка беззбитковості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572396" y="1857364"/>
            <a:ext cx="1571604" cy="4286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Прибуток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572396" y="3143248"/>
            <a:ext cx="1571604" cy="57150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Змінні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572396" y="4572008"/>
            <a:ext cx="1571604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Постійні витрати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Правая фигурная скобка 33"/>
          <p:cNvSpPr/>
          <p:nvPr/>
        </p:nvSpPr>
        <p:spPr>
          <a:xfrm>
            <a:off x="7358063" y="1857375"/>
            <a:ext cx="214313" cy="714375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Правая фигурная скобка 34"/>
          <p:cNvSpPr/>
          <p:nvPr/>
        </p:nvSpPr>
        <p:spPr>
          <a:xfrm>
            <a:off x="7358063" y="2643188"/>
            <a:ext cx="142875" cy="1785938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7358063" y="4429125"/>
            <a:ext cx="142875" cy="857250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Прямоугольник 37"/>
          <p:cNvSpPr/>
          <p:nvPr/>
        </p:nvSpPr>
        <p:spPr>
          <a:xfrm rot="19719388">
            <a:off x="2000232" y="4225626"/>
            <a:ext cx="2787791" cy="27492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Лінія доходу 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357290" y="3786190"/>
            <a:ext cx="357190" cy="28575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а</a:t>
            </a:r>
            <a:endParaRPr kumimoji="0" lang="uk-UA" sz="2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548680"/>
            <a:ext cx="3358726" cy="5040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Крок 6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76" y="1357298"/>
            <a:ext cx="457200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Аналіз чутливості прибутку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714480" y="2643182"/>
            <a:ext cx="7286676" cy="121444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Визначення впливу на прибуток змінних витрат, ціни та обсягу реалізації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214314" y="885814"/>
            <a:ext cx="8715404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Показники для визначення впливу на прибуток зміни обсягу реалізації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500063" y="210026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928813" y="210026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маржинального доходу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500063" y="321468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28813" y="3214688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Запас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500063" y="43148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28813" y="4314825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Операційний важіль (леверидж)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214314" y="500042"/>
            <a:ext cx="8715404" cy="135732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Визначення впливу зміни обсягу продажу на прибуток за допомогою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маржинального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доходу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928813" y="2100263"/>
            <a:ext cx="4929188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Зміна прибутку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00500" y="3214688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71688" y="4000500"/>
            <a:ext cx="4929188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Зміна обсягу реалізації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71938" y="5000625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Х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000250" y="5715000"/>
            <a:ext cx="4929188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маржинального доходу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1406" y="357166"/>
            <a:ext cx="4286280" cy="857256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Запас міцності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85852" y="1142984"/>
            <a:ext cx="7572396" cy="150019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Величина, на яку фактичний (або запланований) обсяг реалізації перевищує критичний обсяг реалізації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28813" y="288607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Запас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00500" y="3643313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88" y="442912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Обсяг реалізації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1938" y="5143500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--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50" y="5929313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Точка беззбитковості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142876"/>
            <a:ext cx="4286280" cy="121442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Коефіцієнт запасу міцності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85852" y="1285860"/>
            <a:ext cx="7572396" cy="150019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Співвідношення запасу міцності та фактичного (або запланованого) обсягу реалізації</a:t>
            </a:r>
            <a:endParaRPr lang="uk-UA" altLang="x-none" sz="3000" dirty="0">
              <a:latin typeface="Times New Roman" panose="02020603050405020304" pitchFamily="18" charset="0"/>
            </a:endParaRPr>
          </a:p>
          <a:p>
            <a:pPr lvl="0" algn="just" eaLnBrk="1" hangingPunct="1">
              <a:buNone/>
            </a:pP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28813" y="288607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запасу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00500" y="3643313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88" y="442912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Запас міцності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1938" y="5143500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50" y="5929313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Обсяг реалізації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0" y="142876"/>
            <a:ext cx="4286280" cy="121442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ru-RU" alt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Операц</a:t>
            </a:r>
            <a:r>
              <a:rPr kumimoji="0" lang="uk-UA" alt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ійний левередж </a:t>
            </a: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85852" y="1285860"/>
            <a:ext cx="7572396" cy="150019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інструмент управління операційним прибутком, заснований на вивченні співвідношення постійних і змінних витрат.</a:t>
            </a:r>
            <a:endParaRPr lang="uk-UA" altLang="x-none" sz="3000" dirty="0">
              <a:latin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28813" y="288607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Коефіцієнт операційного левереджу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00500" y="3643313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88" y="442912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постійні витрати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1938" y="5143500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50" y="5929313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змінні витрати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6" grpId="0" bldLvl="0" animBg="1"/>
      <p:bldP spid="7" grpId="0" bldLvl="0" animBg="1"/>
      <p:bldP spid="8" grpId="0" bldLvl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611505" y="404495"/>
            <a:ext cx="8209280" cy="5904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just"/>
            <a:r>
              <a:rPr lang="ru-RU" altLang="en-US" b="1"/>
              <a:t>Чим вище значення коефіцієнта операційного левериджу, тим більшою мірою воно здатне прискорювати темпи приросту операційного прибутку стосовно темпів приросту обсягу реалізації продукції. </a:t>
            </a:r>
            <a:endParaRPr lang="ru-RU" altLang="en-US" b="1"/>
          </a:p>
          <a:p>
            <a:pPr algn="just"/>
            <a:endParaRPr lang="ru-RU" altLang="en-US" b="1"/>
          </a:p>
          <a:p>
            <a:pPr algn="just"/>
            <a:r>
              <a:rPr lang="ru-RU" altLang="en-US" b="1">
                <a:solidFill>
                  <a:srgbClr val="FF0000"/>
                </a:solidFill>
              </a:rPr>
              <a:t>При однакових темпах приросту обсягу продажу продукції підприємство, що має більший коефіцієнт операційного левериджу, за інших рівних умов завжди буде в більшій мірі прирощувати суму свого операційного прибутку в порівнянні з підприємством з меншим значенням цього коефіцієнта.</a:t>
            </a:r>
            <a:endParaRPr lang="ru-RU" altLang="en-US" b="1">
              <a:solidFill>
                <a:srgbClr val="FF0000"/>
              </a:solidFill>
            </a:endParaRPr>
          </a:p>
          <a:p>
            <a:pPr algn="just"/>
            <a:endParaRPr lang="ru-RU" altLang="en-US" b="1">
              <a:solidFill>
                <a:srgbClr val="FF0000"/>
              </a:solidFill>
            </a:endParaRPr>
          </a:p>
          <a:p>
            <a:pPr algn="just"/>
            <a:r>
              <a:rPr lang="ru-RU" altLang="en-US" b="1"/>
              <a:t> Конкретне співвідношення приросту суми операційного прибутку та суми обсягу реалізації, що досягається при визначеному коефіцієнті операційного левериджу, характеризується показником "ефект операційного левериджу". </a:t>
            </a:r>
            <a:endParaRPr lang="ru-RU" altLang="en-US" b="1"/>
          </a:p>
          <a:p>
            <a:pPr algn="just"/>
            <a:endParaRPr lang="ru-RU" altLang="en-US" b="1"/>
          </a:p>
          <a:p>
            <a:pPr algn="just"/>
            <a:r>
              <a:rPr lang="ru-RU" altLang="en-US" b="1">
                <a:solidFill>
                  <a:srgbClr val="FF0000"/>
                </a:solidFill>
              </a:rPr>
              <a:t>Прибуток підприємства, у якого рівень виробничого левериджу вище, більш чутливий до зміни валових грошових надходжень. При різкому падінні продажу таке підприємство може дуже швидко опуститися нижче рівня беззбитковості. Таким чином, підприємство з високим рівнем виробничого левериджу є більш ризикованим.</a:t>
            </a:r>
            <a:endParaRPr lang="ru-RU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Скругленный прямоугольник 3"/>
          <p:cNvSpPr/>
          <p:nvPr/>
        </p:nvSpPr>
        <p:spPr>
          <a:xfrm>
            <a:off x="1928813" y="73342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Ефект операційного левереджу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00500" y="1490663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88" y="2276475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% зміни прибутку (темп приросту)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71938" y="2990850"/>
            <a:ext cx="928688" cy="6429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00250" y="3776663"/>
            <a:ext cx="5572125" cy="5715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% зміни обсягів реалізації  (темп приросту)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6" grpId="0" bldLvl="0" animBg="1"/>
      <p:bldP spid="7" grpId="0" bldLvl="0" animBg="1"/>
      <p:bldP spid="8" grpId="0" bldLvl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42844" y="357166"/>
            <a:ext cx="8715404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Аналіз взаємозв'язку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– обсяг – прибуток </a:t>
            </a:r>
            <a:r>
              <a:rPr kumimoji="0" lang="uk-UA" sz="3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” за умов асортименту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107950" y="15716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03350" y="1571625"/>
            <a:ext cx="7596188" cy="8493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Визначення комбінації продажу </a:t>
            </a: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(співвідношення окремих видів продукції в загальному обсязі реалізації</a:t>
            </a: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107950" y="29321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03350" y="2492375"/>
            <a:ext cx="7596188" cy="172878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середньозваженого маржинального доходу (маржинальний дохід на одну зведену одиницю) 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Середньозавжений МД = ∑ Мд на од. і-го виробу х Питома вага і-го виробу в заг. дох. від реалізації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107950" y="429260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76375" y="4292600"/>
            <a:ext cx="7416800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(загальне значення)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07950" y="559593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76375" y="5300663"/>
            <a:ext cx="7416800" cy="129698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в розрізі асортименту продукції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виробу = ТБ загальна х Комбінація продаж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  <p:bldP spid="7" grpId="0" animBg="1"/>
      <p:bldP spid="8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1052515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Методи аналізу взаємозв'язку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– обсяг – прибуток ”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428625" y="241458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857375" y="2414588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Математичні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428625" y="35290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57375" y="352901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Графічні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3794" name="Таблица 33793"/>
          <p:cNvGraphicFramePr/>
          <p:nvPr/>
        </p:nvGraphicFramePr>
        <p:xfrm>
          <a:off x="468313" y="1700213"/>
          <a:ext cx="8135938" cy="4756150"/>
        </p:xfrm>
        <a:graphic>
          <a:graphicData uri="http://schemas.openxmlformats.org/drawingml/2006/table">
            <a:tbl>
              <a:tblPr/>
              <a:tblGrid>
                <a:gridCol w="3602038"/>
                <a:gridCol w="1600200"/>
                <a:gridCol w="1466850"/>
                <a:gridCol w="1466850"/>
              </a:tblGrid>
              <a:tr h="14271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</a:t>
                      </a:r>
                      <a:endParaRPr lang="uk-UA" altLang="x-none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живлення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Кишеньковий ліхтарик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Обсяг реалізації, штук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Ціна за одиницю, грн.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09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Змінні витрати на одиницю, грн.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09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Загальні постійні витрати, грн.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182000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 на одиницю 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30000"/>
                        </a:lnSpc>
                        <a:buNone/>
                      </a:pPr>
                      <a:r>
                        <a:rPr lang="uk-UA" altLang="x-none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uk-UA" altLang="x-none" sz="2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Овал 3"/>
          <p:cNvSpPr/>
          <p:nvPr/>
        </p:nvSpPr>
        <p:spPr>
          <a:xfrm>
            <a:off x="611188" y="333375"/>
            <a:ext cx="3168650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" name="Стрелка вправо с вырезом 20"/>
          <p:cNvSpPr/>
          <p:nvPr/>
        </p:nvSpPr>
        <p:spPr>
          <a:xfrm>
            <a:off x="107950" y="15716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03350" y="1571625"/>
            <a:ext cx="7596188" cy="20018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Визначення комбінації продажу </a:t>
            </a: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(співвідношення окремих видів продукції в загальному обсязі реалізації</a:t>
            </a: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)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Блок живлення = 60000/100000= 0,6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Кишеньковий ліхтарик = 1 – 0,6 = 0,4 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107950" y="4156075"/>
            <a:ext cx="1357313" cy="1249363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03350" y="3716338"/>
            <a:ext cx="7596188" cy="25209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середньозваженого маржинального доходу (маржинальний дохід на одну зведену одиницю) 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Середньозавжений МД = ∑ Мд на од. і-го виробу х Питома вага і-го виробу в заг. дох. від реалізації =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3 х 0,6 + 2 х 0,4 = 2,6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11188" y="333375"/>
            <a:ext cx="3168650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Розв'язок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Стрелка вправо с вырезом 6"/>
          <p:cNvSpPr/>
          <p:nvPr/>
        </p:nvSpPr>
        <p:spPr>
          <a:xfrm>
            <a:off x="107950" y="33337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76375" y="333375"/>
            <a:ext cx="7416800" cy="237490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(загальне значення)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= Постійні витрати / МД на од. = 182000 / 2,6 = 70000 од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07950" y="35798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76375" y="3284538"/>
            <a:ext cx="7416800" cy="23050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Обчислення точки беззбитковості в розрізі асортименту продукції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виробу = ТБ загальна х Комбінація продаж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блок живлення = 70000 х 0,6 = 42000 од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ТБ кишенькові ліхтарики = 70000 х 0,4 = 28000 од.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642910" y="857232"/>
            <a:ext cx="8001056" cy="535785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5400" dirty="0">
                <a:solidFill>
                  <a:srgbClr val="FFFFFF"/>
                </a:solidFill>
                <a:latin typeface="Minion Pro SmBd" pitchFamily="18" charset="0"/>
              </a:rPr>
              <a:t>Даремне навчання без думки, небезпечна думка без навчання</a:t>
            </a:r>
            <a:endParaRPr lang="uk-UA" altLang="x-none" sz="5400" dirty="0">
              <a:solidFill>
                <a:srgbClr val="FFFFFF"/>
              </a:solidFill>
              <a:latin typeface="Minion Pro SmBd" pitchFamily="18" charset="0"/>
            </a:endParaRPr>
          </a:p>
          <a:p>
            <a:pPr lvl="0" algn="r" eaLnBrk="1" hangingPunct="1">
              <a:buNone/>
            </a:pPr>
            <a:endParaRPr lang="uk-UA" altLang="x-none" sz="2000" dirty="0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lvl="0" algn="r" eaLnBrk="1" hangingPunct="1">
              <a:buNone/>
            </a:pPr>
            <a:r>
              <a:rPr lang="uk-UA" altLang="x-none" sz="5400" dirty="0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uk-UA" altLang="x-none" sz="5400" dirty="0">
                <a:solidFill>
                  <a:srgbClr val="FFFFFF"/>
                </a:solidFill>
                <a:latin typeface="Monotype Corsiva" panose="03010101010201010101" pitchFamily="66" charset="0"/>
              </a:rPr>
              <a:t>Конфуцій</a:t>
            </a:r>
            <a:endParaRPr lang="uk-UA" altLang="x-none" sz="5400" dirty="0">
              <a:solidFill>
                <a:srgbClr val="FFFFFF"/>
              </a:solidFill>
              <a:latin typeface="Monotype Corsiva" panose="03010101010201010101" pitchFamily="66" charset="0"/>
            </a:endParaRPr>
          </a:p>
          <a:p>
            <a:pPr lvl="0" algn="ctr" eaLnBrk="1" hangingPunct="1">
              <a:buNone/>
            </a:pPr>
            <a:endParaRPr lang="uk-UA" altLang="x-none" sz="5000" b="1" dirty="0">
              <a:solidFill>
                <a:srgbClr val="FFFFFF"/>
              </a:solidFill>
              <a:latin typeface="Bookman Old Style" panose="02050604050505020204" pitchFamily="18" charset="0"/>
              <a:sym typeface="Wingdings" panose="05000000000000000000" pitchFamily="2" charset="2"/>
            </a:endParaRPr>
          </a:p>
          <a:p>
            <a:pPr lvl="0" algn="ctr" eaLnBrk="1" hangingPunct="1">
              <a:buNone/>
            </a:pPr>
            <a:r>
              <a:rPr lang="uk-UA" altLang="x-none" sz="5000" b="1" dirty="0">
                <a:solidFill>
                  <a:srgbClr val="FFFFFF"/>
                </a:solidFill>
                <a:latin typeface="Bookman Old Style" panose="02050604050505020204" pitchFamily="18" charset="0"/>
                <a:sym typeface="Wingdings" panose="05000000000000000000" pitchFamily="2" charset="2"/>
              </a:rPr>
              <a:t>  </a:t>
            </a:r>
            <a:r>
              <a:rPr lang="uk-UA" altLang="x-none" sz="5000" b="1" dirty="0">
                <a:solidFill>
                  <a:srgbClr val="FFFFFF"/>
                </a:solidFill>
                <a:latin typeface="Impact" panose="020B0806030902050204" pitchFamily="34" charset="0"/>
                <a:sym typeface="Wingdings" panose="05000000000000000000" pitchFamily="2" charset="2"/>
              </a:rPr>
              <a:t> </a:t>
            </a:r>
            <a:endParaRPr lang="uk-UA" altLang="x-none" sz="5000" b="1" dirty="0">
              <a:latin typeface="Impact" panose="020B080603090205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42844" y="357166"/>
            <a:ext cx="8715404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Припущення, покладені в основу аналізу взаємозв'язку </a:t>
            </a:r>
            <a:r>
              <a:rPr kumimoji="0" lang="uk-UA" sz="3000" b="1" i="0" u="none" strike="noStrike" kern="1200" cap="none" spc="0" normalizeH="0" baseline="0" noProof="0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“витрати</a:t>
            </a: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– обсяг – прибуток ”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трелка вправо с вырезом 20"/>
          <p:cNvSpPr/>
          <p:nvPr/>
        </p:nvSpPr>
        <p:spPr>
          <a:xfrm>
            <a:off x="428625" y="1571625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857375" y="1571625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Решта змінних факторів є постійними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428625" y="2686050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57375" y="2686050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Один вид продукції або постійна комбінація продажу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428625" y="3786188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857375" y="3786188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Прибуток визначають на основі калькулювання змінних витрат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428625" y="47863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57375" y="478631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Сукупні витрати та дохід є лінійною функцією випуску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Стрелка вправо с вырезом 12"/>
          <p:cNvSpPr/>
          <p:nvPr/>
        </p:nvSpPr>
        <p:spPr>
          <a:xfrm>
            <a:off x="428625" y="5815013"/>
            <a:ext cx="1357313" cy="8572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57375" y="5815013"/>
            <a:ext cx="6119813" cy="9001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Витрати можна точно розподілити на змінні та постійні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9" grpId="0" animBg="1"/>
      <p:bldP spid="10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42876" y="137463"/>
            <a:ext cx="4286280" cy="1714512"/>
          </a:xfrm>
          <a:prstGeom prst="ellipse">
            <a:avLst/>
          </a:prstGeom>
          <a:solidFill>
            <a:schemeClr val="tx1">
              <a:lumMod val="50000"/>
            </a:schemeClr>
          </a:solidFill>
          <a:effectLst>
            <a:outerShdw blurRad="50800" dist="38100" dir="14700000" algn="t" rotWithShape="0">
              <a:srgbClr val="000000">
                <a:alpha val="60000"/>
              </a:srgbClr>
            </a:outerShdw>
            <a:softEdge rad="635000"/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slope"/>
            <a:contourClr>
              <a:schemeClr val="dk1"/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Точка беззбитковості</a:t>
            </a:r>
            <a:endParaRPr kumimoji="0" lang="uk-UA" sz="3000" b="1" i="0" u="none" strike="noStrike" kern="1200" cap="none" spc="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714480" y="1423347"/>
            <a:ext cx="7286676" cy="264320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None/>
            </a:pPr>
            <a:r>
              <a:rPr lang="uk-UA" altLang="x-none" sz="3000" dirty="0">
                <a:latin typeface="Times New Roman" panose="02020603050405020304" pitchFamily="18" charset="0"/>
              </a:rPr>
              <a:t>Обсяг реалізації (діяльності), при якому доходи підприємства дорівнюють його витратам, а прибуток відповідно дорівнює нулю, або маржинальний дохід дорівнює загальним постійним витратам</a:t>
            </a:r>
            <a:endParaRPr lang="uk-UA" altLang="x-none" sz="3000" dirty="0"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5930" y="4437380"/>
            <a:ext cx="8458200" cy="2016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just"/>
            <a:r>
              <a:rPr lang="ru-RU" altLang="en-US" sz="2000" b="1">
                <a:solidFill>
                  <a:srgbClr val="FF0000"/>
                </a:solidFill>
              </a:rPr>
              <a:t>Маржинальний дохід, або маржинальний прибуток, або  вклад на покриття (англ. contribution margin), — </a:t>
            </a:r>
            <a:r>
              <a:rPr lang="ru-RU" altLang="en-US" sz="2000" b="1">
                <a:solidFill>
                  <a:schemeClr val="tx1"/>
                </a:solidFill>
              </a:rPr>
              <a:t>різниця між доходом від реалізації (без урахування ПДВ і акцизів) та змінними витратами. Іноді маржинальний дохід називають також сумою покриття — це та частина доходу, яка залишається на покриття постійних витрат і формування прибутку.</a:t>
            </a:r>
            <a:endParaRPr lang="ru-RU" altLang="en-US" sz="2000" b="1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1052515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Розрахунок точки беззбитковості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714625" y="2276475"/>
            <a:ext cx="6119813" cy="25209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(г.од.) = Змінні витрати + Постійні витрати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(н.од.) = ТБ (г.од.) / Ціна одиниці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0" y="2714625"/>
            <a:ext cx="2714625" cy="1938338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За допомогою рівняння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1357290" y="692696"/>
            <a:ext cx="6500858" cy="85725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Розрахунок точки беззбитковості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14625" y="2205038"/>
            <a:ext cx="6119813" cy="2152650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(н.од.) = Постійні витрати / Маржинальний дохід на од.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Маржинальний дохід на од. = Ціна за од. –  Змінні витрати на од.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0" y="2214563"/>
            <a:ext cx="2714625" cy="1428750"/>
          </a:xfrm>
          <a:prstGeom prst="notched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Arial" panose="020B0604020202020204" pitchFamily="34" charset="0"/>
              </a:rPr>
              <a:t>Маржинальний метод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38438" y="4500563"/>
            <a:ext cx="6119813" cy="1857375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ТБ (г.од.) = Постійні витрати / Коеф. маржинального доходу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Коеф. Маржинального доходу = Маржинальний дохід на од./ Ціна одиниці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Скругленный прямоугольник 7"/>
          <p:cNvSpPr/>
          <p:nvPr/>
        </p:nvSpPr>
        <p:spPr>
          <a:xfrm>
            <a:off x="539750" y="115888"/>
            <a:ext cx="8294688" cy="216058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Дохід від реалізації = Змінні витрати + Постійні витрати + Бажаний прибуток 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Дохід від реалізації = (Постійні витрати + Бажаний прибуток) / Коеф. маржинального доходу </a:t>
            </a:r>
            <a:endParaRPr lang="uk-UA" altLang="x-none" sz="2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4213" y="2565400"/>
            <a:ext cx="8174038" cy="2208213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Обсяг реалізації = (Постійні витрати + Бажаний прибуток) / Маржинальний дохід на од.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Бажаний прибуток = Обсяг реалізації х Маржинальний дохід на од.  - Постійні витрати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4213" y="4941888"/>
            <a:ext cx="8174038" cy="1582738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Бажаний прибуток = Чистий прибуток / (1-</a:t>
            </a:r>
            <a:r>
              <a:rPr lang="en-US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t</a:t>
            </a:r>
            <a:r>
              <a:rPr lang="uk-UA" altLang="x-none" sz="2200" b="1" dirty="0">
                <a:solidFill>
                  <a:srgbClr val="FFFFFF"/>
                </a:solidFill>
                <a:latin typeface="Arial" panose="020B0604020202020204" pitchFamily="34" charset="0"/>
              </a:rPr>
              <a:t>) </a:t>
            </a: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lvl="0" algn="ctr" eaLnBrk="1" hangingPunct="1">
              <a:buNone/>
            </a:pPr>
            <a:endParaRPr lang="uk-UA" altLang="x-none" sz="22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323850" y="909638"/>
            <a:ext cx="8145463" cy="5832475"/>
          </a:xfrm>
          <a:prstGeom prst="roundRect">
            <a:avLst/>
          </a:prstGeom>
          <a:solidFill>
            <a:srgbClr val="18414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buNone/>
            </a:pP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ТзОВ “Яна” виробляє один вид продукції – телефони, з ціною реалізації 200 грн. за одиницю. Витрати підприємства на виробництво продукції складають: змінні витрати на одиницю – 140 грн., загальні постійні витрати – 2400 грн. Керівництво бажає знати, який обсяг реалізації дозволить: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досягти беззбитковості;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отримати прибуток 600 грн.;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buNone/>
            </a:pPr>
            <a:r>
              <a:rPr lang="uk-UA" altLang="x-none" sz="3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визначити прибуток від реалізації 1300 телефонів.</a:t>
            </a:r>
            <a:endParaRPr lang="uk-UA" altLang="x-none" sz="30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11188" y="333375"/>
            <a:ext cx="3168650" cy="1008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uk-UA" altLang="x-none" sz="3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Приклад </a:t>
            </a:r>
            <a:endParaRPr lang="uk-UA" altLang="x-none" sz="30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8501</Words>
  <Application>WPS Presentation</Application>
  <PresentationFormat>Экран (4:3)</PresentationFormat>
  <Paragraphs>412</Paragraphs>
  <Slides>33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52" baseType="lpstr">
      <vt:lpstr>Arial</vt:lpstr>
      <vt:lpstr>SimSun</vt:lpstr>
      <vt:lpstr>Wingdings</vt:lpstr>
      <vt:lpstr>Century Gothic</vt:lpstr>
      <vt:lpstr>Wingdings 2</vt:lpstr>
      <vt:lpstr>Verdana</vt:lpstr>
      <vt:lpstr>Wingdings 2</vt:lpstr>
      <vt:lpstr>Monotype Corsiva</vt:lpstr>
      <vt:lpstr>Times New Roman</vt:lpstr>
      <vt:lpstr>Microsoft YaHei</vt:lpstr>
      <vt:lpstr>Arial Unicode MS</vt:lpstr>
      <vt:lpstr>Calibri</vt:lpstr>
      <vt:lpstr>Times New Roman</vt:lpstr>
      <vt:lpstr>Minion Pro SmBd</vt:lpstr>
      <vt:lpstr>Segoe Print</vt:lpstr>
      <vt:lpstr>Bookman Old Style</vt:lpstr>
      <vt:lpstr>Impact</vt:lpstr>
      <vt:lpstr>Wingdings</vt:lpstr>
      <vt:lpstr>Яркая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Богдан</cp:lastModifiedBy>
  <cp:revision>249</cp:revision>
  <dcterms:created xsi:type="dcterms:W3CDTF">2011-01-24T06:38:00Z</dcterms:created>
  <dcterms:modified xsi:type="dcterms:W3CDTF">2023-04-13T06:39:51Z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A922FF56564446AD8AFE3F658D76F22C</vt:lpwstr>
  </property>
  <property fmtid="{D5CDD505-2E9C-101B-9397-08002B2CF9AE}" pid="3" name="KSOProductBuildVer">
    <vt:lpwstr>1049-11.2.0.11516</vt:lpwstr>
  </property>
</Properties>
</file>