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45" r:id="rId1"/>
  </p:sldMasterIdLst>
  <p:sldIdLst>
    <p:sldId id="256" r:id="rId2"/>
    <p:sldId id="257" r:id="rId3"/>
    <p:sldId id="281" r:id="rId4"/>
    <p:sldId id="282" r:id="rId5"/>
    <p:sldId id="283" r:id="rId6"/>
    <p:sldId id="284" r:id="rId7"/>
    <p:sldId id="285" r:id="rId8"/>
    <p:sldId id="287" r:id="rId9"/>
    <p:sldId id="286" r:id="rId10"/>
    <p:sldId id="288" r:id="rId11"/>
    <p:sldId id="289" r:id="rId12"/>
    <p:sldId id="290" r:id="rId13"/>
    <p:sldId id="291" r:id="rId14"/>
    <p:sldId id="292" r:id="rId15"/>
    <p:sldId id="293" r:id="rId16"/>
    <p:sldId id="294" r:id="rId17"/>
    <p:sldId id="296" r:id="rId18"/>
    <p:sldId id="297" r:id="rId19"/>
    <p:sldId id="298" r:id="rId20"/>
    <p:sldId id="299" r:id="rId21"/>
    <p:sldId id="300" r:id="rId22"/>
    <p:sldId id="301" r:id="rId23"/>
    <p:sldId id="302" r:id="rId24"/>
    <p:sldId id="303" r:id="rId25"/>
    <p:sldId id="307" r:id="rId26"/>
    <p:sldId id="295" r:id="rId27"/>
    <p:sldId id="305" r:id="rId28"/>
    <p:sldId id="306" r:id="rId29"/>
    <p:sldId id="304" r:id="rId30"/>
    <p:sldId id="309" r:id="rId31"/>
    <p:sldId id="310" r:id="rId32"/>
    <p:sldId id="311" r:id="rId33"/>
    <p:sldId id="308" r:id="rId34"/>
    <p:sldId id="313" r:id="rId35"/>
    <p:sldId id="314" r:id="rId36"/>
    <p:sldId id="315" r:id="rId37"/>
    <p:sldId id="316" r:id="rId38"/>
    <p:sldId id="318" r:id="rId39"/>
    <p:sldId id="319" r:id="rId40"/>
    <p:sldId id="320" r:id="rId41"/>
    <p:sldId id="312" r:id="rId42"/>
    <p:sldId id="317" r:id="rId43"/>
    <p:sldId id="321" r:id="rId44"/>
    <p:sldId id="322" r:id="rId45"/>
    <p:sldId id="323" r:id="rId46"/>
    <p:sldId id="324" r:id="rId47"/>
    <p:sldId id="325" r:id="rId48"/>
    <p:sldId id="326" r:id="rId49"/>
    <p:sldId id="327" r:id="rId50"/>
    <p:sldId id="280" r:id="rId5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5" d="100"/>
          <a:sy n="95" d="100"/>
        </p:scale>
        <p:origin x="1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12.10.2022</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2242083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E965D8C-7ED7-4A25-9C0F-C455DEB3EB2E}" type="datetimeFigureOut">
              <a:rPr lang="ru-RU" smtClean="0"/>
              <a:t>12.10.2022</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2183149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E965D8C-7ED7-4A25-9C0F-C455DEB3EB2E}" type="datetimeFigureOut">
              <a:rPr lang="ru-RU" smtClean="0"/>
              <a:t>12.10.2022</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77FE0FA-6CDE-479B-BE72-2E9252A0E26F}"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862017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12.10.2022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5359049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12.10.2022</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35786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12.10.2022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37085074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12.10.2022</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5166355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12.10.2022</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3648054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12.10.2022</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769288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E965D8C-7ED7-4A25-9C0F-C455DEB3EB2E}" type="datetimeFigureOut">
              <a:rPr lang="ru-RU" smtClean="0"/>
              <a:t>12.10.2022</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4285398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CE965D8C-7ED7-4A25-9C0F-C455DEB3EB2E}" type="datetimeFigureOut">
              <a:rPr lang="ru-RU" smtClean="0"/>
              <a:t>12.10.2022</a:t>
            </a:fld>
            <a:endParaRPr lang="ru-RU"/>
          </a:p>
        </p:txBody>
      </p:sp>
      <p:sp>
        <p:nvSpPr>
          <p:cNvPr id="6" name="Footer Placeholder 5"/>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767169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CE965D8C-7ED7-4A25-9C0F-C455DEB3EB2E}" type="datetimeFigureOut">
              <a:rPr lang="ru-RU" smtClean="0"/>
              <a:t>12.10.2022</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4004594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CE965D8C-7ED7-4A25-9C0F-C455DEB3EB2E}" type="datetimeFigureOut">
              <a:rPr lang="ru-RU" smtClean="0"/>
              <a:t>12.10.2022</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150236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965D8C-7ED7-4A25-9C0F-C455DEB3EB2E}" type="datetimeFigureOut">
              <a:rPr lang="ru-RU" smtClean="0"/>
              <a:t>12.10.2022</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054945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12.10.2022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718499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12.10.2022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35650461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E965D8C-7ED7-4A25-9C0F-C455DEB3EB2E}" type="datetimeFigureOut">
              <a:rPr lang="ru-RU" smtClean="0"/>
              <a:t>12.10.2022</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77FE0FA-6CDE-479B-BE72-2E9252A0E26F}" type="slidenum">
              <a:rPr lang="ru-RU" smtClean="0"/>
              <a:t>‹#›</a:t>
            </a:fld>
            <a:endParaRPr lang="ru-RU"/>
          </a:p>
        </p:txBody>
      </p:sp>
    </p:spTree>
    <p:extLst>
      <p:ext uri="{BB962C8B-B14F-4D97-AF65-F5344CB8AC3E}">
        <p14:creationId xmlns:p14="http://schemas.microsoft.com/office/powerpoint/2010/main" val="1799744780"/>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 id="2147483757" r:id="rId12"/>
    <p:sldLayoutId id="2147483758" r:id="rId13"/>
    <p:sldLayoutId id="2147483759" r:id="rId14"/>
    <p:sldLayoutId id="2147483760" r:id="rId15"/>
    <p:sldLayoutId id="2147483761"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Autofit/>
          </a:bodyPr>
          <a:lstStyle/>
          <a:p>
            <a:pPr algn="ctr">
              <a:spcBef>
                <a:spcPts val="0"/>
              </a:spcBef>
            </a:pPr>
            <a:r>
              <a:rPr lang="ru-RU" sz="4000" b="1" smtClean="0">
                <a:latin typeface="Times New Roman" panose="02020603050405020304" pitchFamily="18" charset="0"/>
                <a:cs typeface="Times New Roman" panose="02020603050405020304" pitchFamily="18" charset="0"/>
              </a:rPr>
              <a:t>Тема </a:t>
            </a:r>
            <a:r>
              <a:rPr lang="ru-RU" sz="4000" b="1" smtClean="0">
                <a:latin typeface="Times New Roman" panose="02020603050405020304" pitchFamily="18" charset="0"/>
                <a:cs typeface="Times New Roman" panose="02020603050405020304" pitchFamily="18" charset="0"/>
              </a:rPr>
              <a:t>3. </a:t>
            </a:r>
            <a:r>
              <a:rPr lang="ru-RU" sz="4000" b="1" dirty="0" err="1" smtClean="0">
                <a:latin typeface="Times New Roman" panose="02020603050405020304" pitchFamily="18" charset="0"/>
                <a:cs typeface="Times New Roman" panose="02020603050405020304" pitchFamily="18" charset="0"/>
              </a:rPr>
              <a:t>Грошовий</a:t>
            </a:r>
            <a:r>
              <a:rPr lang="ru-RU" sz="4000" b="1" dirty="0" smtClean="0">
                <a:latin typeface="Times New Roman" panose="02020603050405020304" pitchFamily="18" charset="0"/>
                <a:cs typeface="Times New Roman" panose="02020603050405020304" pitchFamily="18" charset="0"/>
              </a:rPr>
              <a:t> </a:t>
            </a:r>
            <a:r>
              <a:rPr lang="ru-RU" sz="4000" b="1" dirty="0" err="1" smtClean="0">
                <a:latin typeface="Times New Roman" panose="02020603050405020304" pitchFamily="18" charset="0"/>
                <a:cs typeface="Times New Roman" panose="02020603050405020304" pitchFamily="18" charset="0"/>
              </a:rPr>
              <a:t>ринок</a:t>
            </a:r>
            <a:endParaRPr lang="ru-RU" sz="4000" b="1" dirty="0" smtClean="0">
              <a:latin typeface="Times New Roman" panose="02020603050405020304" pitchFamily="18" charset="0"/>
              <a:cs typeface="Times New Roman" panose="02020603050405020304" pitchFamily="18" charset="0"/>
            </a:endParaRPr>
          </a:p>
          <a:p>
            <a:pPr algn="ctr">
              <a:spcBef>
                <a:spcPts val="0"/>
              </a:spcBef>
            </a:pPr>
            <a:endParaRPr lang="ru-RU" sz="4000" dirty="0" smtClean="0">
              <a:latin typeface="Times New Roman" panose="02020603050405020304" pitchFamily="18" charset="0"/>
              <a:cs typeface="Times New Roman" panose="02020603050405020304" pitchFamily="18" charset="0"/>
            </a:endParaRPr>
          </a:p>
          <a:p>
            <a:pPr algn="just">
              <a:spcBef>
                <a:spcPts val="0"/>
              </a:spcBef>
            </a:pPr>
            <a:r>
              <a:rPr lang="ru-RU" sz="4000" dirty="0" smtClean="0">
                <a:latin typeface="Times New Roman" panose="02020603050405020304" pitchFamily="18" charset="0"/>
                <a:cs typeface="Times New Roman" panose="02020603050405020304" pitchFamily="18" charset="0"/>
              </a:rPr>
              <a:t>1.	</a:t>
            </a:r>
            <a:r>
              <a:rPr lang="ru-RU" sz="4000" dirty="0" err="1" smtClean="0">
                <a:latin typeface="Times New Roman" panose="02020603050405020304" pitchFamily="18" charset="0"/>
                <a:cs typeface="Times New Roman" panose="02020603050405020304" pitchFamily="18" charset="0"/>
              </a:rPr>
              <a:t>Сутність</a:t>
            </a:r>
            <a:r>
              <a:rPr lang="ru-RU" sz="4000" dirty="0" smtClean="0">
                <a:latin typeface="Times New Roman" panose="02020603050405020304" pitchFamily="18" charset="0"/>
                <a:cs typeface="Times New Roman" panose="02020603050405020304" pitchFamily="18" charset="0"/>
              </a:rPr>
              <a:t>, </a:t>
            </a:r>
            <a:r>
              <a:rPr lang="ru-RU" sz="4000" dirty="0" err="1" smtClean="0">
                <a:latin typeface="Times New Roman" panose="02020603050405020304" pitchFamily="18" charset="0"/>
                <a:cs typeface="Times New Roman" panose="02020603050405020304" pitchFamily="18" charset="0"/>
              </a:rPr>
              <a:t>інституційна</a:t>
            </a:r>
            <a:r>
              <a:rPr lang="ru-RU" sz="4000" dirty="0" smtClean="0">
                <a:latin typeface="Times New Roman" panose="02020603050405020304" pitchFamily="18" charset="0"/>
                <a:cs typeface="Times New Roman" panose="02020603050405020304" pitchFamily="18" charset="0"/>
              </a:rPr>
              <a:t> модель та структура грошового ринку.</a:t>
            </a:r>
          </a:p>
          <a:p>
            <a:pPr algn="just">
              <a:spcBef>
                <a:spcPts val="0"/>
              </a:spcBef>
            </a:pPr>
            <a:r>
              <a:rPr lang="ru-RU" sz="4000" dirty="0" smtClean="0">
                <a:latin typeface="Times New Roman" panose="02020603050405020304" pitchFamily="18" charset="0"/>
                <a:cs typeface="Times New Roman" panose="02020603050405020304" pitchFamily="18" charset="0"/>
              </a:rPr>
              <a:t>2. Попит на ринку грошей</a:t>
            </a:r>
          </a:p>
          <a:p>
            <a:pPr algn="just">
              <a:spcBef>
                <a:spcPts val="0"/>
              </a:spcBef>
            </a:pPr>
            <a:r>
              <a:rPr lang="ru-RU" sz="4000" dirty="0" smtClean="0">
                <a:latin typeface="Times New Roman" panose="02020603050405020304" pitchFamily="18" charset="0"/>
                <a:cs typeface="Times New Roman" panose="02020603050405020304" pitchFamily="18" charset="0"/>
              </a:rPr>
              <a:t>3. </a:t>
            </a:r>
            <a:r>
              <a:rPr lang="ru-RU" sz="4000" dirty="0" err="1" smtClean="0">
                <a:latin typeface="Times New Roman" panose="02020603050405020304" pitchFamily="18" charset="0"/>
                <a:cs typeface="Times New Roman" panose="02020603050405020304" pitchFamily="18" charset="0"/>
              </a:rPr>
              <a:t>Пропозиція</a:t>
            </a:r>
            <a:r>
              <a:rPr lang="ru-RU" sz="4000" dirty="0" smtClean="0">
                <a:latin typeface="Times New Roman" panose="02020603050405020304" pitchFamily="18" charset="0"/>
                <a:cs typeface="Times New Roman" panose="02020603050405020304" pitchFamily="18" charset="0"/>
              </a:rPr>
              <a:t> грошей</a:t>
            </a:r>
          </a:p>
          <a:p>
            <a:pPr algn="just">
              <a:spcBef>
                <a:spcPts val="0"/>
              </a:spcBef>
            </a:pPr>
            <a:r>
              <a:rPr lang="ru-RU" sz="4000" dirty="0" smtClean="0">
                <a:latin typeface="Times New Roman" panose="02020603050405020304" pitchFamily="18" charset="0"/>
                <a:cs typeface="Times New Roman" panose="02020603050405020304" pitchFamily="18" charset="0"/>
              </a:rPr>
              <a:t>4. </a:t>
            </a:r>
            <a:r>
              <a:rPr lang="ru-RU" sz="4000" dirty="0" err="1" smtClean="0">
                <a:latin typeface="Times New Roman" panose="02020603050405020304" pitchFamily="18" charset="0"/>
                <a:cs typeface="Times New Roman" panose="02020603050405020304" pitchFamily="18" charset="0"/>
              </a:rPr>
              <a:t>Рівновага</a:t>
            </a:r>
            <a:r>
              <a:rPr lang="ru-RU" sz="4000" dirty="0" smtClean="0">
                <a:latin typeface="Times New Roman" panose="02020603050405020304" pitchFamily="18" charset="0"/>
                <a:cs typeface="Times New Roman" panose="02020603050405020304" pitchFamily="18" charset="0"/>
              </a:rPr>
              <a:t> на ринку грошей</a:t>
            </a:r>
            <a:endParaRPr lang="ru-RU"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72850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Кредиторами </a:t>
            </a:r>
            <a:r>
              <a:rPr lang="uk-UA" sz="2200" dirty="0">
                <a:solidFill>
                  <a:srgbClr val="000000"/>
                </a:solidFill>
                <a:latin typeface="Times New Roman" panose="02020603050405020304" pitchFamily="18" charset="0"/>
                <a:cs typeface="Times New Roman" panose="02020603050405020304" pitchFamily="18" charset="0"/>
              </a:rPr>
              <a:t>можуть бути будь-які економічні суб’єкти, що заощадили </a:t>
            </a:r>
            <a:r>
              <a:rPr lang="uk-UA" sz="2200" dirty="0" smtClean="0">
                <a:solidFill>
                  <a:srgbClr val="000000"/>
                </a:solidFill>
                <a:latin typeface="Times New Roman" panose="02020603050405020304" pitchFamily="18" charset="0"/>
                <a:cs typeface="Times New Roman" panose="02020603050405020304" pitchFamily="18" charset="0"/>
              </a:rPr>
              <a:t>грошові </a:t>
            </a:r>
            <a:r>
              <a:rPr lang="uk-UA" sz="2200" dirty="0">
                <a:solidFill>
                  <a:srgbClr val="000000"/>
                </a:solidFill>
                <a:latin typeface="Times New Roman" panose="02020603050405020304" pitchFamily="18" charset="0"/>
                <a:cs typeface="Times New Roman" panose="02020603050405020304" pitchFamily="18" charset="0"/>
              </a:rPr>
              <a:t>кошти. Це насамперед сімейні господарства, фірми, урядові структури, </a:t>
            </a:r>
            <a:r>
              <a:rPr lang="uk-UA" sz="2200" dirty="0" smtClean="0">
                <a:solidFill>
                  <a:srgbClr val="000000"/>
                </a:solidFill>
                <a:latin typeface="Times New Roman" panose="02020603050405020304" pitchFamily="18" charset="0"/>
                <a:cs typeface="Times New Roman" panose="02020603050405020304" pitchFamily="18" charset="0"/>
              </a:rPr>
              <a:t>у тому </a:t>
            </a:r>
            <a:r>
              <a:rPr lang="uk-UA" sz="2200" dirty="0">
                <a:solidFill>
                  <a:srgbClr val="000000"/>
                </a:solidFill>
                <a:latin typeface="Times New Roman" panose="02020603050405020304" pitchFamily="18" charset="0"/>
                <a:cs typeface="Times New Roman" panose="02020603050405020304" pitchFamily="18" charset="0"/>
              </a:rPr>
              <a:t>числі органи місцевого самоврядування, іноземні фізичні та </a:t>
            </a:r>
            <a:r>
              <a:rPr lang="uk-UA" sz="2200" dirty="0" smtClean="0">
                <a:solidFill>
                  <a:srgbClr val="000000"/>
                </a:solidFill>
                <a:latin typeface="Times New Roman" panose="02020603050405020304" pitchFamily="18" charset="0"/>
                <a:cs typeface="Times New Roman" panose="02020603050405020304" pitchFamily="18" charset="0"/>
              </a:rPr>
              <a:t>юридичні особи</a:t>
            </a:r>
            <a:r>
              <a:rPr lang="uk-UA" sz="2200" dirty="0">
                <a:solidFill>
                  <a:srgbClr val="000000"/>
                </a:solidFill>
                <a:latin typeface="Times New Roman" panose="02020603050405020304" pitchFamily="18" charset="0"/>
                <a:cs typeface="Times New Roman" panose="02020603050405020304" pitchFamily="18" charset="0"/>
              </a:rPr>
              <a:t>. Позичальниками можуть бути ті самі економічні суб’єкти, але на </a:t>
            </a:r>
            <a:r>
              <a:rPr lang="uk-UA" sz="2200" dirty="0" smtClean="0">
                <a:solidFill>
                  <a:srgbClr val="000000"/>
                </a:solidFill>
                <a:latin typeface="Times New Roman" panose="02020603050405020304" pitchFamily="18" charset="0"/>
                <a:cs typeface="Times New Roman" panose="02020603050405020304" pitchFamily="18" charset="0"/>
              </a:rPr>
              <a:t>перше місце </a:t>
            </a:r>
            <a:r>
              <a:rPr lang="uk-UA" sz="2200" dirty="0">
                <a:solidFill>
                  <a:srgbClr val="000000"/>
                </a:solidFill>
                <a:latin typeface="Times New Roman" panose="02020603050405020304" pitchFamily="18" charset="0"/>
                <a:cs typeface="Times New Roman" panose="02020603050405020304" pitchFamily="18" charset="0"/>
              </a:rPr>
              <a:t>за частотою і обсягом позик слід поставити фірми, а потім — </a:t>
            </a:r>
            <a:r>
              <a:rPr lang="uk-UA" sz="2200" dirty="0" smtClean="0">
                <a:solidFill>
                  <a:srgbClr val="000000"/>
                </a:solidFill>
                <a:latin typeface="Times New Roman" panose="02020603050405020304" pitchFamily="18" charset="0"/>
                <a:cs typeface="Times New Roman" panose="02020603050405020304" pitchFamily="18" charset="0"/>
              </a:rPr>
              <a:t>урядові структури</a:t>
            </a:r>
            <a:r>
              <a:rPr lang="uk-UA" sz="2200" dirty="0">
                <a:solidFill>
                  <a:srgbClr val="000000"/>
                </a:solidFill>
                <a:latin typeface="Times New Roman" panose="02020603050405020304" pitchFamily="18" charset="0"/>
                <a:cs typeface="Times New Roman" panose="02020603050405020304" pitchFamily="18" charset="0"/>
              </a:rPr>
              <a:t>, сімейні господарства, іноземців. Стрілки, що показують рух грошей</a:t>
            </a:r>
            <a:r>
              <a:rPr lang="uk-UA" sz="2200" dirty="0" smtClean="0">
                <a:solidFill>
                  <a:srgbClr val="000000"/>
                </a:solidFill>
                <a:latin typeface="Times New Roman" panose="02020603050405020304" pitchFamily="18" charset="0"/>
                <a:cs typeface="Times New Roman" panose="02020603050405020304" pitchFamily="18" charset="0"/>
              </a:rPr>
              <a:t>, спрямовані </a:t>
            </a:r>
            <a:r>
              <a:rPr lang="uk-UA" sz="2200" dirty="0">
                <a:solidFill>
                  <a:srgbClr val="000000"/>
                </a:solidFill>
                <a:latin typeface="Times New Roman" panose="02020603050405020304" pitchFamily="18" charset="0"/>
                <a:cs typeface="Times New Roman" panose="02020603050405020304" pitchFamily="18" charset="0"/>
              </a:rPr>
              <a:t>від кредиторів до позичальників, а стрілки, що відображають </a:t>
            </a:r>
            <a:r>
              <a:rPr lang="uk-UA" sz="2200" dirty="0" smtClean="0">
                <a:solidFill>
                  <a:srgbClr val="000000"/>
                </a:solidFill>
                <a:latin typeface="Times New Roman" panose="02020603050405020304" pitchFamily="18" charset="0"/>
                <a:cs typeface="Times New Roman" panose="02020603050405020304" pitchFamily="18" charset="0"/>
              </a:rPr>
              <a:t>рух інструментів</a:t>
            </a:r>
            <a:r>
              <a:rPr lang="uk-UA" sz="2200" dirty="0">
                <a:solidFill>
                  <a:srgbClr val="000000"/>
                </a:solidFill>
                <a:latin typeface="Times New Roman" panose="02020603050405020304" pitchFamily="18" charset="0"/>
                <a:cs typeface="Times New Roman" panose="02020603050405020304" pitchFamily="18" charset="0"/>
              </a:rPr>
              <a:t>, — від позичальників до кредиторів</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За </a:t>
            </a:r>
            <a:r>
              <a:rPr lang="ru-RU" sz="2200" dirty="0" err="1">
                <a:solidFill>
                  <a:srgbClr val="000000"/>
                </a:solidFill>
                <a:latin typeface="Times New Roman" panose="02020603050405020304" pitchFamily="18" charset="0"/>
                <a:cs typeface="Times New Roman" panose="02020603050405020304" pitchFamily="18" charset="0"/>
              </a:rPr>
              <a:t>інституційним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критерієм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грошовий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ринок</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можна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поділити</a:t>
            </a:r>
            <a:r>
              <a:rPr lang="ru-RU" sz="2200" dirty="0">
                <a:solidFill>
                  <a:srgbClr val="000000"/>
                </a:solidFill>
                <a:latin typeface="Times New Roman" panose="02020603050405020304" pitchFamily="18" charset="0"/>
                <a:cs typeface="Times New Roman" panose="02020603050405020304" pitchFamily="18" charset="0"/>
              </a:rPr>
              <a:t> на два </a:t>
            </a:r>
            <a:r>
              <a:rPr lang="ru-RU" sz="2200" dirty="0" err="1" smtClean="0">
                <a:solidFill>
                  <a:srgbClr val="000000"/>
                </a:solidFill>
                <a:latin typeface="Times New Roman" panose="02020603050405020304" pitchFamily="18" charset="0"/>
                <a:cs typeface="Times New Roman" panose="02020603050405020304" pitchFamily="18" charset="0"/>
              </a:rPr>
              <a:t>сектори</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сектор прямого </a:t>
            </a:r>
            <a:r>
              <a:rPr lang="ru-RU" sz="2200" dirty="0" err="1">
                <a:solidFill>
                  <a:srgbClr val="000000"/>
                </a:solidFill>
                <a:latin typeface="Times New Roman" panose="02020603050405020304" pitchFamily="18" charset="0"/>
                <a:cs typeface="Times New Roman" panose="02020603050405020304" pitchFamily="18" charset="0"/>
              </a:rPr>
              <a:t>фінансування</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сектор </a:t>
            </a:r>
            <a:r>
              <a:rPr lang="ru-RU" sz="2200" dirty="0" err="1">
                <a:solidFill>
                  <a:srgbClr val="000000"/>
                </a:solidFill>
                <a:latin typeface="Times New Roman" panose="02020603050405020304" pitchFamily="18" charset="0"/>
                <a:cs typeface="Times New Roman" panose="02020603050405020304" pitchFamily="18" charset="0"/>
              </a:rPr>
              <a:t>опосередкованого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фінансування</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У </a:t>
            </a:r>
            <a:r>
              <a:rPr lang="uk-UA" sz="2200" dirty="0">
                <a:solidFill>
                  <a:srgbClr val="000000"/>
                </a:solidFill>
                <a:latin typeface="Times New Roman" panose="02020603050405020304" pitchFamily="18" charset="0"/>
                <a:cs typeface="Times New Roman" panose="02020603050405020304" pitchFamily="18" charset="0"/>
              </a:rPr>
              <a:t>секторі прямого фінансування зв’язки між продавцями і </a:t>
            </a:r>
            <a:r>
              <a:rPr lang="uk-UA" sz="2200" dirty="0" smtClean="0">
                <a:solidFill>
                  <a:srgbClr val="000000"/>
                </a:solidFill>
                <a:latin typeface="Times New Roman" panose="02020603050405020304" pitchFamily="18" charset="0"/>
                <a:cs typeface="Times New Roman" panose="02020603050405020304" pitchFamily="18" charset="0"/>
              </a:rPr>
              <a:t>покупцями грошей </a:t>
            </a:r>
            <a:r>
              <a:rPr lang="uk-UA" sz="2200" dirty="0">
                <a:solidFill>
                  <a:srgbClr val="000000"/>
                </a:solidFill>
                <a:latin typeface="Times New Roman" panose="02020603050405020304" pitchFamily="18" charset="0"/>
                <a:cs typeface="Times New Roman" panose="02020603050405020304" pitchFamily="18" charset="0"/>
              </a:rPr>
              <a:t>здійснюються безпосередньо, і всі питання купівлі-продажу вони </a:t>
            </a:r>
            <a:r>
              <a:rPr lang="uk-UA" sz="2200" dirty="0" smtClean="0">
                <a:solidFill>
                  <a:srgbClr val="000000"/>
                </a:solidFill>
                <a:latin typeface="Times New Roman" panose="02020603050405020304" pitchFamily="18" charset="0"/>
                <a:cs typeface="Times New Roman" panose="02020603050405020304" pitchFamily="18" charset="0"/>
              </a:rPr>
              <a:t>вирішують </a:t>
            </a:r>
            <a:r>
              <a:rPr lang="uk-UA" sz="2200" dirty="0">
                <a:solidFill>
                  <a:srgbClr val="000000"/>
                </a:solidFill>
                <a:latin typeface="Times New Roman" panose="02020603050405020304" pitchFamily="18" charset="0"/>
                <a:cs typeface="Times New Roman" panose="02020603050405020304" pitchFamily="18" charset="0"/>
              </a:rPr>
              <a:t>самостійно один з одним. Функціонуючі тут брокери та дилери </a:t>
            </a:r>
            <a:r>
              <a:rPr lang="uk-UA" sz="2200" dirty="0" smtClean="0">
                <a:solidFill>
                  <a:srgbClr val="000000"/>
                </a:solidFill>
                <a:latin typeface="Times New Roman" panose="02020603050405020304" pitchFamily="18" charset="0"/>
                <a:cs typeface="Times New Roman" panose="02020603050405020304" pitchFamily="18" charset="0"/>
              </a:rPr>
              <a:t>виконують </a:t>
            </a:r>
            <a:r>
              <a:rPr lang="uk-UA" sz="2200" dirty="0">
                <a:solidFill>
                  <a:srgbClr val="000000"/>
                </a:solidFill>
                <a:latin typeface="Times New Roman" panose="02020603050405020304" pitchFamily="18" charset="0"/>
                <a:cs typeface="Times New Roman" panose="02020603050405020304" pitchFamily="18" charset="0"/>
              </a:rPr>
              <a:t>скоріше технічну роль звичайних посередників, допомагаючи їм </a:t>
            </a:r>
            <a:r>
              <a:rPr lang="uk-UA" sz="2200" dirty="0" smtClean="0">
                <a:solidFill>
                  <a:srgbClr val="000000"/>
                </a:solidFill>
                <a:latin typeface="Times New Roman" panose="02020603050405020304" pitchFamily="18" charset="0"/>
                <a:cs typeface="Times New Roman" panose="02020603050405020304" pitchFamily="18" charset="0"/>
              </a:rPr>
              <a:t>швидше знайти </a:t>
            </a:r>
            <a:r>
              <a:rPr lang="uk-UA" sz="2200" dirty="0">
                <a:solidFill>
                  <a:srgbClr val="000000"/>
                </a:solidFill>
                <a:latin typeface="Times New Roman" panose="02020603050405020304" pitchFamily="18" charset="0"/>
                <a:cs typeface="Times New Roman" panose="02020603050405020304" pitchFamily="18" charset="0"/>
              </a:rPr>
              <a:t>один одного. У цьому секторі виділяють два канали руху </a:t>
            </a:r>
            <a:r>
              <a:rPr lang="uk-UA" sz="2200" dirty="0" smtClean="0">
                <a:solidFill>
                  <a:srgbClr val="000000"/>
                </a:solidFill>
                <a:latin typeface="Times New Roman" panose="02020603050405020304" pitchFamily="18" charset="0"/>
                <a:cs typeface="Times New Roman" panose="02020603050405020304" pitchFamily="18" charset="0"/>
              </a:rPr>
              <a:t>грошей:</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канал капітального фінансування, по якому покупці назавжди залучають кошти у свій</a:t>
            </a:r>
          </a:p>
        </p:txBody>
      </p:sp>
    </p:spTree>
    <p:extLst>
      <p:ext uri="{BB962C8B-B14F-4D97-AF65-F5344CB8AC3E}">
        <p14:creationId xmlns:p14="http://schemas.microsoft.com/office/powerpoint/2010/main" val="38011444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оборот; для </a:t>
            </a:r>
            <a:r>
              <a:rPr lang="ru-RU" sz="2200" dirty="0" err="1">
                <a:solidFill>
                  <a:srgbClr val="000000"/>
                </a:solidFill>
                <a:latin typeface="Times New Roman" panose="02020603050405020304" pitchFamily="18" charset="0"/>
                <a:cs typeface="Times New Roman" panose="02020603050405020304" pitchFamily="18" charset="0"/>
              </a:rPr>
              <a:t>цього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використовуються</a:t>
            </a:r>
            <a:r>
              <a:rPr lang="ru-RU" sz="2200" dirty="0">
                <a:solidFill>
                  <a:srgbClr val="000000"/>
                </a:solidFill>
                <a:latin typeface="Times New Roman" panose="02020603050405020304" pitchFamily="18" charset="0"/>
                <a:cs typeface="Times New Roman" panose="02020603050405020304" pitchFamily="18" charset="0"/>
              </a:rPr>
              <a:t> як </a:t>
            </a:r>
            <a:r>
              <a:rPr lang="ru-RU" sz="2200" dirty="0" err="1">
                <a:solidFill>
                  <a:srgbClr val="000000"/>
                </a:solidFill>
                <a:latin typeface="Times New Roman" panose="02020603050405020304" pitchFamily="18" charset="0"/>
                <a:cs typeface="Times New Roman" panose="02020603050405020304" pitchFamily="18" charset="0"/>
              </a:rPr>
              <a:t>інструмент</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акції</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err="1">
                <a:solidFill>
                  <a:srgbClr val="000000"/>
                </a:solidFill>
                <a:latin typeface="Times New Roman" panose="02020603050405020304" pitchFamily="18" charset="0"/>
                <a:cs typeface="Times New Roman" panose="02020603050405020304" pitchFamily="18" charset="0"/>
              </a:rPr>
              <a:t>інші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неборгові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зобов’язання</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канал позичань, по якому покупці тимчасово залучають кошти у свій оборот, використовуючи для цього як інструмент облігації та інші боргові зобов’язання.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У секторі опосередкованого фінансування зв’язки між продавцями і покупцями грошей реалізуються через фінансових посередників, які спочатку акумулюють у себе ресурси, що пропонуються на ринку, а потім продають їх кінцевим покупцям від свого імені. Вони створюють власні зобов’язання й вимоги, які можуть бути самостійними інструментами грошового ринку, зумовлювати появу нових грошових потоків. Тому фінансові посередники цього сектору істотно відрізняються від технічних посередників першого сектору як за своєю роллю в економіці, так і за технологічними процесами функціонування. Вони активно діють у напрямі мобілізації грошей у тих суб’єктів ринку, які їх заощадили, і цілеспрямовано розміщують їх серед тих суб’єктів, які мають потребу в додаткових грошах, допомагаючи у такий спосіб швидше, зручніше і вигідно перемістити вільні гроші від кредиторів до позичальників. Цю діяльність, яка ще називається фінансовим посередництвом, посередники здійснюють заради одержання прибутку, що робить її важливою сферою бізнесу.</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52975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b="1" dirty="0" smtClean="0">
                <a:solidFill>
                  <a:srgbClr val="000000"/>
                </a:solidFill>
                <a:latin typeface="Times New Roman" panose="02020603050405020304" pitchFamily="18" charset="0"/>
                <a:cs typeface="Times New Roman" panose="02020603050405020304" pitchFamily="18" charset="0"/>
              </a:rPr>
              <a:t>	Структура </a:t>
            </a:r>
            <a:r>
              <a:rPr lang="uk-UA" sz="2200" b="1" dirty="0">
                <a:solidFill>
                  <a:srgbClr val="000000"/>
                </a:solidFill>
                <a:latin typeface="Times New Roman" panose="02020603050405020304" pitchFamily="18" charset="0"/>
                <a:cs typeface="Times New Roman" panose="02020603050405020304" pitchFamily="18" charset="0"/>
              </a:rPr>
              <a:t>грошового </a:t>
            </a:r>
            <a:r>
              <a:rPr lang="uk-UA" sz="2200" b="1" dirty="0" smtClean="0">
                <a:solidFill>
                  <a:srgbClr val="000000"/>
                </a:solidFill>
                <a:latin typeface="Times New Roman" panose="02020603050405020304" pitchFamily="18" charset="0"/>
                <a:cs typeface="Times New Roman" panose="02020603050405020304" pitchFamily="18" charset="0"/>
              </a:rPr>
              <a:t>ринку.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Для вивчення механізму функціонування грошового ринку велике значення має його структуризація. Вичленення окремих сегментів ринку можна здійснити за кількома критеріями: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 видами інструментів, що застосовуються для переміщення грошей від продавців до покупців;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 інституційними ознаками грошових потоків;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 економічним призначенням грошових коштів, що купуються на ринку, рис. 3.</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За першим </a:t>
            </a:r>
            <a:r>
              <a:rPr lang="uk-UA" sz="2200" i="1" dirty="0" smtClean="0">
                <a:solidFill>
                  <a:srgbClr val="000000"/>
                </a:solidFill>
                <a:latin typeface="Times New Roman" panose="02020603050405020304" pitchFamily="18" charset="0"/>
                <a:cs typeface="Times New Roman" panose="02020603050405020304" pitchFamily="18" charset="0"/>
              </a:rPr>
              <a:t>критерієм</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у грошовому </a:t>
            </a:r>
            <a:r>
              <a:rPr lang="uk-UA" sz="2200" dirty="0" smtClean="0">
                <a:solidFill>
                  <a:srgbClr val="000000"/>
                </a:solidFill>
                <a:latin typeface="Times New Roman" panose="02020603050405020304" pitchFamily="18" charset="0"/>
                <a:cs typeface="Times New Roman" panose="02020603050405020304" pitchFamily="18" charset="0"/>
              </a:rPr>
              <a:t>ринку можна </a:t>
            </a:r>
            <a:r>
              <a:rPr lang="uk-UA" sz="2200" dirty="0">
                <a:solidFill>
                  <a:srgbClr val="000000"/>
                </a:solidFill>
                <a:latin typeface="Times New Roman" panose="02020603050405020304" pitchFamily="18" charset="0"/>
                <a:cs typeface="Times New Roman" panose="02020603050405020304" pitchFamily="18" charset="0"/>
              </a:rPr>
              <a:t>виділити три сегменти: ринок кредитних угод, ринок цінних паперів</a:t>
            </a:r>
            <a:r>
              <a:rPr lang="uk-UA" sz="2200" dirty="0" smtClean="0">
                <a:solidFill>
                  <a:srgbClr val="000000"/>
                </a:solidFill>
                <a:latin typeface="Times New Roman" panose="02020603050405020304" pitchFamily="18" charset="0"/>
                <a:cs typeface="Times New Roman" panose="02020603050405020304" pitchFamily="18" charset="0"/>
              </a:rPr>
              <a:t>, валютний </a:t>
            </a:r>
            <a:r>
              <a:rPr lang="uk-UA" sz="2200" dirty="0">
                <a:solidFill>
                  <a:srgbClr val="000000"/>
                </a:solidFill>
                <a:latin typeface="Times New Roman" panose="02020603050405020304" pitchFamily="18" charset="0"/>
                <a:cs typeface="Times New Roman" panose="02020603050405020304" pitchFamily="18" charset="0"/>
              </a:rPr>
              <a:t>ринок. Хоча в організаційно-правовому аспекті ці ринки </a:t>
            </a:r>
            <a:r>
              <a:rPr lang="uk-UA" sz="2200" dirty="0" smtClean="0">
                <a:solidFill>
                  <a:srgbClr val="000000"/>
                </a:solidFill>
                <a:latin typeface="Times New Roman" panose="02020603050405020304" pitchFamily="18" charset="0"/>
                <a:cs typeface="Times New Roman" panose="02020603050405020304" pitchFamily="18" charset="0"/>
              </a:rPr>
              <a:t>функціонують </a:t>
            </a:r>
            <a:r>
              <a:rPr lang="uk-UA" sz="2200" dirty="0">
                <a:solidFill>
                  <a:srgbClr val="000000"/>
                </a:solidFill>
                <a:latin typeface="Times New Roman" panose="02020603050405020304" pitchFamily="18" charset="0"/>
                <a:cs typeface="Times New Roman" panose="02020603050405020304" pitchFamily="18" charset="0"/>
              </a:rPr>
              <a:t>самостійно, між ними існує тісний внутрішній зв’язок. Грошові кошти можуть легко переміщатися з одного ринку на інший, одні й ті самі </a:t>
            </a:r>
            <a:r>
              <a:rPr lang="uk-UA" sz="2200" dirty="0" smtClean="0">
                <a:solidFill>
                  <a:srgbClr val="000000"/>
                </a:solidFill>
                <a:latin typeface="Times New Roman" panose="02020603050405020304" pitchFamily="18" charset="0"/>
                <a:cs typeface="Times New Roman" panose="02020603050405020304" pitchFamily="18" charset="0"/>
              </a:rPr>
              <a:t>суб’єкти можуть </a:t>
            </a:r>
            <a:r>
              <a:rPr lang="uk-UA" sz="2200" dirty="0">
                <a:solidFill>
                  <a:srgbClr val="000000"/>
                </a:solidFill>
                <a:latin typeface="Times New Roman" panose="02020603050405020304" pitchFamily="18" charset="0"/>
                <a:cs typeface="Times New Roman" panose="02020603050405020304" pitchFamily="18" charset="0"/>
              </a:rPr>
              <a:t>здійснювати операції одночасно чи поперемінно на кожному з них. </a:t>
            </a:r>
            <a:r>
              <a:rPr lang="uk-UA" sz="2200" dirty="0" smtClean="0">
                <a:solidFill>
                  <a:srgbClr val="000000"/>
                </a:solidFill>
                <a:latin typeface="Times New Roman" panose="02020603050405020304" pitchFamily="18" charset="0"/>
                <a:cs typeface="Times New Roman" panose="02020603050405020304" pitchFamily="18" charset="0"/>
              </a:rPr>
              <a:t>Наприклад</a:t>
            </a:r>
            <a:r>
              <a:rPr lang="uk-UA" sz="2200" dirty="0">
                <a:solidFill>
                  <a:srgbClr val="000000"/>
                </a:solidFill>
                <a:latin typeface="Times New Roman" panose="02020603050405020304" pitchFamily="18" charset="0"/>
                <a:cs typeface="Times New Roman" panose="02020603050405020304" pitchFamily="18" charset="0"/>
              </a:rPr>
              <a:t>, комерційний банк на ринку з допомогою своїх депозитних </a:t>
            </a:r>
            <a:r>
              <a:rPr lang="uk-UA" sz="2200" dirty="0" smtClean="0">
                <a:solidFill>
                  <a:srgbClr val="000000"/>
                </a:solidFill>
                <a:latin typeface="Times New Roman" panose="02020603050405020304" pitchFamily="18" charset="0"/>
                <a:cs typeface="Times New Roman" panose="02020603050405020304" pitchFamily="18" charset="0"/>
              </a:rPr>
              <a:t>зобов’язань мобілізує </a:t>
            </a:r>
            <a:r>
              <a:rPr lang="uk-UA" sz="2200" dirty="0">
                <a:solidFill>
                  <a:srgbClr val="000000"/>
                </a:solidFill>
                <a:latin typeface="Times New Roman" panose="02020603050405020304" pitchFamily="18" charset="0"/>
                <a:cs typeface="Times New Roman" panose="02020603050405020304" pitchFamily="18" charset="0"/>
              </a:rPr>
              <a:t>кошти, які може розмістити на ринку цінних паперів або на </a:t>
            </a:r>
            <a:r>
              <a:rPr lang="uk-UA" sz="2200" dirty="0" smtClean="0">
                <a:solidFill>
                  <a:srgbClr val="000000"/>
                </a:solidFill>
                <a:latin typeface="Times New Roman" panose="02020603050405020304" pitchFamily="18" charset="0"/>
                <a:cs typeface="Times New Roman" panose="02020603050405020304" pitchFamily="18" charset="0"/>
              </a:rPr>
              <a:t>валютному </a:t>
            </a:r>
            <a:r>
              <a:rPr lang="uk-UA" sz="2200" dirty="0">
                <a:solidFill>
                  <a:srgbClr val="000000"/>
                </a:solidFill>
                <a:latin typeface="Times New Roman" panose="02020603050405020304" pitchFamily="18" charset="0"/>
                <a:cs typeface="Times New Roman" panose="02020603050405020304" pitchFamily="18" charset="0"/>
              </a:rPr>
              <a:t>ринку. І навпаки, кошти, виручені від продажу цінних паперів, банк </a:t>
            </a:r>
            <a:r>
              <a:rPr lang="uk-UA" sz="2200" dirty="0" smtClean="0">
                <a:solidFill>
                  <a:srgbClr val="000000"/>
                </a:solidFill>
                <a:latin typeface="Times New Roman" panose="02020603050405020304" pitchFamily="18" charset="0"/>
                <a:cs typeface="Times New Roman" panose="02020603050405020304" pitchFamily="18" charset="0"/>
              </a:rPr>
              <a:t>може розмістити </a:t>
            </a:r>
            <a:r>
              <a:rPr lang="uk-UA" sz="2200" dirty="0">
                <a:solidFill>
                  <a:srgbClr val="000000"/>
                </a:solidFill>
                <a:latin typeface="Times New Roman" panose="02020603050405020304" pitchFamily="18" charset="0"/>
                <a:cs typeface="Times New Roman" panose="02020603050405020304" pitchFamily="18" charset="0"/>
              </a:rPr>
              <a:t>під кредитні зобов’язання чи на придбання валютних цінностей.</a:t>
            </a:r>
          </a:p>
        </p:txBody>
      </p:sp>
    </p:spTree>
    <p:extLst>
      <p:ext uri="{BB962C8B-B14F-4D97-AF65-F5344CB8AC3E}">
        <p14:creationId xmlns:p14="http://schemas.microsoft.com/office/powerpoint/2010/main" val="5844922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За </a:t>
            </a:r>
            <a:r>
              <a:rPr lang="uk-UA" sz="2200" i="1" dirty="0">
                <a:solidFill>
                  <a:srgbClr val="000000"/>
                </a:solidFill>
                <a:latin typeface="Times New Roman" panose="02020603050405020304" pitchFamily="18" charset="0"/>
                <a:cs typeface="Times New Roman" panose="02020603050405020304" pitchFamily="18" charset="0"/>
              </a:rPr>
              <a:t>інституційними ознаками грошових потоків можна виділити такі </a:t>
            </a:r>
            <a:r>
              <a:rPr lang="uk-UA" sz="2200" i="1" dirty="0" smtClean="0">
                <a:solidFill>
                  <a:srgbClr val="000000"/>
                </a:solidFill>
                <a:latin typeface="Times New Roman" panose="02020603050405020304" pitchFamily="18" charset="0"/>
                <a:cs typeface="Times New Roman" panose="02020603050405020304" pitchFamily="18" charset="0"/>
              </a:rPr>
              <a:t>сектори грошового </a:t>
            </a:r>
            <a:r>
              <a:rPr lang="uk-UA" sz="2200" i="1" dirty="0">
                <a:solidFill>
                  <a:srgbClr val="000000"/>
                </a:solidFill>
                <a:latin typeface="Times New Roman" panose="02020603050405020304" pitchFamily="18" charset="0"/>
                <a:cs typeface="Times New Roman" panose="02020603050405020304" pitchFamily="18" charset="0"/>
              </a:rPr>
              <a:t>ринку: фондовий ринок; ринок банківських кредитів; ринок </a:t>
            </a:r>
            <a:r>
              <a:rPr lang="uk-UA" sz="2200" i="1" dirty="0" smtClean="0">
                <a:solidFill>
                  <a:srgbClr val="000000"/>
                </a:solidFill>
                <a:latin typeface="Times New Roman" panose="02020603050405020304" pitchFamily="18" charset="0"/>
                <a:cs typeface="Times New Roman" panose="02020603050405020304" pitchFamily="18" charset="0"/>
              </a:rPr>
              <a:t>послуг небанківських </a:t>
            </a:r>
            <a:r>
              <a:rPr lang="uk-UA" sz="2200" i="1" dirty="0">
                <a:solidFill>
                  <a:srgbClr val="000000"/>
                </a:solidFill>
                <a:latin typeface="Times New Roman" panose="02020603050405020304" pitchFamily="18" charset="0"/>
                <a:cs typeface="Times New Roman" panose="02020603050405020304" pitchFamily="18" charset="0"/>
              </a:rPr>
              <a:t>фінансово-кредитних установ.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 </a:t>
            </a:r>
            <a:r>
              <a:rPr lang="uk-UA" sz="2200" dirty="0">
                <a:solidFill>
                  <a:srgbClr val="000000"/>
                </a:solidFill>
                <a:latin typeface="Times New Roman" panose="02020603050405020304" pitchFamily="18" charset="0"/>
                <a:cs typeface="Times New Roman" panose="02020603050405020304" pitchFamily="18" charset="0"/>
              </a:rPr>
              <a:t>фондовому ринку здійснюється переміщення позичкового капіталу, </a:t>
            </a:r>
            <a:r>
              <a:rPr lang="uk-UA" sz="2200" dirty="0" smtClean="0">
                <a:solidFill>
                  <a:srgbClr val="000000"/>
                </a:solidFill>
                <a:latin typeface="Times New Roman" panose="02020603050405020304" pitchFamily="18" charset="0"/>
                <a:cs typeface="Times New Roman" panose="02020603050405020304" pitchFamily="18" charset="0"/>
              </a:rPr>
              <a:t>який приводиться </a:t>
            </a:r>
            <a:r>
              <a:rPr lang="uk-UA" sz="2200" dirty="0">
                <a:solidFill>
                  <a:srgbClr val="000000"/>
                </a:solidFill>
                <a:latin typeface="Times New Roman" panose="02020603050405020304" pitchFamily="18" charset="0"/>
                <a:cs typeface="Times New Roman" panose="02020603050405020304" pitchFamily="18" charset="0"/>
              </a:rPr>
              <a:t>в рух за допомогою фондових цінностей (акцій, середньо- і </a:t>
            </a:r>
            <a:r>
              <a:rPr lang="uk-UA" sz="2200" dirty="0" smtClean="0">
                <a:solidFill>
                  <a:srgbClr val="000000"/>
                </a:solidFill>
                <a:latin typeface="Times New Roman" panose="02020603050405020304" pitchFamily="18" charset="0"/>
                <a:cs typeface="Times New Roman" panose="02020603050405020304" pitchFamily="18" charset="0"/>
              </a:rPr>
              <a:t>довго- строкових </a:t>
            </a:r>
            <a:r>
              <a:rPr lang="uk-UA" sz="2200" dirty="0">
                <a:solidFill>
                  <a:srgbClr val="000000"/>
                </a:solidFill>
                <a:latin typeface="Times New Roman" panose="02020603050405020304" pitchFamily="18" charset="0"/>
                <a:cs typeface="Times New Roman" panose="02020603050405020304" pitchFamily="18" charset="0"/>
              </a:rPr>
              <a:t>облігацій, </a:t>
            </a:r>
            <a:r>
              <a:rPr lang="uk-UA" sz="2200" dirty="0" err="1">
                <a:solidFill>
                  <a:srgbClr val="000000"/>
                </a:solidFill>
                <a:latin typeface="Times New Roman" panose="02020603050405020304" pitchFamily="18" charset="0"/>
                <a:cs typeface="Times New Roman" panose="02020603050405020304" pitchFamily="18" charset="0"/>
              </a:rPr>
              <a:t>бондів</a:t>
            </a:r>
            <a:r>
              <a:rPr lang="uk-UA" sz="2200" dirty="0">
                <a:solidFill>
                  <a:srgbClr val="000000"/>
                </a:solidFill>
                <a:latin typeface="Times New Roman" panose="02020603050405020304" pitchFamily="18" charset="0"/>
                <a:cs typeface="Times New Roman" panose="02020603050405020304" pitchFamily="18" charset="0"/>
              </a:rPr>
              <a:t>, інших фінансових інструментів тривалої дії). </a:t>
            </a:r>
            <a:r>
              <a:rPr lang="uk-UA" sz="2200" dirty="0" smtClean="0">
                <a:solidFill>
                  <a:srgbClr val="000000"/>
                </a:solidFill>
                <a:latin typeface="Times New Roman" panose="02020603050405020304" pitchFamily="18" charset="0"/>
                <a:cs typeface="Times New Roman" panose="02020603050405020304" pitchFamily="18" charset="0"/>
              </a:rPr>
              <a:t>Значення </a:t>
            </a:r>
            <a:r>
              <a:rPr lang="uk-UA" sz="2200" dirty="0">
                <a:solidFill>
                  <a:srgbClr val="000000"/>
                </a:solidFill>
                <a:latin typeface="Times New Roman" panose="02020603050405020304" pitchFamily="18" charset="0"/>
                <a:cs typeface="Times New Roman" panose="02020603050405020304" pitchFamily="18" charset="0"/>
              </a:rPr>
              <a:t>цього ринку полягає в тому, що він відкриває широкі можливості для </a:t>
            </a:r>
            <a:r>
              <a:rPr lang="uk-UA" sz="2200" dirty="0" smtClean="0">
                <a:solidFill>
                  <a:srgbClr val="000000"/>
                </a:solidFill>
                <a:latin typeface="Times New Roman" panose="02020603050405020304" pitchFamily="18" charset="0"/>
                <a:cs typeface="Times New Roman" panose="02020603050405020304" pitchFamily="18" charset="0"/>
              </a:rPr>
              <a:t>інвестування </a:t>
            </a:r>
            <a:r>
              <a:rPr lang="uk-UA" sz="2200" dirty="0">
                <a:solidFill>
                  <a:srgbClr val="000000"/>
                </a:solidFill>
                <a:latin typeface="Times New Roman" panose="02020603050405020304" pitchFamily="18" charset="0"/>
                <a:cs typeface="Times New Roman" panose="02020603050405020304" pitchFamily="18" charset="0"/>
              </a:rPr>
              <a:t>економіки. У </a:t>
            </a:r>
            <a:r>
              <a:rPr lang="uk-UA" sz="2200" dirty="0" err="1">
                <a:solidFill>
                  <a:srgbClr val="000000"/>
                </a:solidFill>
                <a:latin typeface="Times New Roman" panose="02020603050405020304" pitchFamily="18" charset="0"/>
                <a:cs typeface="Times New Roman" panose="02020603050405020304" pitchFamily="18" charset="0"/>
              </a:rPr>
              <a:t>високорозвинутих</a:t>
            </a:r>
            <a:r>
              <a:rPr lang="uk-UA" sz="2200" dirty="0">
                <a:solidFill>
                  <a:srgbClr val="000000"/>
                </a:solidFill>
                <a:latin typeface="Times New Roman" panose="02020603050405020304" pitchFamily="18" charset="0"/>
                <a:cs typeface="Times New Roman" panose="02020603050405020304" pitchFamily="18" charset="0"/>
              </a:rPr>
              <a:t> ринкових економіках фондовий ринок </a:t>
            </a:r>
            <a:r>
              <a:rPr lang="uk-UA" sz="2200" dirty="0" smtClean="0">
                <a:solidFill>
                  <a:srgbClr val="000000"/>
                </a:solidFill>
                <a:latin typeface="Times New Roman" panose="02020603050405020304" pitchFamily="18" charset="0"/>
                <a:cs typeface="Times New Roman" panose="02020603050405020304" pitchFamily="18" charset="0"/>
              </a:rPr>
              <a:t>є основним </a:t>
            </a:r>
            <a:r>
              <a:rPr lang="uk-UA" sz="2200" dirty="0">
                <a:solidFill>
                  <a:srgbClr val="000000"/>
                </a:solidFill>
                <a:latin typeface="Times New Roman" panose="02020603050405020304" pitchFamily="18" charset="0"/>
                <a:cs typeface="Times New Roman" panose="02020603050405020304" pitchFamily="18" charset="0"/>
              </a:rPr>
              <a:t>джерелом фінансування основного й оборотного капіталу. </a:t>
            </a:r>
            <a:r>
              <a:rPr lang="uk-UA" sz="2200" dirty="0" smtClean="0">
                <a:solidFill>
                  <a:srgbClr val="000000"/>
                </a:solidFill>
                <a:latin typeface="Times New Roman" panose="02020603050405020304" pitchFamily="18" charset="0"/>
                <a:cs typeface="Times New Roman" panose="02020603050405020304" pitchFamily="18" charset="0"/>
              </a:rPr>
              <a:t>Інституційними </a:t>
            </a:r>
            <a:r>
              <a:rPr lang="uk-UA" sz="2200" dirty="0">
                <a:solidFill>
                  <a:srgbClr val="000000"/>
                </a:solidFill>
                <a:latin typeface="Times New Roman" panose="02020603050405020304" pitchFamily="18" charset="0"/>
                <a:cs typeface="Times New Roman" panose="02020603050405020304" pitchFamily="18" charset="0"/>
              </a:rPr>
              <a:t>органами, що здійснюють регулювання фондового ринку, є фондові біржі</a:t>
            </a:r>
            <a:r>
              <a:rPr lang="uk-UA" sz="2200" dirty="0" smtClean="0">
                <a:solidFill>
                  <a:srgbClr val="000000"/>
                </a:solidFill>
                <a:latin typeface="Times New Roman" panose="02020603050405020304" pitchFamily="18" charset="0"/>
                <a:cs typeface="Times New Roman" panose="02020603050405020304" pitchFamily="18" charset="0"/>
              </a:rPr>
              <a:t>. </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Усі </a:t>
            </a:r>
            <a:r>
              <a:rPr lang="uk-UA" sz="2200" dirty="0">
                <a:solidFill>
                  <a:srgbClr val="000000"/>
                </a:solidFill>
                <a:latin typeface="Times New Roman" panose="02020603050405020304" pitchFamily="18" charset="0"/>
                <a:cs typeface="Times New Roman" panose="02020603050405020304" pitchFamily="18" charset="0"/>
              </a:rPr>
              <a:t>фінансові інструменти, що застосовуються на фондовому ринку, </a:t>
            </a:r>
            <a:r>
              <a:rPr lang="uk-UA" sz="2200" dirty="0" smtClean="0">
                <a:solidFill>
                  <a:srgbClr val="000000"/>
                </a:solidFill>
                <a:latin typeface="Times New Roman" panose="02020603050405020304" pitchFamily="18" charset="0"/>
                <a:cs typeface="Times New Roman" panose="02020603050405020304" pitchFamily="18" charset="0"/>
              </a:rPr>
              <a:t>можна розділити </a:t>
            </a:r>
            <a:r>
              <a:rPr lang="uk-UA" sz="2200" dirty="0">
                <a:solidFill>
                  <a:srgbClr val="000000"/>
                </a:solidFill>
                <a:latin typeface="Times New Roman" panose="02020603050405020304" pitchFamily="18" charset="0"/>
                <a:cs typeface="Times New Roman" panose="02020603050405020304" pitchFamily="18" charset="0"/>
              </a:rPr>
              <a:t>на дві групи: 1) акції, що є вимогами на частку в чистому доході і </a:t>
            </a:r>
            <a:r>
              <a:rPr lang="uk-UA" sz="2200" dirty="0" smtClean="0">
                <a:solidFill>
                  <a:srgbClr val="000000"/>
                </a:solidFill>
                <a:latin typeface="Times New Roman" panose="02020603050405020304" pitchFamily="18" charset="0"/>
                <a:cs typeface="Times New Roman" panose="02020603050405020304" pitchFamily="18" charset="0"/>
              </a:rPr>
              <a:t>в активах </a:t>
            </a:r>
            <a:r>
              <a:rPr lang="uk-UA" sz="2200" dirty="0">
                <a:solidFill>
                  <a:srgbClr val="000000"/>
                </a:solidFill>
                <a:latin typeface="Times New Roman" panose="02020603050405020304" pitchFamily="18" charset="0"/>
                <a:cs typeface="Times New Roman" panose="02020603050405020304" pitchFamily="18" charset="0"/>
              </a:rPr>
              <a:t>корпорації; 2) боргові зобов’язання середнього (від одного до 10 років</a:t>
            </a:r>
            <a:r>
              <a:rPr lang="uk-UA" sz="2200" dirty="0" smtClean="0">
                <a:solidFill>
                  <a:srgbClr val="000000"/>
                </a:solidFill>
                <a:latin typeface="Times New Roman" panose="02020603050405020304" pitchFamily="18" charset="0"/>
                <a:cs typeface="Times New Roman" panose="02020603050405020304" pitchFamily="18" charset="0"/>
              </a:rPr>
              <a:t>) та </a:t>
            </a:r>
            <a:r>
              <a:rPr lang="uk-UA" sz="2200" dirty="0">
                <a:solidFill>
                  <a:srgbClr val="000000"/>
                </a:solidFill>
                <a:latin typeface="Times New Roman" panose="02020603050405020304" pitchFamily="18" charset="0"/>
                <a:cs typeface="Times New Roman" panose="02020603050405020304" pitchFamily="18" charset="0"/>
              </a:rPr>
              <a:t>тривалого (10 і більше років) термінів дії, що є зобов’язаннями емітентів </a:t>
            </a:r>
            <a:r>
              <a:rPr lang="uk-UA" sz="2200" dirty="0" smtClean="0">
                <a:solidFill>
                  <a:srgbClr val="000000"/>
                </a:solidFill>
                <a:latin typeface="Times New Roman" panose="02020603050405020304" pitchFamily="18" charset="0"/>
                <a:cs typeface="Times New Roman" panose="02020603050405020304" pitchFamily="18" charset="0"/>
              </a:rPr>
              <a:t>перед </a:t>
            </a:r>
            <a:r>
              <a:rPr lang="uk-UA" sz="2200" dirty="0">
                <a:solidFill>
                  <a:srgbClr val="000000"/>
                </a:solidFill>
                <a:latin typeface="Times New Roman" panose="02020603050405020304" pitchFamily="18" charset="0"/>
                <a:cs typeface="Times New Roman" panose="02020603050405020304" pitchFamily="18" charset="0"/>
              </a:rPr>
              <a:t>власниками виплачувати погоджену суму грошового доходу через </a:t>
            </a:r>
            <a:r>
              <a:rPr lang="uk-UA" sz="2200" dirty="0" smtClean="0">
                <a:solidFill>
                  <a:srgbClr val="000000"/>
                </a:solidFill>
                <a:latin typeface="Times New Roman" panose="02020603050405020304" pitchFamily="18" charset="0"/>
                <a:cs typeface="Times New Roman" panose="02020603050405020304" pitchFamily="18" charset="0"/>
              </a:rPr>
              <a:t>певні проміжки </a:t>
            </a:r>
            <a:r>
              <a:rPr lang="uk-UA" sz="2200" dirty="0">
                <a:solidFill>
                  <a:srgbClr val="000000"/>
                </a:solidFill>
                <a:latin typeface="Times New Roman" panose="02020603050405020304" pitchFamily="18" charset="0"/>
                <a:cs typeface="Times New Roman" panose="02020603050405020304" pitchFamily="18" charset="0"/>
              </a:rPr>
              <a:t>часу аж до повного погашення основного боргу та виплати процентів.</a:t>
            </a:r>
          </a:p>
        </p:txBody>
      </p:sp>
    </p:spTree>
    <p:extLst>
      <p:ext uri="{BB962C8B-B14F-4D97-AF65-F5344CB8AC3E}">
        <p14:creationId xmlns:p14="http://schemas.microsoft.com/office/powerpoint/2010/main" val="22205698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За </a:t>
            </a:r>
            <a:r>
              <a:rPr lang="uk-UA" sz="2200" i="1" dirty="0">
                <a:solidFill>
                  <a:srgbClr val="000000"/>
                </a:solidFill>
                <a:latin typeface="Times New Roman" panose="02020603050405020304" pitchFamily="18" charset="0"/>
                <a:cs typeface="Times New Roman" panose="02020603050405020304" pitchFamily="18" charset="0"/>
              </a:rPr>
              <a:t>третім критерієм — економічним призначенням купівлі грошей — </a:t>
            </a:r>
            <a:r>
              <a:rPr lang="uk-UA" sz="2200" i="1" dirty="0" smtClean="0">
                <a:solidFill>
                  <a:srgbClr val="000000"/>
                </a:solidFill>
                <a:latin typeface="Times New Roman" panose="02020603050405020304" pitchFamily="18" charset="0"/>
                <a:cs typeface="Times New Roman" panose="02020603050405020304" pitchFamily="18" charset="0"/>
              </a:rPr>
              <a:t>грошовий </a:t>
            </a:r>
            <a:r>
              <a:rPr lang="uk-UA" sz="2200" i="1" dirty="0">
                <a:solidFill>
                  <a:srgbClr val="000000"/>
                </a:solidFill>
                <a:latin typeface="Times New Roman" panose="02020603050405020304" pitchFamily="18" charset="0"/>
                <a:cs typeface="Times New Roman" panose="02020603050405020304" pitchFamily="18" charset="0"/>
              </a:rPr>
              <a:t>ринок поділяють на два сектори</a:t>
            </a:r>
            <a:r>
              <a:rPr lang="uk-UA" sz="2200" i="1" dirty="0" smtClean="0">
                <a:solidFill>
                  <a:srgbClr val="000000"/>
                </a:solidFill>
                <a:latin typeface="Times New Roman" panose="02020603050405020304" pitchFamily="18" charset="0"/>
                <a:cs typeface="Times New Roman" panose="02020603050405020304" pitchFamily="18" charset="0"/>
              </a:rPr>
              <a:t>: ринок </a:t>
            </a:r>
            <a:r>
              <a:rPr lang="uk-UA" sz="2200" i="1" dirty="0">
                <a:solidFill>
                  <a:srgbClr val="000000"/>
                </a:solidFill>
                <a:latin typeface="Times New Roman" panose="02020603050405020304" pitchFamily="18" charset="0"/>
                <a:cs typeface="Times New Roman" panose="02020603050405020304" pitchFamily="18" charset="0"/>
              </a:rPr>
              <a:t>грошей</a:t>
            </a:r>
            <a:r>
              <a:rPr lang="uk-UA" sz="2200" i="1" dirty="0" smtClean="0">
                <a:solidFill>
                  <a:srgbClr val="000000"/>
                </a:solidFill>
                <a:latin typeface="Times New Roman" panose="02020603050405020304" pitchFamily="18" charset="0"/>
                <a:cs typeface="Times New Roman" panose="02020603050405020304" pitchFamily="18" charset="0"/>
              </a:rPr>
              <a:t>; ринок </a:t>
            </a:r>
            <a:r>
              <a:rPr lang="uk-UA" sz="2200" i="1" dirty="0">
                <a:solidFill>
                  <a:srgbClr val="000000"/>
                </a:solidFill>
                <a:latin typeface="Times New Roman" panose="02020603050405020304" pitchFamily="18" charset="0"/>
                <a:cs typeface="Times New Roman" panose="02020603050405020304" pitchFamily="18" charset="0"/>
              </a:rPr>
              <a:t>капіталів.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На </a:t>
            </a:r>
            <a:r>
              <a:rPr lang="uk-UA" sz="2200" i="1" dirty="0">
                <a:solidFill>
                  <a:srgbClr val="000000"/>
                </a:solidFill>
                <a:latin typeface="Times New Roman" panose="02020603050405020304" pitchFamily="18" charset="0"/>
                <a:cs typeface="Times New Roman" panose="02020603050405020304" pitchFamily="18" charset="0"/>
              </a:rPr>
              <a:t>ринку грошей</a:t>
            </a:r>
            <a:r>
              <a:rPr lang="uk-UA" sz="2200" dirty="0">
                <a:solidFill>
                  <a:srgbClr val="000000"/>
                </a:solidFill>
                <a:latin typeface="Times New Roman" panose="02020603050405020304" pitchFamily="18" charset="0"/>
                <a:cs typeface="Times New Roman" panose="02020603050405020304" pitchFamily="18" charset="0"/>
              </a:rPr>
              <a:t> купуються грошові кошти на короткий строк (до одного </a:t>
            </a:r>
            <a:r>
              <a:rPr lang="uk-UA" sz="2200" dirty="0" smtClean="0">
                <a:solidFill>
                  <a:srgbClr val="000000"/>
                </a:solidFill>
                <a:latin typeface="Times New Roman" panose="02020603050405020304" pitchFamily="18" charset="0"/>
                <a:cs typeface="Times New Roman" panose="02020603050405020304" pitchFamily="18" charset="0"/>
              </a:rPr>
              <a:t>року</a:t>
            </a:r>
            <a:r>
              <a:rPr lang="uk-UA" sz="2200" dirty="0">
                <a:solidFill>
                  <a:srgbClr val="000000"/>
                </a:solidFill>
                <a:latin typeface="Times New Roman" panose="02020603050405020304" pitchFamily="18" charset="0"/>
                <a:cs typeface="Times New Roman" panose="02020603050405020304" pitchFamily="18" charset="0"/>
              </a:rPr>
              <a:t>). Ці кошти використовуються в обороті позичальника (покупця) як гроші, </a:t>
            </a:r>
            <a:r>
              <a:rPr lang="uk-UA" sz="2200" dirty="0" smtClean="0">
                <a:solidFill>
                  <a:srgbClr val="000000"/>
                </a:solidFill>
                <a:latin typeface="Times New Roman" panose="02020603050405020304" pitchFamily="18" charset="0"/>
                <a:cs typeface="Times New Roman" panose="02020603050405020304" pitchFamily="18" charset="0"/>
              </a:rPr>
              <a:t>тобто для </a:t>
            </a:r>
            <a:r>
              <a:rPr lang="uk-UA" sz="2200" dirty="0">
                <a:solidFill>
                  <a:srgbClr val="000000"/>
                </a:solidFill>
                <a:latin typeface="Times New Roman" panose="02020603050405020304" pitchFamily="18" charset="0"/>
                <a:cs typeface="Times New Roman" panose="02020603050405020304" pitchFamily="18" charset="0"/>
              </a:rPr>
              <a:t>приведення в рух уже накопиченого капіталу, завдяки чому вони швидко </a:t>
            </a:r>
            <a:r>
              <a:rPr lang="uk-UA" sz="2200" dirty="0" smtClean="0">
                <a:solidFill>
                  <a:srgbClr val="000000"/>
                </a:solidFill>
                <a:latin typeface="Times New Roman" panose="02020603050405020304" pitchFamily="18" charset="0"/>
                <a:cs typeface="Times New Roman" panose="02020603050405020304" pitchFamily="18" charset="0"/>
              </a:rPr>
              <a:t>вивільнюються </a:t>
            </a:r>
            <a:r>
              <a:rPr lang="uk-UA" sz="2200" dirty="0">
                <a:solidFill>
                  <a:srgbClr val="000000"/>
                </a:solidFill>
                <a:latin typeface="Times New Roman" panose="02020603050405020304" pitchFamily="18" charset="0"/>
                <a:cs typeface="Times New Roman" panose="02020603050405020304" pitchFamily="18" charset="0"/>
              </a:rPr>
              <a:t>з обороту і повертаються кредиторові. Класичними операціями </a:t>
            </a:r>
            <a:r>
              <a:rPr lang="uk-UA" sz="2200" dirty="0" smtClean="0">
                <a:solidFill>
                  <a:srgbClr val="000000"/>
                </a:solidFill>
                <a:latin typeface="Times New Roman" panose="02020603050405020304" pitchFamily="18" charset="0"/>
                <a:cs typeface="Times New Roman" panose="02020603050405020304" pitchFamily="18" charset="0"/>
              </a:rPr>
              <a:t>ринку грошей </a:t>
            </a:r>
            <a:r>
              <a:rPr lang="uk-UA" sz="2200" dirty="0">
                <a:solidFill>
                  <a:srgbClr val="000000"/>
                </a:solidFill>
                <a:latin typeface="Times New Roman" panose="02020603050405020304" pitchFamily="18" charset="0"/>
                <a:cs typeface="Times New Roman" panose="02020603050405020304" pitchFamily="18" charset="0"/>
              </a:rPr>
              <a:t>є операції з міжбанківського кредитування, з обліку комерційних векселів</a:t>
            </a:r>
            <a:r>
              <a:rPr lang="uk-UA" sz="2200" dirty="0" smtClean="0">
                <a:solidFill>
                  <a:srgbClr val="000000"/>
                </a:solidFill>
                <a:latin typeface="Times New Roman" panose="02020603050405020304" pitchFamily="18" charset="0"/>
                <a:cs typeface="Times New Roman" panose="02020603050405020304" pitchFamily="18" charset="0"/>
              </a:rPr>
              <a:t>, операції </a:t>
            </a:r>
            <a:r>
              <a:rPr lang="uk-UA" sz="2200" dirty="0">
                <a:solidFill>
                  <a:srgbClr val="000000"/>
                </a:solidFill>
                <a:latin typeface="Times New Roman" panose="02020603050405020304" pitchFamily="18" charset="0"/>
                <a:cs typeface="Times New Roman" panose="02020603050405020304" pitchFamily="18" charset="0"/>
              </a:rPr>
              <a:t>на вторинному ринку з короткостроковими державними зобов’язаннями</a:t>
            </a:r>
            <a:r>
              <a:rPr lang="uk-UA" sz="2200" dirty="0" smtClean="0">
                <a:solidFill>
                  <a:srgbClr val="000000"/>
                </a:solidFill>
                <a:latin typeface="Times New Roman" panose="02020603050405020304" pitchFamily="18" charset="0"/>
                <a:cs typeface="Times New Roman" panose="02020603050405020304" pitchFamily="18" charset="0"/>
              </a:rPr>
              <a:t>, короткострокові </a:t>
            </a:r>
            <a:r>
              <a:rPr lang="uk-UA" sz="2200" dirty="0">
                <a:solidFill>
                  <a:srgbClr val="000000"/>
                </a:solidFill>
                <a:latin typeface="Times New Roman" panose="02020603050405020304" pitchFamily="18" charset="0"/>
                <a:cs typeface="Times New Roman" panose="02020603050405020304" pitchFamily="18" charset="0"/>
              </a:rPr>
              <a:t>вклади фінансово-кредитних інституцій у комерційних банках </a:t>
            </a:r>
            <a:r>
              <a:rPr lang="uk-UA" sz="2200" dirty="0" smtClean="0">
                <a:solidFill>
                  <a:srgbClr val="000000"/>
                </a:solidFill>
                <a:latin typeface="Times New Roman" panose="02020603050405020304" pitchFamily="18" charset="0"/>
                <a:cs typeface="Times New Roman" panose="02020603050405020304" pitchFamily="18" charset="0"/>
              </a:rPr>
              <a:t>та кредити </a:t>
            </a:r>
            <a:r>
              <a:rPr lang="uk-UA" sz="2200" dirty="0">
                <a:solidFill>
                  <a:srgbClr val="000000"/>
                </a:solidFill>
                <a:latin typeface="Times New Roman" panose="02020603050405020304" pitchFamily="18" charset="0"/>
                <a:cs typeface="Times New Roman" panose="02020603050405020304" pitchFamily="18" charset="0"/>
              </a:rPr>
              <a:t>банків цим інституціям тощо. Проте й інші — не фінансові — </a:t>
            </a:r>
            <a:r>
              <a:rPr lang="uk-UA" sz="2200" dirty="0" smtClean="0">
                <a:solidFill>
                  <a:srgbClr val="000000"/>
                </a:solidFill>
                <a:latin typeface="Times New Roman" panose="02020603050405020304" pitchFamily="18" charset="0"/>
                <a:cs typeface="Times New Roman" panose="02020603050405020304" pitchFamily="18" charset="0"/>
              </a:rPr>
              <a:t>суб’єкти втягуються </a:t>
            </a:r>
            <a:r>
              <a:rPr lang="uk-UA" sz="2200" dirty="0">
                <a:solidFill>
                  <a:srgbClr val="000000"/>
                </a:solidFill>
                <a:latin typeface="Times New Roman" panose="02020603050405020304" pitchFamily="18" charset="0"/>
                <a:cs typeface="Times New Roman" panose="02020603050405020304" pitchFamily="18" charset="0"/>
              </a:rPr>
              <a:t>на ринок грошей, коли свої короткострокові грошові кошти </a:t>
            </a:r>
            <a:r>
              <a:rPr lang="uk-UA" sz="2200" dirty="0" smtClean="0">
                <a:solidFill>
                  <a:srgbClr val="000000"/>
                </a:solidFill>
                <a:latin typeface="Times New Roman" panose="02020603050405020304" pitchFamily="18" charset="0"/>
                <a:cs typeface="Times New Roman" panose="02020603050405020304" pitchFamily="18" charset="0"/>
              </a:rPr>
              <a:t>вкладають у </a:t>
            </a:r>
            <a:r>
              <a:rPr lang="uk-UA" sz="2200" dirty="0">
                <a:solidFill>
                  <a:srgbClr val="000000"/>
                </a:solidFill>
                <a:latin typeface="Times New Roman" panose="02020603050405020304" pitchFamily="18" charset="0"/>
                <a:cs typeface="Times New Roman" panose="02020603050405020304" pitchFamily="18" charset="0"/>
              </a:rPr>
              <a:t>банки чи передають у розпорядження інших фінансово-кредитних інституцій</a:t>
            </a:r>
            <a:r>
              <a:rPr lang="uk-UA" sz="2200" dirty="0" smtClean="0">
                <a:solidFill>
                  <a:srgbClr val="000000"/>
                </a:solidFill>
                <a:latin typeface="Times New Roman" panose="02020603050405020304" pitchFamily="18" charset="0"/>
                <a:cs typeface="Times New Roman" panose="02020603050405020304" pitchFamily="18" charset="0"/>
              </a:rPr>
              <a:t>, або </a:t>
            </a:r>
            <a:r>
              <a:rPr lang="uk-UA" sz="2200" dirty="0">
                <a:solidFill>
                  <a:srgbClr val="000000"/>
                </a:solidFill>
                <a:latin typeface="Times New Roman" panose="02020603050405020304" pitchFamily="18" charset="0"/>
                <a:cs typeface="Times New Roman" panose="02020603050405020304" pitchFamily="18" charset="0"/>
              </a:rPr>
              <a:t>ж одержують від них короткострокові позички чи інше фінансування.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Ринок </a:t>
            </a:r>
            <a:r>
              <a:rPr lang="uk-UA" sz="2200" dirty="0">
                <a:solidFill>
                  <a:srgbClr val="000000"/>
                </a:solidFill>
                <a:latin typeface="Times New Roman" panose="02020603050405020304" pitchFamily="18" charset="0"/>
                <a:cs typeface="Times New Roman" panose="02020603050405020304" pitchFamily="18" charset="0"/>
              </a:rPr>
              <a:t>грошей характерний тим, що він дуже чутливий до будь-яких змін </a:t>
            </a:r>
            <a:r>
              <a:rPr lang="uk-UA" sz="2200" dirty="0" smtClean="0">
                <a:solidFill>
                  <a:srgbClr val="000000"/>
                </a:solidFill>
                <a:latin typeface="Times New Roman" panose="02020603050405020304" pitchFamily="18" charset="0"/>
                <a:cs typeface="Times New Roman" panose="02020603050405020304" pitchFamily="18" charset="0"/>
              </a:rPr>
              <a:t>в економіці </a:t>
            </a:r>
            <a:r>
              <a:rPr lang="uk-UA" sz="2200" dirty="0">
                <a:solidFill>
                  <a:srgbClr val="000000"/>
                </a:solidFill>
                <a:latin typeface="Times New Roman" panose="02020603050405020304" pitchFamily="18" charset="0"/>
                <a:cs typeface="Times New Roman" panose="02020603050405020304" pitchFamily="18" charset="0"/>
              </a:rPr>
              <a:t>та у фінансовій сфері. Тому попит і пропозиція тут надто мінливі, </a:t>
            </a:r>
            <a:r>
              <a:rPr lang="uk-UA" sz="2200" dirty="0" smtClean="0">
                <a:solidFill>
                  <a:srgbClr val="000000"/>
                </a:solidFill>
                <a:latin typeface="Times New Roman" panose="02020603050405020304" pitchFamily="18" charset="0"/>
                <a:cs typeface="Times New Roman" panose="02020603050405020304" pitchFamily="18" charset="0"/>
              </a:rPr>
              <a:t>а процент </a:t>
            </a:r>
            <a:r>
              <a:rPr lang="uk-UA" sz="2200" dirty="0">
                <a:solidFill>
                  <a:srgbClr val="000000"/>
                </a:solidFill>
                <a:latin typeface="Times New Roman" panose="02020603050405020304" pitchFamily="18" charset="0"/>
                <a:cs typeface="Times New Roman" panose="02020603050405020304" pitchFamily="18" charset="0"/>
              </a:rPr>
              <a:t>як ціна грошей часто змінюється під їх впливом. Через це процент </a:t>
            </a:r>
            <a:r>
              <a:rPr lang="uk-UA" sz="2200" dirty="0" smtClean="0">
                <a:solidFill>
                  <a:srgbClr val="000000"/>
                </a:solidFill>
                <a:latin typeface="Times New Roman" panose="02020603050405020304" pitchFamily="18" charset="0"/>
                <a:cs typeface="Times New Roman" panose="02020603050405020304" pitchFamily="18" charset="0"/>
              </a:rPr>
              <a:t>є найбільш </a:t>
            </a:r>
            <a:r>
              <a:rPr lang="uk-UA" sz="2200" dirty="0">
                <a:solidFill>
                  <a:srgbClr val="000000"/>
                </a:solidFill>
                <a:latin typeface="Times New Roman" panose="02020603050405020304" pitchFamily="18" charset="0"/>
                <a:cs typeface="Times New Roman" panose="02020603050405020304" pitchFamily="18" charset="0"/>
              </a:rPr>
              <a:t>реальним індикатором кон’юнктури грошового ринку взагалі і </a:t>
            </a:r>
            <a:r>
              <a:rPr lang="uk-UA" sz="2200" dirty="0" smtClean="0">
                <a:solidFill>
                  <a:srgbClr val="000000"/>
                </a:solidFill>
                <a:latin typeface="Times New Roman" panose="02020603050405020304" pitchFamily="18" charset="0"/>
                <a:cs typeface="Times New Roman" panose="02020603050405020304" pitchFamily="18" charset="0"/>
              </a:rPr>
              <a:t>служить </a:t>
            </a:r>
            <a:r>
              <a:rPr lang="uk-UA" sz="2200" dirty="0">
                <a:solidFill>
                  <a:srgbClr val="000000"/>
                </a:solidFill>
                <a:latin typeface="Times New Roman" panose="02020603050405020304" pitchFamily="18" charset="0"/>
                <a:cs typeface="Times New Roman" panose="02020603050405020304" pitchFamily="18" charset="0"/>
              </a:rPr>
              <a:t>базою формування процентної політики в країні.</a:t>
            </a:r>
          </a:p>
        </p:txBody>
      </p:sp>
    </p:spTree>
    <p:extLst>
      <p:ext uri="{BB962C8B-B14F-4D97-AF65-F5344CB8AC3E}">
        <p14:creationId xmlns:p14="http://schemas.microsoft.com/office/powerpoint/2010/main" val="30228309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На </a:t>
            </a:r>
            <a:r>
              <a:rPr lang="uk-UA" sz="2200" i="1" dirty="0">
                <a:solidFill>
                  <a:srgbClr val="000000"/>
                </a:solidFill>
                <a:latin typeface="Times New Roman" panose="02020603050405020304" pitchFamily="18" charset="0"/>
                <a:cs typeface="Times New Roman" panose="02020603050405020304" pitchFamily="18" charset="0"/>
              </a:rPr>
              <a:t>ринку капіталів</a:t>
            </a:r>
            <a:r>
              <a:rPr lang="uk-UA" sz="2200" dirty="0">
                <a:solidFill>
                  <a:srgbClr val="000000"/>
                </a:solidFill>
                <a:latin typeface="Times New Roman" panose="02020603050405020304" pitchFamily="18" charset="0"/>
                <a:cs typeface="Times New Roman" panose="02020603050405020304" pitchFamily="18" charset="0"/>
              </a:rPr>
              <a:t> купуються грошові кошти на тривалий (більше </a:t>
            </a:r>
            <a:r>
              <a:rPr lang="uk-UA" sz="2200" dirty="0" smtClean="0">
                <a:solidFill>
                  <a:srgbClr val="000000"/>
                </a:solidFill>
                <a:latin typeface="Times New Roman" panose="02020603050405020304" pitchFamily="18" charset="0"/>
                <a:cs typeface="Times New Roman" panose="02020603050405020304" pitchFamily="18" charset="0"/>
              </a:rPr>
              <a:t>одного року</a:t>
            </a:r>
            <a:r>
              <a:rPr lang="uk-UA" sz="2200" dirty="0">
                <a:solidFill>
                  <a:srgbClr val="000000"/>
                </a:solidFill>
                <a:latin typeface="Times New Roman" panose="02020603050405020304" pitchFamily="18" charset="0"/>
                <a:cs typeface="Times New Roman" panose="02020603050405020304" pitchFamily="18" charset="0"/>
              </a:rPr>
              <a:t>) термін. Ці кошти використовуються для збільшення маси основного </a:t>
            </a:r>
            <a:r>
              <a:rPr lang="uk-UA" sz="2200" dirty="0" smtClean="0">
                <a:solidFill>
                  <a:srgbClr val="000000"/>
                </a:solidFill>
                <a:latin typeface="Times New Roman" panose="02020603050405020304" pitchFamily="18" charset="0"/>
                <a:cs typeface="Times New Roman" panose="02020603050405020304" pitchFamily="18" charset="0"/>
              </a:rPr>
              <a:t>й оборотного </a:t>
            </a:r>
            <a:r>
              <a:rPr lang="uk-UA" sz="2200" dirty="0">
                <a:solidFill>
                  <a:srgbClr val="000000"/>
                </a:solidFill>
                <a:latin typeface="Times New Roman" panose="02020603050405020304" pitchFamily="18" charset="0"/>
                <a:cs typeface="Times New Roman" panose="02020603050405020304" pitchFamily="18" charset="0"/>
              </a:rPr>
              <a:t>капіталів, зайнятих в обороті позичальників.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Класичними </a:t>
            </a:r>
            <a:r>
              <a:rPr lang="uk-UA" sz="2200" dirty="0">
                <a:solidFill>
                  <a:srgbClr val="000000"/>
                </a:solidFill>
                <a:latin typeface="Times New Roman" panose="02020603050405020304" pitchFamily="18" charset="0"/>
                <a:cs typeface="Times New Roman" panose="02020603050405020304" pitchFamily="18" charset="0"/>
              </a:rPr>
              <a:t>операціями ринку капіталів є операції з фондовими </a:t>
            </a:r>
            <a:r>
              <a:rPr lang="uk-UA" sz="2200" dirty="0" smtClean="0">
                <a:solidFill>
                  <a:srgbClr val="000000"/>
                </a:solidFill>
                <a:latin typeface="Times New Roman" panose="02020603050405020304" pitchFamily="18" charset="0"/>
                <a:cs typeface="Times New Roman" panose="02020603050405020304" pitchFamily="18" charset="0"/>
              </a:rPr>
              <a:t>інструментами </a:t>
            </a:r>
            <a:r>
              <a:rPr lang="uk-UA" sz="2200" dirty="0">
                <a:solidFill>
                  <a:srgbClr val="000000"/>
                </a:solidFill>
                <a:latin typeface="Times New Roman" panose="02020603050405020304" pitchFamily="18" charset="0"/>
                <a:cs typeface="Times New Roman" panose="02020603050405020304" pitchFamily="18" charset="0"/>
              </a:rPr>
              <a:t>— акціями, середньо- та довгостроковими облігаціями, купленими </a:t>
            </a:r>
            <a:r>
              <a:rPr lang="uk-UA" sz="2200" dirty="0" smtClean="0">
                <a:solidFill>
                  <a:srgbClr val="000000"/>
                </a:solidFill>
                <a:latin typeface="Times New Roman" panose="02020603050405020304" pitchFamily="18" charset="0"/>
                <a:cs typeface="Times New Roman" panose="02020603050405020304" pitchFamily="18" charset="0"/>
              </a:rPr>
              <a:t>для зберігання</a:t>
            </a:r>
            <a:r>
              <a:rPr lang="uk-UA" sz="2200" dirty="0">
                <a:solidFill>
                  <a:srgbClr val="000000"/>
                </a:solidFill>
                <a:latin typeface="Times New Roman" panose="02020603050405020304" pitchFamily="18" charset="0"/>
                <a:cs typeface="Times New Roman" panose="02020603050405020304" pitchFamily="18" charset="0"/>
              </a:rPr>
              <a:t>, довгострокові депозити, позички комерційних банків, операції </a:t>
            </a:r>
            <a:r>
              <a:rPr lang="uk-UA" sz="2200" dirty="0" smtClean="0">
                <a:solidFill>
                  <a:srgbClr val="000000"/>
                </a:solidFill>
                <a:latin typeface="Times New Roman" panose="02020603050405020304" pitchFamily="18" charset="0"/>
                <a:cs typeface="Times New Roman" panose="02020603050405020304" pitchFamily="18" charset="0"/>
              </a:rPr>
              <a:t>спеціалізованих </a:t>
            </a:r>
            <a:r>
              <a:rPr lang="uk-UA" sz="2200" dirty="0">
                <a:solidFill>
                  <a:srgbClr val="000000"/>
                </a:solidFill>
                <a:latin typeface="Times New Roman" panose="02020603050405020304" pitchFamily="18" charset="0"/>
                <a:cs typeface="Times New Roman" panose="02020603050405020304" pitchFamily="18" charset="0"/>
              </a:rPr>
              <a:t>інвестиційних та фінансових компаній тощо.</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 </a:t>
            </a:r>
            <a:r>
              <a:rPr lang="uk-UA" sz="2200" dirty="0">
                <a:solidFill>
                  <a:srgbClr val="000000"/>
                </a:solidFill>
                <a:latin typeface="Times New Roman" panose="02020603050405020304" pitchFamily="18" charset="0"/>
                <a:cs typeface="Times New Roman" panose="02020603050405020304" pitchFamily="18" charset="0"/>
              </a:rPr>
              <a:t>ринку капіталів можуть працювати всі суб’єкти грошового ринку — </a:t>
            </a:r>
            <a:r>
              <a:rPr lang="uk-UA" sz="2200" dirty="0" smtClean="0">
                <a:solidFill>
                  <a:srgbClr val="000000"/>
                </a:solidFill>
                <a:latin typeface="Times New Roman" panose="02020603050405020304" pitchFamily="18" charset="0"/>
                <a:cs typeface="Times New Roman" panose="02020603050405020304" pitchFamily="18" charset="0"/>
              </a:rPr>
              <a:t>кредитори</a:t>
            </a:r>
            <a:r>
              <a:rPr lang="uk-UA" sz="2200" dirty="0">
                <a:solidFill>
                  <a:srgbClr val="000000"/>
                </a:solidFill>
                <a:latin typeface="Times New Roman" panose="02020603050405020304" pitchFamily="18" charset="0"/>
                <a:cs typeface="Times New Roman" panose="02020603050405020304" pitchFamily="18" charset="0"/>
              </a:rPr>
              <a:t>, позичальники і фінансові посередники. Зокрема, банки емітують </a:t>
            </a:r>
            <a:r>
              <a:rPr lang="uk-UA" sz="2200" dirty="0" smtClean="0">
                <a:solidFill>
                  <a:srgbClr val="000000"/>
                </a:solidFill>
                <a:latin typeface="Times New Roman" panose="02020603050405020304" pitchFamily="18" charset="0"/>
                <a:cs typeface="Times New Roman" panose="02020603050405020304" pitchFamily="18" charset="0"/>
              </a:rPr>
              <a:t>фінансові </a:t>
            </a:r>
            <a:r>
              <a:rPr lang="uk-UA" sz="2200" dirty="0">
                <a:solidFill>
                  <a:srgbClr val="000000"/>
                </a:solidFill>
                <a:latin typeface="Times New Roman" panose="02020603050405020304" pitchFamily="18" charset="0"/>
                <a:cs typeface="Times New Roman" panose="02020603050405020304" pitchFamily="18" charset="0"/>
              </a:rPr>
              <a:t>інструменти (акції, облігації) для нарощування власного капіталу, а </a:t>
            </a:r>
            <a:r>
              <a:rPr lang="uk-UA" sz="2200" dirty="0" smtClean="0">
                <a:solidFill>
                  <a:srgbClr val="000000"/>
                </a:solidFill>
                <a:latin typeface="Times New Roman" panose="02020603050405020304" pitchFamily="18" charset="0"/>
                <a:cs typeface="Times New Roman" panose="02020603050405020304" pitchFamily="18" charset="0"/>
              </a:rPr>
              <a:t>також можуть </a:t>
            </a:r>
            <a:r>
              <a:rPr lang="uk-UA" sz="2200" dirty="0">
                <a:solidFill>
                  <a:srgbClr val="000000"/>
                </a:solidFill>
                <a:latin typeface="Times New Roman" panose="02020603050405020304" pitchFamily="18" charset="0"/>
                <a:cs typeface="Times New Roman" panose="02020603050405020304" pitchFamily="18" charset="0"/>
              </a:rPr>
              <a:t>купувати чужі фондові цінності для зберігання, інвестуючи у </a:t>
            </a:r>
            <a:r>
              <a:rPr lang="uk-UA" sz="2200" dirty="0" smtClean="0">
                <a:solidFill>
                  <a:srgbClr val="000000"/>
                </a:solidFill>
                <a:latin typeface="Times New Roman" panose="02020603050405020304" pitchFamily="18" charset="0"/>
                <a:cs typeface="Times New Roman" panose="02020603050405020304" pitchFamily="18" charset="0"/>
              </a:rPr>
              <a:t>такий спосіб </a:t>
            </a:r>
            <a:r>
              <a:rPr lang="uk-UA" sz="2200" dirty="0">
                <a:solidFill>
                  <a:srgbClr val="000000"/>
                </a:solidFill>
                <a:latin typeface="Times New Roman" panose="02020603050405020304" pitchFamily="18" charset="0"/>
                <a:cs typeface="Times New Roman" panose="02020603050405020304" pitchFamily="18" charset="0"/>
              </a:rPr>
              <a:t>своїх клієнтів.</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Характерною особливістю ринку капіталів є те, що попит і пропозиція тут </a:t>
            </a:r>
            <a:r>
              <a:rPr lang="uk-UA" sz="2200" dirty="0" smtClean="0">
                <a:solidFill>
                  <a:srgbClr val="000000"/>
                </a:solidFill>
                <a:latin typeface="Times New Roman" panose="02020603050405020304" pitchFamily="18" charset="0"/>
                <a:cs typeface="Times New Roman" panose="02020603050405020304" pitchFamily="18" charset="0"/>
              </a:rPr>
              <a:t>є менш </a:t>
            </a:r>
            <a:r>
              <a:rPr lang="uk-UA" sz="2200" dirty="0">
                <a:solidFill>
                  <a:srgbClr val="000000"/>
                </a:solidFill>
                <a:latin typeface="Times New Roman" panose="02020603050405020304" pitchFamily="18" charset="0"/>
                <a:cs typeface="Times New Roman" panose="02020603050405020304" pitchFamily="18" charset="0"/>
              </a:rPr>
              <a:t>рухливими, рівень процентної ставки залишається більш стабільним, </a:t>
            </a:r>
            <a:r>
              <a:rPr lang="uk-UA" sz="2200" dirty="0" smtClean="0">
                <a:solidFill>
                  <a:srgbClr val="000000"/>
                </a:solidFill>
                <a:latin typeface="Times New Roman" panose="02020603050405020304" pitchFamily="18" charset="0"/>
                <a:cs typeface="Times New Roman" panose="02020603050405020304" pitchFamily="18" charset="0"/>
              </a:rPr>
              <a:t>не так </a:t>
            </a:r>
            <a:r>
              <a:rPr lang="uk-UA" sz="2200" dirty="0">
                <a:solidFill>
                  <a:srgbClr val="000000"/>
                </a:solidFill>
                <a:latin typeface="Times New Roman" panose="02020603050405020304" pitchFamily="18" charset="0"/>
                <a:cs typeface="Times New Roman" panose="02020603050405020304" pitchFamily="18" charset="0"/>
              </a:rPr>
              <a:t>чутливо реагує на зміну кон’юнктури, як на ринку грошей. Це повинні </a:t>
            </a:r>
            <a:r>
              <a:rPr lang="uk-UA" sz="2200" dirty="0" smtClean="0">
                <a:solidFill>
                  <a:srgbClr val="000000"/>
                </a:solidFill>
                <a:latin typeface="Times New Roman" panose="02020603050405020304" pitchFamily="18" charset="0"/>
                <a:cs typeface="Times New Roman" panose="02020603050405020304" pitchFamily="18" charset="0"/>
              </a:rPr>
              <a:t>враховувати </a:t>
            </a:r>
            <a:r>
              <a:rPr lang="uk-UA" sz="2200" dirty="0">
                <a:solidFill>
                  <a:srgbClr val="000000"/>
                </a:solidFill>
                <a:latin typeface="Times New Roman" panose="02020603050405020304" pitchFamily="18" charset="0"/>
                <a:cs typeface="Times New Roman" panose="02020603050405020304" pitchFamily="18" charset="0"/>
              </a:rPr>
              <a:t>банки у своїй процентній політиці, з тим щоб створити </a:t>
            </a:r>
            <a:r>
              <a:rPr lang="uk-UA" sz="2200" dirty="0" smtClean="0">
                <a:solidFill>
                  <a:srgbClr val="000000"/>
                </a:solidFill>
                <a:latin typeface="Times New Roman" panose="02020603050405020304" pitchFamily="18" charset="0"/>
                <a:cs typeface="Times New Roman" panose="02020603050405020304" pitchFamily="18" charset="0"/>
              </a:rPr>
              <a:t>сприятливі умови </a:t>
            </a:r>
            <a:r>
              <a:rPr lang="uk-UA" sz="2200" dirty="0">
                <a:solidFill>
                  <a:srgbClr val="000000"/>
                </a:solidFill>
                <a:latin typeface="Times New Roman" panose="02020603050405020304" pitchFamily="18" charset="0"/>
                <a:cs typeface="Times New Roman" panose="02020603050405020304" pitchFamily="18" charset="0"/>
              </a:rPr>
              <a:t>для інвестування економіки.</a:t>
            </a:r>
          </a:p>
        </p:txBody>
      </p:sp>
    </p:spTree>
    <p:extLst>
      <p:ext uri="{BB962C8B-B14F-4D97-AF65-F5344CB8AC3E}">
        <p14:creationId xmlns:p14="http://schemas.microsoft.com/office/powerpoint/2010/main" val="6007085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Рисунок 3. </a:t>
            </a:r>
            <a:r>
              <a:rPr lang="ru-RU" sz="2200" dirty="0">
                <a:solidFill>
                  <a:srgbClr val="000000"/>
                </a:solidFill>
                <a:latin typeface="Times New Roman" panose="02020603050405020304" pitchFamily="18" charset="0"/>
                <a:cs typeface="Times New Roman" panose="02020603050405020304" pitchFamily="18" charset="0"/>
              </a:rPr>
              <a:t>Схема </a:t>
            </a:r>
            <a:r>
              <a:rPr lang="ru-RU" sz="2200" dirty="0" err="1">
                <a:solidFill>
                  <a:srgbClr val="000000"/>
                </a:solidFill>
                <a:latin typeface="Times New Roman" panose="02020603050405020304" pitchFamily="18" charset="0"/>
                <a:cs typeface="Times New Roman" panose="02020603050405020304" pitchFamily="18" charset="0"/>
              </a:rPr>
              <a:t>системної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структуризації</a:t>
            </a:r>
            <a:r>
              <a:rPr lang="ru-RU" sz="2200" dirty="0">
                <a:solidFill>
                  <a:srgbClr val="000000"/>
                </a:solidFill>
                <a:latin typeface="Times New Roman" panose="02020603050405020304" pitchFamily="18" charset="0"/>
                <a:cs typeface="Times New Roman" panose="02020603050405020304" pitchFamily="18" charset="0"/>
              </a:rPr>
              <a:t> грошового ринку</a:t>
            </a: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1152544" y="1068308"/>
            <a:ext cx="10453999" cy="4906979"/>
          </a:xfrm>
          <a:prstGeom prst="rect">
            <a:avLst/>
          </a:prstGeom>
        </p:spPr>
      </p:pic>
    </p:spTree>
    <p:extLst>
      <p:ext uri="{BB962C8B-B14F-4D97-AF65-F5344CB8AC3E}">
        <p14:creationId xmlns:p14="http://schemas.microsoft.com/office/powerpoint/2010/main" val="26734123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en-US" sz="2200" b="1" dirty="0" smtClean="0">
                <a:solidFill>
                  <a:srgbClr val="000000"/>
                </a:solidFill>
                <a:latin typeface="Times New Roman" panose="02020603050405020304" pitchFamily="18" charset="0"/>
                <a:cs typeface="Times New Roman" panose="02020603050405020304" pitchFamily="18" charset="0"/>
              </a:rPr>
              <a:t>	</a:t>
            </a:r>
            <a:r>
              <a:rPr lang="uk-UA" sz="2200" b="1" dirty="0" smtClean="0">
                <a:solidFill>
                  <a:srgbClr val="000000"/>
                </a:solidFill>
                <a:latin typeface="Times New Roman" panose="02020603050405020304" pitchFamily="18" charset="0"/>
                <a:cs typeface="Times New Roman" panose="02020603050405020304" pitchFamily="18" charset="0"/>
              </a:rPr>
              <a:t>Відповідно </a:t>
            </a:r>
            <a:r>
              <a:rPr lang="uk-UA" sz="2200" b="1" dirty="0">
                <a:solidFill>
                  <a:srgbClr val="000000"/>
                </a:solidFill>
                <a:latin typeface="Times New Roman" panose="02020603050405020304" pitchFamily="18" charset="0"/>
                <a:cs typeface="Times New Roman" panose="02020603050405020304" pitchFamily="18" charset="0"/>
              </a:rPr>
              <a:t>до ЗУ «Про ринки капіталу та організовані товарні ринки» виділяють такі поняття: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Ринки </a:t>
            </a:r>
            <a:r>
              <a:rPr lang="uk-UA" sz="2200" i="1" dirty="0">
                <a:solidFill>
                  <a:srgbClr val="000000"/>
                </a:solidFill>
                <a:latin typeface="Times New Roman" panose="02020603050405020304" pitchFamily="18" charset="0"/>
                <a:cs typeface="Times New Roman" panose="02020603050405020304" pitchFamily="18" charset="0"/>
              </a:rPr>
              <a:t>капіталу</a:t>
            </a:r>
            <a:r>
              <a:rPr lang="uk-UA" sz="2200" dirty="0">
                <a:solidFill>
                  <a:srgbClr val="000000"/>
                </a:solidFill>
                <a:latin typeface="Times New Roman" panose="02020603050405020304" pitchFamily="18" charset="0"/>
                <a:cs typeface="Times New Roman" panose="02020603050405020304" pitchFamily="18" charset="0"/>
              </a:rPr>
              <a:t> - це фондовий ринок, ринок </a:t>
            </a:r>
            <a:r>
              <a:rPr lang="uk-UA" sz="2200" dirty="0" err="1">
                <a:solidFill>
                  <a:srgbClr val="000000"/>
                </a:solidFill>
                <a:latin typeface="Times New Roman" panose="02020603050405020304" pitchFamily="18" charset="0"/>
                <a:cs typeface="Times New Roman" panose="02020603050405020304" pitchFamily="18" charset="0"/>
              </a:rPr>
              <a:t>деривативних</a:t>
            </a:r>
            <a:r>
              <a:rPr lang="uk-UA" sz="2200" dirty="0">
                <a:solidFill>
                  <a:srgbClr val="000000"/>
                </a:solidFill>
                <a:latin typeface="Times New Roman" panose="02020603050405020304" pitchFamily="18" charset="0"/>
                <a:cs typeface="Times New Roman" panose="02020603050405020304" pitchFamily="18" charset="0"/>
              </a:rPr>
              <a:t> фінансових інструментів та грошовий ринок.</a:t>
            </a:r>
          </a:p>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Фондовий </a:t>
            </a:r>
            <a:r>
              <a:rPr lang="uk-UA" sz="2200" i="1" dirty="0">
                <a:solidFill>
                  <a:srgbClr val="000000"/>
                </a:solidFill>
                <a:latin typeface="Times New Roman" panose="02020603050405020304" pitchFamily="18" charset="0"/>
                <a:cs typeface="Times New Roman" panose="02020603050405020304" pitchFamily="18" charset="0"/>
              </a:rPr>
              <a:t>ринок </a:t>
            </a:r>
            <a:r>
              <a:rPr lang="uk-UA" sz="2200" dirty="0">
                <a:solidFill>
                  <a:srgbClr val="000000"/>
                </a:solidFill>
                <a:latin typeface="Times New Roman" panose="02020603050405020304" pitchFamily="18" charset="0"/>
                <a:cs typeface="Times New Roman" panose="02020603050405020304" pitchFamily="18" charset="0"/>
              </a:rPr>
              <a:t>(ринок цінних паперів) - це сукупність учасників фондового ринку та правовідносин між ними щодо емісії (видачі), обігу, виконання зобов’язань, викупу та обліку цінних паперів (у тому числі </a:t>
            </a:r>
            <a:r>
              <a:rPr lang="uk-UA" sz="2200" dirty="0" err="1">
                <a:solidFill>
                  <a:srgbClr val="000000"/>
                </a:solidFill>
                <a:latin typeface="Times New Roman" panose="02020603050405020304" pitchFamily="18" charset="0"/>
                <a:cs typeface="Times New Roman" panose="02020603050405020304" pitchFamily="18" charset="0"/>
              </a:rPr>
              <a:t>деривативних</a:t>
            </a:r>
            <a:r>
              <a:rPr lang="uk-UA" sz="2200" dirty="0">
                <a:solidFill>
                  <a:srgbClr val="000000"/>
                </a:solidFill>
                <a:latin typeface="Times New Roman" panose="02020603050405020304" pitchFamily="18" charset="0"/>
                <a:cs typeface="Times New Roman" panose="02020603050405020304" pitchFamily="18" charset="0"/>
              </a:rPr>
              <a:t> цінних паперів).</a:t>
            </a:r>
          </a:p>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Ринок </a:t>
            </a:r>
            <a:r>
              <a:rPr lang="uk-UA" sz="2200" i="1" dirty="0" err="1">
                <a:solidFill>
                  <a:srgbClr val="000000"/>
                </a:solidFill>
                <a:latin typeface="Times New Roman" panose="02020603050405020304" pitchFamily="18" charset="0"/>
                <a:cs typeface="Times New Roman" panose="02020603050405020304" pitchFamily="18" charset="0"/>
              </a:rPr>
              <a:t>деривативних</a:t>
            </a:r>
            <a:r>
              <a:rPr lang="uk-UA" sz="2200" i="1" dirty="0">
                <a:solidFill>
                  <a:srgbClr val="000000"/>
                </a:solidFill>
                <a:latin typeface="Times New Roman" panose="02020603050405020304" pitchFamily="18" charset="0"/>
                <a:cs typeface="Times New Roman" panose="02020603050405020304" pitchFamily="18" charset="0"/>
              </a:rPr>
              <a:t> фінансових інструментів</a:t>
            </a:r>
            <a:r>
              <a:rPr lang="uk-UA" sz="2200" dirty="0">
                <a:solidFill>
                  <a:srgbClr val="000000"/>
                </a:solidFill>
                <a:latin typeface="Times New Roman" panose="02020603050405020304" pitchFamily="18" charset="0"/>
                <a:cs typeface="Times New Roman" panose="02020603050405020304" pitchFamily="18" charset="0"/>
              </a:rPr>
              <a:t> - це сукупність учасників ринку </a:t>
            </a:r>
            <a:r>
              <a:rPr lang="uk-UA" sz="2200" dirty="0" err="1">
                <a:solidFill>
                  <a:srgbClr val="000000"/>
                </a:solidFill>
                <a:latin typeface="Times New Roman" panose="02020603050405020304" pitchFamily="18" charset="0"/>
                <a:cs typeface="Times New Roman" panose="02020603050405020304" pitchFamily="18" charset="0"/>
              </a:rPr>
              <a:t>деривативних</a:t>
            </a:r>
            <a:r>
              <a:rPr lang="uk-UA" sz="2200" dirty="0">
                <a:solidFill>
                  <a:srgbClr val="000000"/>
                </a:solidFill>
                <a:latin typeface="Times New Roman" panose="02020603050405020304" pitchFamily="18" charset="0"/>
                <a:cs typeface="Times New Roman" panose="02020603050405020304" pitchFamily="18" charset="0"/>
              </a:rPr>
              <a:t> фінансових інструментів та правовідносин між ними, що виникають під час емісії </a:t>
            </a:r>
            <a:r>
              <a:rPr lang="uk-UA" sz="2200" dirty="0" err="1">
                <a:solidFill>
                  <a:srgbClr val="000000"/>
                </a:solidFill>
                <a:latin typeface="Times New Roman" panose="02020603050405020304" pitchFamily="18" charset="0"/>
                <a:cs typeface="Times New Roman" panose="02020603050405020304" pitchFamily="18" charset="0"/>
              </a:rPr>
              <a:t>деривативних</a:t>
            </a:r>
            <a:r>
              <a:rPr lang="uk-UA" sz="2200" dirty="0">
                <a:solidFill>
                  <a:srgbClr val="000000"/>
                </a:solidFill>
                <a:latin typeface="Times New Roman" panose="02020603050405020304" pitchFamily="18" charset="0"/>
                <a:cs typeface="Times New Roman" panose="02020603050405020304" pitchFamily="18" charset="0"/>
              </a:rPr>
              <a:t> цінних паперів, укладення </a:t>
            </a:r>
            <a:r>
              <a:rPr lang="uk-UA" sz="2200" dirty="0" err="1">
                <a:solidFill>
                  <a:srgbClr val="000000"/>
                </a:solidFill>
                <a:latin typeface="Times New Roman" panose="02020603050405020304" pitchFamily="18" charset="0"/>
                <a:cs typeface="Times New Roman" panose="02020603050405020304" pitchFamily="18" charset="0"/>
              </a:rPr>
              <a:t>деривативних</a:t>
            </a:r>
            <a:r>
              <a:rPr lang="uk-UA" sz="2200" dirty="0">
                <a:solidFill>
                  <a:srgbClr val="000000"/>
                </a:solidFill>
                <a:latin typeface="Times New Roman" panose="02020603050405020304" pitchFamily="18" charset="0"/>
                <a:cs typeface="Times New Roman" panose="02020603050405020304" pitchFamily="18" charset="0"/>
              </a:rPr>
              <a:t> контрактів, вчинення та виконання правочинів щодо </a:t>
            </a:r>
            <a:r>
              <a:rPr lang="uk-UA" sz="2200" dirty="0" err="1">
                <a:solidFill>
                  <a:srgbClr val="000000"/>
                </a:solidFill>
                <a:latin typeface="Times New Roman" panose="02020603050405020304" pitchFamily="18" charset="0"/>
                <a:cs typeface="Times New Roman" panose="02020603050405020304" pitchFamily="18" charset="0"/>
              </a:rPr>
              <a:t>деривативних</a:t>
            </a:r>
            <a:r>
              <a:rPr lang="uk-UA" sz="2200" dirty="0">
                <a:solidFill>
                  <a:srgbClr val="000000"/>
                </a:solidFill>
                <a:latin typeface="Times New Roman" panose="02020603050405020304" pitchFamily="18" charset="0"/>
                <a:cs typeface="Times New Roman" panose="02020603050405020304" pitchFamily="18" charset="0"/>
              </a:rPr>
              <a:t> цінних паперів, укладення та виконання договорів про заміну сторони </a:t>
            </a:r>
            <a:r>
              <a:rPr lang="uk-UA" sz="2200" dirty="0" err="1">
                <a:solidFill>
                  <a:srgbClr val="000000"/>
                </a:solidFill>
                <a:latin typeface="Times New Roman" panose="02020603050405020304" pitchFamily="18" charset="0"/>
                <a:cs typeface="Times New Roman" panose="02020603050405020304" pitchFamily="18" charset="0"/>
              </a:rPr>
              <a:t>деривативних</a:t>
            </a:r>
            <a:r>
              <a:rPr lang="uk-UA" sz="2200" dirty="0">
                <a:solidFill>
                  <a:srgbClr val="000000"/>
                </a:solidFill>
                <a:latin typeface="Times New Roman" panose="02020603050405020304" pitchFamily="18" charset="0"/>
                <a:cs typeface="Times New Roman" panose="02020603050405020304" pitchFamily="18" charset="0"/>
              </a:rPr>
              <a:t> контрактів, виконання зобов’язань за </a:t>
            </a:r>
            <a:r>
              <a:rPr lang="uk-UA" sz="2200" dirty="0" err="1">
                <a:solidFill>
                  <a:srgbClr val="000000"/>
                </a:solidFill>
                <a:latin typeface="Times New Roman" panose="02020603050405020304" pitchFamily="18" charset="0"/>
                <a:cs typeface="Times New Roman" panose="02020603050405020304" pitchFamily="18" charset="0"/>
              </a:rPr>
              <a:t>деривативними</a:t>
            </a:r>
            <a:r>
              <a:rPr lang="uk-UA" sz="2200" dirty="0">
                <a:solidFill>
                  <a:srgbClr val="000000"/>
                </a:solidFill>
                <a:latin typeface="Times New Roman" panose="02020603050405020304" pitchFamily="18" charset="0"/>
                <a:cs typeface="Times New Roman" panose="02020603050405020304" pitchFamily="18" charset="0"/>
              </a:rPr>
              <a:t> фінансовими інструментами.(ф'ючерси, форварди, опціони, </a:t>
            </a:r>
            <a:r>
              <a:rPr lang="uk-UA" sz="2200" dirty="0" err="1">
                <a:solidFill>
                  <a:srgbClr val="000000"/>
                </a:solidFill>
                <a:latin typeface="Times New Roman" panose="02020603050405020304" pitchFamily="18" charset="0"/>
                <a:cs typeface="Times New Roman" panose="02020603050405020304" pitchFamily="18" charset="0"/>
              </a:rPr>
              <a:t>свопи</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Грошовий </a:t>
            </a:r>
            <a:r>
              <a:rPr lang="uk-UA" sz="2200" i="1" dirty="0">
                <a:solidFill>
                  <a:srgbClr val="000000"/>
                </a:solidFill>
                <a:latin typeface="Times New Roman" panose="02020603050405020304" pitchFamily="18" charset="0"/>
                <a:cs typeface="Times New Roman" panose="02020603050405020304" pitchFamily="18" charset="0"/>
              </a:rPr>
              <a:t>ринок </a:t>
            </a:r>
            <a:r>
              <a:rPr lang="uk-UA" sz="2200" dirty="0">
                <a:solidFill>
                  <a:srgbClr val="000000"/>
                </a:solidFill>
                <a:latin typeface="Times New Roman" panose="02020603050405020304" pitchFamily="18" charset="0"/>
                <a:cs typeface="Times New Roman" panose="02020603050405020304" pitchFamily="18" charset="0"/>
              </a:rPr>
              <a:t>- це сукупність учасників грошового ринку та правовідносин між ними, що виникають під час вчинення правочинів щодо інструментів грошового ринку та валютних цінностей.</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237624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b="1" dirty="0">
                <a:solidFill>
                  <a:srgbClr val="000000"/>
                </a:solidFill>
                <a:latin typeface="Times New Roman" panose="02020603050405020304" pitchFamily="18" charset="0"/>
                <a:cs typeface="Times New Roman" panose="02020603050405020304" pitchFamily="18" charset="0"/>
              </a:rPr>
              <a:t>Учасники ринків капіталу</a:t>
            </a:r>
          </a:p>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Учасники </a:t>
            </a:r>
            <a:r>
              <a:rPr lang="uk-UA" sz="2200" i="1" dirty="0">
                <a:solidFill>
                  <a:srgbClr val="000000"/>
                </a:solidFill>
                <a:latin typeface="Times New Roman" panose="02020603050405020304" pitchFamily="18" charset="0"/>
                <a:cs typeface="Times New Roman" panose="02020603050405020304" pitchFamily="18" charset="0"/>
              </a:rPr>
              <a:t>ринків капіталу</a:t>
            </a:r>
            <a:r>
              <a:rPr lang="uk-UA" sz="2200" dirty="0">
                <a:solidFill>
                  <a:srgbClr val="000000"/>
                </a:solidFill>
                <a:latin typeface="Times New Roman" panose="02020603050405020304" pitchFamily="18" charset="0"/>
                <a:cs typeface="Times New Roman" panose="02020603050405020304" pitchFamily="18" charset="0"/>
              </a:rPr>
              <a:t> - це учасники фондового ринку, учасники ринку </a:t>
            </a:r>
            <a:r>
              <a:rPr lang="uk-UA" sz="2200" dirty="0" err="1">
                <a:solidFill>
                  <a:srgbClr val="000000"/>
                </a:solidFill>
                <a:latin typeface="Times New Roman" panose="02020603050405020304" pitchFamily="18" charset="0"/>
                <a:cs typeface="Times New Roman" panose="02020603050405020304" pitchFamily="18" charset="0"/>
              </a:rPr>
              <a:t>деривативних</a:t>
            </a:r>
            <a:r>
              <a:rPr lang="uk-UA" sz="2200" dirty="0">
                <a:solidFill>
                  <a:srgbClr val="000000"/>
                </a:solidFill>
                <a:latin typeface="Times New Roman" panose="02020603050405020304" pitchFamily="18" charset="0"/>
                <a:cs typeface="Times New Roman" panose="02020603050405020304" pitchFamily="18" charset="0"/>
              </a:rPr>
              <a:t> фінансових інструментів та учасники грошового ринку.</a:t>
            </a:r>
          </a:p>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Учасники </a:t>
            </a:r>
            <a:r>
              <a:rPr lang="uk-UA" sz="2200" i="1" dirty="0">
                <a:solidFill>
                  <a:srgbClr val="000000"/>
                </a:solidFill>
                <a:latin typeface="Times New Roman" panose="02020603050405020304" pitchFamily="18" charset="0"/>
                <a:cs typeface="Times New Roman" panose="02020603050405020304" pitchFamily="18" charset="0"/>
              </a:rPr>
              <a:t>фондового ринку</a:t>
            </a:r>
            <a:r>
              <a:rPr lang="uk-UA" sz="2200" dirty="0">
                <a:solidFill>
                  <a:srgbClr val="000000"/>
                </a:solidFill>
                <a:latin typeface="Times New Roman" panose="02020603050405020304" pitchFamily="18" charset="0"/>
                <a:cs typeface="Times New Roman" panose="02020603050405020304" pitchFamily="18" charset="0"/>
              </a:rPr>
              <a:t> - це емітенти, у тому числі іноземні, або особи, які видали неемісійні цінні папери, особи, які надають забезпечення, інвестори у фінансові інструменти, які набули права власності на цінні папери, адміністратори, професійні учасники ринків капіталу, особи, які провадять діяльність, пов’язану з ринками капіталу та організованими товарними ринками, об’єднання професійних учасників ринків капіталу.</a:t>
            </a:r>
          </a:p>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Учасники </a:t>
            </a:r>
            <a:r>
              <a:rPr lang="uk-UA" sz="2200" i="1" dirty="0">
                <a:solidFill>
                  <a:srgbClr val="000000"/>
                </a:solidFill>
                <a:latin typeface="Times New Roman" panose="02020603050405020304" pitchFamily="18" charset="0"/>
                <a:cs typeface="Times New Roman" panose="02020603050405020304" pitchFamily="18" charset="0"/>
              </a:rPr>
              <a:t>ринку </a:t>
            </a:r>
            <a:r>
              <a:rPr lang="uk-UA" sz="2200" i="1" dirty="0" err="1">
                <a:solidFill>
                  <a:srgbClr val="000000"/>
                </a:solidFill>
                <a:latin typeface="Times New Roman" panose="02020603050405020304" pitchFamily="18" charset="0"/>
                <a:cs typeface="Times New Roman" panose="02020603050405020304" pitchFamily="18" charset="0"/>
              </a:rPr>
              <a:t>деривативних</a:t>
            </a:r>
            <a:r>
              <a:rPr lang="uk-UA" sz="2200" i="1" dirty="0">
                <a:solidFill>
                  <a:srgbClr val="000000"/>
                </a:solidFill>
                <a:latin typeface="Times New Roman" panose="02020603050405020304" pitchFamily="18" charset="0"/>
                <a:cs typeface="Times New Roman" panose="02020603050405020304" pitchFamily="18" charset="0"/>
              </a:rPr>
              <a:t> фінансових інструментів </a:t>
            </a:r>
            <a:r>
              <a:rPr lang="uk-UA" sz="2200" dirty="0">
                <a:solidFill>
                  <a:srgbClr val="000000"/>
                </a:solidFill>
                <a:latin typeface="Times New Roman" panose="02020603050405020304" pitchFamily="18" charset="0"/>
                <a:cs typeface="Times New Roman" panose="02020603050405020304" pitchFamily="18" charset="0"/>
              </a:rPr>
              <a:t>- це емітенти </a:t>
            </a:r>
            <a:r>
              <a:rPr lang="uk-UA" sz="2200" dirty="0" err="1">
                <a:solidFill>
                  <a:srgbClr val="000000"/>
                </a:solidFill>
                <a:latin typeface="Times New Roman" panose="02020603050405020304" pitchFamily="18" charset="0"/>
                <a:cs typeface="Times New Roman" panose="02020603050405020304" pitchFamily="18" charset="0"/>
              </a:rPr>
              <a:t>деривативних</a:t>
            </a:r>
            <a:r>
              <a:rPr lang="uk-UA" sz="2200" dirty="0">
                <a:solidFill>
                  <a:srgbClr val="000000"/>
                </a:solidFill>
                <a:latin typeface="Times New Roman" panose="02020603050405020304" pitchFamily="18" charset="0"/>
                <a:cs typeface="Times New Roman" panose="02020603050405020304" pitchFamily="18" charset="0"/>
              </a:rPr>
              <a:t> цінних паперів, інвестори у фінансові інструменти, які є сторонами </a:t>
            </a:r>
            <a:r>
              <a:rPr lang="uk-UA" sz="2200" dirty="0" err="1">
                <a:solidFill>
                  <a:srgbClr val="000000"/>
                </a:solidFill>
                <a:latin typeface="Times New Roman" panose="02020603050405020304" pitchFamily="18" charset="0"/>
                <a:cs typeface="Times New Roman" panose="02020603050405020304" pitchFamily="18" charset="0"/>
              </a:rPr>
              <a:t>деривативних</a:t>
            </a:r>
            <a:r>
              <a:rPr lang="uk-UA" sz="2200" dirty="0">
                <a:solidFill>
                  <a:srgbClr val="000000"/>
                </a:solidFill>
                <a:latin typeface="Times New Roman" panose="02020603050405020304" pitchFamily="18" charset="0"/>
                <a:cs typeface="Times New Roman" panose="02020603050405020304" pitchFamily="18" charset="0"/>
              </a:rPr>
              <a:t> контрактів, інвестори у фінансові інструменти, які набули права власності на </a:t>
            </a:r>
            <a:r>
              <a:rPr lang="uk-UA" sz="2200" dirty="0" err="1">
                <a:solidFill>
                  <a:srgbClr val="000000"/>
                </a:solidFill>
                <a:latin typeface="Times New Roman" panose="02020603050405020304" pitchFamily="18" charset="0"/>
                <a:cs typeface="Times New Roman" panose="02020603050405020304" pitchFamily="18" charset="0"/>
              </a:rPr>
              <a:t>деривативні</a:t>
            </a:r>
            <a:r>
              <a:rPr lang="uk-UA" sz="2200" dirty="0">
                <a:solidFill>
                  <a:srgbClr val="000000"/>
                </a:solidFill>
                <a:latin typeface="Times New Roman" panose="02020603050405020304" pitchFamily="18" charset="0"/>
                <a:cs typeface="Times New Roman" panose="02020603050405020304" pitchFamily="18" charset="0"/>
              </a:rPr>
              <a:t> цінні папери, професійні учасники ринків капіталу, особи, які провадять діяльність, пов’язану з ринками капіталу та організованими товарними ринками, об’єднання професійних учасників ринків капіталу, а також юридичні особи, які провадять діяльність</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590575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Учасники грошового ринку</a:t>
            </a:r>
            <a:r>
              <a:rPr lang="uk-UA" sz="2200" dirty="0">
                <a:solidFill>
                  <a:srgbClr val="000000"/>
                </a:solidFill>
                <a:latin typeface="Times New Roman" panose="02020603050405020304" pitchFamily="18" charset="0"/>
                <a:cs typeface="Times New Roman" panose="02020603050405020304" pitchFamily="18" charset="0"/>
              </a:rPr>
              <a:t> - це емітенти інструментів грошового ринку, особи, які видали неемісійні інструменти грошового ринку, особи, які надають забезпечення, інвестори у фінансові інструменти, які набули права власності на інструменти грошового ринку, професійні учасники ринків капіталу та особи, які провадять діяльність, пов’язану з ринками капіталу та організованими товарними ринками.</a:t>
            </a:r>
          </a:p>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Емітент </a:t>
            </a:r>
            <a:r>
              <a:rPr lang="uk-UA" sz="2200" dirty="0">
                <a:solidFill>
                  <a:srgbClr val="000000"/>
                </a:solidFill>
                <a:latin typeface="Times New Roman" panose="02020603050405020304" pitchFamily="18" charset="0"/>
                <a:cs typeface="Times New Roman" panose="02020603050405020304" pitchFamily="18" charset="0"/>
              </a:rPr>
              <a:t>- це юридична особа, територіальна громада в особі представницького органу місцевого самоврядування, держава в особі уповноважених нею органів державної влади, міжнародна фінансова організація, які від свого імені розміщують емісійні цінні папери та беруть на себе зобов’язання за такими цінними паперами перед їх власниками.</a:t>
            </a:r>
          </a:p>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Іноземний </a:t>
            </a:r>
            <a:r>
              <a:rPr lang="uk-UA" sz="2200" i="1" dirty="0">
                <a:solidFill>
                  <a:srgbClr val="000000"/>
                </a:solidFill>
                <a:latin typeface="Times New Roman" panose="02020603050405020304" pitchFamily="18" charset="0"/>
                <a:cs typeface="Times New Roman" panose="02020603050405020304" pitchFamily="18" charset="0"/>
              </a:rPr>
              <a:t>емітент </a:t>
            </a:r>
            <a:r>
              <a:rPr lang="uk-UA" sz="2200" dirty="0">
                <a:solidFill>
                  <a:srgbClr val="000000"/>
                </a:solidFill>
                <a:latin typeface="Times New Roman" panose="02020603050405020304" pitchFamily="18" charset="0"/>
                <a:cs typeface="Times New Roman" panose="02020603050405020304" pitchFamily="18" charset="0"/>
              </a:rPr>
              <a:t>- це створена відповідно до законодавства іншої держави юридична особа, що здійснює емісію цінних паперів на території України, або юридична особа, цінні папери якої зареєстровані відповідно до законодавства іншої держави та допуск до обігу на території України яких надано Національною комісією з цінних паперів та фондового ринку.</a:t>
            </a:r>
          </a:p>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Особа</a:t>
            </a:r>
            <a:r>
              <a:rPr lang="uk-UA" sz="2200" i="1" dirty="0">
                <a:solidFill>
                  <a:srgbClr val="000000"/>
                </a:solidFill>
                <a:latin typeface="Times New Roman" panose="02020603050405020304" pitchFamily="18" charset="0"/>
                <a:cs typeface="Times New Roman" panose="02020603050405020304" pitchFamily="18" charset="0"/>
              </a:rPr>
              <a:t>, яка видала неемісійний цінний </a:t>
            </a:r>
            <a:r>
              <a:rPr lang="uk-UA" sz="2200" i="1" dirty="0" smtClean="0">
                <a:solidFill>
                  <a:srgbClr val="000000"/>
                </a:solidFill>
                <a:latin typeface="Times New Roman" panose="02020603050405020304" pitchFamily="18" charset="0"/>
                <a:cs typeface="Times New Roman" panose="02020603050405020304" pitchFamily="18" charset="0"/>
              </a:rPr>
              <a:t>папір</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 це фізична особа, у тому числі фізична особа - іноземець, або юридична особа, у тому числі іноземна юридична особа, яка від свого імені видає (заповнює) сертифікат (бланк) неемісійного цінного паперу та бере на себе зобов’язання за таким цінним папером перед його власником.</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31169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ctr">
              <a:spcBef>
                <a:spcPts val="0"/>
              </a:spcBef>
            </a:pPr>
            <a:r>
              <a:rPr lang="ru-RU" sz="2400" b="1" dirty="0" smtClean="0">
                <a:solidFill>
                  <a:srgbClr val="000000"/>
                </a:solidFill>
                <a:latin typeface="Times New Roman" panose="02020603050405020304" pitchFamily="18" charset="0"/>
                <a:cs typeface="Times New Roman" panose="02020603050405020304" pitchFamily="18" charset="0"/>
              </a:rPr>
              <a:t>1.</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Сутність</a:t>
            </a:r>
            <a:r>
              <a:rPr lang="ru-RU" sz="2400" b="1" dirty="0">
                <a:solidFill>
                  <a:srgbClr val="000000"/>
                </a:solidFill>
                <a:latin typeface="Times New Roman" panose="02020603050405020304" pitchFamily="18" charset="0"/>
                <a:cs typeface="Times New Roman" panose="02020603050405020304" pitchFamily="18" charset="0"/>
              </a:rPr>
              <a:t> та структура грошового ринку.</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Грошовий ринок — це особливий сектор ринку, на якому здійснюється купівля та продаж грошей як специфічного товару, формуються попит, пропозиція і ціна грошей.</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Специфіка грошей як абсолютно ліквідного активу зумовлює істотну специфіку їх переміщення між суб’єктами грошового ринку, а також усіх інструментів та самого механізму функціонування цього ринку. Традиційні поняття «продаж» і «купівля», що склалися на товарних ринках, неприйнятні для грошового ринку. Самі гроші виступають тут зовсім в іншому статусі порівняно з товарними ринками. Іншого змісту набувають і такі ринкові явища, як ціна, попит, пропозиція.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Передання грошей від одного суб’єкта грошового ринку до іншого набуває сенсу лише тоді, коли в одного з них вони є вільними і немає потреби їх використовувати на купівлю матеріальних благ, а в іншого їх немає взагалі і немає матеріальних благ, від продажу яких потрібні гроші можна було б одержати.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Здійснюється таке передання або у формі прямої позички під зобов’язання повернути кошти в установлений строк, або у формі купівлі-продажу особливих фінансових</a:t>
            </a:r>
          </a:p>
        </p:txBody>
      </p:sp>
    </p:spTree>
    <p:extLst>
      <p:ext uri="{BB962C8B-B14F-4D97-AF65-F5344CB8AC3E}">
        <p14:creationId xmlns:p14="http://schemas.microsoft.com/office/powerpoint/2010/main" val="26048457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Інвестори </a:t>
            </a:r>
            <a:r>
              <a:rPr lang="uk-UA" sz="2200" i="1" dirty="0">
                <a:solidFill>
                  <a:srgbClr val="000000"/>
                </a:solidFill>
                <a:latin typeface="Times New Roman" panose="02020603050405020304" pitchFamily="18" charset="0"/>
                <a:cs typeface="Times New Roman" panose="02020603050405020304" pitchFamily="18" charset="0"/>
              </a:rPr>
              <a:t>у фінансові інструменти</a:t>
            </a:r>
            <a:r>
              <a:rPr lang="uk-UA" sz="2200" dirty="0">
                <a:solidFill>
                  <a:srgbClr val="000000"/>
                </a:solidFill>
                <a:latin typeface="Times New Roman" panose="02020603050405020304" pitchFamily="18" charset="0"/>
                <a:cs typeface="Times New Roman" panose="02020603050405020304" pitchFamily="18" charset="0"/>
              </a:rPr>
              <a:t> - це фізичні та юридичні особи, у тому числі фізичні особи - іноземці та іноземні юридичні особи, які набули права власності на фінансові інструменти з метою отримання доходу від вкладених коштів та/або збереження вартості вкладених активів, та/або набуття відповідних прав, що надаються власнику фінансових інструментів відповідно до законодавства, або в межах виконання повноважень щодо державного управління у відповідній сфері, або які є сторонами </a:t>
            </a:r>
            <a:r>
              <a:rPr lang="uk-UA" sz="2200" dirty="0" err="1">
                <a:solidFill>
                  <a:srgbClr val="000000"/>
                </a:solidFill>
                <a:latin typeface="Times New Roman" panose="02020603050405020304" pitchFamily="18" charset="0"/>
                <a:cs typeface="Times New Roman" panose="02020603050405020304" pitchFamily="18" charset="0"/>
              </a:rPr>
              <a:t>деривативних</a:t>
            </a:r>
            <a:r>
              <a:rPr lang="uk-UA" sz="2200" dirty="0">
                <a:solidFill>
                  <a:srgbClr val="000000"/>
                </a:solidFill>
                <a:latin typeface="Times New Roman" panose="02020603050405020304" pitchFamily="18" charset="0"/>
                <a:cs typeface="Times New Roman" panose="02020603050405020304" pitchFamily="18" charset="0"/>
              </a:rPr>
              <a:t> контрактів.</a:t>
            </a:r>
          </a:p>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Інституційні </a:t>
            </a:r>
            <a:r>
              <a:rPr lang="uk-UA" sz="2200" i="1" dirty="0">
                <a:solidFill>
                  <a:srgbClr val="000000"/>
                </a:solidFill>
                <a:latin typeface="Times New Roman" panose="02020603050405020304" pitchFamily="18" charset="0"/>
                <a:cs typeface="Times New Roman" panose="02020603050405020304" pitchFamily="18" charset="0"/>
              </a:rPr>
              <a:t>інвестори</a:t>
            </a:r>
            <a:r>
              <a:rPr lang="uk-UA" sz="2200" dirty="0">
                <a:solidFill>
                  <a:srgbClr val="000000"/>
                </a:solidFill>
                <a:latin typeface="Times New Roman" panose="02020603050405020304" pitchFamily="18" charset="0"/>
                <a:cs typeface="Times New Roman" panose="02020603050405020304" pitchFamily="18" charset="0"/>
              </a:rPr>
              <a:t> - це інвестори у фінансові інструменти, які є інститутами спільного інвестування (пайовими та корпоративними інвестиційними фондами), інвестиційними фондами, взаємними фондами інвестиційних компаній, недержавними пенсійними фондами, фондами банківського управління, страховими компаніями, іншими фінансовими установами, що здійснюють операції з фінансовими активами в інтересах третіх осіб за власний рахунок чи за рахунок таких осіб, а у випадках, передбачених законодавством, - також за рахунок залучених від інших осіб фінансових активів.</a:t>
            </a:r>
          </a:p>
        </p:txBody>
      </p:sp>
    </p:spTree>
    <p:extLst>
      <p:ext uri="{BB962C8B-B14F-4D97-AF65-F5344CB8AC3E}">
        <p14:creationId xmlns:p14="http://schemas.microsoft.com/office/powerpoint/2010/main" val="20401111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Кваліфіковані </a:t>
            </a:r>
            <a:r>
              <a:rPr lang="uk-UA" sz="2200" i="1" dirty="0">
                <a:solidFill>
                  <a:srgbClr val="000000"/>
                </a:solidFill>
                <a:latin typeface="Times New Roman" panose="02020603050405020304" pitchFamily="18" charset="0"/>
                <a:cs typeface="Times New Roman" panose="02020603050405020304" pitchFamily="18" charset="0"/>
              </a:rPr>
              <a:t>інвестори у фінансові інструменти</a:t>
            </a:r>
            <a:r>
              <a:rPr lang="uk-UA" sz="2200" dirty="0">
                <a:solidFill>
                  <a:srgbClr val="000000"/>
                </a:solidFill>
                <a:latin typeface="Times New Roman" panose="02020603050405020304" pitchFamily="18" charset="0"/>
                <a:cs typeface="Times New Roman" panose="02020603050405020304" pitchFamily="18" charset="0"/>
              </a:rPr>
              <a:t> (професійні клієнти) - це інвестори у фінансові інструменти, які володіють вміннями, досвідом та знаннями в галузі ринків капіталу, достатніми для прийняття ними самостійних інвестиційних рішень та оцінки ризиків щодо вчинення правочинів щодо фінансових інструментів. </a:t>
            </a:r>
          </a:p>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i="1" dirty="0" err="1" smtClean="0">
                <a:solidFill>
                  <a:srgbClr val="000000"/>
                </a:solidFill>
                <a:latin typeface="Times New Roman" panose="02020603050405020304" pitchFamily="18" charset="0"/>
                <a:cs typeface="Times New Roman" panose="02020603050405020304" pitchFamily="18" charset="0"/>
              </a:rPr>
              <a:t>Саморегулівна</a:t>
            </a:r>
            <a:r>
              <a:rPr lang="uk-UA" sz="2200" i="1" dirty="0" smtClean="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організація професійних учасників ринків капіталу</a:t>
            </a:r>
            <a:r>
              <a:rPr lang="uk-UA" sz="2200" dirty="0">
                <a:solidFill>
                  <a:srgbClr val="000000"/>
                </a:solidFill>
                <a:latin typeface="Times New Roman" panose="02020603050405020304" pitchFamily="18" charset="0"/>
                <a:cs typeface="Times New Roman" panose="02020603050405020304" pitchFamily="18" charset="0"/>
              </a:rPr>
              <a:t> - це об’єднання професійних учасників ринків капіталу, що відповідає вимогам, встановленим Національною комісією з цінних паперів та фондового ринку.</a:t>
            </a:r>
          </a:p>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Професійні </a:t>
            </a:r>
            <a:r>
              <a:rPr lang="uk-UA" sz="2200" i="1" dirty="0">
                <a:solidFill>
                  <a:srgbClr val="000000"/>
                </a:solidFill>
                <a:latin typeface="Times New Roman" panose="02020603050405020304" pitchFamily="18" charset="0"/>
                <a:cs typeface="Times New Roman" panose="02020603050405020304" pitchFamily="18" charset="0"/>
              </a:rPr>
              <a:t>учасники ринків капіталу</a:t>
            </a:r>
            <a:r>
              <a:rPr lang="uk-UA" sz="2200" dirty="0">
                <a:solidFill>
                  <a:srgbClr val="000000"/>
                </a:solidFill>
                <a:latin typeface="Times New Roman" panose="02020603050405020304" pitchFamily="18" charset="0"/>
                <a:cs typeface="Times New Roman" panose="02020603050405020304" pitchFamily="18" charset="0"/>
              </a:rPr>
              <a:t> - це юридичні особи, що функціонують в організаційно-правовій формі акціонерного товариства, товариства з обмеженою відповідальністю або товариства з додатковою відповідальністю, що провадять на ринках капіталу професійну діяльність, види якої визначені законом. Центральний депозитарій цінних паперів має статус професійного учасника ринків капіталу.</a:t>
            </a:r>
          </a:p>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Національний </a:t>
            </a:r>
            <a:r>
              <a:rPr lang="uk-UA" sz="2200" i="1" dirty="0">
                <a:solidFill>
                  <a:srgbClr val="000000"/>
                </a:solidFill>
                <a:latin typeface="Times New Roman" panose="02020603050405020304" pitchFamily="18" charset="0"/>
                <a:cs typeface="Times New Roman" panose="02020603050405020304" pitchFamily="18" charset="0"/>
              </a:rPr>
              <a:t>банк України</a:t>
            </a:r>
            <a:r>
              <a:rPr lang="uk-UA" sz="2200" dirty="0">
                <a:solidFill>
                  <a:srgbClr val="000000"/>
                </a:solidFill>
                <a:latin typeface="Times New Roman" panose="02020603050405020304" pitchFamily="18" charset="0"/>
                <a:cs typeface="Times New Roman" panose="02020603050405020304" pitchFamily="18" charset="0"/>
              </a:rPr>
              <a:t> провадить професійну діяльність на ринках капіталу відповідно до закону. Національна комісія з цінних паперів та фондового ринку за погодженням з </a:t>
            </a:r>
            <a:r>
              <a:rPr lang="uk-UA" sz="2200" dirty="0" smtClean="0">
                <a:solidFill>
                  <a:srgbClr val="000000"/>
                </a:solidFill>
                <a:latin typeface="Times New Roman" panose="02020603050405020304" pitchFamily="18" charset="0"/>
                <a:cs typeface="Times New Roman" panose="02020603050405020304" pitchFamily="18" charset="0"/>
              </a:rPr>
              <a:t>НБУ </a:t>
            </a:r>
            <a:r>
              <a:rPr lang="uk-UA" sz="2200" dirty="0">
                <a:solidFill>
                  <a:srgbClr val="000000"/>
                </a:solidFill>
                <a:latin typeface="Times New Roman" panose="02020603050405020304" pitchFamily="18" charset="0"/>
                <a:cs typeface="Times New Roman" panose="02020603050405020304" pitchFamily="18" charset="0"/>
              </a:rPr>
              <a:t>може встановлювати особливості провадження </a:t>
            </a:r>
            <a:r>
              <a:rPr lang="uk-UA" sz="2200" dirty="0" smtClean="0">
                <a:solidFill>
                  <a:srgbClr val="000000"/>
                </a:solidFill>
                <a:latin typeface="Times New Roman" panose="02020603050405020304" pitchFamily="18" charset="0"/>
                <a:cs typeface="Times New Roman" panose="02020603050405020304" pitchFamily="18" charset="0"/>
              </a:rPr>
              <a:t>НБУ </a:t>
            </a:r>
            <a:r>
              <a:rPr lang="uk-UA" sz="2200" dirty="0">
                <a:solidFill>
                  <a:srgbClr val="000000"/>
                </a:solidFill>
                <a:latin typeface="Times New Roman" panose="02020603050405020304" pitchFamily="18" charset="0"/>
                <a:cs typeface="Times New Roman" panose="02020603050405020304" pitchFamily="18" charset="0"/>
              </a:rPr>
              <a:t>професійної діяльності на ринках капіталу.</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482584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b="1" dirty="0">
                <a:solidFill>
                  <a:srgbClr val="000000"/>
                </a:solidFill>
                <a:latin typeface="Times New Roman" panose="02020603050405020304" pitchFamily="18" charset="0"/>
                <a:cs typeface="Times New Roman" panose="02020603050405020304" pitchFamily="18" charset="0"/>
              </a:rPr>
              <a:t>Торгівля фінансовими інструментами здійснюється на організованих ринках капіталу та поза ними.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Організованими </a:t>
            </a:r>
            <a:r>
              <a:rPr lang="uk-UA" sz="2200" dirty="0">
                <a:solidFill>
                  <a:srgbClr val="000000"/>
                </a:solidFill>
                <a:latin typeface="Times New Roman" panose="02020603050405020304" pitchFamily="18" charset="0"/>
                <a:cs typeface="Times New Roman" panose="02020603050405020304" pitchFamily="18" charset="0"/>
              </a:rPr>
              <a:t>ринками капіталу є регульовані ринки (фондові, </a:t>
            </a:r>
            <a:r>
              <a:rPr lang="uk-UA" sz="2200" dirty="0" err="1">
                <a:solidFill>
                  <a:srgbClr val="000000"/>
                </a:solidFill>
                <a:latin typeface="Times New Roman" panose="02020603050405020304" pitchFamily="18" charset="0"/>
                <a:cs typeface="Times New Roman" panose="02020603050405020304" pitchFamily="18" charset="0"/>
              </a:rPr>
              <a:t>деривативних</a:t>
            </a:r>
            <a:r>
              <a:rPr lang="uk-UA" sz="2200" dirty="0">
                <a:solidFill>
                  <a:srgbClr val="000000"/>
                </a:solidFill>
                <a:latin typeface="Times New Roman" panose="02020603050405020304" pitchFamily="18" charset="0"/>
                <a:cs typeface="Times New Roman" panose="02020603050405020304" pitchFamily="18" charset="0"/>
              </a:rPr>
              <a:t> контрактів, грошові), БТМ (фондові, </a:t>
            </a:r>
            <a:r>
              <a:rPr lang="uk-UA" sz="2200" dirty="0" err="1">
                <a:solidFill>
                  <a:srgbClr val="000000"/>
                </a:solidFill>
                <a:latin typeface="Times New Roman" panose="02020603050405020304" pitchFamily="18" charset="0"/>
                <a:cs typeface="Times New Roman" panose="02020603050405020304" pitchFamily="18" charset="0"/>
              </a:rPr>
              <a:t>деривативних</a:t>
            </a:r>
            <a:r>
              <a:rPr lang="uk-UA" sz="2200" dirty="0">
                <a:solidFill>
                  <a:srgbClr val="000000"/>
                </a:solidFill>
                <a:latin typeface="Times New Roman" panose="02020603050405020304" pitchFamily="18" charset="0"/>
                <a:cs typeface="Times New Roman" panose="02020603050405020304" pitchFamily="18" charset="0"/>
              </a:rPr>
              <a:t> контрактів) та ОТМ (облігацій та </a:t>
            </a:r>
            <a:r>
              <a:rPr lang="uk-UA" sz="2200" dirty="0" err="1">
                <a:solidFill>
                  <a:srgbClr val="000000"/>
                </a:solidFill>
                <a:latin typeface="Times New Roman" panose="02020603050405020304" pitchFamily="18" charset="0"/>
                <a:cs typeface="Times New Roman" panose="02020603050405020304" pitchFamily="18" charset="0"/>
              </a:rPr>
              <a:t>деривативних</a:t>
            </a:r>
            <a:r>
              <a:rPr lang="uk-UA" sz="2200" dirty="0">
                <a:solidFill>
                  <a:srgbClr val="000000"/>
                </a:solidFill>
                <a:latin typeface="Times New Roman" panose="02020603050405020304" pitchFamily="18" charset="0"/>
                <a:cs typeface="Times New Roman" panose="02020603050405020304" pitchFamily="18" charset="0"/>
              </a:rPr>
              <a:t> контрактів).</a:t>
            </a:r>
          </a:p>
          <a:p>
            <a:pPr algn="just">
              <a:spcBef>
                <a:spcPts val="0"/>
              </a:spcBef>
            </a:pPr>
            <a:r>
              <a:rPr lang="uk-UA" sz="2200" i="1" dirty="0" smtClean="0">
                <a:solidFill>
                  <a:srgbClr val="000000"/>
                </a:solidFill>
                <a:latin typeface="Times New Roman" panose="02020603050405020304" pitchFamily="18" charset="0"/>
                <a:cs typeface="Times New Roman" panose="02020603050405020304" pitchFamily="18" charset="0"/>
              </a:rPr>
              <a:t>	Багатосторонній </a:t>
            </a:r>
            <a:r>
              <a:rPr lang="uk-UA" sz="2200" i="1" dirty="0">
                <a:solidFill>
                  <a:srgbClr val="000000"/>
                </a:solidFill>
                <a:latin typeface="Times New Roman" panose="02020603050405020304" pitchFamily="18" charset="0"/>
                <a:cs typeface="Times New Roman" panose="02020603050405020304" pitchFamily="18" charset="0"/>
              </a:rPr>
              <a:t>торговельний майданчик</a:t>
            </a:r>
            <a:r>
              <a:rPr lang="uk-UA" sz="2200" dirty="0">
                <a:solidFill>
                  <a:srgbClr val="000000"/>
                </a:solidFill>
                <a:latin typeface="Times New Roman" panose="02020603050405020304" pitchFamily="18" charset="0"/>
                <a:cs typeface="Times New Roman" panose="02020603050405020304" pitchFamily="18" charset="0"/>
              </a:rPr>
              <a:t> (далі - БТМ) - багатостороння система, що управляється оператором багатостороннього торговельного майданчика і у встановленому Національною комісією з цінних паперів та фондового ринку порядку та згідно з визначеними таким оператором БТМ недискреційними правилами забезпечує взаємодію третіх сторін щодо купівлі-продажу фінансових інструментів (укладання </a:t>
            </a:r>
            <a:r>
              <a:rPr lang="uk-UA" sz="2200" dirty="0" err="1">
                <a:solidFill>
                  <a:srgbClr val="000000"/>
                </a:solidFill>
                <a:latin typeface="Times New Roman" panose="02020603050405020304" pitchFamily="18" charset="0"/>
                <a:cs typeface="Times New Roman" panose="02020603050405020304" pitchFamily="18" charset="0"/>
              </a:rPr>
              <a:t>деривативних</a:t>
            </a:r>
            <a:r>
              <a:rPr lang="uk-UA" sz="2200" dirty="0">
                <a:solidFill>
                  <a:srgbClr val="000000"/>
                </a:solidFill>
                <a:latin typeface="Times New Roman" panose="02020603050405020304" pitchFamily="18" charset="0"/>
                <a:cs typeface="Times New Roman" panose="02020603050405020304" pitchFamily="18" charset="0"/>
              </a:rPr>
              <a:t> контрактів), результатом чого є договори (контракти), які укладаються у встановленому цим Законом порядку.</a:t>
            </a:r>
          </a:p>
          <a:p>
            <a:pPr algn="just">
              <a:spcBef>
                <a:spcPts val="0"/>
              </a:spcBef>
            </a:pPr>
            <a:r>
              <a:rPr lang="uk-UA" sz="2200" i="1" dirty="0" smtClean="0">
                <a:solidFill>
                  <a:srgbClr val="000000"/>
                </a:solidFill>
                <a:latin typeface="Times New Roman" panose="02020603050405020304" pitchFamily="18" charset="0"/>
                <a:cs typeface="Times New Roman" panose="02020603050405020304" pitchFamily="18" charset="0"/>
              </a:rPr>
              <a:t>	Оператор </a:t>
            </a:r>
            <a:r>
              <a:rPr lang="uk-UA" sz="2200" i="1" dirty="0">
                <a:solidFill>
                  <a:srgbClr val="000000"/>
                </a:solidFill>
                <a:latin typeface="Times New Roman" panose="02020603050405020304" pitchFamily="18" charset="0"/>
                <a:cs typeface="Times New Roman" panose="02020603050405020304" pitchFamily="18" charset="0"/>
              </a:rPr>
              <a:t>організованого торговельного майданчика</a:t>
            </a:r>
            <a:r>
              <a:rPr lang="uk-UA" sz="2200" dirty="0">
                <a:solidFill>
                  <a:srgbClr val="000000"/>
                </a:solidFill>
                <a:latin typeface="Times New Roman" panose="02020603050405020304" pitchFamily="18" charset="0"/>
                <a:cs typeface="Times New Roman" panose="02020603050405020304" pitchFamily="18" charset="0"/>
              </a:rPr>
              <a:t> (далі - оператор ОТМ) - акціонерне товариство, товариство з обмеженою відповідальністю або товариство з додатковою відповідальністю, що здійснює управління та забезпечує функціонування організованого торговельного майданчика на підставі ліцензії, виданої Національною комісією з цінних паперів та фондового ринку</a:t>
            </a:r>
          </a:p>
        </p:txBody>
      </p:sp>
    </p:spTree>
    <p:extLst>
      <p:ext uri="{BB962C8B-B14F-4D97-AF65-F5344CB8AC3E}">
        <p14:creationId xmlns:p14="http://schemas.microsoft.com/office/powerpoint/2010/main" val="3770106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b="1" dirty="0" smtClean="0">
                <a:solidFill>
                  <a:srgbClr val="000000"/>
                </a:solidFill>
                <a:latin typeface="Times New Roman" panose="02020603050405020304" pitchFamily="18" charset="0"/>
                <a:cs typeface="Times New Roman" panose="02020603050405020304" pitchFamily="18" charset="0"/>
              </a:rPr>
              <a:t>	Кваліфікованими </a:t>
            </a:r>
            <a:r>
              <a:rPr lang="uk-UA" sz="2200" b="1" dirty="0">
                <a:solidFill>
                  <a:srgbClr val="000000"/>
                </a:solidFill>
                <a:latin typeface="Times New Roman" panose="02020603050405020304" pitchFamily="18" charset="0"/>
                <a:cs typeface="Times New Roman" panose="02020603050405020304" pitchFamily="18" charset="0"/>
              </a:rPr>
              <a:t>інвесторами є:</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 міжнародні фінансові організації;</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2) іноземні держави та їхні центральні банки;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3) держава Україна в особі центрального органу виконавчої влади, уповноваженого на реалізацію державної бюджетної політики у сфері управління державним боргом та гарантованим державою боргом;</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4) Національний банк України;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5) професійні учасники ринків капіталу, банки та страхові компанії;</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6) іноземні фінансові установи, що відповідають критеріям, встановленим Національною комісією з цінних паперів та фондового ринку;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7) юридичні особи, у тому числі створені за законодавством іншої держави, якщо вони відповідають принаймні двом із таких критеріїв:</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а) підсумок балансу становить не менше 20 мільйонів гривень;</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б) річний чистий дохід від реалізації товарів, робіт і послуг за останній фінансовий рік становить не менше 40 мільйонів гривень;</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в) власні кошти становлять не менше 2 мільйонів гривень. </a:t>
            </a:r>
          </a:p>
          <a:p>
            <a:pPr algn="just">
              <a:spcBef>
                <a:spcPts val="0"/>
              </a:spcBef>
            </a:pPr>
            <a:r>
              <a:rPr lang="uk-UA" sz="2200" i="1" dirty="0" smtClean="0">
                <a:solidFill>
                  <a:srgbClr val="000000"/>
                </a:solidFill>
                <a:latin typeface="Times New Roman" panose="02020603050405020304" pitchFamily="18" charset="0"/>
                <a:cs typeface="Times New Roman" panose="02020603050405020304" pitchFamily="18" charset="0"/>
              </a:rPr>
              <a:t>	Інвестори</a:t>
            </a:r>
            <a:r>
              <a:rPr lang="uk-UA" sz="2200" i="1" dirty="0">
                <a:solidFill>
                  <a:srgbClr val="000000"/>
                </a:solidFill>
                <a:latin typeface="Times New Roman" panose="02020603050405020304" pitchFamily="18" charset="0"/>
                <a:cs typeface="Times New Roman" panose="02020603050405020304" pitchFamily="18" charset="0"/>
              </a:rPr>
              <a:t>, які не є або не були визнані кваліфікованими, є некваліфікованими інвесторами.</a:t>
            </a:r>
          </a:p>
        </p:txBody>
      </p:sp>
    </p:spTree>
    <p:extLst>
      <p:ext uri="{BB962C8B-B14F-4D97-AF65-F5344CB8AC3E}">
        <p14:creationId xmlns:p14="http://schemas.microsoft.com/office/powerpoint/2010/main" val="6904566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b="1" dirty="0" smtClean="0">
                <a:solidFill>
                  <a:srgbClr val="000000"/>
                </a:solidFill>
                <a:latin typeface="Times New Roman" panose="02020603050405020304" pitchFamily="18" charset="0"/>
                <a:cs typeface="Times New Roman" panose="02020603050405020304" pitchFamily="18" charset="0"/>
              </a:rPr>
              <a:t>Фінансовими </a:t>
            </a:r>
            <a:r>
              <a:rPr lang="uk-UA" sz="2200" b="1" dirty="0">
                <a:solidFill>
                  <a:srgbClr val="000000"/>
                </a:solidFill>
                <a:latin typeface="Times New Roman" panose="02020603050405020304" pitchFamily="18" charset="0"/>
                <a:cs typeface="Times New Roman" panose="02020603050405020304" pitchFamily="18" charset="0"/>
              </a:rPr>
              <a:t>інструментами є:</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 цінні папери, у тому числі цінні папери інститутів спільного інвестування;</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2) інструменти грошового ринку;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3) опціони, ф’ючерси, </a:t>
            </a:r>
            <a:r>
              <a:rPr lang="uk-UA" sz="2200" dirty="0" err="1">
                <a:solidFill>
                  <a:srgbClr val="000000"/>
                </a:solidFill>
                <a:latin typeface="Times New Roman" panose="02020603050405020304" pitchFamily="18" charset="0"/>
                <a:cs typeface="Times New Roman" panose="02020603050405020304" pitchFamily="18" charset="0"/>
              </a:rPr>
              <a:t>свопи</a:t>
            </a:r>
            <a:r>
              <a:rPr lang="uk-UA" sz="2200" dirty="0">
                <a:solidFill>
                  <a:srgbClr val="000000"/>
                </a:solidFill>
                <a:latin typeface="Times New Roman" panose="02020603050405020304" pitchFamily="18" charset="0"/>
                <a:cs typeface="Times New Roman" panose="02020603050405020304" pitchFamily="18" charset="0"/>
              </a:rPr>
              <a:t>, контракти на майбутню відсоткову ставку та будь-які інші </a:t>
            </a:r>
            <a:r>
              <a:rPr lang="uk-UA" sz="2200" dirty="0" err="1">
                <a:solidFill>
                  <a:srgbClr val="000000"/>
                </a:solidFill>
                <a:latin typeface="Times New Roman" panose="02020603050405020304" pitchFamily="18" charset="0"/>
                <a:cs typeface="Times New Roman" panose="02020603050405020304" pitchFamily="18" charset="0"/>
              </a:rPr>
              <a:t>деривативні</a:t>
            </a:r>
            <a:r>
              <a:rPr lang="uk-UA" sz="2200" dirty="0">
                <a:solidFill>
                  <a:srgbClr val="000000"/>
                </a:solidFill>
                <a:latin typeface="Times New Roman" panose="02020603050405020304" pitchFamily="18" charset="0"/>
                <a:cs typeface="Times New Roman" panose="02020603050405020304" pitchFamily="18" charset="0"/>
              </a:rPr>
              <a:t> контракти, базовим активом яких є цінні папери, валюта або інші </a:t>
            </a:r>
            <a:r>
              <a:rPr lang="uk-UA" sz="2200" dirty="0" err="1">
                <a:solidFill>
                  <a:srgbClr val="000000"/>
                </a:solidFill>
                <a:latin typeface="Times New Roman" panose="02020603050405020304" pitchFamily="18" charset="0"/>
                <a:cs typeface="Times New Roman" panose="02020603050405020304" pitchFamily="18" charset="0"/>
              </a:rPr>
              <a:t>деривативні</a:t>
            </a:r>
            <a:r>
              <a:rPr lang="uk-UA" sz="2200" dirty="0">
                <a:solidFill>
                  <a:srgbClr val="000000"/>
                </a:solidFill>
                <a:latin typeface="Times New Roman" panose="02020603050405020304" pitchFamily="18" charset="0"/>
                <a:cs typeface="Times New Roman" panose="02020603050405020304" pitchFamily="18" charset="0"/>
              </a:rPr>
              <a:t> контракти, базовим показником яких є процентні ставки, дохідність, індекси або курс, та які можуть бути виконані у вигляді фізичної поставки (поставні </a:t>
            </a:r>
            <a:r>
              <a:rPr lang="uk-UA" sz="2200" dirty="0" err="1">
                <a:solidFill>
                  <a:srgbClr val="000000"/>
                </a:solidFill>
                <a:latin typeface="Times New Roman" panose="02020603050405020304" pitchFamily="18" charset="0"/>
                <a:cs typeface="Times New Roman" panose="02020603050405020304" pitchFamily="18" charset="0"/>
              </a:rPr>
              <a:t>деривативні</a:t>
            </a:r>
            <a:r>
              <a:rPr lang="uk-UA" sz="2200" dirty="0">
                <a:solidFill>
                  <a:srgbClr val="000000"/>
                </a:solidFill>
                <a:latin typeface="Times New Roman" panose="02020603050405020304" pitchFamily="18" charset="0"/>
                <a:cs typeface="Times New Roman" panose="02020603050405020304" pitchFamily="18" charset="0"/>
              </a:rPr>
              <a:t> контракти) або розрахунків (розрахункові </a:t>
            </a:r>
            <a:r>
              <a:rPr lang="uk-UA" sz="2200" dirty="0" err="1">
                <a:solidFill>
                  <a:srgbClr val="000000"/>
                </a:solidFill>
                <a:latin typeface="Times New Roman" panose="02020603050405020304" pitchFamily="18" charset="0"/>
                <a:cs typeface="Times New Roman" panose="02020603050405020304" pitchFamily="18" charset="0"/>
              </a:rPr>
              <a:t>деривативні</a:t>
            </a:r>
            <a:r>
              <a:rPr lang="uk-UA" sz="2200" dirty="0">
                <a:solidFill>
                  <a:srgbClr val="000000"/>
                </a:solidFill>
                <a:latin typeface="Times New Roman" panose="02020603050405020304" pitchFamily="18" charset="0"/>
                <a:cs typeface="Times New Roman" panose="02020603050405020304" pitchFamily="18" charset="0"/>
              </a:rPr>
              <a:t> контракти);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4) опціони, ф’ючерси, </a:t>
            </a:r>
            <a:r>
              <a:rPr lang="uk-UA" sz="2200" dirty="0" err="1">
                <a:solidFill>
                  <a:srgbClr val="000000"/>
                </a:solidFill>
                <a:latin typeface="Times New Roman" panose="02020603050405020304" pitchFamily="18" charset="0"/>
                <a:cs typeface="Times New Roman" panose="02020603050405020304" pitchFamily="18" charset="0"/>
              </a:rPr>
              <a:t>свопи</a:t>
            </a:r>
            <a:r>
              <a:rPr lang="uk-UA" sz="2200" dirty="0">
                <a:solidFill>
                  <a:srgbClr val="000000"/>
                </a:solidFill>
                <a:latin typeface="Times New Roman" panose="02020603050405020304" pitchFamily="18" charset="0"/>
                <a:cs typeface="Times New Roman" panose="02020603050405020304" pitchFamily="18" charset="0"/>
              </a:rPr>
              <a:t>, форварди та інші </a:t>
            </a:r>
            <a:r>
              <a:rPr lang="uk-UA" sz="2200" dirty="0" err="1">
                <a:solidFill>
                  <a:srgbClr val="000000"/>
                </a:solidFill>
                <a:latin typeface="Times New Roman" panose="02020603050405020304" pitchFamily="18" charset="0"/>
                <a:cs typeface="Times New Roman" panose="02020603050405020304" pitchFamily="18" charset="0"/>
              </a:rPr>
              <a:t>деривативні</a:t>
            </a:r>
            <a:r>
              <a:rPr lang="uk-UA" sz="2200" dirty="0">
                <a:solidFill>
                  <a:srgbClr val="000000"/>
                </a:solidFill>
                <a:latin typeface="Times New Roman" panose="02020603050405020304" pitchFamily="18" charset="0"/>
                <a:cs typeface="Times New Roman" panose="02020603050405020304" pitchFamily="18" charset="0"/>
              </a:rPr>
              <a:t> контракти, базовим активом яких є продукція, які мають або можуть бути виконані у вигляді розрахунків за вибором однієї із сторін (змішані </a:t>
            </a:r>
            <a:r>
              <a:rPr lang="uk-UA" sz="2200" dirty="0" err="1">
                <a:solidFill>
                  <a:srgbClr val="000000"/>
                </a:solidFill>
                <a:latin typeface="Times New Roman" panose="02020603050405020304" pitchFamily="18" charset="0"/>
                <a:cs typeface="Times New Roman" panose="02020603050405020304" pitchFamily="18" charset="0"/>
              </a:rPr>
              <a:t>деривативні</a:t>
            </a:r>
            <a:r>
              <a:rPr lang="uk-UA" sz="2200" dirty="0">
                <a:solidFill>
                  <a:srgbClr val="000000"/>
                </a:solidFill>
                <a:latin typeface="Times New Roman" panose="02020603050405020304" pitchFamily="18" charset="0"/>
                <a:cs typeface="Times New Roman" panose="02020603050405020304" pitchFamily="18" charset="0"/>
              </a:rPr>
              <a:t> контракти), крім випадків неплатоспроможності або інших випадків припинення зобов’язань;</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5) опціони, ф’ючерси, </a:t>
            </a:r>
            <a:r>
              <a:rPr lang="uk-UA" sz="2200" dirty="0" err="1">
                <a:solidFill>
                  <a:srgbClr val="000000"/>
                </a:solidFill>
                <a:latin typeface="Times New Roman" panose="02020603050405020304" pitchFamily="18" charset="0"/>
                <a:cs typeface="Times New Roman" panose="02020603050405020304" pitchFamily="18" charset="0"/>
              </a:rPr>
              <a:t>свопи</a:t>
            </a:r>
            <a:r>
              <a:rPr lang="uk-UA" sz="2200" dirty="0">
                <a:solidFill>
                  <a:srgbClr val="000000"/>
                </a:solidFill>
                <a:latin typeface="Times New Roman" panose="02020603050405020304" pitchFamily="18" charset="0"/>
                <a:cs typeface="Times New Roman" panose="02020603050405020304" pitchFamily="18" charset="0"/>
              </a:rPr>
              <a:t> та інші </a:t>
            </a:r>
            <a:r>
              <a:rPr lang="uk-UA" sz="2200" dirty="0" err="1">
                <a:solidFill>
                  <a:srgbClr val="000000"/>
                </a:solidFill>
                <a:latin typeface="Times New Roman" panose="02020603050405020304" pitchFamily="18" charset="0"/>
                <a:cs typeface="Times New Roman" panose="02020603050405020304" pitchFamily="18" charset="0"/>
              </a:rPr>
              <a:t>деривативні</a:t>
            </a:r>
            <a:r>
              <a:rPr lang="uk-UA" sz="2200" dirty="0">
                <a:solidFill>
                  <a:srgbClr val="000000"/>
                </a:solidFill>
                <a:latin typeface="Times New Roman" panose="02020603050405020304" pitchFamily="18" charset="0"/>
                <a:cs typeface="Times New Roman" panose="02020603050405020304" pitchFamily="18" charset="0"/>
              </a:rPr>
              <a:t> контракти, базовим активом яких є продукція, що укладаються на торговельних майданчиках та які можуть бути виконані у вигляді фізичної поставки (поставні </a:t>
            </a:r>
            <a:r>
              <a:rPr lang="uk-UA" sz="2200" dirty="0" err="1">
                <a:solidFill>
                  <a:srgbClr val="000000"/>
                </a:solidFill>
                <a:latin typeface="Times New Roman" panose="02020603050405020304" pitchFamily="18" charset="0"/>
                <a:cs typeface="Times New Roman" panose="02020603050405020304" pitchFamily="18" charset="0"/>
              </a:rPr>
              <a:t>деривативні</a:t>
            </a:r>
            <a:r>
              <a:rPr lang="uk-UA" sz="2200" dirty="0">
                <a:solidFill>
                  <a:srgbClr val="000000"/>
                </a:solidFill>
                <a:latin typeface="Times New Roman" panose="02020603050405020304" pitchFamily="18" charset="0"/>
                <a:cs typeface="Times New Roman" panose="02020603050405020304" pitchFamily="18" charset="0"/>
              </a:rPr>
              <a:t> контракти</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6) </a:t>
            </a:r>
            <a:r>
              <a:rPr lang="ru-RU" sz="2200" dirty="0" err="1">
                <a:solidFill>
                  <a:srgbClr val="000000"/>
                </a:solidFill>
                <a:latin typeface="Times New Roman" panose="02020603050405020304" pitchFamily="18" charset="0"/>
                <a:cs typeface="Times New Roman" panose="02020603050405020304" pitchFamily="18" charset="0"/>
              </a:rPr>
              <a:t>опціони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ф’ючерси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свопи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форварди</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err="1">
                <a:solidFill>
                  <a:srgbClr val="000000"/>
                </a:solidFill>
                <a:latin typeface="Times New Roman" panose="02020603050405020304" pitchFamily="18" charset="0"/>
                <a:cs typeface="Times New Roman" panose="02020603050405020304" pitchFamily="18" charset="0"/>
              </a:rPr>
              <a:t>інші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деривативні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контракти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базовим</a:t>
            </a:r>
            <a:r>
              <a:rPr lang="ru-RU" sz="2200" dirty="0">
                <a:solidFill>
                  <a:srgbClr val="000000"/>
                </a:solidFill>
                <a:latin typeface="Times New Roman" panose="02020603050405020304" pitchFamily="18" charset="0"/>
                <a:cs typeface="Times New Roman" panose="02020603050405020304" pitchFamily="18" charset="0"/>
              </a:rPr>
              <a:t> активом</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394646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яких </a:t>
            </a:r>
            <a:r>
              <a:rPr lang="uk-UA" sz="2200" dirty="0">
                <a:solidFill>
                  <a:srgbClr val="000000"/>
                </a:solidFill>
                <a:latin typeface="Times New Roman" panose="02020603050405020304" pitchFamily="18" charset="0"/>
                <a:cs typeface="Times New Roman" panose="02020603050405020304" pitchFamily="18" charset="0"/>
              </a:rPr>
              <a:t>є продукція, які можуть бути виконані у вигляді фізичної поставки (поставні </a:t>
            </a:r>
            <a:r>
              <a:rPr lang="uk-UA" sz="2200" dirty="0" err="1">
                <a:solidFill>
                  <a:srgbClr val="000000"/>
                </a:solidFill>
                <a:latin typeface="Times New Roman" panose="02020603050405020304" pitchFamily="18" charset="0"/>
                <a:cs typeface="Times New Roman" panose="02020603050405020304" pitchFamily="18" charset="0"/>
              </a:rPr>
              <a:t>деривативні</a:t>
            </a:r>
            <a:r>
              <a:rPr lang="uk-UA" sz="2200" dirty="0">
                <a:solidFill>
                  <a:srgbClr val="000000"/>
                </a:solidFill>
                <a:latin typeface="Times New Roman" panose="02020603050405020304" pitchFamily="18" charset="0"/>
                <a:cs typeface="Times New Roman" panose="02020603050405020304" pitchFamily="18" charset="0"/>
              </a:rPr>
              <a:t> контракти) та які не зазначені у пункті 5 , укладаються не в комерційних цілях та мають характеристики іншого </a:t>
            </a:r>
            <a:r>
              <a:rPr lang="uk-UA" sz="2200" dirty="0" err="1">
                <a:solidFill>
                  <a:srgbClr val="000000"/>
                </a:solidFill>
                <a:latin typeface="Times New Roman" panose="02020603050405020304" pitchFamily="18" charset="0"/>
                <a:cs typeface="Times New Roman" panose="02020603050405020304" pitchFamily="18" charset="0"/>
              </a:rPr>
              <a:t>деривативного</a:t>
            </a:r>
            <a:r>
              <a:rPr lang="uk-UA" sz="2200" dirty="0">
                <a:solidFill>
                  <a:srgbClr val="000000"/>
                </a:solidFill>
                <a:latin typeface="Times New Roman" panose="02020603050405020304" pitchFamily="18" charset="0"/>
                <a:cs typeface="Times New Roman" panose="02020603050405020304" pitchFamily="18" charset="0"/>
              </a:rPr>
              <a:t> фінансового інструменту;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7) </a:t>
            </a:r>
            <a:r>
              <a:rPr lang="uk-UA" sz="2200" dirty="0" err="1">
                <a:solidFill>
                  <a:srgbClr val="000000"/>
                </a:solidFill>
                <a:latin typeface="Times New Roman" panose="02020603050405020304" pitchFamily="18" charset="0"/>
                <a:cs typeface="Times New Roman" panose="02020603050405020304" pitchFamily="18" charset="0"/>
              </a:rPr>
              <a:t>деривативні</a:t>
            </a:r>
            <a:r>
              <a:rPr lang="uk-UA" sz="2200" dirty="0">
                <a:solidFill>
                  <a:srgbClr val="000000"/>
                </a:solidFill>
                <a:latin typeface="Times New Roman" panose="02020603050405020304" pitchFamily="18" charset="0"/>
                <a:cs typeface="Times New Roman" panose="02020603050405020304" pitchFamily="18" charset="0"/>
              </a:rPr>
              <a:t> фінансові інструменти, що передбачають передачу кредитного ризику, зокрема кредитні ноти та кредитні </a:t>
            </a:r>
            <a:r>
              <a:rPr lang="uk-UA" sz="2200" dirty="0" err="1">
                <a:solidFill>
                  <a:srgbClr val="000000"/>
                </a:solidFill>
                <a:latin typeface="Times New Roman" panose="02020603050405020304" pitchFamily="18" charset="0"/>
                <a:cs typeface="Times New Roman" panose="02020603050405020304" pitchFamily="18" charset="0"/>
              </a:rPr>
              <a:t>дефолтні</a:t>
            </a:r>
            <a:r>
              <a:rPr lang="uk-UA" sz="2200" dirty="0">
                <a:solidFill>
                  <a:srgbClr val="000000"/>
                </a:solidFill>
                <a:latin typeface="Times New Roman" panose="02020603050405020304" pitchFamily="18" charset="0"/>
                <a:cs typeface="Times New Roman" panose="02020603050405020304" pitchFamily="18" charset="0"/>
              </a:rPr>
              <a:t> </a:t>
            </a:r>
            <a:r>
              <a:rPr lang="uk-UA" sz="2200" dirty="0" err="1">
                <a:solidFill>
                  <a:srgbClr val="000000"/>
                </a:solidFill>
                <a:latin typeface="Times New Roman" panose="02020603050405020304" pitchFamily="18" charset="0"/>
                <a:cs typeface="Times New Roman" panose="02020603050405020304" pitchFamily="18" charset="0"/>
              </a:rPr>
              <a:t>свопи</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8) фінансові контракти на різницю цін;</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9) опціони, ф’ючерси, </a:t>
            </a:r>
            <a:r>
              <a:rPr lang="uk-UA" sz="2200" dirty="0" err="1">
                <a:solidFill>
                  <a:srgbClr val="000000"/>
                </a:solidFill>
                <a:latin typeface="Times New Roman" panose="02020603050405020304" pitchFamily="18" charset="0"/>
                <a:cs typeface="Times New Roman" panose="02020603050405020304" pitchFamily="18" charset="0"/>
              </a:rPr>
              <a:t>свопи</a:t>
            </a:r>
            <a:r>
              <a:rPr lang="uk-UA" sz="2200" dirty="0">
                <a:solidFill>
                  <a:srgbClr val="000000"/>
                </a:solidFill>
                <a:latin typeface="Times New Roman" panose="02020603050405020304" pitchFamily="18" charset="0"/>
                <a:cs typeface="Times New Roman" panose="02020603050405020304" pitchFamily="18" charset="0"/>
              </a:rPr>
              <a:t>, контракти на майбутню відсоткову ставку та будь-які інші </a:t>
            </a:r>
            <a:r>
              <a:rPr lang="uk-UA" sz="2200" dirty="0" err="1">
                <a:solidFill>
                  <a:srgbClr val="000000"/>
                </a:solidFill>
                <a:latin typeface="Times New Roman" panose="02020603050405020304" pitchFamily="18" charset="0"/>
                <a:cs typeface="Times New Roman" panose="02020603050405020304" pitchFamily="18" charset="0"/>
              </a:rPr>
              <a:t>деривативні</a:t>
            </a:r>
            <a:r>
              <a:rPr lang="uk-UA" sz="2200" dirty="0">
                <a:solidFill>
                  <a:srgbClr val="000000"/>
                </a:solidFill>
                <a:latin typeface="Times New Roman" panose="02020603050405020304" pitchFamily="18" charset="0"/>
                <a:cs typeface="Times New Roman" panose="02020603050405020304" pitchFamily="18" charset="0"/>
              </a:rPr>
              <a:t> контракти, що стосуються кліматичних параметрів, ставок фрахту, показників інфляції або інших показників економічної статистики, які мають бути виконані у вигляді розрахунків (розрахункові </a:t>
            </a:r>
            <a:r>
              <a:rPr lang="uk-UA" sz="2200" dirty="0" err="1">
                <a:solidFill>
                  <a:srgbClr val="000000"/>
                </a:solidFill>
                <a:latin typeface="Times New Roman" panose="02020603050405020304" pitchFamily="18" charset="0"/>
                <a:cs typeface="Times New Roman" panose="02020603050405020304" pitchFamily="18" charset="0"/>
              </a:rPr>
              <a:t>деривативні</a:t>
            </a:r>
            <a:r>
              <a:rPr lang="uk-UA" sz="2200" dirty="0">
                <a:solidFill>
                  <a:srgbClr val="000000"/>
                </a:solidFill>
                <a:latin typeface="Times New Roman" panose="02020603050405020304" pitchFamily="18" charset="0"/>
                <a:cs typeface="Times New Roman" panose="02020603050405020304" pitchFamily="18" charset="0"/>
              </a:rPr>
              <a:t> контракти) або можуть бути виконані у вигляді розрахунків за вибором однієї із сторін (змішані </a:t>
            </a:r>
            <a:r>
              <a:rPr lang="uk-UA" sz="2200" dirty="0" err="1">
                <a:solidFill>
                  <a:srgbClr val="000000"/>
                </a:solidFill>
                <a:latin typeface="Times New Roman" panose="02020603050405020304" pitchFamily="18" charset="0"/>
                <a:cs typeface="Times New Roman" panose="02020603050405020304" pitchFamily="18" charset="0"/>
              </a:rPr>
              <a:t>деривативні</a:t>
            </a:r>
            <a:r>
              <a:rPr lang="uk-UA" sz="2200" dirty="0">
                <a:solidFill>
                  <a:srgbClr val="000000"/>
                </a:solidFill>
                <a:latin typeface="Times New Roman" panose="02020603050405020304" pitchFamily="18" charset="0"/>
                <a:cs typeface="Times New Roman" panose="02020603050405020304" pitchFamily="18" charset="0"/>
              </a:rPr>
              <a:t> контракти), крім випадків неплатоспроможності або інших випадків припинення зобов’язань</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10) </a:t>
            </a:r>
            <a:r>
              <a:rPr lang="uk-UA" sz="2200" dirty="0" err="1">
                <a:solidFill>
                  <a:srgbClr val="000000"/>
                </a:solidFill>
                <a:latin typeface="Times New Roman" panose="02020603050405020304" pitchFamily="18" charset="0"/>
                <a:cs typeface="Times New Roman" panose="02020603050405020304" pitchFamily="18" charset="0"/>
              </a:rPr>
              <a:t>деривативні</a:t>
            </a:r>
            <a:r>
              <a:rPr lang="uk-UA" sz="2200" dirty="0">
                <a:solidFill>
                  <a:srgbClr val="000000"/>
                </a:solidFill>
                <a:latin typeface="Times New Roman" panose="02020603050405020304" pitchFamily="18" charset="0"/>
                <a:cs typeface="Times New Roman" panose="02020603050405020304" pitchFamily="18" charset="0"/>
              </a:rPr>
              <a:t> контракти, що стосуються активів, прав, зобов’язань, індексів, курсів, які не зазначені у цій частині та які мають характеристики іншого </a:t>
            </a:r>
            <a:r>
              <a:rPr lang="uk-UA" sz="2200" dirty="0" err="1">
                <a:solidFill>
                  <a:srgbClr val="000000"/>
                </a:solidFill>
                <a:latin typeface="Times New Roman" panose="02020603050405020304" pitchFamily="18" charset="0"/>
                <a:cs typeface="Times New Roman" panose="02020603050405020304" pitchFamily="18" charset="0"/>
              </a:rPr>
              <a:t>деривативного</a:t>
            </a:r>
            <a:r>
              <a:rPr lang="uk-UA" sz="2200" dirty="0">
                <a:solidFill>
                  <a:srgbClr val="000000"/>
                </a:solidFill>
                <a:latin typeface="Times New Roman" panose="02020603050405020304" pitchFamily="18" charset="0"/>
                <a:cs typeface="Times New Roman" panose="02020603050405020304" pitchFamily="18" charset="0"/>
              </a:rPr>
              <a:t> фінансового інструменту, у тому числі які укладаються на регульованому ринку, ОТМ або БТМ.</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66782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Інструменти </a:t>
            </a:r>
            <a:r>
              <a:rPr lang="uk-UA" sz="2200" i="1" dirty="0">
                <a:solidFill>
                  <a:srgbClr val="000000"/>
                </a:solidFill>
                <a:latin typeface="Times New Roman" panose="02020603050405020304" pitchFamily="18" charset="0"/>
                <a:cs typeface="Times New Roman" panose="02020603050405020304" pitchFamily="18" charset="0"/>
              </a:rPr>
              <a:t>грошового ринку</a:t>
            </a:r>
            <a:r>
              <a:rPr lang="uk-UA" sz="2200" dirty="0">
                <a:solidFill>
                  <a:srgbClr val="000000"/>
                </a:solidFill>
                <a:latin typeface="Times New Roman" panose="02020603050405020304" pitchFamily="18" charset="0"/>
                <a:cs typeface="Times New Roman" panose="02020603050405020304" pitchFamily="18" charset="0"/>
              </a:rPr>
              <a:t> - це казначейські зобов’язання України, ощадні сертифікати банків, депозитні сертифікати банків, векселі, а також інші інструменти (в тому числі цінні папери), що мають всі з таких характеристик:</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 мають вартість, що може бути визначена у будь-який момент часу;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2) не є </a:t>
            </a:r>
            <a:r>
              <a:rPr lang="uk-UA" sz="2200" dirty="0" err="1">
                <a:solidFill>
                  <a:srgbClr val="000000"/>
                </a:solidFill>
                <a:latin typeface="Times New Roman" panose="02020603050405020304" pitchFamily="18" charset="0"/>
                <a:cs typeface="Times New Roman" panose="02020603050405020304" pitchFamily="18" charset="0"/>
              </a:rPr>
              <a:t>деривативними</a:t>
            </a:r>
            <a:r>
              <a:rPr lang="uk-UA" sz="2200" dirty="0">
                <a:solidFill>
                  <a:srgbClr val="000000"/>
                </a:solidFill>
                <a:latin typeface="Times New Roman" panose="02020603050405020304" pitchFamily="18" charset="0"/>
                <a:cs typeface="Times New Roman" panose="02020603050405020304" pitchFamily="18" charset="0"/>
              </a:rPr>
              <a:t> фінансовими інструментами;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3) мають період до погашення в момент емісії (видачі) 397 днів або менше.</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Цінним </a:t>
            </a:r>
            <a:r>
              <a:rPr lang="uk-UA" sz="2200" i="1" dirty="0">
                <a:solidFill>
                  <a:srgbClr val="000000"/>
                </a:solidFill>
                <a:latin typeface="Times New Roman" panose="02020603050405020304" pitchFamily="18" charset="0"/>
                <a:cs typeface="Times New Roman" panose="02020603050405020304" pitchFamily="18" charset="0"/>
              </a:rPr>
              <a:t>папером є</a:t>
            </a:r>
            <a:r>
              <a:rPr lang="uk-UA" sz="2200" dirty="0">
                <a:solidFill>
                  <a:srgbClr val="000000"/>
                </a:solidFill>
                <a:latin typeface="Times New Roman" panose="02020603050405020304" pitchFamily="18" charset="0"/>
                <a:cs typeface="Times New Roman" panose="02020603050405020304" pitchFamily="18" charset="0"/>
              </a:rPr>
              <a:t> документ установленої форми з відповідними реквізитами, що посвідчує грошове або інше майнове право, визначає взаємовідносини емітента цінного папера (особи, яка видала цінний папір) і особи, яка має права на цінний папір, та передбачає виконання зобов’язань за таким цінним папером, а також можливість передачі прав на цінний папір та прав за цінним папером іншим особам.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Цінні </a:t>
            </a:r>
            <a:r>
              <a:rPr lang="uk-UA" sz="2200" i="1" dirty="0">
                <a:solidFill>
                  <a:srgbClr val="000000"/>
                </a:solidFill>
                <a:latin typeface="Times New Roman" panose="02020603050405020304" pitchFamily="18" charset="0"/>
                <a:cs typeface="Times New Roman" panose="02020603050405020304" pitchFamily="18" charset="0"/>
              </a:rPr>
              <a:t>папери за порядком їх розміщення або видачі поділяються на емісійні або неемісійні.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Емісійні </a:t>
            </a:r>
            <a:r>
              <a:rPr lang="uk-UA" sz="2200" i="1" dirty="0">
                <a:solidFill>
                  <a:srgbClr val="000000"/>
                </a:solidFill>
                <a:latin typeface="Times New Roman" panose="02020603050405020304" pitchFamily="18" charset="0"/>
                <a:cs typeface="Times New Roman" panose="02020603050405020304" pitchFamily="18" charset="0"/>
              </a:rPr>
              <a:t>цінні папери</a:t>
            </a:r>
            <a:r>
              <a:rPr lang="uk-UA" sz="2200" dirty="0">
                <a:solidFill>
                  <a:srgbClr val="000000"/>
                </a:solidFill>
                <a:latin typeface="Times New Roman" panose="02020603050405020304" pitchFamily="18" charset="0"/>
                <a:cs typeface="Times New Roman" panose="02020603050405020304" pitchFamily="18" charset="0"/>
              </a:rPr>
              <a:t> - це цінні папери, що посвідчують однакові права їх власників у межах одного випуску цінних паперів стосовно особи, яка бере на себе відповідні зобов’язання (емітента).</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452317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До </a:t>
            </a:r>
            <a:r>
              <a:rPr lang="uk-UA" sz="2200" dirty="0">
                <a:solidFill>
                  <a:srgbClr val="000000"/>
                </a:solidFill>
                <a:latin typeface="Times New Roman" panose="02020603050405020304" pitchFamily="18" charset="0"/>
                <a:cs typeface="Times New Roman" panose="02020603050405020304" pitchFamily="18" charset="0"/>
              </a:rPr>
              <a:t>емісійних цінних паперів належать:</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 акції;</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2) акції корпоративних інвестиційних фондів;</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3) корпоративні облігації;</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4) облігації місцевих позик;</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5) державні облігації України;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6) облігації міжнародних фінансових організацій;</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7) депозитні сертифікати банків;</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8) іпотечні облігації;</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9) сертифікати фондів операцій з нерухомістю (далі - сертифікати ФОН);</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10) інвестиційні сертифікати;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11) казначейські зобов’язання України;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12) державні деривативи;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13) опціонні сертифікати;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14) фондові </a:t>
            </a:r>
            <a:r>
              <a:rPr lang="uk-UA" sz="2200" dirty="0" err="1">
                <a:solidFill>
                  <a:srgbClr val="000000"/>
                </a:solidFill>
                <a:latin typeface="Times New Roman" panose="02020603050405020304" pitchFamily="18" charset="0"/>
                <a:cs typeface="Times New Roman" panose="02020603050405020304" pitchFamily="18" charset="0"/>
              </a:rPr>
              <a:t>варанти</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15) кредитні ноти;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16) депозитарні розписки.</a:t>
            </a:r>
          </a:p>
        </p:txBody>
      </p:sp>
    </p:spTree>
    <p:extLst>
      <p:ext uri="{BB962C8B-B14F-4D97-AF65-F5344CB8AC3E}">
        <p14:creationId xmlns:p14="http://schemas.microsoft.com/office/powerpoint/2010/main" val="7963533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fontScale="92500"/>
          </a:bodyPr>
          <a:lstStyle/>
          <a:p>
            <a:pPr algn="just">
              <a:spcBef>
                <a:spcPts val="0"/>
              </a:spcBef>
            </a:pPr>
            <a:r>
              <a:rPr lang="uk-UA" sz="2200" b="1" dirty="0">
                <a:solidFill>
                  <a:srgbClr val="000000"/>
                </a:solidFill>
                <a:latin typeface="Times New Roman" panose="02020603050405020304" pitchFamily="18" charset="0"/>
                <a:cs typeface="Times New Roman" panose="02020603050405020304" pitchFamily="18" charset="0"/>
              </a:rPr>
              <a:t>Цінні папери існують в електронній (електронні цінні папери) та паперовій (паперові цінні папери) формах.</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Електронний </a:t>
            </a:r>
            <a:r>
              <a:rPr lang="uk-UA" sz="2200" dirty="0">
                <a:solidFill>
                  <a:srgbClr val="000000"/>
                </a:solidFill>
                <a:latin typeface="Times New Roman" panose="02020603050405020304" pitchFamily="18" charset="0"/>
                <a:cs typeface="Times New Roman" panose="02020603050405020304" pitchFamily="18" charset="0"/>
              </a:rPr>
              <a:t>цінний папір відображається у вигляді облікового запису на рахунку в цінних паперах у системі депозитарного обліку цінних паперів.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Паперовий </a:t>
            </a:r>
            <a:r>
              <a:rPr lang="uk-UA" sz="2200" dirty="0">
                <a:solidFill>
                  <a:srgbClr val="000000"/>
                </a:solidFill>
                <a:latin typeface="Times New Roman" panose="02020603050405020304" pitchFamily="18" charset="0"/>
                <a:cs typeface="Times New Roman" panose="02020603050405020304" pitchFamily="18" charset="0"/>
              </a:rPr>
              <a:t>цінний папір оформлюється на матеріальному носії як документ, що містить найменування виду цінного папера, а також визначені законодавством реквізити.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Цінні </a:t>
            </a:r>
            <a:r>
              <a:rPr lang="uk-UA" sz="2200" dirty="0">
                <a:solidFill>
                  <a:srgbClr val="000000"/>
                </a:solidFill>
                <a:latin typeface="Times New Roman" panose="02020603050405020304" pitchFamily="18" charset="0"/>
                <a:cs typeface="Times New Roman" panose="02020603050405020304" pitchFamily="18" charset="0"/>
              </a:rPr>
              <a:t>папери за формою випуску (видачі) можуть бути на пред’явника, іменні або ордерні.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Права </a:t>
            </a:r>
            <a:r>
              <a:rPr lang="uk-UA" sz="2200" dirty="0">
                <a:solidFill>
                  <a:srgbClr val="000000"/>
                </a:solidFill>
                <a:latin typeface="Times New Roman" panose="02020603050405020304" pitchFamily="18" charset="0"/>
                <a:cs typeface="Times New Roman" panose="02020603050405020304" pitchFamily="18" charset="0"/>
              </a:rPr>
              <a:t>на цінний папір та права за цінним папером, що існує в паперовій формі, належать:</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 пред’явникові цінного папера (цінний папір на пред’явника);</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2) особі, зазначеній у цінному папері (іменний цінний папір);</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3) особі, зазначеній у цінному папері, яка може сама реалізувати такі права або призначити своїм наказом іншу уповноважену особу (ордерний цінний папір). При цьому такий наказ (індосамент) може бути повним (із зазначенням імені особи, якій передаються права за таким ордерним цінним папером) або бланковим (без зазначення імені особи, якій передаються права за таким ордерним цінним папером).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Права </a:t>
            </a:r>
            <a:r>
              <a:rPr lang="uk-UA" sz="2200" dirty="0">
                <a:solidFill>
                  <a:srgbClr val="000000"/>
                </a:solidFill>
                <a:latin typeface="Times New Roman" panose="02020603050405020304" pitchFamily="18" charset="0"/>
                <a:cs typeface="Times New Roman" panose="02020603050405020304" pitchFamily="18" charset="0"/>
              </a:rPr>
              <a:t>на цінний папір та права за цінним папером, що існує в електронній формі, належать власникові рахунка в цінних паперах, відкритого в депозитарній установі, або іншій особі у встановлених законодавством випадках.</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038130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Ордерні </a:t>
            </a:r>
            <a:r>
              <a:rPr lang="uk-UA" sz="2200" dirty="0">
                <a:solidFill>
                  <a:srgbClr val="000000"/>
                </a:solidFill>
                <a:latin typeface="Times New Roman" panose="02020603050405020304" pitchFamily="18" charset="0"/>
                <a:cs typeface="Times New Roman" panose="02020603050405020304" pitchFamily="18" charset="0"/>
              </a:rPr>
              <a:t>цінні папери можуть існувати виключно в паперовій формі.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Емісійні </a:t>
            </a:r>
            <a:r>
              <a:rPr lang="uk-UA" sz="2200" dirty="0">
                <a:solidFill>
                  <a:srgbClr val="000000"/>
                </a:solidFill>
                <a:latin typeface="Times New Roman" panose="02020603050405020304" pitchFamily="18" charset="0"/>
                <a:cs typeface="Times New Roman" panose="02020603050405020304" pitchFamily="18" charset="0"/>
              </a:rPr>
              <a:t>цінні папери можуть бути за формою випуску виключно іменними або на пред’явника.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Іменні </a:t>
            </a:r>
            <a:r>
              <a:rPr lang="uk-UA" sz="2200" dirty="0">
                <a:solidFill>
                  <a:srgbClr val="000000"/>
                </a:solidFill>
                <a:latin typeface="Times New Roman" panose="02020603050405020304" pitchFamily="18" charset="0"/>
                <a:cs typeface="Times New Roman" panose="02020603050405020304" pitchFamily="18" charset="0"/>
              </a:rPr>
              <a:t>емісійні цінні папери існують виключно в електронній формі.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Емісійні </a:t>
            </a:r>
            <a:r>
              <a:rPr lang="uk-UA" sz="2200" dirty="0">
                <a:solidFill>
                  <a:srgbClr val="000000"/>
                </a:solidFill>
                <a:latin typeface="Times New Roman" panose="02020603050405020304" pitchFamily="18" charset="0"/>
                <a:cs typeface="Times New Roman" panose="02020603050405020304" pitchFamily="18" charset="0"/>
              </a:rPr>
              <a:t>цінні папери на пред’явника можуть існувати в паперовій та електронній формах.</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Неемісійні </a:t>
            </a:r>
            <a:r>
              <a:rPr lang="uk-UA" sz="2200" dirty="0">
                <a:solidFill>
                  <a:srgbClr val="000000"/>
                </a:solidFill>
                <a:latin typeface="Times New Roman" panose="02020603050405020304" pitchFamily="18" charset="0"/>
                <a:cs typeface="Times New Roman" panose="02020603050405020304" pitchFamily="18" charset="0"/>
              </a:rPr>
              <a:t>цінні папери можуть існувати в паперовій або електронній формі</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Акція </a:t>
            </a:r>
            <a:r>
              <a:rPr lang="uk-UA" sz="2200" dirty="0">
                <a:solidFill>
                  <a:srgbClr val="000000"/>
                </a:solidFill>
                <a:latin typeface="Times New Roman" panose="02020603050405020304" pitchFamily="18" charset="0"/>
                <a:cs typeface="Times New Roman" panose="02020603050405020304" pitchFamily="18" charset="0"/>
              </a:rPr>
              <a:t>- це іменний цінний папір, що посвідчує майнові права його власника (акціонера), що стосуються акціонерного товариства, включаючи право на отримання частини прибутку акціонерного товариства у вигляді дивідендів та право на отримання частини майна акціонерного товариства у разі його ліквідації, право на управління акціонерним товариством, а також немайнові права, передбачені законодавством.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Емітентом </a:t>
            </a:r>
            <a:r>
              <a:rPr lang="uk-UA" sz="2200" dirty="0">
                <a:solidFill>
                  <a:srgbClr val="000000"/>
                </a:solidFill>
                <a:latin typeface="Times New Roman" panose="02020603050405020304" pitchFamily="18" charset="0"/>
                <a:cs typeface="Times New Roman" panose="02020603050405020304" pitchFamily="18" charset="0"/>
              </a:rPr>
              <a:t>акцій є виключно акціонерне товариство.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Акції </a:t>
            </a:r>
            <a:r>
              <a:rPr lang="uk-UA" sz="2200" dirty="0">
                <a:solidFill>
                  <a:srgbClr val="000000"/>
                </a:solidFill>
                <a:latin typeface="Times New Roman" panose="02020603050405020304" pitchFamily="18" charset="0"/>
                <a:cs typeface="Times New Roman" panose="02020603050405020304" pitchFamily="18" charset="0"/>
              </a:rPr>
              <a:t>існують виключно в електронній формі.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Акція </a:t>
            </a:r>
            <a:r>
              <a:rPr lang="uk-UA" sz="2200" dirty="0">
                <a:solidFill>
                  <a:srgbClr val="000000"/>
                </a:solidFill>
                <a:latin typeface="Times New Roman" panose="02020603050405020304" pitchFamily="18" charset="0"/>
                <a:cs typeface="Times New Roman" panose="02020603050405020304" pitchFamily="18" charset="0"/>
              </a:rPr>
              <a:t>має номінальну вартість, установлену в національній валюті. Мінімальна номінальна вартість акції не може бути меншою, ніж 1 копійка.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Акціонерне </a:t>
            </a:r>
            <a:r>
              <a:rPr lang="uk-UA" sz="2200" dirty="0">
                <a:solidFill>
                  <a:srgbClr val="000000"/>
                </a:solidFill>
                <a:latin typeface="Times New Roman" panose="02020603050405020304" pitchFamily="18" charset="0"/>
                <a:cs typeface="Times New Roman" panose="02020603050405020304" pitchFamily="18" charset="0"/>
              </a:rPr>
              <a:t>товариство розміщує лише іменні акції.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Акціонерне </a:t>
            </a:r>
            <a:r>
              <a:rPr lang="uk-UA" sz="2200" dirty="0">
                <a:solidFill>
                  <a:srgbClr val="000000"/>
                </a:solidFill>
                <a:latin typeface="Times New Roman" panose="02020603050405020304" pitchFamily="18" charset="0"/>
                <a:cs typeface="Times New Roman" panose="02020603050405020304" pitchFamily="18" charset="0"/>
              </a:rPr>
              <a:t>товариство розміщує акції двох типів - прості та привілейовані.</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679104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endParaRPr lang="ru-RU"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інструментів (облігацій, акцій, векселів, депозитних сертифікатів тощо). Таке передання грошей лише умовно можна назвати купівлею чи </a:t>
            </a:r>
            <a:r>
              <a:rPr lang="uk-UA" sz="2200" dirty="0" err="1" smtClean="0">
                <a:solidFill>
                  <a:srgbClr val="000000"/>
                </a:solidFill>
                <a:latin typeface="Times New Roman" panose="02020603050405020304" pitchFamily="18" charset="0"/>
                <a:cs typeface="Times New Roman" panose="02020603050405020304" pitchFamily="18" charset="0"/>
              </a:rPr>
              <a:t>продажем</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Ця умовність виявляється передусім у тому, що власник грошей (продавець), передаючи їх своєму контрагентові (покупцю), не втрачає права власності на відповідну суму грошей (а тільки право розпоряджатися ними) і може повернути їх у своє розпорядження на заздалегідь визначених умовах. Більше того, у момент передання грошей контрагенту продавець не одержує їх реального еквівалента, тобто продаж грошей не є еквівалентною операцією, як на товарних ринках. Відповідно покупець грошей не одержує на них права власності, а тільки право розпорядження ними як ліквідністю на певний період. Тому покупець грошей не відчужує на користь продавця еквівалентну суму вартості в товарній формі, а тільки передає своє зобов’язання повернути гроші у розпорядження продавця на певних умовах.</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Принципово змінюються статус грошей і цілі їх купівлі-продажу на грошовому ринку. З допоміжного засобу обігу товарів на товарних ринках гроші перетворюються тут у визначальний об’єкт ринкових відносин, у їх самоціль. На грошовому ринку власник</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35222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Прості акції</a:t>
            </a:r>
            <a:r>
              <a:rPr lang="uk-UA" sz="2200" dirty="0" smtClean="0">
                <a:solidFill>
                  <a:srgbClr val="000000"/>
                </a:solidFill>
                <a:latin typeface="Times New Roman" panose="02020603050405020304" pitchFamily="18" charset="0"/>
                <a:cs typeface="Times New Roman" panose="02020603050405020304" pitchFamily="18" charset="0"/>
              </a:rPr>
              <a:t> надають їх власникам право на отримання частини прибутку акціонерного товариства у вигляді дивідендів, на участь в управлінні акціонерним товариством, на отримання частини майна акціонерного товариства у разі його ліквідації та інші права, передбачені законом, що регулює питання створення, діяльності та припинення акціонерних товариств. Прості акції надають їх власникам однакові права.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Привілейовані акції</a:t>
            </a:r>
            <a:r>
              <a:rPr lang="uk-UA" sz="2200" dirty="0" smtClean="0">
                <a:solidFill>
                  <a:srgbClr val="000000"/>
                </a:solidFill>
                <a:latin typeface="Times New Roman" panose="02020603050405020304" pitchFamily="18" charset="0"/>
                <a:cs typeface="Times New Roman" panose="02020603050405020304" pitchFamily="18" charset="0"/>
              </a:rPr>
              <a:t> надають їх власникам переважні, порівняно з власниками простих акцій, права на отримання частини прибутку акціонерного товариства у вигляді дивідендів та на отримання частини майна акціонерного товариства у разі його ліквідації, а також надають права на участь в управлінні акціонерним товариством у випадках, передбачених статутом такого акціонерного товариства і законом, що регулює питання створення, діяльності та припинення акціонерних товариств.</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Облігація</a:t>
            </a:r>
            <a:r>
              <a:rPr lang="uk-UA" sz="2200" dirty="0">
                <a:solidFill>
                  <a:srgbClr val="000000"/>
                </a:solidFill>
                <a:latin typeface="Times New Roman" panose="02020603050405020304" pitchFamily="18" charset="0"/>
                <a:cs typeface="Times New Roman" panose="02020603050405020304" pitchFamily="18" charset="0"/>
              </a:rPr>
              <a:t> - це цінний папір, що посвідчує внесення його першим власником коштів, визначає відносини позики між власником облігації та емітентом, підтверджує обов’язок емітента повернути власникові облігації її номінальну вартість у передбачений проспектом або рішенням про емісію (для державних облігацій України - умовами їх розміщення) строк та виплатити дохід за облігацією, якщо інше не передбачено проспектом або рішенням про емісію (для державних облігацій України - умовами їх розміщення</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00575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Облігації </a:t>
            </a:r>
            <a:r>
              <a:rPr lang="uk-UA" sz="2200" dirty="0">
                <a:solidFill>
                  <a:srgbClr val="000000"/>
                </a:solidFill>
                <a:latin typeface="Times New Roman" panose="02020603050405020304" pitchFamily="18" charset="0"/>
                <a:cs typeface="Times New Roman" panose="02020603050405020304" pitchFamily="18" charset="0"/>
              </a:rPr>
              <a:t>можуть існувати виключно в електронній формі.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Облігації </a:t>
            </a:r>
            <a:r>
              <a:rPr lang="uk-UA" sz="2200" dirty="0">
                <a:solidFill>
                  <a:srgbClr val="000000"/>
                </a:solidFill>
                <a:latin typeface="Times New Roman" panose="02020603050405020304" pitchFamily="18" charset="0"/>
                <a:cs typeface="Times New Roman" panose="02020603050405020304" pitchFamily="18" charset="0"/>
              </a:rPr>
              <a:t>залежно від строку їх обігу можуть бути: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 довгостроковими - із строком обігу понад п’ять років;</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2) середньостроковими - із строком обігу від одного до п’яти років;</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3) короткостроковими - із строком обігу до одного року.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Облігації </a:t>
            </a:r>
            <a:r>
              <a:rPr lang="uk-UA" sz="2200" dirty="0">
                <a:solidFill>
                  <a:srgbClr val="000000"/>
                </a:solidFill>
                <a:latin typeface="Times New Roman" panose="02020603050405020304" pitchFamily="18" charset="0"/>
                <a:cs typeface="Times New Roman" panose="02020603050405020304" pitchFamily="18" charset="0"/>
              </a:rPr>
              <a:t>залежно від способу виплати доходу можуть бути: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Відсоткові </a:t>
            </a:r>
            <a:r>
              <a:rPr lang="uk-UA" sz="2200" dirty="0">
                <a:solidFill>
                  <a:srgbClr val="000000"/>
                </a:solidFill>
                <a:latin typeface="Times New Roman" panose="02020603050405020304" pitchFamily="18" charset="0"/>
                <a:cs typeface="Times New Roman" panose="02020603050405020304" pitchFamily="18" charset="0"/>
              </a:rPr>
              <a:t>облігації - це облігації, за якими передбачається виплата відсоткових доходів або за якими відсоткова ставка дорівнює нулю.</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Дисконтні </a:t>
            </a:r>
            <a:r>
              <a:rPr lang="uk-UA" sz="2200" dirty="0">
                <a:solidFill>
                  <a:srgbClr val="000000"/>
                </a:solidFill>
                <a:latin typeface="Times New Roman" panose="02020603050405020304" pitchFamily="18" charset="0"/>
                <a:cs typeface="Times New Roman" panose="02020603050405020304" pitchFamily="18" charset="0"/>
              </a:rPr>
              <a:t>облігації - це облігації, що розміщуються за ціною, нижчою за їхню номінальну вартість. Різниця між ціною придбання та номінальною вартістю облігації, яка виплачується власнику облігації під час її погашення, становить дохід (дисконт) за облігацією.</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Казначейське </a:t>
            </a:r>
            <a:r>
              <a:rPr lang="uk-UA" sz="2200" i="1" dirty="0">
                <a:solidFill>
                  <a:srgbClr val="000000"/>
                </a:solidFill>
                <a:latin typeface="Times New Roman" panose="02020603050405020304" pitchFamily="18" charset="0"/>
                <a:cs typeface="Times New Roman" panose="02020603050405020304" pitchFamily="18" charset="0"/>
              </a:rPr>
              <a:t>зобов’язання України</a:t>
            </a:r>
            <a:r>
              <a:rPr lang="uk-UA" sz="2200" dirty="0">
                <a:solidFill>
                  <a:srgbClr val="000000"/>
                </a:solidFill>
                <a:latin typeface="Times New Roman" panose="02020603050405020304" pitchFamily="18" charset="0"/>
                <a:cs typeface="Times New Roman" panose="02020603050405020304" pitchFamily="18" charset="0"/>
              </a:rPr>
              <a:t> - це державний цінний папір, що розміщується виключно на добровільних засадах серед фізичних осіб та посвідчує факт заборгованості Державного бюджету України перед власником казначейського зобов’язання України, надає власнику право на отримання грошового доходу та погашається відповідно до умов розміщення казначейських зобов’язань України. Номінальна вартість казначейських зобов’язань України може бути визначена у національній або іноземній валюті</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424005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Вексель </a:t>
            </a:r>
            <a:r>
              <a:rPr lang="uk-UA" sz="2200" dirty="0">
                <a:solidFill>
                  <a:srgbClr val="000000"/>
                </a:solidFill>
                <a:latin typeface="Times New Roman" panose="02020603050405020304" pitchFamily="18" charset="0"/>
                <a:cs typeface="Times New Roman" panose="02020603050405020304" pitchFamily="18" charset="0"/>
              </a:rPr>
              <a:t>- це цінний папір, який посвідчує безумовне грошове зобов’язання векселедавця або його наказ третій особі сплатити після настання строку платежу визначену суму власнику векселя (векселедержателю).</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Векселі </a:t>
            </a:r>
            <a:r>
              <a:rPr lang="uk-UA" sz="2200" dirty="0">
                <a:solidFill>
                  <a:srgbClr val="000000"/>
                </a:solidFill>
                <a:latin typeface="Times New Roman" panose="02020603050405020304" pitchFamily="18" charset="0"/>
                <a:cs typeface="Times New Roman" panose="02020603050405020304" pitchFamily="18" charset="0"/>
              </a:rPr>
              <a:t>можуть бути прості або переказні та існують виключно у паперовій формі</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b="1" dirty="0">
                <a:solidFill>
                  <a:srgbClr val="000000"/>
                </a:solidFill>
                <a:latin typeface="Times New Roman" panose="02020603050405020304" pitchFamily="18" charset="0"/>
                <a:cs typeface="Times New Roman" panose="02020603050405020304" pitchFamily="18" charset="0"/>
              </a:rPr>
              <a:t>Види професійної діяльності на ринках капіталу та організованих товарних ринках</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Професійна </a:t>
            </a:r>
            <a:r>
              <a:rPr lang="uk-UA" sz="2200" dirty="0">
                <a:solidFill>
                  <a:srgbClr val="000000"/>
                </a:solidFill>
                <a:latin typeface="Times New Roman" panose="02020603050405020304" pitchFamily="18" charset="0"/>
                <a:cs typeface="Times New Roman" panose="02020603050405020304" pitchFamily="18" charset="0"/>
              </a:rPr>
              <a:t>діяльність на ринках капіталу - це діяльність акціонерних товариств, товариств з обмеженою відповідальністю або товариств з додатковою відповідальністю з надання фінансових та інших послуг на ринках капіталу під час здійснення будь-якого виду діяльності.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 </a:t>
            </a:r>
            <a:r>
              <a:rPr lang="uk-UA" sz="2200" dirty="0">
                <a:solidFill>
                  <a:srgbClr val="000000"/>
                </a:solidFill>
                <a:latin typeface="Times New Roman" panose="02020603050405020304" pitchFamily="18" charset="0"/>
                <a:cs typeface="Times New Roman" panose="02020603050405020304" pitchFamily="18" charset="0"/>
              </a:rPr>
              <a:t>ринках капіталу здійснюються такі види професійної діяльності:</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 діяльність з торгівлі фінансовими інструментами;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2) діяльність з організації торгівлі фінансовими інструментами;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3) клірингова діяльність;</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4) депозитарна діяльність;</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5) діяльність з управління активами інституційних інвесторів;</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331450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6) </a:t>
            </a:r>
            <a:r>
              <a:rPr lang="uk-UA" sz="2200" dirty="0">
                <a:solidFill>
                  <a:srgbClr val="000000"/>
                </a:solidFill>
                <a:latin typeface="Times New Roman" panose="02020603050405020304" pitchFamily="18" charset="0"/>
                <a:cs typeface="Times New Roman" panose="02020603050405020304" pitchFamily="18" charset="0"/>
              </a:rPr>
              <a:t>діяльність з управління майном для фінансування об’єктів будівництва та/або здійснення операцій з нерухомістю;</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7) діяльність з адміністрування недержавних пенсійних фондів</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ctr">
              <a:spcBef>
                <a:spcPts val="0"/>
              </a:spcBef>
            </a:pPr>
            <a:endParaRPr lang="ru-RU" sz="2400" b="1" dirty="0" smtClean="0">
              <a:solidFill>
                <a:srgbClr val="000000"/>
              </a:solidFill>
              <a:latin typeface="Times New Roman" panose="02020603050405020304" pitchFamily="18" charset="0"/>
              <a:cs typeface="Times New Roman" panose="02020603050405020304" pitchFamily="18" charset="0"/>
            </a:endParaRPr>
          </a:p>
          <a:p>
            <a:pPr algn="ctr">
              <a:spcBef>
                <a:spcPts val="0"/>
              </a:spcBef>
            </a:pPr>
            <a:r>
              <a:rPr lang="ru-RU" sz="2400" b="1" dirty="0" smtClean="0">
                <a:solidFill>
                  <a:srgbClr val="000000"/>
                </a:solidFill>
                <a:latin typeface="Times New Roman" panose="02020603050405020304" pitchFamily="18" charset="0"/>
                <a:cs typeface="Times New Roman" panose="02020603050405020304" pitchFamily="18" charset="0"/>
              </a:rPr>
              <a:t>2</a:t>
            </a:r>
            <a:r>
              <a:rPr lang="ru-RU" sz="2400" b="1" dirty="0">
                <a:solidFill>
                  <a:srgbClr val="000000"/>
                </a:solidFill>
                <a:latin typeface="Times New Roman" panose="02020603050405020304" pitchFamily="18" charset="0"/>
                <a:cs typeface="Times New Roman" panose="02020603050405020304" pitchFamily="18" charset="0"/>
              </a:rPr>
              <a:t>. Попит на ринку грошей</a:t>
            </a:r>
          </a:p>
          <a:p>
            <a:pPr algn="just">
              <a:spcBef>
                <a:spcPts val="0"/>
              </a:spcBef>
            </a:pPr>
            <a:endParaRPr lang="en-US"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en-US"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en-US"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en-US"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en-US"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en-US"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en-US" sz="2200" dirty="0" smtClean="0">
              <a:solidFill>
                <a:srgbClr val="000000"/>
              </a:solidFill>
              <a:latin typeface="Times New Roman" panose="02020603050405020304" pitchFamily="18" charset="0"/>
              <a:cs typeface="Times New Roman" panose="02020603050405020304" pitchFamily="18" charset="0"/>
            </a:endParaRPr>
          </a:p>
          <a:p>
            <a:pPr algn="ctr">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Рис</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4</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Сутність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теорії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переваги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ліквідності</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2548801" y="2824681"/>
            <a:ext cx="7390647" cy="2145672"/>
          </a:xfrm>
          <a:prstGeom prst="rect">
            <a:avLst/>
          </a:prstGeom>
        </p:spPr>
      </p:pic>
    </p:spTree>
    <p:extLst>
      <p:ext uri="{BB962C8B-B14F-4D97-AF65-F5344CB8AC3E}">
        <p14:creationId xmlns:p14="http://schemas.microsoft.com/office/powerpoint/2010/main" val="52671557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Попит </a:t>
            </a:r>
            <a:r>
              <a:rPr lang="uk-UA" sz="2200" dirty="0">
                <a:solidFill>
                  <a:srgbClr val="000000"/>
                </a:solidFill>
                <a:latin typeface="Times New Roman" panose="02020603050405020304" pitchFamily="18" charset="0"/>
                <a:cs typeface="Times New Roman" panose="02020603050405020304" pitchFamily="18" charset="0"/>
              </a:rPr>
              <a:t>на гроші тісно пов’язаний зі швидкістю обігу </a:t>
            </a:r>
            <a:r>
              <a:rPr lang="uk-UA" sz="2200" dirty="0" smtClean="0">
                <a:solidFill>
                  <a:srgbClr val="000000"/>
                </a:solidFill>
                <a:latin typeface="Times New Roman" panose="02020603050405020304" pitchFamily="18" charset="0"/>
                <a:cs typeface="Times New Roman" panose="02020603050405020304" pitchFamily="18" charset="0"/>
              </a:rPr>
              <a:t>грошей </a:t>
            </a:r>
            <a:r>
              <a:rPr lang="uk-UA" sz="2200" dirty="0">
                <a:solidFill>
                  <a:srgbClr val="000000"/>
                </a:solidFill>
                <a:latin typeface="Times New Roman" panose="02020603050405020304" pitchFamily="18" charset="0"/>
                <a:cs typeface="Times New Roman" panose="02020603050405020304" pitchFamily="18" charset="0"/>
              </a:rPr>
              <a:t>обернено пропорційною залежністю: у міру </a:t>
            </a:r>
            <a:r>
              <a:rPr lang="uk-UA" sz="2200" dirty="0" smtClean="0">
                <a:solidFill>
                  <a:srgbClr val="000000"/>
                </a:solidFill>
                <a:latin typeface="Times New Roman" panose="02020603050405020304" pitchFamily="18" charset="0"/>
                <a:cs typeface="Times New Roman" panose="02020603050405020304" pitchFamily="18" charset="0"/>
              </a:rPr>
              <a:t>зростання</a:t>
            </a: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попиту </a:t>
            </a:r>
            <a:r>
              <a:rPr lang="uk-UA" sz="2200" dirty="0">
                <a:solidFill>
                  <a:srgbClr val="000000"/>
                </a:solidFill>
                <a:latin typeface="Times New Roman" panose="02020603050405020304" pitchFamily="18" charset="0"/>
                <a:cs typeface="Times New Roman" panose="02020603050405020304" pitchFamily="18" charset="0"/>
              </a:rPr>
              <a:t>на гроші кожна грошова одиниця, що є в обороті</a:t>
            </a:r>
            <a:r>
              <a:rPr lang="uk-UA" sz="2200" dirty="0" smtClean="0">
                <a:solidFill>
                  <a:srgbClr val="000000"/>
                </a:solidFill>
                <a:latin typeface="Times New Roman" panose="02020603050405020304" pitchFamily="18" charset="0"/>
                <a:cs typeface="Times New Roman" panose="02020603050405020304" pitchFamily="18" charset="0"/>
              </a:rPr>
              <a:t>,</a:t>
            </a: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довше </a:t>
            </a:r>
            <a:r>
              <a:rPr lang="uk-UA" sz="2200" dirty="0">
                <a:solidFill>
                  <a:srgbClr val="000000"/>
                </a:solidFill>
                <a:latin typeface="Times New Roman" panose="02020603050405020304" pitchFamily="18" charset="0"/>
                <a:cs typeface="Times New Roman" panose="02020603050405020304" pitchFamily="18" charset="0"/>
              </a:rPr>
              <a:t>перебуватиме у розпорядженні окремого </a:t>
            </a:r>
            <a:r>
              <a:rPr lang="uk-UA" sz="2200" dirty="0" smtClean="0">
                <a:solidFill>
                  <a:srgbClr val="000000"/>
                </a:solidFill>
                <a:latin typeface="Times New Roman" panose="02020603050405020304" pitchFamily="18" charset="0"/>
                <a:cs typeface="Times New Roman" panose="02020603050405020304" pitchFamily="18" charset="0"/>
              </a:rPr>
              <a:t>економічного </a:t>
            </a:r>
            <a:r>
              <a:rPr lang="uk-UA" sz="2200" dirty="0">
                <a:solidFill>
                  <a:srgbClr val="000000"/>
                </a:solidFill>
                <a:latin typeface="Times New Roman" panose="02020603050405020304" pitchFamily="18" charset="0"/>
                <a:cs typeface="Times New Roman" panose="02020603050405020304" pitchFamily="18" charset="0"/>
              </a:rPr>
              <a:t>суб’єкта, повільнішим буде її обіг, і навпаки. З цієї залежності </a:t>
            </a:r>
            <a:r>
              <a:rPr lang="uk-UA" sz="2200" dirty="0" smtClean="0">
                <a:solidFill>
                  <a:srgbClr val="000000"/>
                </a:solidFill>
                <a:latin typeface="Times New Roman" panose="02020603050405020304" pitchFamily="18" charset="0"/>
                <a:cs typeface="Times New Roman" panose="02020603050405020304" pitchFamily="18" charset="0"/>
              </a:rPr>
              <a:t>випливають</a:t>
            </a: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висновки</a:t>
            </a:r>
            <a:r>
              <a:rPr lang="uk-UA" sz="2200" dirty="0">
                <a:solidFill>
                  <a:srgbClr val="000000"/>
                </a:solidFill>
                <a:latin typeface="Times New Roman" panose="02020603050405020304" pitchFamily="18" charset="0"/>
                <a:cs typeface="Times New Roman" panose="02020603050405020304" pitchFamily="18" charset="0"/>
              </a:rPr>
              <a:t>, що мають важливе практичне значення:</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оскільки попит на гроші — явище динамічне, то і швидкість обігу </a:t>
            </a:r>
            <a:r>
              <a:rPr lang="uk-UA" sz="2200" dirty="0" smtClean="0">
                <a:solidFill>
                  <a:srgbClr val="000000"/>
                </a:solidFill>
                <a:latin typeface="Times New Roman" panose="02020603050405020304" pitchFamily="18" charset="0"/>
                <a:cs typeface="Times New Roman" panose="02020603050405020304" pitchFamily="18" charset="0"/>
              </a:rPr>
              <a:t>грошей</a:t>
            </a: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не </a:t>
            </a:r>
            <a:r>
              <a:rPr lang="uk-UA" sz="2200" dirty="0">
                <a:solidFill>
                  <a:srgbClr val="000000"/>
                </a:solidFill>
                <a:latin typeface="Times New Roman" panose="02020603050405020304" pitchFamily="18" charset="0"/>
                <a:cs typeface="Times New Roman" panose="02020603050405020304" pitchFamily="18" charset="0"/>
              </a:rPr>
              <a:t>може бути постійною;</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зростання швидкості обігу грошей унаслідок падіння попиту на гроші </a:t>
            </a:r>
            <a:r>
              <a:rPr lang="uk-UA" sz="2200" dirty="0" smtClean="0">
                <a:solidFill>
                  <a:srgbClr val="000000"/>
                </a:solidFill>
                <a:latin typeface="Times New Roman" panose="02020603050405020304" pitchFamily="18" charset="0"/>
                <a:cs typeface="Times New Roman" panose="02020603050405020304" pitchFamily="18" charset="0"/>
              </a:rPr>
              <a:t>може </a:t>
            </a:r>
            <a:r>
              <a:rPr lang="uk-UA" sz="2200" dirty="0">
                <a:solidFill>
                  <a:srgbClr val="000000"/>
                </a:solidFill>
                <a:latin typeface="Times New Roman" panose="02020603050405020304" pitchFamily="18" charset="0"/>
                <a:cs typeface="Times New Roman" panose="02020603050405020304" pitchFamily="18" charset="0"/>
              </a:rPr>
              <a:t>компенсувати дефіцит платіжних засобів на ринках товарів і послуг і </a:t>
            </a:r>
            <a:r>
              <a:rPr lang="uk-UA" sz="2200" dirty="0" smtClean="0">
                <a:solidFill>
                  <a:srgbClr val="000000"/>
                </a:solidFill>
                <a:latin typeface="Times New Roman" panose="02020603050405020304" pitchFamily="18" charset="0"/>
                <a:cs typeface="Times New Roman" panose="02020603050405020304" pitchFamily="18" charset="0"/>
              </a:rPr>
              <a:t>послабити </a:t>
            </a:r>
            <a:r>
              <a:rPr lang="uk-UA" sz="2200" dirty="0">
                <a:solidFill>
                  <a:srgbClr val="000000"/>
                </a:solidFill>
                <a:latin typeface="Times New Roman" panose="02020603050405020304" pitchFamily="18" charset="0"/>
                <a:cs typeface="Times New Roman" panose="02020603050405020304" pitchFamily="18" charset="0"/>
              </a:rPr>
              <a:t>кризу </a:t>
            </a:r>
            <a:r>
              <a:rPr lang="uk-UA" sz="2200" dirty="0" err="1">
                <a:solidFill>
                  <a:srgbClr val="000000"/>
                </a:solidFill>
                <a:latin typeface="Times New Roman" panose="02020603050405020304" pitchFamily="18" charset="0"/>
                <a:cs typeface="Times New Roman" panose="02020603050405020304" pitchFamily="18" charset="0"/>
              </a:rPr>
              <a:t>неплатежів</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падіння швидкості обігу грошей через зростання попиту на них </a:t>
            </a:r>
            <a:r>
              <a:rPr lang="uk-UA" sz="2200" dirty="0" smtClean="0">
                <a:solidFill>
                  <a:srgbClr val="000000"/>
                </a:solidFill>
                <a:latin typeface="Times New Roman" panose="02020603050405020304" pitchFamily="18" charset="0"/>
                <a:cs typeface="Times New Roman" panose="02020603050405020304" pitchFamily="18" charset="0"/>
              </a:rPr>
              <a:t>послаблює</a:t>
            </a: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вплив </a:t>
            </a:r>
            <a:r>
              <a:rPr lang="uk-UA" sz="2200" dirty="0">
                <a:solidFill>
                  <a:srgbClr val="000000"/>
                </a:solidFill>
                <a:latin typeface="Times New Roman" panose="02020603050405020304" pitchFamily="18" charset="0"/>
                <a:cs typeface="Times New Roman" panose="02020603050405020304" pitchFamily="18" charset="0"/>
              </a:rPr>
              <a:t>збільшення маси грошей в обороті на кон’юнктуру ринків, гальмує </a:t>
            </a:r>
            <a:r>
              <a:rPr lang="uk-UA" sz="2200" dirty="0" smtClean="0">
                <a:solidFill>
                  <a:srgbClr val="000000"/>
                </a:solidFill>
                <a:latin typeface="Times New Roman" panose="02020603050405020304" pitchFamily="18" charset="0"/>
                <a:cs typeface="Times New Roman" panose="02020603050405020304" pitchFamily="18" charset="0"/>
              </a:rPr>
              <a:t>його</a:t>
            </a: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інфляційні </a:t>
            </a:r>
            <a:r>
              <a:rPr lang="uk-UA" sz="2200" dirty="0">
                <a:solidFill>
                  <a:srgbClr val="000000"/>
                </a:solidFill>
                <a:latin typeface="Times New Roman" panose="02020603050405020304" pitchFamily="18" charset="0"/>
                <a:cs typeface="Times New Roman" panose="02020603050405020304" pitchFamily="18" charset="0"/>
              </a:rPr>
              <a:t>наслідки;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у парі «попит — швидкість» визначальним є попит на гроші, а похідним </a:t>
            </a:r>
            <a:r>
              <a:rPr lang="uk-UA" sz="2200" dirty="0" smtClean="0">
                <a:solidFill>
                  <a:srgbClr val="000000"/>
                </a:solidFill>
                <a:latin typeface="Times New Roman" panose="02020603050405020304" pitchFamily="18" charset="0"/>
                <a:cs typeface="Times New Roman" panose="02020603050405020304" pitchFamily="18" charset="0"/>
              </a:rPr>
              <a:t>—</a:t>
            </a: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швидкість </a:t>
            </a:r>
            <a:r>
              <a:rPr lang="uk-UA" sz="2200" dirty="0">
                <a:solidFill>
                  <a:srgbClr val="000000"/>
                </a:solidFill>
                <a:latin typeface="Times New Roman" panose="02020603050405020304" pitchFamily="18" charset="0"/>
                <a:cs typeface="Times New Roman" panose="02020603050405020304" pitchFamily="18" charset="0"/>
              </a:rPr>
              <a:t>їх обігу. </a:t>
            </a: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Тому </a:t>
            </a:r>
            <a:r>
              <a:rPr lang="uk-UA" sz="2200" dirty="0">
                <a:solidFill>
                  <a:srgbClr val="000000"/>
                </a:solidFill>
                <a:latin typeface="Times New Roman" panose="02020603050405020304" pitchFamily="18" charset="0"/>
                <a:cs typeface="Times New Roman" panose="02020603050405020304" pitchFamily="18" charset="0"/>
              </a:rPr>
              <a:t>чинники зміни попиту на гроші об’єктивно </a:t>
            </a:r>
            <a:r>
              <a:rPr lang="uk-UA" sz="2200" dirty="0" smtClean="0">
                <a:solidFill>
                  <a:srgbClr val="000000"/>
                </a:solidFill>
                <a:latin typeface="Times New Roman" panose="02020603050405020304" pitchFamily="18" charset="0"/>
                <a:cs typeface="Times New Roman" panose="02020603050405020304" pitchFamily="18" charset="0"/>
              </a:rPr>
              <a:t>впливають</a:t>
            </a: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і </a:t>
            </a:r>
            <a:r>
              <a:rPr lang="uk-UA" sz="2200" dirty="0">
                <a:solidFill>
                  <a:srgbClr val="000000"/>
                </a:solidFill>
                <a:latin typeface="Times New Roman" panose="02020603050405020304" pitchFamily="18" charset="0"/>
                <a:cs typeface="Times New Roman" panose="02020603050405020304" pitchFamily="18" charset="0"/>
              </a:rPr>
              <a:t>на швидкість їх обігу. Проте це не виключає зворотного впливу зміни </a:t>
            </a:r>
            <a:r>
              <a:rPr lang="uk-UA" sz="2200" dirty="0" smtClean="0">
                <a:solidFill>
                  <a:srgbClr val="000000"/>
                </a:solidFill>
                <a:latin typeface="Times New Roman" panose="02020603050405020304" pitchFamily="18" charset="0"/>
                <a:cs typeface="Times New Roman" panose="02020603050405020304" pitchFamily="18" charset="0"/>
              </a:rPr>
              <a:t>швидкості </a:t>
            </a:r>
            <a:r>
              <a:rPr lang="uk-UA" sz="2200" dirty="0">
                <a:solidFill>
                  <a:srgbClr val="000000"/>
                </a:solidFill>
                <a:latin typeface="Times New Roman" panose="02020603050405020304" pitchFamily="18" charset="0"/>
                <a:cs typeface="Times New Roman" panose="02020603050405020304" pitchFamily="18" charset="0"/>
              </a:rPr>
              <a:t>обігу грошей на динаміку попиту. Наприклад, якщо суто </a:t>
            </a:r>
            <a:r>
              <a:rPr lang="uk-UA" sz="2200" dirty="0" smtClean="0">
                <a:solidFill>
                  <a:srgbClr val="000000"/>
                </a:solidFill>
                <a:latin typeface="Times New Roman" panose="02020603050405020304" pitchFamily="18" charset="0"/>
                <a:cs typeface="Times New Roman" panose="02020603050405020304" pitchFamily="18" charset="0"/>
              </a:rPr>
              <a:t>організаційними</a:t>
            </a: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заходами </a:t>
            </a:r>
            <a:r>
              <a:rPr lang="uk-UA" sz="2200" dirty="0">
                <a:solidFill>
                  <a:srgbClr val="000000"/>
                </a:solidFill>
                <a:latin typeface="Times New Roman" panose="02020603050405020304" pitchFamily="18" charset="0"/>
                <a:cs typeface="Times New Roman" panose="02020603050405020304" pitchFamily="18" charset="0"/>
              </a:rPr>
              <a:t>(збільшення частоти виплат доходів, удосконалення </a:t>
            </a:r>
            <a:r>
              <a:rPr lang="uk-UA" sz="2200" dirty="0" smtClean="0">
                <a:solidFill>
                  <a:srgbClr val="000000"/>
                </a:solidFill>
                <a:latin typeface="Times New Roman" panose="02020603050405020304" pitchFamily="18" charset="0"/>
                <a:cs typeface="Times New Roman" panose="02020603050405020304" pitchFamily="18" charset="0"/>
              </a:rPr>
              <a:t>системи розрахунків тощо) забезпечується прискорення</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4001258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обігу грошей, то це вплине і на формування попиту на них, особливо на його трансакційну складову.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Щодо цілей накопичення грошей, то вони випливають із самих функцій грошей як купівельного і платіжного засобу та як засобу нагромадження вартості (багатства). У першому випадку ціллю є створення запасу купівельних і платіжних засобів, достатнього для задоволення поточних потреб економічних суб’єктів у товарах та послугах, у другому — накопичення грошей як капіталу, як форми багатства, що спроможна давати власникові дохід у вигляді процента. Може бути і третій випадок, коли накопичення певних запасів грошей підпорядковується першій і другій цілям одночасно.</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Крім цілей накопичення грошей</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у літературі виділяються три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групи мотивів попиту на гроші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з боку економічних суб’єктів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(рис. 5):</a:t>
            </a: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4807391" y="3766242"/>
            <a:ext cx="6945870" cy="2553077"/>
          </a:xfrm>
          <a:prstGeom prst="rect">
            <a:avLst/>
          </a:prstGeom>
        </p:spPr>
      </p:pic>
    </p:spTree>
    <p:extLst>
      <p:ext uri="{BB962C8B-B14F-4D97-AF65-F5344CB8AC3E}">
        <p14:creationId xmlns:p14="http://schemas.microsoft.com/office/powerpoint/2010/main" val="54593136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Таблиця 1.</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Мотиви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попиту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на гроші</a:t>
            </a: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2758374" y="452791"/>
            <a:ext cx="8160105" cy="6056651"/>
          </a:xfrm>
          <a:prstGeom prst="rect">
            <a:avLst/>
          </a:prstGeom>
        </p:spPr>
      </p:pic>
    </p:spTree>
    <p:extLst>
      <p:ext uri="{BB962C8B-B14F-4D97-AF65-F5344CB8AC3E}">
        <p14:creationId xmlns:p14="http://schemas.microsoft.com/office/powerpoint/2010/main" val="358721228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З’ясування мотивів,</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які заохочують</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економічних</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суб’єктів </a:t>
            </a:r>
            <a:r>
              <a:rPr lang="uk-UA" sz="2200" dirty="0" err="1">
                <a:solidFill>
                  <a:srgbClr val="000000"/>
                </a:solidFill>
                <a:latin typeface="Times New Roman" panose="02020603050405020304" pitchFamily="18" charset="0"/>
                <a:cs typeface="Times New Roman" panose="02020603050405020304" pitchFamily="18" charset="0"/>
              </a:rPr>
              <a:t>нагро</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err="1">
                <a:solidFill>
                  <a:srgbClr val="000000"/>
                </a:solidFill>
                <a:latin typeface="Times New Roman" panose="02020603050405020304" pitchFamily="18" charset="0"/>
                <a:cs typeface="Times New Roman" panose="02020603050405020304" pitchFamily="18" charset="0"/>
              </a:rPr>
              <a:t>маджувати</a:t>
            </a:r>
            <a:r>
              <a:rPr lang="uk-UA" sz="2200" dirty="0">
                <a:solidFill>
                  <a:srgbClr val="000000"/>
                </a:solidFill>
                <a:latin typeface="Times New Roman" panose="02020603050405020304" pitchFamily="18" charset="0"/>
                <a:cs typeface="Times New Roman" panose="02020603050405020304" pitchFamily="18" charset="0"/>
              </a:rPr>
              <a:t> гроші,</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дає можливість</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визначити чинники,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які впливають на ці</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мотиви, а значить —</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на динаміку попиту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на гроші (табл. </a:t>
            </a:r>
            <a:r>
              <a:rPr lang="uk-UA" sz="2200" dirty="0" smtClean="0">
                <a:solidFill>
                  <a:srgbClr val="000000"/>
                </a:solidFill>
                <a:latin typeface="Times New Roman" panose="02020603050405020304" pitchFamily="18" charset="0"/>
                <a:cs typeface="Times New Roman" panose="02020603050405020304" pitchFamily="18" charset="0"/>
              </a:rPr>
              <a:t>2):</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3218406" y="561315"/>
            <a:ext cx="8333571" cy="5694629"/>
          </a:xfrm>
          <a:prstGeom prst="rect">
            <a:avLst/>
          </a:prstGeom>
        </p:spPr>
      </p:pic>
    </p:spTree>
    <p:extLst>
      <p:ext uri="{BB962C8B-B14F-4D97-AF65-F5344CB8AC3E}">
        <p14:creationId xmlns:p14="http://schemas.microsoft.com/office/powerpoint/2010/main" val="330097672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Продовження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таблиці 2.</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2463209" y="561315"/>
            <a:ext cx="8319468" cy="5773268"/>
          </a:xfrm>
          <a:prstGeom prst="rect">
            <a:avLst/>
          </a:prstGeom>
        </p:spPr>
      </p:pic>
    </p:spTree>
    <p:extLst>
      <p:ext uri="{BB962C8B-B14F-4D97-AF65-F5344CB8AC3E}">
        <p14:creationId xmlns:p14="http://schemas.microsoft.com/office/powerpoint/2010/main" val="175358625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З </a:t>
            </a:r>
            <a:r>
              <a:rPr lang="ru-RU" sz="2200" dirty="0" err="1">
                <a:solidFill>
                  <a:srgbClr val="000000"/>
                </a:solidFill>
                <a:latin typeface="Times New Roman" panose="02020603050405020304" pitchFamily="18" charset="0"/>
                <a:cs typeface="Times New Roman" panose="02020603050405020304" pitchFamily="18" charset="0"/>
              </a:rPr>
              <a:t>урахування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новітніх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чинників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впливу</a:t>
            </a:r>
            <a:r>
              <a:rPr lang="ru-RU" sz="2200" dirty="0">
                <a:solidFill>
                  <a:srgbClr val="000000"/>
                </a:solidFill>
                <a:latin typeface="Times New Roman" panose="02020603050405020304" pitchFamily="18" charset="0"/>
                <a:cs typeface="Times New Roman" panose="02020603050405020304" pitchFamily="18" charset="0"/>
              </a:rPr>
              <a:t> на попит формулу </a:t>
            </a:r>
            <a:r>
              <a:rPr lang="ru-RU" sz="2200" dirty="0" err="1">
                <a:solidFill>
                  <a:srgbClr val="000000"/>
                </a:solidFill>
                <a:latin typeface="Times New Roman" panose="02020603050405020304" pitchFamily="18" charset="0"/>
                <a:cs typeface="Times New Roman" panose="02020603050405020304" pitchFamily="18" charset="0"/>
              </a:rPr>
              <a:t>його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можна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записати</a:t>
            </a:r>
            <a:r>
              <a:rPr lang="ru-RU" sz="2200" dirty="0">
                <a:solidFill>
                  <a:srgbClr val="000000"/>
                </a:solidFill>
                <a:latin typeface="Times New Roman" panose="02020603050405020304" pitchFamily="18" charset="0"/>
                <a:cs typeface="Times New Roman" panose="02020603050405020304" pitchFamily="18" charset="0"/>
              </a:rPr>
              <a:t> у такому </a:t>
            </a:r>
            <a:r>
              <a:rPr lang="ru-RU" sz="2200" dirty="0" err="1">
                <a:solidFill>
                  <a:srgbClr val="000000"/>
                </a:solidFill>
                <a:latin typeface="Times New Roman" panose="02020603050405020304" pitchFamily="18" charset="0"/>
                <a:cs typeface="Times New Roman" panose="02020603050405020304" pitchFamily="18" charset="0"/>
              </a:rPr>
              <a:t>вигляді</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1461601" y="1394234"/>
            <a:ext cx="9620062" cy="2790683"/>
          </a:xfrm>
          <a:prstGeom prst="rect">
            <a:avLst/>
          </a:prstGeom>
        </p:spPr>
      </p:pic>
    </p:spTree>
    <p:extLst>
      <p:ext uri="{BB962C8B-B14F-4D97-AF65-F5344CB8AC3E}">
        <p14:creationId xmlns:p14="http://schemas.microsoft.com/office/powerpoint/2010/main" val="5068359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грошей	 передає їх у чуже розпорядження прямо, а не в обмін на реальне благо, а покупець одержує їх у своє розпорядження на таких же засадах. Тому на цьому ринку цінність переміщується між його суб’єктами лише в грошовій формі, в односторонньому порядку, з поверненням до власника. А метою такого переміщення грошей стає одержання додаткового доходу, а не купівля-продаж товарної цінності. Продавець грошей прагне одержати додатковий дохід, що називається процентом (процентним доходом), як плату за тимчасову відмову від користування цими грошима і передання цього права іншій особі. Покупець грошей має намір одержати додатковий дохід від розширення виробничої чи комерційної діяльності, використавши отриману у своє розпорядження додаткову суму грошей.</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Завдяки вказаним особливостям грошового ринку продаж грошей тут виступає у формі передання цих грошей їх власниками своїм контрагентам у тимчасове користування в обмін на такі інструменти, які надають їм можливість зберегти право власності на ці гроші, відновити право розпорядження ними та одержати процентний дохід. Відповідно купівля грошей є формою одержання суб’єктами ринку у своє розпорядження певної суми грошей в обмін на зазначені інструменти, які заведено називати фінансовими.</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362571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spcBef>
                <a:spcPts val="0"/>
              </a:spcBef>
            </a:pPr>
            <a:r>
              <a:rPr lang="uk-UA" sz="2400" b="1" dirty="0" smtClean="0">
                <a:solidFill>
                  <a:srgbClr val="000000"/>
                </a:solidFill>
                <a:latin typeface="Times New Roman" panose="02020603050405020304" pitchFamily="18" charset="0"/>
                <a:cs typeface="Times New Roman" panose="02020603050405020304" pitchFamily="18" charset="0"/>
              </a:rPr>
              <a:t>3. Пропозиція грошей</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Рисунок 6. Характеристика</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п</a:t>
            </a:r>
            <a:r>
              <a:rPr lang="uk-UA" sz="2200" dirty="0" smtClean="0">
                <a:solidFill>
                  <a:srgbClr val="000000"/>
                </a:solidFill>
                <a:latin typeface="Times New Roman" panose="02020603050405020304" pitchFamily="18" charset="0"/>
                <a:cs typeface="Times New Roman" panose="02020603050405020304" pitchFamily="18" charset="0"/>
              </a:rPr>
              <a:t>ропозиції грошей</a:t>
            </a: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4498744" y="561315"/>
            <a:ext cx="6194143" cy="5803945"/>
          </a:xfrm>
          <a:prstGeom prst="rect">
            <a:avLst/>
          </a:prstGeom>
        </p:spPr>
      </p:pic>
    </p:spTree>
    <p:extLst>
      <p:ext uri="{BB962C8B-B14F-4D97-AF65-F5344CB8AC3E}">
        <p14:creationId xmlns:p14="http://schemas.microsoft.com/office/powerpoint/2010/main" val="37123732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На рівні окремого економічного суб’єкта пропозиція грошей взаємодіє з попитом на гроші як його альтернатива. Якщо фактичний запас грошей окремого індивіда перевищує його попит на гроші, а це можливо при зростанні альтернативної вартості зберігання грошей, то цей індивід пропонуватиме частину свого запасу грошей на ринок до продажу. І навпаки, при перевищенні попиту над наявним запасом індивід буде купувати їх на ринку чи іншими способами задовольняти попит. Тому на цьому рівні пропозиція і попит постійно чергуються — при зростанні рівня процента економічний суб’єкт виступатиме на ринку з пропозицією грошей, а при зниженні — з попитом на гроші.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 макроекономічному рівні пропозиція грошей формується дещо по іншому. Вважається, що всі економічні суб’єкти одночасно не можуть запропонувати на ринку грошей більше від наявного у них запасу грошей. Тобто фактична маса грошей в обороті є природною межею пропозиції грошей. Ніякі </a:t>
            </a:r>
            <a:r>
              <a:rPr lang="uk-UA" sz="2200" dirty="0" err="1" smtClean="0">
                <a:solidFill>
                  <a:srgbClr val="000000"/>
                </a:solidFill>
                <a:latin typeface="Times New Roman" panose="02020603050405020304" pitchFamily="18" charset="0"/>
                <a:cs typeface="Times New Roman" panose="02020603050405020304" pitchFamily="18" charset="0"/>
              </a:rPr>
              <a:t>стимулювальні</a:t>
            </a:r>
            <a:r>
              <a:rPr lang="uk-UA" sz="2200" dirty="0" smtClean="0">
                <a:solidFill>
                  <a:srgbClr val="000000"/>
                </a:solidFill>
                <a:latin typeface="Times New Roman" panose="02020603050405020304" pitchFamily="18" charset="0"/>
                <a:cs typeface="Times New Roman" panose="02020603050405020304" pitchFamily="18" charset="0"/>
              </a:rPr>
              <a:t> фактори, наприклад зростання процента, не можуть збільшити пропозицію грошей понад цю межу. Якщо ж виникає потреба збільшити пропозицію понад цю межу, що можливо при зростанні сукупного попиту на гроші, то це можна зробити тільки додатковою емісією грошей в оборот. Тому емісія грошей розглядається як зростання пропозиції на ринку грошей, а вилучення грошей з обороту — як скорочення їх пропозиції.</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283197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ctr">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Рисунок 7. Чинники формування пропозиції грошей</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1293485" y="1023041"/>
            <a:ext cx="9866092" cy="4961300"/>
          </a:xfrm>
          <a:prstGeom prst="rect">
            <a:avLst/>
          </a:prstGeom>
        </p:spPr>
      </p:pic>
    </p:spTree>
    <p:extLst>
      <p:ext uri="{BB962C8B-B14F-4D97-AF65-F5344CB8AC3E}">
        <p14:creationId xmlns:p14="http://schemas.microsoft.com/office/powerpoint/2010/main" val="149901967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ctr">
              <a:spcBef>
                <a:spcPts val="0"/>
              </a:spcBef>
            </a:pPr>
            <a:r>
              <a:rPr lang="ru-RU" sz="2400" b="1" dirty="0">
                <a:solidFill>
                  <a:srgbClr val="000000"/>
                </a:solidFill>
                <a:latin typeface="Times New Roman" panose="02020603050405020304" pitchFamily="18" charset="0"/>
                <a:cs typeface="Times New Roman" panose="02020603050405020304" pitchFamily="18" charset="0"/>
              </a:rPr>
              <a:t>4. </a:t>
            </a:r>
            <a:r>
              <a:rPr lang="ru-RU" sz="2400" b="1" dirty="0" err="1">
                <a:solidFill>
                  <a:srgbClr val="000000"/>
                </a:solidFill>
                <a:latin typeface="Times New Roman" panose="02020603050405020304" pitchFamily="18" charset="0"/>
                <a:cs typeface="Times New Roman" panose="02020603050405020304" pitchFamily="18" charset="0"/>
              </a:rPr>
              <a:t>Рівновага</a:t>
            </a:r>
            <a:r>
              <a:rPr lang="ru-RU" sz="2400" b="1" dirty="0">
                <a:solidFill>
                  <a:srgbClr val="000000"/>
                </a:solidFill>
                <a:latin typeface="Times New Roman" panose="02020603050405020304" pitchFamily="18" charset="0"/>
                <a:cs typeface="Times New Roman" panose="02020603050405020304" pitchFamily="18" charset="0"/>
              </a:rPr>
              <a:t> на ринку грошей</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Принципово </a:t>
            </a:r>
            <a:r>
              <a:rPr lang="uk-UA" sz="2200" dirty="0">
                <a:solidFill>
                  <a:srgbClr val="000000"/>
                </a:solidFill>
                <a:latin typeface="Times New Roman" panose="02020603050405020304" pitchFamily="18" charset="0"/>
                <a:cs typeface="Times New Roman" panose="02020603050405020304" pitchFamily="18" charset="0"/>
              </a:rPr>
              <a:t>важливою функцією </a:t>
            </a:r>
            <a:r>
              <a:rPr lang="uk-UA" sz="2200" dirty="0" smtClean="0">
                <a:solidFill>
                  <a:srgbClr val="000000"/>
                </a:solidFill>
                <a:latin typeface="Times New Roman" panose="02020603050405020304" pitchFamily="18" charset="0"/>
                <a:cs typeface="Times New Roman" panose="02020603050405020304" pitchFamily="18" charset="0"/>
              </a:rPr>
              <a:t>грошового</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ринку </a:t>
            </a:r>
            <a:r>
              <a:rPr lang="uk-UA" sz="2200" dirty="0">
                <a:solidFill>
                  <a:srgbClr val="000000"/>
                </a:solidFill>
                <a:latin typeface="Times New Roman" panose="02020603050405020304" pitchFamily="18" charset="0"/>
                <a:cs typeface="Times New Roman" panose="02020603050405020304" pitchFamily="18" charset="0"/>
              </a:rPr>
              <a:t>є забезпечення рівноваги </a:t>
            </a:r>
            <a:r>
              <a:rPr lang="uk-UA" sz="2200" dirty="0" smtClean="0">
                <a:solidFill>
                  <a:srgbClr val="000000"/>
                </a:solidFill>
                <a:latin typeface="Times New Roman" panose="02020603050405020304" pitchFamily="18" charset="0"/>
                <a:cs typeface="Times New Roman" panose="02020603050405020304" pitchFamily="18" charset="0"/>
              </a:rPr>
              <a:t>між</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попитом </a:t>
            </a:r>
            <a:r>
              <a:rPr lang="uk-UA" sz="2200" dirty="0">
                <a:solidFill>
                  <a:srgbClr val="000000"/>
                </a:solidFill>
                <a:latin typeface="Times New Roman" panose="02020603050405020304" pitchFamily="18" charset="0"/>
                <a:cs typeface="Times New Roman" panose="02020603050405020304" pitchFamily="18" charset="0"/>
              </a:rPr>
              <a:t>і пропозицією </a:t>
            </a:r>
            <a:r>
              <a:rPr lang="uk-UA" sz="2200" dirty="0" smtClean="0">
                <a:solidFill>
                  <a:srgbClr val="000000"/>
                </a:solidFill>
                <a:latin typeface="Times New Roman" panose="02020603050405020304" pitchFamily="18" charset="0"/>
                <a:cs typeface="Times New Roman" panose="02020603050405020304" pitchFamily="18" charset="0"/>
              </a:rPr>
              <a:t>грошей.</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Монетаристи </a:t>
            </a:r>
            <a:r>
              <a:rPr lang="uk-UA" sz="2200" dirty="0">
                <a:solidFill>
                  <a:srgbClr val="000000"/>
                </a:solidFill>
                <a:latin typeface="Times New Roman" panose="02020603050405020304" pitchFamily="18" charset="0"/>
                <a:cs typeface="Times New Roman" panose="02020603050405020304" pitchFamily="18" charset="0"/>
              </a:rPr>
              <a:t>опрацювали кілька </a:t>
            </a:r>
            <a:r>
              <a:rPr lang="uk-UA" sz="2200" dirty="0" err="1" smtClean="0">
                <a:solidFill>
                  <a:srgbClr val="000000"/>
                </a:solidFill>
                <a:latin typeface="Times New Roman" panose="02020603050405020304" pitchFamily="18" charset="0"/>
                <a:cs typeface="Times New Roman" panose="02020603050405020304" pitchFamily="18" charset="0"/>
              </a:rPr>
              <a:t>теоретич</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них </a:t>
            </a:r>
            <a:r>
              <a:rPr lang="uk-UA" sz="2200" dirty="0">
                <a:solidFill>
                  <a:srgbClr val="000000"/>
                </a:solidFill>
                <a:latin typeface="Times New Roman" panose="02020603050405020304" pitchFamily="18" charset="0"/>
                <a:cs typeface="Times New Roman" panose="02020603050405020304" pitchFamily="18" charset="0"/>
              </a:rPr>
              <a:t>моделей встановлення </a:t>
            </a:r>
            <a:r>
              <a:rPr lang="uk-UA" sz="2200" dirty="0" smtClean="0">
                <a:solidFill>
                  <a:srgbClr val="000000"/>
                </a:solidFill>
                <a:latin typeface="Times New Roman" panose="02020603050405020304" pitchFamily="18" charset="0"/>
                <a:cs typeface="Times New Roman" panose="02020603050405020304" pitchFamily="18" charset="0"/>
              </a:rPr>
              <a:t>грошової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рівноваги </a:t>
            </a:r>
            <a:r>
              <a:rPr lang="uk-UA" sz="2200" dirty="0">
                <a:solidFill>
                  <a:srgbClr val="000000"/>
                </a:solidFill>
                <a:latin typeface="Times New Roman" panose="02020603050405020304" pitchFamily="18" charset="0"/>
                <a:cs typeface="Times New Roman" panose="02020603050405020304" pitchFamily="18" charset="0"/>
              </a:rPr>
              <a:t>на основі взаємодії </a:t>
            </a:r>
            <a:r>
              <a:rPr lang="uk-UA" sz="2200" dirty="0" smtClean="0">
                <a:solidFill>
                  <a:srgbClr val="000000"/>
                </a:solidFill>
                <a:latin typeface="Times New Roman" panose="02020603050405020304" pitchFamily="18" charset="0"/>
                <a:cs typeface="Times New Roman" panose="02020603050405020304" pitchFamily="18" charset="0"/>
              </a:rPr>
              <a:t>грошової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маси</a:t>
            </a:r>
            <a:r>
              <a:rPr lang="uk-UA" sz="2200" dirty="0">
                <a:solidFill>
                  <a:srgbClr val="000000"/>
                </a:solidFill>
                <a:latin typeface="Times New Roman" panose="02020603050405020304" pitchFamily="18" charset="0"/>
                <a:cs typeface="Times New Roman" panose="02020603050405020304" pitchFamily="18" charset="0"/>
              </a:rPr>
              <a:t>, реальних доходів і норми процента</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На рис. </a:t>
            </a:r>
            <a:r>
              <a:rPr lang="ru-RU" sz="2200" dirty="0" smtClean="0">
                <a:solidFill>
                  <a:srgbClr val="000000"/>
                </a:solidFill>
                <a:latin typeface="Times New Roman" panose="02020603050405020304" pitchFamily="18" charset="0"/>
                <a:cs typeface="Times New Roman" panose="02020603050405020304" pitchFamily="18" charset="0"/>
              </a:rPr>
              <a:t>8 </a:t>
            </a:r>
            <a:r>
              <a:rPr lang="ru-RU" sz="2200" dirty="0">
                <a:solidFill>
                  <a:srgbClr val="000000"/>
                </a:solidFill>
                <a:latin typeface="Times New Roman" panose="02020603050405020304" pitchFamily="18" charset="0"/>
                <a:cs typeface="Times New Roman" panose="02020603050405020304" pitchFamily="18" charset="0"/>
              </a:rPr>
              <a:t>по </a:t>
            </a:r>
            <a:r>
              <a:rPr lang="ru-RU" sz="2200" dirty="0" err="1">
                <a:solidFill>
                  <a:srgbClr val="000000"/>
                </a:solidFill>
                <a:latin typeface="Times New Roman" panose="02020603050405020304" pitchFamily="18" charset="0"/>
                <a:cs typeface="Times New Roman" panose="02020603050405020304" pitchFamily="18" charset="0"/>
              </a:rPr>
              <a:t>горизонтальній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вісі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показано</a:t>
            </a:r>
          </a:p>
          <a:p>
            <a:pPr algn="just">
              <a:spcBef>
                <a:spcPts val="0"/>
              </a:spcBef>
            </a:pPr>
            <a:r>
              <a:rPr lang="ru-RU" sz="2200" dirty="0" err="1" smtClean="0">
                <a:solidFill>
                  <a:srgbClr val="000000"/>
                </a:solidFill>
                <a:latin typeface="Times New Roman" panose="02020603050405020304" pitchFamily="18" charset="0"/>
                <a:cs typeface="Times New Roman" panose="02020603050405020304" pitchFamily="18" charset="0"/>
              </a:rPr>
              <a:t>загальну</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кількість</a:t>
            </a:r>
            <a:r>
              <a:rPr lang="ru-RU" sz="2200" dirty="0">
                <a:solidFill>
                  <a:srgbClr val="000000"/>
                </a:solidFill>
                <a:latin typeface="Times New Roman" panose="02020603050405020304" pitchFamily="18" charset="0"/>
                <a:cs typeface="Times New Roman" panose="02020603050405020304" pitchFamily="18" charset="0"/>
              </a:rPr>
              <a:t> грошей (М), по </a:t>
            </a:r>
            <a:r>
              <a:rPr lang="ru-RU" sz="2200" dirty="0" smtClean="0">
                <a:solidFill>
                  <a:srgbClr val="000000"/>
                </a:solidFill>
                <a:latin typeface="Times New Roman" panose="02020603050405020304" pitchFamily="18" charset="0"/>
                <a:cs typeface="Times New Roman" panose="02020603050405020304" pitchFamily="18" charset="0"/>
              </a:rPr>
              <a:t>вер-</a:t>
            </a:r>
          </a:p>
          <a:p>
            <a:pPr algn="just">
              <a:spcBef>
                <a:spcPts val="0"/>
              </a:spcBef>
            </a:pPr>
            <a:r>
              <a:rPr lang="ru-RU" sz="2200" dirty="0" err="1" smtClean="0">
                <a:solidFill>
                  <a:srgbClr val="000000"/>
                </a:solidFill>
                <a:latin typeface="Times New Roman" panose="02020603050405020304" pitchFamily="18" charset="0"/>
                <a:cs typeface="Times New Roman" panose="02020603050405020304" pitchFamily="18" charset="0"/>
              </a:rPr>
              <a:t>тикальній</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номінальну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процентну</a:t>
            </a:r>
            <a:r>
              <a:rPr lang="ru-RU" sz="2200" dirty="0">
                <a:solidFill>
                  <a:srgbClr val="000000"/>
                </a:solidFill>
                <a:latin typeface="Times New Roman" panose="02020603050405020304" pitchFamily="18" charset="0"/>
                <a:cs typeface="Times New Roman" panose="02020603050405020304" pitchFamily="18" charset="0"/>
              </a:rPr>
              <a:t> ставку</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Пряма (М</a:t>
            </a:r>
            <a:r>
              <a:rPr lang="en-US" sz="2200" dirty="0">
                <a:solidFill>
                  <a:srgbClr val="000000"/>
                </a:solidFill>
                <a:latin typeface="Times New Roman" panose="02020603050405020304" pitchFamily="18" charset="0"/>
                <a:cs typeface="Times New Roman" panose="02020603050405020304" pitchFamily="18" charset="0"/>
              </a:rPr>
              <a:t>s), </a:t>
            </a:r>
            <a:r>
              <a:rPr lang="uk-UA" sz="2200" dirty="0">
                <a:solidFill>
                  <a:srgbClr val="000000"/>
                </a:solidFill>
                <a:latin typeface="Times New Roman" panose="02020603050405020304" pitchFamily="18" charset="0"/>
                <a:cs typeface="Times New Roman" panose="02020603050405020304" pitchFamily="18" charset="0"/>
              </a:rPr>
              <a:t>що вертикальна </a:t>
            </a:r>
            <a:r>
              <a:rPr lang="uk-UA" sz="2200" dirty="0" err="1" smtClean="0">
                <a:solidFill>
                  <a:srgbClr val="000000"/>
                </a:solidFill>
                <a:latin typeface="Times New Roman" panose="02020603050405020304" pitchFamily="18" charset="0"/>
                <a:cs typeface="Times New Roman" panose="02020603050405020304" pitchFamily="18" charset="0"/>
              </a:rPr>
              <a:t>вісі</a:t>
            </a: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абсцис</a:t>
            </a:r>
            <a:r>
              <a:rPr lang="uk-UA" sz="2200" dirty="0">
                <a:solidFill>
                  <a:srgbClr val="000000"/>
                </a:solidFill>
                <a:latin typeface="Times New Roman" panose="02020603050405020304" pitchFamily="18" charset="0"/>
                <a:cs typeface="Times New Roman" panose="02020603050405020304" pitchFamily="18" charset="0"/>
              </a:rPr>
              <a:t>, характеризує пропозицію грошей, яка вважається більш сталою величиною; попит на гроші – змінна величина, динаміка якої показана у вигляді лінії (М</a:t>
            </a:r>
            <a:r>
              <a:rPr lang="en-US" sz="2200" dirty="0">
                <a:solidFill>
                  <a:srgbClr val="000000"/>
                </a:solidFill>
                <a:latin typeface="Times New Roman" panose="02020603050405020304" pitchFamily="18" charset="0"/>
                <a:cs typeface="Times New Roman" panose="02020603050405020304" pitchFamily="18" charset="0"/>
              </a:rPr>
              <a:t>d), </a:t>
            </a:r>
            <a:r>
              <a:rPr lang="uk-UA" sz="2200" dirty="0">
                <a:solidFill>
                  <a:srgbClr val="000000"/>
                </a:solidFill>
                <a:latin typeface="Times New Roman" panose="02020603050405020304" pitchFamily="18" charset="0"/>
                <a:cs typeface="Times New Roman" panose="02020603050405020304" pitchFamily="18" charset="0"/>
              </a:rPr>
              <a:t>нахиленої вниз. За вищих процентних </a:t>
            </a:r>
            <a:r>
              <a:rPr lang="uk-UA" sz="2200" dirty="0" smtClean="0">
                <a:solidFill>
                  <a:srgbClr val="000000"/>
                </a:solidFill>
                <a:latin typeface="Times New Roman" panose="02020603050405020304" pitchFamily="18" charset="0"/>
                <a:cs typeface="Times New Roman" panose="02020603050405020304" pitchFamily="18" charset="0"/>
              </a:rPr>
              <a:t>ставок </a:t>
            </a:r>
            <a:r>
              <a:rPr lang="ru-RU" sz="2200" dirty="0" err="1">
                <a:solidFill>
                  <a:srgbClr val="000000"/>
                </a:solidFill>
                <a:latin typeface="Times New Roman" panose="02020603050405020304" pitchFamily="18" charset="0"/>
                <a:cs typeface="Times New Roman" panose="02020603050405020304" pitchFamily="18" charset="0"/>
              </a:rPr>
              <a:t>суб’єкти</a:t>
            </a:r>
            <a:r>
              <a:rPr lang="ru-RU" sz="2200" dirty="0">
                <a:solidFill>
                  <a:srgbClr val="000000"/>
                </a:solidFill>
                <a:latin typeface="Times New Roman" panose="02020603050405020304" pitchFamily="18" charset="0"/>
                <a:cs typeface="Times New Roman" panose="02020603050405020304" pitchFamily="18" charset="0"/>
              </a:rPr>
              <a:t> ринку </a:t>
            </a:r>
            <a:r>
              <a:rPr lang="ru-RU" sz="2200" dirty="0" err="1">
                <a:solidFill>
                  <a:srgbClr val="000000"/>
                </a:solidFill>
                <a:latin typeface="Times New Roman" panose="02020603050405020304" pitchFamily="18" charset="0"/>
                <a:cs typeface="Times New Roman" panose="02020603050405020304" pitchFamily="18" charset="0"/>
              </a:rPr>
              <a:t>переміщують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більшу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частину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своїх</a:t>
            </a: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6071413" y="1385180"/>
            <a:ext cx="5218827" cy="3684761"/>
          </a:xfrm>
          <a:prstGeom prst="rect">
            <a:avLst/>
          </a:prstGeom>
        </p:spPr>
      </p:pic>
    </p:spTree>
    <p:extLst>
      <p:ext uri="{BB962C8B-B14F-4D97-AF65-F5344CB8AC3E}">
        <p14:creationId xmlns:p14="http://schemas.microsoft.com/office/powerpoint/2010/main" val="115502840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грошових залишків (що не приносять доходу) до високодохідних активів (чим нижча процентна ставка, тим більше процент тримають у високоліквідних активах).</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Перетин </a:t>
            </a:r>
            <a:r>
              <a:rPr lang="uk-UA" sz="2200" dirty="0">
                <a:solidFill>
                  <a:srgbClr val="000000"/>
                </a:solidFill>
                <a:latin typeface="Times New Roman" panose="02020603050405020304" pitchFamily="18" charset="0"/>
                <a:cs typeface="Times New Roman" panose="02020603050405020304" pitchFamily="18" charset="0"/>
              </a:rPr>
              <a:t>ліній М</a:t>
            </a:r>
            <a:r>
              <a:rPr lang="en-US" sz="2200" dirty="0">
                <a:solidFill>
                  <a:srgbClr val="000000"/>
                </a:solidFill>
                <a:latin typeface="Times New Roman" panose="02020603050405020304" pitchFamily="18" charset="0"/>
                <a:cs typeface="Times New Roman" panose="02020603050405020304" pitchFamily="18" charset="0"/>
              </a:rPr>
              <a:t>d </a:t>
            </a:r>
            <a:r>
              <a:rPr lang="uk-UA" sz="2200" dirty="0">
                <a:solidFill>
                  <a:srgbClr val="000000"/>
                </a:solidFill>
                <a:latin typeface="Times New Roman" panose="02020603050405020304" pitchFamily="18" charset="0"/>
                <a:cs typeface="Times New Roman" panose="02020603050405020304" pitchFamily="18" charset="0"/>
              </a:rPr>
              <a:t>і М</a:t>
            </a:r>
            <a:r>
              <a:rPr lang="en-US" sz="2200" dirty="0">
                <a:solidFill>
                  <a:srgbClr val="000000"/>
                </a:solidFill>
                <a:latin typeface="Times New Roman" panose="02020603050405020304" pitchFamily="18" charset="0"/>
                <a:cs typeface="Times New Roman" panose="02020603050405020304" pitchFamily="18" charset="0"/>
              </a:rPr>
              <a:t>s </a:t>
            </a:r>
            <a:r>
              <a:rPr lang="uk-UA" sz="2200" dirty="0">
                <a:solidFill>
                  <a:srgbClr val="000000"/>
                </a:solidFill>
                <a:latin typeface="Times New Roman" panose="02020603050405020304" pitchFamily="18" charset="0"/>
                <a:cs typeface="Times New Roman" panose="02020603050405020304" pitchFamily="18" charset="0"/>
              </a:rPr>
              <a:t>у точці (Е) визначає не лише момент встановлення рівноваги монетарного ринку, а й показник рівноважної норми процента (</a:t>
            </a:r>
            <a:r>
              <a:rPr lang="en-US" sz="2200" dirty="0">
                <a:solidFill>
                  <a:srgbClr val="000000"/>
                </a:solidFill>
                <a:latin typeface="Times New Roman" panose="02020603050405020304" pitchFamily="18" charset="0"/>
                <a:cs typeface="Times New Roman" panose="02020603050405020304" pitchFamily="18" charset="0"/>
              </a:rPr>
              <a:t>r</a:t>
            </a:r>
            <a:r>
              <a:rPr lang="en-US" sz="1200" dirty="0">
                <a:solidFill>
                  <a:srgbClr val="000000"/>
                </a:solidFill>
                <a:latin typeface="Times New Roman" panose="02020603050405020304" pitchFamily="18" charset="0"/>
                <a:cs typeface="Times New Roman" panose="02020603050405020304" pitchFamily="18" charset="0"/>
              </a:rPr>
              <a:t>0</a:t>
            </a:r>
            <a:r>
              <a:rPr lang="en-US" sz="2200" dirty="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яка в даному разі є похідною величиною. З будь-якою більш низькою процентною ставкою рівень попиту на гроші перевершуватиме їх кількісну пропозицію. І навпаки, з будь-якою більш високою процентною ставкою пропозиція грошей перевищує рівень попиту. Тільки в точці (Е) пропозиція і попит збігаються (рівноважні).</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Тепер графічно покажемо наслідки зміни в пропозиції або попиті на гроші, що відбуваються на монетарному ринку. Скажімо, у центрального банку виникли побоювання щодо інфляції і він вирішив зробити монетарну політику більш жорсткою, продаючи цінні папери і зменшуючи пропозицію грошей. Вплив такої політики показано на рис. </a:t>
            </a:r>
            <a:r>
              <a:rPr lang="uk-UA" sz="2200" dirty="0" smtClean="0">
                <a:solidFill>
                  <a:srgbClr val="000000"/>
                </a:solidFill>
                <a:latin typeface="Times New Roman" panose="02020603050405020304" pitchFamily="18" charset="0"/>
                <a:cs typeface="Times New Roman" panose="02020603050405020304" pitchFamily="18" charset="0"/>
              </a:rPr>
              <a:t>9</a:t>
            </a:r>
            <a:r>
              <a:rPr lang="uk-UA" sz="2200" dirty="0">
                <a:solidFill>
                  <a:srgbClr val="000000"/>
                </a:solidFill>
                <a:latin typeface="Times New Roman" panose="02020603050405020304" pitchFamily="18" charset="0"/>
                <a:cs typeface="Times New Roman" panose="02020603050405020304" pitchFamily="18" charset="0"/>
              </a:rPr>
              <a:t>. Переміщення лінії (М</a:t>
            </a:r>
            <a:r>
              <a:rPr lang="en-US" sz="2200" dirty="0">
                <a:solidFill>
                  <a:srgbClr val="000000"/>
                </a:solidFill>
                <a:latin typeface="Times New Roman" panose="02020603050405020304" pitchFamily="18" charset="0"/>
                <a:cs typeface="Times New Roman" panose="02020603050405020304" pitchFamily="18" charset="0"/>
              </a:rPr>
              <a:t>s) </a:t>
            </a:r>
            <a:r>
              <a:rPr lang="uk-UA" sz="2200" dirty="0">
                <a:solidFill>
                  <a:srgbClr val="000000"/>
                </a:solidFill>
                <a:latin typeface="Times New Roman" panose="02020603050405020304" pitchFamily="18" charset="0"/>
                <a:cs typeface="Times New Roman" panose="02020603050405020304" pitchFamily="18" charset="0"/>
              </a:rPr>
              <a:t>пропозиції грошей уліво означає, що за існуючої ставки (</a:t>
            </a:r>
            <a:r>
              <a:rPr lang="en-US" sz="2200" dirty="0">
                <a:solidFill>
                  <a:srgbClr val="000000"/>
                </a:solidFill>
                <a:latin typeface="Times New Roman" panose="02020603050405020304" pitchFamily="18" charset="0"/>
                <a:cs typeface="Times New Roman" panose="02020603050405020304" pitchFamily="18" charset="0"/>
              </a:rPr>
              <a:t>r0), </a:t>
            </a:r>
            <a:r>
              <a:rPr lang="uk-UA" sz="2200" dirty="0">
                <a:solidFill>
                  <a:srgbClr val="000000"/>
                </a:solidFill>
                <a:latin typeface="Times New Roman" panose="02020603050405020304" pitchFamily="18" charset="0"/>
                <a:cs typeface="Times New Roman" panose="02020603050405020304" pitchFamily="18" charset="0"/>
              </a:rPr>
              <a:t>запас грошей не забезпечує потреби суб’єктів ринку в грошах. Менша пропозиція грошей спричинила надлишковий попит на гроші. Суб’єкти ринку починають продавати свої активи і збільшувати запас грошей. Процентні ставки зростають доти, доки </a:t>
            </a:r>
            <a:r>
              <a:rPr lang="uk-UA" sz="2200" dirty="0" smtClean="0">
                <a:solidFill>
                  <a:srgbClr val="000000"/>
                </a:solidFill>
                <a:latin typeface="Times New Roman" panose="02020603050405020304" pitchFamily="18" charset="0"/>
                <a:cs typeface="Times New Roman" panose="02020603050405020304" pitchFamily="18" charset="0"/>
              </a:rPr>
              <a:t>не</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61328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err="1">
                <a:solidFill>
                  <a:srgbClr val="000000"/>
                </a:solidFill>
                <a:latin typeface="Times New Roman" panose="02020603050405020304" pitchFamily="18" charset="0"/>
                <a:cs typeface="Times New Roman" panose="02020603050405020304" pitchFamily="18" charset="0"/>
              </a:rPr>
              <a:t>досягнеться</a:t>
            </a:r>
            <a:r>
              <a:rPr lang="ru-RU" sz="2200" dirty="0">
                <a:solidFill>
                  <a:srgbClr val="000000"/>
                </a:solidFill>
                <a:latin typeface="Times New Roman" panose="02020603050405020304" pitchFamily="18" charset="0"/>
                <a:cs typeface="Times New Roman" panose="02020603050405020304" pitchFamily="18" charset="0"/>
              </a:rPr>
              <a:t> нова </a:t>
            </a:r>
            <a:r>
              <a:rPr lang="ru-RU" sz="2200" dirty="0" err="1">
                <a:solidFill>
                  <a:srgbClr val="000000"/>
                </a:solidFill>
                <a:latin typeface="Times New Roman" panose="02020603050405020304" pitchFamily="18" charset="0"/>
                <a:cs typeface="Times New Roman" panose="02020603050405020304" pitchFamily="18" charset="0"/>
              </a:rPr>
              <a:t>рівновага</a:t>
            </a:r>
            <a:r>
              <a:rPr lang="ru-RU" sz="2200" dirty="0">
                <a:solidFill>
                  <a:srgbClr val="000000"/>
                </a:solidFill>
                <a:latin typeface="Times New Roman" panose="02020603050405020304" pitchFamily="18" charset="0"/>
                <a:cs typeface="Times New Roman" panose="02020603050405020304" pitchFamily="18" charset="0"/>
              </a:rPr>
              <a:t>, як показано на рис. 9. у </a:t>
            </a:r>
            <a:r>
              <a:rPr lang="ru-RU" sz="2200" dirty="0" err="1">
                <a:solidFill>
                  <a:srgbClr val="000000"/>
                </a:solidFill>
                <a:latin typeface="Times New Roman" panose="02020603050405020304" pitchFamily="18" charset="0"/>
                <a:cs typeface="Times New Roman" panose="02020603050405020304" pitchFamily="18" charset="0"/>
              </a:rPr>
              <a:t>точці</a:t>
            </a:r>
            <a:r>
              <a:rPr lang="ru-RU" sz="2200" dirty="0">
                <a:solidFill>
                  <a:srgbClr val="000000"/>
                </a:solidFill>
                <a:latin typeface="Times New Roman" panose="02020603050405020304" pitchFamily="18" charset="0"/>
                <a:cs typeface="Times New Roman" panose="02020603050405020304" pitchFamily="18" charset="0"/>
              </a:rPr>
              <a:t> (Е</a:t>
            </a:r>
            <a:r>
              <a:rPr lang="ru-RU" sz="1400" dirty="0">
                <a:solidFill>
                  <a:srgbClr val="000000"/>
                </a:solidFill>
                <a:latin typeface="Times New Roman" panose="02020603050405020304" pitchFamily="18" charset="0"/>
                <a:cs typeface="Times New Roman" panose="02020603050405020304" pitchFamily="18" charset="0"/>
              </a:rPr>
              <a:t>1</a:t>
            </a:r>
            <a:r>
              <a:rPr lang="ru-RU" sz="2200" dirty="0">
                <a:solidFill>
                  <a:srgbClr val="000000"/>
                </a:solidFill>
                <a:latin typeface="Times New Roman" panose="02020603050405020304" pitchFamily="18" charset="0"/>
                <a:cs typeface="Times New Roman" panose="02020603050405020304" pitchFamily="18" charset="0"/>
              </a:rPr>
              <a:t>), за </a:t>
            </a:r>
            <a:r>
              <a:rPr lang="ru-RU" sz="2200" dirty="0" err="1">
                <a:solidFill>
                  <a:srgbClr val="000000"/>
                </a:solidFill>
                <a:latin typeface="Times New Roman" panose="02020603050405020304" pitchFamily="18" charset="0"/>
                <a:cs typeface="Times New Roman" panose="02020603050405020304" pitchFamily="18" charset="0"/>
              </a:rPr>
              <a:t>нової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вищої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процентної</a:t>
            </a:r>
            <a:r>
              <a:rPr lang="ru-RU" sz="2200" dirty="0">
                <a:solidFill>
                  <a:srgbClr val="000000"/>
                </a:solidFill>
                <a:latin typeface="Times New Roman" panose="02020603050405020304" pitchFamily="18" charset="0"/>
                <a:cs typeface="Times New Roman" panose="02020603050405020304" pitchFamily="18" charset="0"/>
              </a:rPr>
              <a:t> ставки (r</a:t>
            </a:r>
            <a:r>
              <a:rPr lang="ru-RU" sz="1200" dirty="0">
                <a:solidFill>
                  <a:srgbClr val="000000"/>
                </a:solidFill>
                <a:latin typeface="Times New Roman" panose="02020603050405020304" pitchFamily="18" charset="0"/>
                <a:cs typeface="Times New Roman" panose="02020603050405020304" pitchFamily="18" charset="0"/>
              </a:rPr>
              <a:t>1</a:t>
            </a:r>
            <a:r>
              <a:rPr lang="ru-RU" sz="2200" dirty="0" smtClean="0">
                <a:solidFill>
                  <a:srgbClr val="000000"/>
                </a:solidFill>
                <a:latin typeface="Times New Roman" panose="02020603050405020304" pitchFamily="18" charset="0"/>
                <a:cs typeface="Times New Roman" panose="02020603050405020304" pitchFamily="18" charset="0"/>
              </a:rPr>
              <a:t>). 			Рисунок 9:									Рисунок 10:</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Послаблення монетарної політики або зменшення попиту на гроші призводить до протилежних результатів. Якщо центральний банк скуповує на відкритому ринку цінні папери і тим самим збільшує пропозицію грошей, як показано на рис. 9,</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1201061" y="1394234"/>
            <a:ext cx="9516285" cy="3621386"/>
          </a:xfrm>
          <a:prstGeom prst="rect">
            <a:avLst/>
          </a:prstGeom>
        </p:spPr>
      </p:pic>
    </p:spTree>
    <p:extLst>
      <p:ext uri="{BB962C8B-B14F-4D97-AF65-F5344CB8AC3E}">
        <p14:creationId xmlns:p14="http://schemas.microsoft.com/office/powerpoint/2010/main" val="128480328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тоді лінія (М</a:t>
            </a:r>
            <a:r>
              <a:rPr lang="en-US" sz="2200" dirty="0">
                <a:solidFill>
                  <a:srgbClr val="000000"/>
                </a:solidFill>
                <a:latin typeface="Times New Roman" panose="02020603050405020304" pitchFamily="18" charset="0"/>
                <a:cs typeface="Times New Roman" panose="02020603050405020304" pitchFamily="18" charset="0"/>
              </a:rPr>
              <a:t>s) </a:t>
            </a:r>
            <a:r>
              <a:rPr lang="uk-UA" sz="2200" dirty="0">
                <a:solidFill>
                  <a:srgbClr val="000000"/>
                </a:solidFill>
                <a:latin typeface="Times New Roman" panose="02020603050405020304" pitchFamily="18" charset="0"/>
                <a:cs typeface="Times New Roman" panose="02020603050405020304" pitchFamily="18" charset="0"/>
              </a:rPr>
              <a:t>переміститься вправо. Тепер у точці Е спостерігається надлишок пропозиції грошей. Нова рівновага буде досягнута в точці Е</a:t>
            </a:r>
            <a:r>
              <a:rPr lang="uk-UA" sz="1400" dirty="0">
                <a:solidFill>
                  <a:srgbClr val="000000"/>
                </a:solidFill>
                <a:latin typeface="Times New Roman" panose="02020603050405020304" pitchFamily="18" charset="0"/>
                <a:cs typeface="Times New Roman" panose="02020603050405020304" pitchFamily="18" charset="0"/>
              </a:rPr>
              <a:t>2</a:t>
            </a:r>
            <a:r>
              <a:rPr lang="uk-UA" sz="2200" dirty="0">
                <a:solidFill>
                  <a:srgbClr val="000000"/>
                </a:solidFill>
                <a:latin typeface="Times New Roman" panose="02020603050405020304" pitchFamily="18" charset="0"/>
                <a:cs typeface="Times New Roman" panose="02020603050405020304" pitchFamily="18" charset="0"/>
              </a:rPr>
              <a:t>, за нижчої процентної ставки (</a:t>
            </a:r>
            <a:r>
              <a:rPr lang="en-US" sz="2200" dirty="0">
                <a:solidFill>
                  <a:srgbClr val="000000"/>
                </a:solidFill>
                <a:latin typeface="Times New Roman" panose="02020603050405020304" pitchFamily="18" charset="0"/>
                <a:cs typeface="Times New Roman" panose="02020603050405020304" pitchFamily="18" charset="0"/>
              </a:rPr>
              <a:t>r</a:t>
            </a:r>
            <a:r>
              <a:rPr lang="en-US" sz="1200" dirty="0">
                <a:solidFill>
                  <a:srgbClr val="000000"/>
                </a:solidFill>
                <a:latin typeface="Times New Roman" panose="02020603050405020304" pitchFamily="18" charset="0"/>
                <a:cs typeface="Times New Roman" panose="02020603050405020304" pitchFamily="18" charset="0"/>
              </a:rPr>
              <a:t>2</a:t>
            </a:r>
            <a:r>
              <a:rPr lang="en-US" sz="2200" dirty="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Таке зниження рівня процентної ставки спонукає суб’єктів ринку тримати активи в грошовій формі, оскільки альтернативна форма розміщення грошей у цінні папери є менш привабливою</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Порушення </a:t>
            </a:r>
            <a:r>
              <a:rPr lang="uk-UA" sz="2200" dirty="0">
                <a:solidFill>
                  <a:srgbClr val="000000"/>
                </a:solidFill>
                <a:latin typeface="Times New Roman" panose="02020603050405020304" pitchFamily="18" charset="0"/>
                <a:cs typeface="Times New Roman" panose="02020603050405020304" pitchFamily="18" charset="0"/>
              </a:rPr>
              <a:t>рівноваги на грошовому ринку може спричинятися зміною попиту на гроші. У разі збільшення реального обсягу виробництва або рівня цін попит на гроші збільшується. На рис. </a:t>
            </a:r>
            <a:r>
              <a:rPr lang="uk-UA" sz="2200" dirty="0" smtClean="0">
                <a:solidFill>
                  <a:srgbClr val="000000"/>
                </a:solidFill>
                <a:latin typeface="Times New Roman" panose="02020603050405020304" pitchFamily="18" charset="0"/>
                <a:cs typeface="Times New Roman" panose="02020603050405020304" pitchFamily="18" charset="0"/>
              </a:rPr>
              <a:t>3.10</a:t>
            </a:r>
            <a:r>
              <a:rPr lang="uk-UA" sz="2200" dirty="0">
                <a:solidFill>
                  <a:srgbClr val="000000"/>
                </a:solidFill>
                <a:latin typeface="Times New Roman" panose="02020603050405020304" pitchFamily="18" charset="0"/>
                <a:cs typeface="Times New Roman" panose="02020603050405020304" pitchFamily="18" charset="0"/>
              </a:rPr>
              <a:t>. лінія попиту переміщується справа вгору від М</a:t>
            </a:r>
            <a:r>
              <a:rPr lang="en-US" sz="2200" dirty="0">
                <a:solidFill>
                  <a:srgbClr val="000000"/>
                </a:solidFill>
                <a:latin typeface="Times New Roman" panose="02020603050405020304" pitchFamily="18" charset="0"/>
                <a:cs typeface="Times New Roman" panose="02020603050405020304" pitchFamily="18" charset="0"/>
              </a:rPr>
              <a:t>d </a:t>
            </a:r>
            <a:r>
              <a:rPr lang="uk-UA" sz="2200" dirty="0">
                <a:solidFill>
                  <a:srgbClr val="000000"/>
                </a:solidFill>
                <a:latin typeface="Times New Roman" panose="02020603050405020304" pitchFamily="18" charset="0"/>
                <a:cs typeface="Times New Roman" panose="02020603050405020304" pitchFamily="18" charset="0"/>
              </a:rPr>
              <a:t>до М</a:t>
            </a:r>
            <a:r>
              <a:rPr lang="en-US" sz="2200" dirty="0">
                <a:solidFill>
                  <a:srgbClr val="000000"/>
                </a:solidFill>
                <a:latin typeface="Times New Roman" panose="02020603050405020304" pitchFamily="18" charset="0"/>
                <a:cs typeface="Times New Roman" panose="02020603050405020304" pitchFamily="18" charset="0"/>
              </a:rPr>
              <a:t>d</a:t>
            </a:r>
            <a:r>
              <a:rPr lang="en-US" sz="1400" dirty="0">
                <a:solidFill>
                  <a:srgbClr val="000000"/>
                </a:solidFill>
                <a:latin typeface="Times New Roman" panose="02020603050405020304" pitchFamily="18" charset="0"/>
                <a:cs typeface="Times New Roman" panose="02020603050405020304" pitchFamily="18" charset="0"/>
              </a:rPr>
              <a:t>1</a:t>
            </a:r>
            <a:r>
              <a:rPr lang="en-US" sz="2200" dirty="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підвищуючи при цьому рівноважну процентну ставку до рівня (</a:t>
            </a:r>
            <a:r>
              <a:rPr lang="en-US" sz="2200" dirty="0">
                <a:solidFill>
                  <a:srgbClr val="000000"/>
                </a:solidFill>
                <a:latin typeface="Times New Roman" panose="02020603050405020304" pitchFamily="18" charset="0"/>
                <a:cs typeface="Times New Roman" panose="02020603050405020304" pitchFamily="18" charset="0"/>
              </a:rPr>
              <a:t>r</a:t>
            </a:r>
            <a:r>
              <a:rPr lang="en-US" sz="1400" dirty="0">
                <a:solidFill>
                  <a:srgbClr val="000000"/>
                </a:solidFill>
                <a:latin typeface="Times New Roman" panose="02020603050405020304" pitchFamily="18" charset="0"/>
                <a:cs typeface="Times New Roman" panose="02020603050405020304" pitchFamily="18" charset="0"/>
              </a:rPr>
              <a:t>1</a:t>
            </a:r>
            <a:r>
              <a:rPr lang="en-US" sz="2200" dirty="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Протилежні випадки мають місце у разі зменшення попиту на гроші через зниження цін або скорочення реального обсягу виробництва.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Отже</a:t>
            </a:r>
            <a:r>
              <a:rPr lang="uk-UA" sz="2200" dirty="0">
                <a:solidFill>
                  <a:srgbClr val="000000"/>
                </a:solidFill>
                <a:latin typeface="Times New Roman" panose="02020603050405020304" pitchFamily="18" charset="0"/>
                <a:cs typeface="Times New Roman" panose="02020603050405020304" pitchFamily="18" charset="0"/>
              </a:rPr>
              <a:t>, на монетарному ринку рівень процентної ставки змінюється таким чином, щоб відновити рівновагу між попитом і пропозицією. Збільшення маси грошей в обігу (грошових залишків) знижує рівноважну процентну ставку. Зростання цін або реальних доходів підвищує рівноважну процентну ставку.</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8930367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i="1" dirty="0" smtClean="0">
                <a:solidFill>
                  <a:srgbClr val="000000"/>
                </a:solidFill>
                <a:latin typeface="Times New Roman" panose="02020603050405020304" pitchFamily="18" charset="0"/>
                <a:cs typeface="Times New Roman" panose="02020603050405020304" pitchFamily="18" charset="0"/>
              </a:rPr>
              <a:t>	Грошовий </a:t>
            </a:r>
            <a:r>
              <a:rPr lang="uk-UA" sz="2200" i="1" dirty="0">
                <a:solidFill>
                  <a:srgbClr val="000000"/>
                </a:solidFill>
                <a:latin typeface="Times New Roman" panose="02020603050405020304" pitchFamily="18" charset="0"/>
                <a:cs typeface="Times New Roman" panose="02020603050405020304" pitchFamily="18" charset="0"/>
              </a:rPr>
              <a:t>ринок та інфляція.</a:t>
            </a:r>
            <a:r>
              <a:rPr lang="uk-UA" sz="2200" dirty="0">
                <a:solidFill>
                  <a:srgbClr val="000000"/>
                </a:solidFill>
                <a:latin typeface="Times New Roman" panose="02020603050405020304" pitchFamily="18" charset="0"/>
                <a:cs typeface="Times New Roman" panose="02020603050405020304" pitchFamily="18" charset="0"/>
              </a:rPr>
              <a:t> У кейнсіанській макроекономічній моделі формою прояву інфляції є динаміка цін, імпульс до зростання яких може виходити як з боку попиту, так і з боку пропозиції. Зупинимось на цих висновках більш детально.</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 </a:t>
            </a:r>
            <a:r>
              <a:rPr lang="uk-UA" sz="2200" dirty="0">
                <a:solidFill>
                  <a:srgbClr val="000000"/>
                </a:solidFill>
                <a:latin typeface="Times New Roman" panose="02020603050405020304" pitchFamily="18" charset="0"/>
                <a:cs typeface="Times New Roman" panose="02020603050405020304" pitchFamily="18" charset="0"/>
              </a:rPr>
              <a:t>рис. </a:t>
            </a:r>
            <a:r>
              <a:rPr lang="uk-UA" sz="2200" dirty="0" smtClean="0">
                <a:solidFill>
                  <a:srgbClr val="000000"/>
                </a:solidFill>
                <a:latin typeface="Times New Roman" panose="02020603050405020304" pitchFamily="18" charset="0"/>
                <a:cs typeface="Times New Roman" panose="02020603050405020304" pitchFamily="18" charset="0"/>
              </a:rPr>
              <a:t>11. </a:t>
            </a:r>
            <a:r>
              <a:rPr lang="uk-UA" sz="2200" dirty="0">
                <a:solidFill>
                  <a:srgbClr val="000000"/>
                </a:solidFill>
                <a:latin typeface="Times New Roman" panose="02020603050405020304" pitchFamily="18" charset="0"/>
                <a:cs typeface="Times New Roman" panose="02020603050405020304" pitchFamily="18" charset="0"/>
              </a:rPr>
              <a:t>показано спочатку лінію сукупного попиту М</a:t>
            </a:r>
            <a:r>
              <a:rPr lang="en-US" sz="2200" dirty="0">
                <a:solidFill>
                  <a:srgbClr val="000000"/>
                </a:solidFill>
                <a:latin typeface="Times New Roman" panose="02020603050405020304" pitchFamily="18" charset="0"/>
                <a:cs typeface="Times New Roman" panose="02020603050405020304" pitchFamily="18" charset="0"/>
              </a:rPr>
              <a:t>d </a:t>
            </a:r>
            <a:r>
              <a:rPr lang="uk-UA" sz="2200" dirty="0">
                <a:solidFill>
                  <a:srgbClr val="000000"/>
                </a:solidFill>
                <a:latin typeface="Times New Roman" panose="02020603050405020304" pitchFamily="18" charset="0"/>
                <a:cs typeface="Times New Roman" panose="02020603050405020304" pitchFamily="18" charset="0"/>
              </a:rPr>
              <a:t>і лінію сукупної пропозиції М</a:t>
            </a:r>
            <a:r>
              <a:rPr lang="en-US" sz="2200" dirty="0">
                <a:solidFill>
                  <a:srgbClr val="000000"/>
                </a:solidFill>
                <a:latin typeface="Times New Roman" panose="02020603050405020304" pitchFamily="18" charset="0"/>
                <a:cs typeface="Times New Roman" panose="02020603050405020304" pitchFamily="18" charset="0"/>
              </a:rPr>
              <a:t>s, </a:t>
            </a:r>
            <a:r>
              <a:rPr lang="uk-UA" sz="2200" dirty="0">
                <a:solidFill>
                  <a:srgbClr val="000000"/>
                </a:solidFill>
                <a:latin typeface="Times New Roman" panose="02020603050405020304" pitchFamily="18" charset="0"/>
                <a:cs typeface="Times New Roman" panose="02020603050405020304" pitchFamily="18" charset="0"/>
              </a:rPr>
              <a:t>лінія сукупного попиту М</a:t>
            </a:r>
            <a:r>
              <a:rPr lang="en-US" sz="2200" dirty="0">
                <a:solidFill>
                  <a:srgbClr val="000000"/>
                </a:solidFill>
                <a:latin typeface="Times New Roman" panose="02020603050405020304" pitchFamily="18" charset="0"/>
                <a:cs typeface="Times New Roman" panose="02020603050405020304" pitchFamily="18" charset="0"/>
              </a:rPr>
              <a:t>d </a:t>
            </a:r>
            <a:r>
              <a:rPr lang="uk-UA" sz="2200" dirty="0">
                <a:solidFill>
                  <a:srgbClr val="000000"/>
                </a:solidFill>
                <a:latin typeface="Times New Roman" panose="02020603050405020304" pitchFamily="18" charset="0"/>
                <a:cs typeface="Times New Roman" panose="02020603050405020304" pitchFamily="18" charset="0"/>
              </a:rPr>
              <a:t>показує рівень випуску продукції і доходів, за яких видатки дорівнюють доходам, а грошовий ринок перебуває в стані рівноваги. Лінія сукупної пропозиції М</a:t>
            </a:r>
            <a:r>
              <a:rPr lang="en-US" sz="2200" dirty="0">
                <a:solidFill>
                  <a:srgbClr val="000000"/>
                </a:solidFill>
                <a:latin typeface="Times New Roman" panose="02020603050405020304" pitchFamily="18" charset="0"/>
                <a:cs typeface="Times New Roman" panose="02020603050405020304" pitchFamily="18" charset="0"/>
              </a:rPr>
              <a:t>s </a:t>
            </a:r>
            <a:r>
              <a:rPr lang="uk-UA" sz="2200" dirty="0">
                <a:solidFill>
                  <a:srgbClr val="000000"/>
                </a:solidFill>
                <a:latin typeface="Times New Roman" panose="02020603050405020304" pitchFamily="18" charset="0"/>
                <a:cs typeface="Times New Roman" panose="02020603050405020304" pitchFamily="18" charset="0"/>
              </a:rPr>
              <a:t>показує, який обсяг продукції господарські агенти готові запропонувати на ринку за певного рівня цін. Отож, стан рівноваги на ринку буде на перетині ліній М</a:t>
            </a:r>
            <a:r>
              <a:rPr lang="en-US" sz="2200" dirty="0">
                <a:solidFill>
                  <a:srgbClr val="000000"/>
                </a:solidFill>
                <a:latin typeface="Times New Roman" panose="02020603050405020304" pitchFamily="18" charset="0"/>
                <a:cs typeface="Times New Roman" panose="02020603050405020304" pitchFamily="18" charset="0"/>
              </a:rPr>
              <a:t>d </a:t>
            </a:r>
            <a:r>
              <a:rPr lang="uk-UA" sz="2200" dirty="0">
                <a:solidFill>
                  <a:srgbClr val="000000"/>
                </a:solidFill>
                <a:latin typeface="Times New Roman" panose="02020603050405020304" pitchFamily="18" charset="0"/>
                <a:cs typeface="Times New Roman" panose="02020603050405020304" pitchFamily="18" charset="0"/>
              </a:rPr>
              <a:t>і М</a:t>
            </a:r>
            <a:r>
              <a:rPr lang="en-US" sz="2200" dirty="0">
                <a:solidFill>
                  <a:srgbClr val="000000"/>
                </a:solidFill>
                <a:latin typeface="Times New Roman" panose="02020603050405020304" pitchFamily="18" charset="0"/>
                <a:cs typeface="Times New Roman" panose="02020603050405020304" pitchFamily="18" charset="0"/>
              </a:rPr>
              <a:t>s </a:t>
            </a:r>
            <a:r>
              <a:rPr lang="uk-UA" sz="2200" dirty="0">
                <a:solidFill>
                  <a:srgbClr val="000000"/>
                </a:solidFill>
                <a:latin typeface="Times New Roman" panose="02020603050405020304" pitchFamily="18" charset="0"/>
                <a:cs typeface="Times New Roman" panose="02020603050405020304" pitchFamily="18" charset="0"/>
              </a:rPr>
              <a:t>у точці Е. Уразі рівноважного рівня ціни (Р</a:t>
            </a:r>
            <a:r>
              <a:rPr lang="uk-UA" sz="1400" dirty="0">
                <a:solidFill>
                  <a:srgbClr val="000000"/>
                </a:solidFill>
                <a:latin typeface="Times New Roman" panose="02020603050405020304" pitchFamily="18" charset="0"/>
                <a:cs typeface="Times New Roman" panose="02020603050405020304" pitchFamily="18" charset="0"/>
              </a:rPr>
              <a:t>0</a:t>
            </a:r>
            <a:r>
              <a:rPr lang="uk-UA" sz="2200" dirty="0">
                <a:solidFill>
                  <a:srgbClr val="000000"/>
                </a:solidFill>
                <a:latin typeface="Times New Roman" panose="02020603050405020304" pitchFamily="18" charset="0"/>
                <a:cs typeface="Times New Roman" panose="02020603050405020304" pitchFamily="18" charset="0"/>
              </a:rPr>
              <a:t>) попит відповідає обсягу продукції (</a:t>
            </a:r>
            <a:r>
              <a:rPr lang="en-US" sz="2200" dirty="0">
                <a:solidFill>
                  <a:srgbClr val="000000"/>
                </a:solidFill>
                <a:latin typeface="Times New Roman" panose="02020603050405020304" pitchFamily="18" charset="0"/>
                <a:cs typeface="Times New Roman" panose="02020603050405020304" pitchFamily="18" charset="0"/>
              </a:rPr>
              <a:t>Y</a:t>
            </a:r>
            <a:r>
              <a:rPr lang="en-US" sz="1400" dirty="0">
                <a:solidFill>
                  <a:srgbClr val="000000"/>
                </a:solidFill>
                <a:latin typeface="Times New Roman" panose="02020603050405020304" pitchFamily="18" charset="0"/>
                <a:cs typeface="Times New Roman" panose="02020603050405020304" pitchFamily="18" charset="0"/>
              </a:rPr>
              <a:t>0</a:t>
            </a:r>
            <a:r>
              <a:rPr lang="en-US" sz="2200" dirty="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який господарські агенти готові реалізувати на ринку</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Якщо лінія сукупного попиту М</a:t>
            </a:r>
            <a:r>
              <a:rPr lang="en-US" sz="2200" dirty="0">
                <a:solidFill>
                  <a:srgbClr val="000000"/>
                </a:solidFill>
                <a:latin typeface="Times New Roman" panose="02020603050405020304" pitchFamily="18" charset="0"/>
                <a:cs typeface="Times New Roman" panose="02020603050405020304" pitchFamily="18" charset="0"/>
              </a:rPr>
              <a:t>d</a:t>
            </a:r>
            <a:r>
              <a:rPr lang="uk-UA" sz="1400" dirty="0">
                <a:solidFill>
                  <a:srgbClr val="000000"/>
                </a:solidFill>
                <a:latin typeface="Times New Roman" panose="02020603050405020304" pitchFamily="18" charset="0"/>
                <a:cs typeface="Times New Roman" panose="02020603050405020304" pitchFamily="18" charset="0"/>
              </a:rPr>
              <a:t>1</a:t>
            </a:r>
            <a:r>
              <a:rPr lang="uk-UA" sz="2200" dirty="0">
                <a:solidFill>
                  <a:srgbClr val="000000"/>
                </a:solidFill>
                <a:latin typeface="Times New Roman" panose="02020603050405020304" pitchFamily="18" charset="0"/>
                <a:cs typeface="Times New Roman" panose="02020603050405020304" pitchFamily="18" charset="0"/>
              </a:rPr>
              <a:t> стрімко піднімається вгору, то в основному пристосовуються ціни, а випуск продукції збільшується помірковано, непомітно. Такий варіант називається “інфляцією попиту”, оскільки зростаючий попит підштовхує вгору рівень цін (Р</a:t>
            </a:r>
            <a:r>
              <a:rPr lang="uk-UA" sz="1400" dirty="0">
                <a:solidFill>
                  <a:srgbClr val="000000"/>
                </a:solidFill>
                <a:latin typeface="Times New Roman" panose="02020603050405020304" pitchFamily="18" charset="0"/>
                <a:cs typeface="Times New Roman" panose="02020603050405020304" pitchFamily="18" charset="0"/>
              </a:rPr>
              <a:t>1</a:t>
            </a:r>
            <a:r>
              <a:rPr lang="uk-UA" sz="2200" dirty="0">
                <a:solidFill>
                  <a:srgbClr val="000000"/>
                </a:solidFill>
                <a:latin typeface="Times New Roman" panose="02020603050405020304" pitchFamily="18" charset="0"/>
                <a:cs typeface="Times New Roman" panose="02020603050405020304" pitchFamily="18" charset="0"/>
              </a:rPr>
              <a:t>) причиною зростання цін є надмірний сукупний попит на гроші у відношенні до загальної пропозиції товарів в умовах повної зайнятості економіки.</a:t>
            </a:r>
            <a:endParaRPr lang="ru-RU"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0343066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Рисунок 11: 								Рисунок 12:</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1425612" y="1151170"/>
            <a:ext cx="9239370" cy="4079084"/>
          </a:xfrm>
          <a:prstGeom prst="rect">
            <a:avLst/>
          </a:prstGeom>
        </p:spPr>
      </p:pic>
    </p:spTree>
    <p:extLst>
      <p:ext uri="{BB962C8B-B14F-4D97-AF65-F5344CB8AC3E}">
        <p14:creationId xmlns:p14="http://schemas.microsoft.com/office/powerpoint/2010/main" val="350551539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Тепер </a:t>
            </a:r>
            <a:r>
              <a:rPr lang="uk-UA" sz="2200" dirty="0">
                <a:solidFill>
                  <a:srgbClr val="000000"/>
                </a:solidFill>
                <a:latin typeface="Times New Roman" panose="02020603050405020304" pitchFamily="18" charset="0"/>
                <a:cs typeface="Times New Roman" panose="02020603050405020304" pitchFamily="18" charset="0"/>
              </a:rPr>
              <a:t>розглянемо зміни чи порушення, що мають місце у сфері пропозиції (рис. 1</a:t>
            </a:r>
            <a:r>
              <a:rPr lang="uk-UA" sz="2200" dirty="0" smtClean="0">
                <a:solidFill>
                  <a:srgbClr val="000000"/>
                </a:solidFill>
                <a:latin typeface="Times New Roman" panose="02020603050405020304" pitchFamily="18" charset="0"/>
                <a:cs typeface="Times New Roman" panose="02020603050405020304" pitchFamily="18" charset="0"/>
              </a:rPr>
              <a:t>2</a:t>
            </a:r>
            <a:r>
              <a:rPr lang="uk-UA" sz="2200" dirty="0">
                <a:solidFill>
                  <a:srgbClr val="000000"/>
                </a:solidFill>
                <a:latin typeface="Times New Roman" panose="02020603050405020304" pitchFamily="18" charset="0"/>
                <a:cs typeface="Times New Roman" panose="02020603050405020304" pitchFamily="18" charset="0"/>
              </a:rPr>
              <a:t>.). Припустимо, що ціни на компоненти виробництва (на енергоносії) зростають. Господарські агенти, щоб покрити свої зростаючі витрати, намагатимуться продати свою продукцію за більш високою ціною. Лінія сукупної пропозиції під впливом зростаючих затрат переміщується вліво і вгору – із положення М</a:t>
            </a:r>
            <a:r>
              <a:rPr lang="en-US" sz="2200" dirty="0">
                <a:solidFill>
                  <a:srgbClr val="000000"/>
                </a:solidFill>
                <a:latin typeface="Times New Roman" panose="02020603050405020304" pitchFamily="18" charset="0"/>
                <a:cs typeface="Times New Roman" panose="02020603050405020304" pitchFamily="18" charset="0"/>
              </a:rPr>
              <a:t>s </a:t>
            </a:r>
            <a:r>
              <a:rPr lang="uk-UA" sz="2200" dirty="0">
                <a:solidFill>
                  <a:srgbClr val="000000"/>
                </a:solidFill>
                <a:latin typeface="Times New Roman" panose="02020603050405020304" pitchFamily="18" charset="0"/>
                <a:cs typeface="Times New Roman" panose="02020603050405020304" pitchFamily="18" charset="0"/>
              </a:rPr>
              <a:t>у положення М</a:t>
            </a:r>
            <a:r>
              <a:rPr lang="en-US" sz="2200" dirty="0">
                <a:solidFill>
                  <a:srgbClr val="000000"/>
                </a:solidFill>
                <a:latin typeface="Times New Roman" panose="02020603050405020304" pitchFamily="18" charset="0"/>
                <a:cs typeface="Times New Roman" panose="02020603050405020304" pitchFamily="18" charset="0"/>
              </a:rPr>
              <a:t>s</a:t>
            </a:r>
            <a:r>
              <a:rPr lang="en-US" sz="1200" dirty="0">
                <a:solidFill>
                  <a:srgbClr val="000000"/>
                </a:solidFill>
                <a:latin typeface="Times New Roman" panose="02020603050405020304" pitchFamily="18" charset="0"/>
                <a:cs typeface="Times New Roman" panose="02020603050405020304" pitchFamily="18" charset="0"/>
              </a:rPr>
              <a:t>1</a:t>
            </a:r>
            <a:r>
              <a:rPr lang="en-US"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Зростання </a:t>
            </a:r>
            <a:r>
              <a:rPr lang="uk-UA" sz="2200" dirty="0">
                <a:solidFill>
                  <a:srgbClr val="000000"/>
                </a:solidFill>
                <a:latin typeface="Times New Roman" panose="02020603050405020304" pitchFamily="18" charset="0"/>
                <a:cs typeface="Times New Roman" panose="02020603050405020304" pitchFamily="18" charset="0"/>
              </a:rPr>
              <a:t>витрат виробництва призводить до появлення нової точки короткострокової рівноваги Е</a:t>
            </a:r>
            <a:r>
              <a:rPr lang="uk-UA" sz="1400" dirty="0">
                <a:solidFill>
                  <a:srgbClr val="000000"/>
                </a:solidFill>
                <a:latin typeface="Times New Roman" panose="02020603050405020304" pitchFamily="18" charset="0"/>
                <a:cs typeface="Times New Roman" panose="02020603050405020304" pitchFamily="18" charset="0"/>
              </a:rPr>
              <a:t>1</a:t>
            </a:r>
            <a:r>
              <a:rPr lang="uk-UA" sz="2200" dirty="0">
                <a:solidFill>
                  <a:srgbClr val="000000"/>
                </a:solidFill>
                <a:latin typeface="Times New Roman" panose="02020603050405020304" pitchFamily="18" charset="0"/>
                <a:cs typeface="Times New Roman" panose="02020603050405020304" pitchFamily="18" charset="0"/>
              </a:rPr>
              <a:t>. рівень цін зростає з Р</a:t>
            </a:r>
            <a:r>
              <a:rPr lang="uk-UA" sz="1400" dirty="0">
                <a:solidFill>
                  <a:srgbClr val="000000"/>
                </a:solidFill>
                <a:latin typeface="Times New Roman" panose="02020603050405020304" pitchFamily="18" charset="0"/>
                <a:cs typeface="Times New Roman" panose="02020603050405020304" pitchFamily="18" charset="0"/>
              </a:rPr>
              <a:t>0</a:t>
            </a:r>
            <a:r>
              <a:rPr lang="uk-UA" sz="2200" dirty="0">
                <a:solidFill>
                  <a:srgbClr val="000000"/>
                </a:solidFill>
                <a:latin typeface="Times New Roman" panose="02020603050405020304" pitchFamily="18" charset="0"/>
                <a:cs typeface="Times New Roman" panose="02020603050405020304" pitchFamily="18" charset="0"/>
              </a:rPr>
              <a:t> до Р</a:t>
            </a:r>
            <a:r>
              <a:rPr lang="uk-UA" sz="1400" dirty="0">
                <a:solidFill>
                  <a:srgbClr val="000000"/>
                </a:solidFill>
                <a:latin typeface="Times New Roman" panose="02020603050405020304" pitchFamily="18" charset="0"/>
                <a:cs typeface="Times New Roman" panose="02020603050405020304" pitchFamily="18" charset="0"/>
              </a:rPr>
              <a:t>1</a:t>
            </a:r>
            <a:r>
              <a:rPr lang="uk-UA" sz="2200" dirty="0">
                <a:solidFill>
                  <a:srgbClr val="000000"/>
                </a:solidFill>
                <a:latin typeface="Times New Roman" panose="02020603050405020304" pitchFamily="18" charset="0"/>
                <a:cs typeface="Times New Roman" panose="02020603050405020304" pitchFamily="18" charset="0"/>
              </a:rPr>
              <a:t>, а реальний випуск продукції зменшується з </a:t>
            </a:r>
            <a:r>
              <a:rPr lang="en-US" sz="2200" dirty="0">
                <a:solidFill>
                  <a:srgbClr val="000000"/>
                </a:solidFill>
                <a:latin typeface="Times New Roman" panose="02020603050405020304" pitchFamily="18" charset="0"/>
                <a:cs typeface="Times New Roman" panose="02020603050405020304" pitchFamily="18" charset="0"/>
              </a:rPr>
              <a:t>Y</a:t>
            </a:r>
            <a:r>
              <a:rPr lang="en-US" sz="1400" dirty="0">
                <a:solidFill>
                  <a:srgbClr val="000000"/>
                </a:solidFill>
                <a:latin typeface="Times New Roman" panose="02020603050405020304" pitchFamily="18" charset="0"/>
                <a:cs typeface="Times New Roman" panose="02020603050405020304" pitchFamily="18" charset="0"/>
              </a:rPr>
              <a:t>0</a:t>
            </a:r>
            <a:r>
              <a:rPr lang="en-US" sz="2200" dirty="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до </a:t>
            </a:r>
            <a:r>
              <a:rPr lang="en-US" sz="2200" dirty="0">
                <a:solidFill>
                  <a:srgbClr val="000000"/>
                </a:solidFill>
                <a:latin typeface="Times New Roman" panose="02020603050405020304" pitchFamily="18" charset="0"/>
                <a:cs typeface="Times New Roman" panose="02020603050405020304" pitchFamily="18" charset="0"/>
              </a:rPr>
              <a:t>Y</a:t>
            </a:r>
            <a:r>
              <a:rPr lang="en-US" sz="1400" dirty="0">
                <a:solidFill>
                  <a:srgbClr val="000000"/>
                </a:solidFill>
                <a:latin typeface="Times New Roman" panose="02020603050405020304" pitchFamily="18" charset="0"/>
                <a:cs typeface="Times New Roman" panose="02020603050405020304" pitchFamily="18" charset="0"/>
              </a:rPr>
              <a:t>1</a:t>
            </a:r>
            <a:r>
              <a:rPr lang="en-US" sz="2200" dirty="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Як бачимо, негативні зміни у сфері пропозиції викликають спад виробництва і зростання цін. Такий варіант називається “інфляцією витрат”, оскільки ціни зростають за рахунок очікуваного збільшення затрат виробництва.</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70317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Такий </a:t>
            </a:r>
            <a:r>
              <a:rPr lang="uk-UA" sz="2200" dirty="0">
                <a:solidFill>
                  <a:srgbClr val="000000"/>
                </a:solidFill>
                <a:latin typeface="Times New Roman" panose="02020603050405020304" pitchFamily="18" charset="0"/>
                <a:cs typeface="Times New Roman" panose="02020603050405020304" pitchFamily="18" charset="0"/>
              </a:rPr>
              <a:t>механізм купівлі-продажу грошей зумовлює важливу роль фінансових інструментів у функціонуванні грошового ринку. Вони покликані забезпечити на цьому ринку рух визначального об’єкта — грошей. З цього погляду роль зазначених інструментів аналогічна ролі грошей на товарних ринках</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За своїм характером усі інструменти грошового ринку є певними зобов’язаннями покупців перед продавцями грошей. Залежно від виду зобов’язання їх можна поділити на неборгові і боргові. До неборгових належать зобов’язання з надання продавцю грошей права участі в управлінні діяльністю покупця грошей та в його доходах, завдяки чому за продавцем грошей зберігається не тільки право власності на них, а й певною мірою право розпорядження ними. Такі зобов’язання мають форму акцій. До цієї групи можна віднести також </a:t>
            </a:r>
            <a:r>
              <a:rPr lang="uk-UA" sz="2200" dirty="0" err="1" smtClean="0">
                <a:solidFill>
                  <a:srgbClr val="000000"/>
                </a:solidFill>
                <a:latin typeface="Times New Roman" panose="02020603050405020304" pitchFamily="18" charset="0"/>
                <a:cs typeface="Times New Roman" panose="02020603050405020304" pitchFamily="18" charset="0"/>
              </a:rPr>
              <a:t>деривативні</a:t>
            </a:r>
            <a:r>
              <a:rPr lang="uk-UA" sz="2200" dirty="0" smtClean="0">
                <a:solidFill>
                  <a:srgbClr val="000000"/>
                </a:solidFill>
                <a:latin typeface="Times New Roman" panose="02020603050405020304" pitchFamily="18" charset="0"/>
                <a:cs typeface="Times New Roman" panose="02020603050405020304" pitchFamily="18" charset="0"/>
              </a:rPr>
              <a:t> інструменти, інші функціональні угоди (наприклад страхові).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До боргових відносять усі зобов’язання, за якими покупець грошей зобов’язується повернути продавцеві одержану від нього суму і сплатити за нею процентний дохід. Такими зобов’язаннями оформляються операції купівлі-продажу грошей з переданням права розпоряджатися ними на певний строк. Щоб відновити це право за продавцем грошей, потрібно повернути відповідну суму грошей в його розпорядження з одночасним погашенням боргового зобов’язання.</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2005812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ctr">
              <a:spcBef>
                <a:spcPts val="0"/>
              </a:spcBef>
            </a:pPr>
            <a:r>
              <a:rPr lang="uk-UA" sz="2200" b="1" dirty="0">
                <a:solidFill>
                  <a:srgbClr val="000000"/>
                </a:solidFill>
                <a:latin typeface="Times New Roman" panose="02020603050405020304" pitchFamily="18" charset="0"/>
                <a:cs typeface="Times New Roman" panose="02020603050405020304" pitchFamily="18" charset="0"/>
              </a:rPr>
              <a:t>Список використаної літератури: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	Александрова М.М., </a:t>
            </a:r>
            <a:r>
              <a:rPr lang="uk-UA" sz="2200" dirty="0" err="1">
                <a:solidFill>
                  <a:srgbClr val="000000"/>
                </a:solidFill>
                <a:latin typeface="Times New Roman" panose="02020603050405020304" pitchFamily="18" charset="0"/>
                <a:cs typeface="Times New Roman" panose="02020603050405020304" pitchFamily="18" charset="0"/>
              </a:rPr>
              <a:t>Кірейцев</a:t>
            </a:r>
            <a:r>
              <a:rPr lang="uk-UA" sz="2200" dirty="0">
                <a:solidFill>
                  <a:srgbClr val="000000"/>
                </a:solidFill>
                <a:latin typeface="Times New Roman" panose="02020603050405020304" pitchFamily="18" charset="0"/>
                <a:cs typeface="Times New Roman" panose="02020603050405020304" pitchFamily="18" charset="0"/>
              </a:rPr>
              <a:t> Г.Г., Маслова С.О. Гроші. Фінанси. Кредит: </a:t>
            </a:r>
            <a:r>
              <a:rPr lang="uk-UA" sz="2200" dirty="0" err="1">
                <a:solidFill>
                  <a:srgbClr val="000000"/>
                </a:solidFill>
                <a:latin typeface="Times New Roman" panose="02020603050405020304" pitchFamily="18" charset="0"/>
                <a:cs typeface="Times New Roman" panose="02020603050405020304" pitchFamily="18" charset="0"/>
              </a:rPr>
              <a:t>Навч</a:t>
            </a:r>
            <a:r>
              <a:rPr lang="uk-UA" sz="2200" dirty="0">
                <a:solidFill>
                  <a:srgbClr val="000000"/>
                </a:solidFill>
                <a:latin typeface="Times New Roman" panose="02020603050405020304" pitchFamily="18" charset="0"/>
                <a:cs typeface="Times New Roman" panose="02020603050405020304" pitchFamily="18" charset="0"/>
              </a:rPr>
              <a:t>.-метод. посібник. В 2-х ч.,Ч.1. Житомир: ЖІТІ, 2002. 224 с</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2.	Александрова М.М., Маслова С.О. Гроші. Фінанси. Кредит: </a:t>
            </a:r>
            <a:r>
              <a:rPr lang="uk-UA" sz="2200" dirty="0" err="1">
                <a:solidFill>
                  <a:srgbClr val="000000"/>
                </a:solidFill>
                <a:latin typeface="Times New Roman" panose="02020603050405020304" pitchFamily="18" charset="0"/>
                <a:cs typeface="Times New Roman" panose="02020603050405020304" pitchFamily="18" charset="0"/>
              </a:rPr>
              <a:t>Навч</a:t>
            </a:r>
            <a:r>
              <a:rPr lang="uk-UA" sz="2200" dirty="0">
                <a:solidFill>
                  <a:srgbClr val="000000"/>
                </a:solidFill>
                <a:latin typeface="Times New Roman" panose="02020603050405020304" pitchFamily="18" charset="0"/>
                <a:cs typeface="Times New Roman" panose="02020603050405020304" pitchFamily="18" charset="0"/>
              </a:rPr>
              <a:t>. Посібник / За ред. Г.Г. </a:t>
            </a:r>
            <a:r>
              <a:rPr lang="uk-UA" sz="2200" dirty="0" err="1">
                <a:solidFill>
                  <a:srgbClr val="000000"/>
                </a:solidFill>
                <a:latin typeface="Times New Roman" panose="02020603050405020304" pitchFamily="18" charset="0"/>
                <a:cs typeface="Times New Roman" panose="02020603050405020304" pitchFamily="18" charset="0"/>
              </a:rPr>
              <a:t>Кірейцева</a:t>
            </a:r>
            <a:r>
              <a:rPr lang="uk-UA" sz="2200" dirty="0">
                <a:solidFill>
                  <a:srgbClr val="000000"/>
                </a:solidFill>
                <a:latin typeface="Times New Roman" panose="02020603050405020304" pitchFamily="18" charset="0"/>
                <a:cs typeface="Times New Roman" panose="02020603050405020304" pitchFamily="18" charset="0"/>
              </a:rPr>
              <a:t> . 2-е вид., перероб. і </a:t>
            </a:r>
            <a:r>
              <a:rPr lang="uk-UA" sz="2200" dirty="0" err="1">
                <a:solidFill>
                  <a:srgbClr val="000000"/>
                </a:solidFill>
                <a:latin typeface="Times New Roman" panose="02020603050405020304" pitchFamily="18" charset="0"/>
                <a:cs typeface="Times New Roman" panose="02020603050405020304" pitchFamily="18" charset="0"/>
              </a:rPr>
              <a:t>доп</a:t>
            </a:r>
            <a:r>
              <a:rPr lang="uk-UA" sz="2200" dirty="0">
                <a:solidFill>
                  <a:srgbClr val="000000"/>
                </a:solidFill>
                <a:latin typeface="Times New Roman" panose="02020603050405020304" pitchFamily="18" charset="0"/>
                <a:cs typeface="Times New Roman" panose="02020603050405020304" pitchFamily="18" charset="0"/>
              </a:rPr>
              <a:t>. К.: ЦУЛ, 2002. 336 с.</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3.	Банківська система: </a:t>
            </a:r>
            <a:r>
              <a:rPr lang="uk-UA" sz="2200" dirty="0" err="1">
                <a:solidFill>
                  <a:srgbClr val="000000"/>
                </a:solidFill>
                <a:latin typeface="Times New Roman" panose="02020603050405020304" pitchFamily="18" charset="0"/>
                <a:cs typeface="Times New Roman" panose="02020603050405020304" pitchFamily="18" charset="0"/>
              </a:rPr>
              <a:t>навч</a:t>
            </a:r>
            <a:r>
              <a:rPr lang="uk-UA" sz="2200" dirty="0">
                <a:solidFill>
                  <a:srgbClr val="000000"/>
                </a:solidFill>
                <a:latin typeface="Times New Roman" panose="02020603050405020304" pitchFamily="18" charset="0"/>
                <a:cs typeface="Times New Roman" panose="02020603050405020304" pitchFamily="18" charset="0"/>
              </a:rPr>
              <a:t>. </a:t>
            </a:r>
            <a:r>
              <a:rPr lang="uk-UA" sz="2200" dirty="0" err="1">
                <a:solidFill>
                  <a:srgbClr val="000000"/>
                </a:solidFill>
                <a:latin typeface="Times New Roman" panose="02020603050405020304" pitchFamily="18" charset="0"/>
                <a:cs typeface="Times New Roman" panose="02020603050405020304" pitchFamily="18" charset="0"/>
              </a:rPr>
              <a:t>посіб</a:t>
            </a:r>
            <a:r>
              <a:rPr lang="uk-UA" sz="2200" dirty="0">
                <a:solidFill>
                  <a:srgbClr val="000000"/>
                </a:solidFill>
                <a:latin typeface="Times New Roman" panose="02020603050405020304" pitchFamily="18" charset="0"/>
                <a:cs typeface="Times New Roman" panose="02020603050405020304" pitchFamily="18" charset="0"/>
              </a:rPr>
              <a:t>. / Л.І. </a:t>
            </a:r>
            <a:r>
              <a:rPr lang="uk-UA" sz="2200" dirty="0" err="1">
                <a:solidFill>
                  <a:srgbClr val="000000"/>
                </a:solidFill>
                <a:latin typeface="Times New Roman" panose="02020603050405020304" pitchFamily="18" charset="0"/>
                <a:cs typeface="Times New Roman" panose="02020603050405020304" pitchFamily="18" charset="0"/>
              </a:rPr>
              <a:t>Катан</a:t>
            </a:r>
            <a:r>
              <a:rPr lang="uk-UA" sz="2200" dirty="0">
                <a:solidFill>
                  <a:srgbClr val="000000"/>
                </a:solidFill>
                <a:latin typeface="Times New Roman" panose="02020603050405020304" pitchFamily="18" charset="0"/>
                <a:cs typeface="Times New Roman" panose="02020603050405020304" pitchFamily="18" charset="0"/>
              </a:rPr>
              <a:t>, Н.І. Демчук, В.Г. Бабенко, Левада, Т.О. Журавльова; за ред. І.М. Мазур. Дніпро: Пороги, 2017. 444 с.</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4. Банківська система: навчальний посібник / [Ситник Н.С., </a:t>
            </a:r>
            <a:r>
              <a:rPr lang="uk-UA" sz="2200" dirty="0" err="1">
                <a:solidFill>
                  <a:srgbClr val="000000"/>
                </a:solidFill>
                <a:latin typeface="Times New Roman" panose="02020603050405020304" pitchFamily="18" charset="0"/>
                <a:cs typeface="Times New Roman" panose="02020603050405020304" pitchFamily="18" charset="0"/>
              </a:rPr>
              <a:t>Стасишин</a:t>
            </a:r>
            <a:r>
              <a:rPr lang="uk-UA" sz="2200" dirty="0">
                <a:solidFill>
                  <a:srgbClr val="000000"/>
                </a:solidFill>
                <a:latin typeface="Times New Roman" panose="02020603050405020304" pitchFamily="18" charset="0"/>
                <a:cs typeface="Times New Roman" panose="02020603050405020304" pitchFamily="18" charset="0"/>
              </a:rPr>
              <a:t> А.В., </a:t>
            </a:r>
            <a:r>
              <a:rPr lang="uk-UA" sz="2200" dirty="0" err="1">
                <a:solidFill>
                  <a:srgbClr val="000000"/>
                </a:solidFill>
                <a:latin typeface="Times New Roman" panose="02020603050405020304" pitchFamily="18" charset="0"/>
                <a:cs typeface="Times New Roman" panose="02020603050405020304" pitchFamily="18" charset="0"/>
              </a:rPr>
              <a:t>Блащук-Девяткіна</a:t>
            </a:r>
            <a:r>
              <a:rPr lang="uk-UA" sz="2200" dirty="0">
                <a:solidFill>
                  <a:srgbClr val="000000"/>
                </a:solidFill>
                <a:latin typeface="Times New Roman" panose="02020603050405020304" pitchFamily="18" charset="0"/>
                <a:cs typeface="Times New Roman" panose="02020603050405020304" pitchFamily="18" charset="0"/>
              </a:rPr>
              <a:t> Н.З., </a:t>
            </a:r>
            <a:r>
              <a:rPr lang="uk-UA" sz="2200" dirty="0" err="1">
                <a:solidFill>
                  <a:srgbClr val="000000"/>
                </a:solidFill>
                <a:latin typeface="Times New Roman" panose="02020603050405020304" pitchFamily="18" charset="0"/>
                <a:cs typeface="Times New Roman" panose="02020603050405020304" pitchFamily="18" charset="0"/>
              </a:rPr>
              <a:t>Петик</a:t>
            </a:r>
            <a:r>
              <a:rPr lang="uk-UA" sz="2200" dirty="0">
                <a:solidFill>
                  <a:srgbClr val="000000"/>
                </a:solidFill>
                <a:latin typeface="Times New Roman" panose="02020603050405020304" pitchFamily="18" charset="0"/>
                <a:cs typeface="Times New Roman" panose="02020603050405020304" pitchFamily="18" charset="0"/>
              </a:rPr>
              <a:t> Л.О.]; за </a:t>
            </a:r>
            <a:r>
              <a:rPr lang="uk-UA" sz="2200" dirty="0" err="1">
                <a:solidFill>
                  <a:srgbClr val="000000"/>
                </a:solidFill>
                <a:latin typeface="Times New Roman" panose="02020603050405020304" pitchFamily="18" charset="0"/>
                <a:cs typeface="Times New Roman" panose="02020603050405020304" pitchFamily="18" charset="0"/>
              </a:rPr>
              <a:t>заг</a:t>
            </a:r>
            <a:r>
              <a:rPr lang="uk-UA" sz="2200" dirty="0">
                <a:solidFill>
                  <a:srgbClr val="000000"/>
                </a:solidFill>
                <a:latin typeface="Times New Roman" panose="02020603050405020304" pitchFamily="18" charset="0"/>
                <a:cs typeface="Times New Roman" panose="02020603050405020304" pitchFamily="18" charset="0"/>
              </a:rPr>
              <a:t>. ред. Н. С. Ситник</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Львів: ЛНУ імені Івана Франка, 2020. 580 с.</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5. Гроші та кредит: підручник / [М.І. </a:t>
            </a:r>
            <a:r>
              <a:rPr lang="uk-UA" sz="2200" dirty="0" err="1">
                <a:solidFill>
                  <a:srgbClr val="000000"/>
                </a:solidFill>
                <a:latin typeface="Times New Roman" panose="02020603050405020304" pitchFamily="18" charset="0"/>
                <a:cs typeface="Times New Roman" panose="02020603050405020304" pitchFamily="18" charset="0"/>
              </a:rPr>
              <a:t>Савлук</a:t>
            </a:r>
            <a:r>
              <a:rPr lang="uk-UA" sz="2200" dirty="0">
                <a:solidFill>
                  <a:srgbClr val="000000"/>
                </a:solidFill>
                <a:latin typeface="Times New Roman" panose="02020603050405020304" pitchFamily="18" charset="0"/>
                <a:cs typeface="Times New Roman" panose="02020603050405020304" pitchFamily="18" charset="0"/>
              </a:rPr>
              <a:t>, А.М. Мороз, І.М. </a:t>
            </a:r>
            <a:r>
              <a:rPr lang="uk-UA" sz="2200" dirty="0" err="1">
                <a:solidFill>
                  <a:srgbClr val="000000"/>
                </a:solidFill>
                <a:latin typeface="Times New Roman" panose="02020603050405020304" pitchFamily="18" charset="0"/>
                <a:cs typeface="Times New Roman" panose="02020603050405020304" pitchFamily="18" charset="0"/>
              </a:rPr>
              <a:t>Лазепко</a:t>
            </a:r>
            <a:r>
              <a:rPr lang="uk-UA" sz="2200" dirty="0">
                <a:solidFill>
                  <a:srgbClr val="000000"/>
                </a:solidFill>
                <a:latin typeface="Times New Roman" panose="02020603050405020304" pitchFamily="18" charset="0"/>
                <a:cs typeface="Times New Roman" panose="02020603050405020304" pitchFamily="18" charset="0"/>
              </a:rPr>
              <a:t> та 86 ін.]; за наук. ред. М.І. </a:t>
            </a:r>
            <a:r>
              <a:rPr lang="uk-UA" sz="2200" dirty="0" err="1">
                <a:solidFill>
                  <a:srgbClr val="000000"/>
                </a:solidFill>
                <a:latin typeface="Times New Roman" panose="02020603050405020304" pitchFamily="18" charset="0"/>
                <a:cs typeface="Times New Roman" panose="02020603050405020304" pitchFamily="18" charset="0"/>
              </a:rPr>
              <a:t>Савлука</a:t>
            </a:r>
            <a:r>
              <a:rPr lang="uk-UA" sz="2200" dirty="0">
                <a:solidFill>
                  <a:srgbClr val="000000"/>
                </a:solidFill>
                <a:latin typeface="Times New Roman" panose="02020603050405020304" pitchFamily="18" charset="0"/>
                <a:cs typeface="Times New Roman" panose="02020603050405020304" pitchFamily="18" charset="0"/>
              </a:rPr>
              <a:t>. 6-те вид., перероб. і </a:t>
            </a:r>
            <a:r>
              <a:rPr lang="uk-UA" sz="2200" dirty="0" err="1">
                <a:solidFill>
                  <a:srgbClr val="000000"/>
                </a:solidFill>
                <a:latin typeface="Times New Roman" panose="02020603050405020304" pitchFamily="18" charset="0"/>
                <a:cs typeface="Times New Roman" panose="02020603050405020304" pitchFamily="18" charset="0"/>
              </a:rPr>
              <a:t>доп</a:t>
            </a:r>
            <a:r>
              <a:rPr lang="uk-UA" sz="2200" dirty="0">
                <a:solidFill>
                  <a:srgbClr val="000000"/>
                </a:solidFill>
                <a:latin typeface="Times New Roman" panose="02020603050405020304" pitchFamily="18" charset="0"/>
                <a:cs typeface="Times New Roman" panose="02020603050405020304" pitchFamily="18" charset="0"/>
              </a:rPr>
              <a:t>. К.: КНЕУ, 2011. 589, [3] с.</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6. </a:t>
            </a:r>
            <a:r>
              <a:rPr lang="uk-UA" sz="2200" dirty="0" smtClean="0">
                <a:solidFill>
                  <a:srgbClr val="000000"/>
                </a:solidFill>
                <a:latin typeface="Times New Roman" panose="02020603050405020304" pitchFamily="18" charset="0"/>
                <a:cs typeface="Times New Roman" panose="02020603050405020304" pitchFamily="18" charset="0"/>
              </a:rPr>
              <a:t>Закон </a:t>
            </a:r>
            <a:r>
              <a:rPr lang="uk-UA" sz="2200" dirty="0">
                <a:solidFill>
                  <a:srgbClr val="000000"/>
                </a:solidFill>
                <a:latin typeface="Times New Roman" panose="02020603050405020304" pitchFamily="18" charset="0"/>
                <a:cs typeface="Times New Roman" panose="02020603050405020304" pitchFamily="18" charset="0"/>
              </a:rPr>
              <a:t>України «Про ринки капіталу та організовані товарні ринки» від 23.02.2006 №3480-ІІІ.</a:t>
            </a:r>
          </a:p>
          <a:p>
            <a:pPr algn="just">
              <a:spcBef>
                <a:spcPts val="0"/>
              </a:spcBef>
            </a:pPr>
            <a:r>
              <a:rPr lang="en-US" sz="2200" dirty="0">
                <a:solidFill>
                  <a:srgbClr val="000000"/>
                </a:solidFill>
                <a:latin typeface="Times New Roman" panose="02020603050405020304" pitchFamily="18" charset="0"/>
                <a:cs typeface="Times New Roman" panose="02020603050405020304" pitchFamily="18" charset="0"/>
              </a:rPr>
              <a:t>7</a:t>
            </a:r>
            <a:r>
              <a:rPr lang="uk-UA" sz="2200" dirty="0" smtClean="0">
                <a:solidFill>
                  <a:srgbClr val="000000"/>
                </a:solidFill>
                <a:latin typeface="Times New Roman" panose="02020603050405020304" pitchFamily="18" charset="0"/>
                <a:cs typeface="Times New Roman" panose="02020603050405020304" pitchFamily="18" charset="0"/>
              </a:rPr>
              <a:t>. Закон </a:t>
            </a:r>
            <a:r>
              <a:rPr lang="uk-UA" sz="2200" dirty="0">
                <a:solidFill>
                  <a:srgbClr val="000000"/>
                </a:solidFill>
                <a:latin typeface="Times New Roman" panose="02020603050405020304" pitchFamily="18" charset="0"/>
                <a:cs typeface="Times New Roman" panose="02020603050405020304" pitchFamily="18" charset="0"/>
              </a:rPr>
              <a:t>України Про фінансові послуги та державне регулювання ринків фінансових послуг: від 12.07. 2001р. № 2664-Ш.</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98705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У </a:t>
            </a:r>
            <a:r>
              <a:rPr lang="uk-UA" sz="2200" dirty="0">
                <a:solidFill>
                  <a:srgbClr val="000000"/>
                </a:solidFill>
                <a:latin typeface="Times New Roman" panose="02020603050405020304" pitchFamily="18" charset="0"/>
                <a:cs typeface="Times New Roman" panose="02020603050405020304" pitchFamily="18" charset="0"/>
              </a:rPr>
              <a:t>зв’язку з цим можна говорити про специфічний ринок фінансових </a:t>
            </a:r>
            <a:r>
              <a:rPr lang="uk-UA" sz="2200" dirty="0" smtClean="0">
                <a:solidFill>
                  <a:srgbClr val="000000"/>
                </a:solidFill>
                <a:latin typeface="Times New Roman" panose="02020603050405020304" pitchFamily="18" charset="0"/>
                <a:cs typeface="Times New Roman" panose="02020603050405020304" pitchFamily="18" charset="0"/>
              </a:rPr>
              <a:t>інструментів</a:t>
            </a:r>
            <a:r>
              <a:rPr lang="uk-UA" sz="2200" dirty="0">
                <a:solidFill>
                  <a:srgbClr val="000000"/>
                </a:solidFill>
                <a:latin typeface="Times New Roman" panose="02020603050405020304" pitchFamily="18" charset="0"/>
                <a:cs typeface="Times New Roman" panose="02020603050405020304" pitchFamily="18" charset="0"/>
              </a:rPr>
              <a:t>, який є однією з форм існування грошового ринку. Цей ринок заведено </a:t>
            </a:r>
            <a:r>
              <a:rPr lang="uk-UA" sz="2200" dirty="0" smtClean="0">
                <a:solidFill>
                  <a:srgbClr val="000000"/>
                </a:solidFill>
                <a:latin typeface="Times New Roman" panose="02020603050405020304" pitchFamily="18" charset="0"/>
                <a:cs typeface="Times New Roman" panose="02020603050405020304" pitchFamily="18" charset="0"/>
              </a:rPr>
              <a:t>називати фінансовим.</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 </a:t>
            </a:r>
            <a:r>
              <a:rPr lang="uk-UA" sz="2200" dirty="0">
                <a:solidFill>
                  <a:srgbClr val="000000"/>
                </a:solidFill>
                <a:latin typeface="Times New Roman" panose="02020603050405020304" pitchFamily="18" charset="0"/>
                <a:cs typeface="Times New Roman" panose="02020603050405020304" pitchFamily="18" charset="0"/>
              </a:rPr>
              <a:t>зовнішніми ознаками інструменти грошового ринку можна </a:t>
            </a:r>
            <a:r>
              <a:rPr lang="uk-UA" sz="2200" dirty="0" smtClean="0">
                <a:solidFill>
                  <a:srgbClr val="000000"/>
                </a:solidFill>
                <a:latin typeface="Times New Roman" panose="02020603050405020304" pitchFamily="18" charset="0"/>
                <a:cs typeface="Times New Roman" panose="02020603050405020304" pitchFamily="18" charset="0"/>
              </a:rPr>
              <a:t>розподілити на </a:t>
            </a:r>
            <a:r>
              <a:rPr lang="uk-UA" sz="2200" dirty="0">
                <a:solidFill>
                  <a:srgbClr val="000000"/>
                </a:solidFill>
                <a:latin typeface="Times New Roman" panose="02020603050405020304" pitchFamily="18" charset="0"/>
                <a:cs typeface="Times New Roman" panose="02020603050405020304" pitchFamily="18" charset="0"/>
              </a:rPr>
              <a:t>такі три групи: кредитні угоди, включаючи й депозитні, на підставі </a:t>
            </a:r>
            <a:r>
              <a:rPr lang="uk-UA" sz="2200" dirty="0" smtClean="0">
                <a:solidFill>
                  <a:srgbClr val="000000"/>
                </a:solidFill>
                <a:latin typeface="Times New Roman" panose="02020603050405020304" pitchFamily="18" charset="0"/>
                <a:cs typeface="Times New Roman" panose="02020603050405020304" pitchFamily="18" charset="0"/>
              </a:rPr>
              <a:t>яких здійснюються </a:t>
            </a:r>
            <a:r>
              <a:rPr lang="uk-UA" sz="2200" dirty="0">
                <a:solidFill>
                  <a:srgbClr val="000000"/>
                </a:solidFill>
                <a:latin typeface="Times New Roman" panose="02020603050405020304" pitchFamily="18" charset="0"/>
                <a:cs typeface="Times New Roman" panose="02020603050405020304" pitchFamily="18" charset="0"/>
              </a:rPr>
              <a:t>відносини банків з їх клієнтами щодо формування і </a:t>
            </a:r>
            <a:r>
              <a:rPr lang="uk-UA" sz="2200" dirty="0" smtClean="0">
                <a:solidFill>
                  <a:srgbClr val="000000"/>
                </a:solidFill>
                <a:latin typeface="Times New Roman" panose="02020603050405020304" pitchFamily="18" charset="0"/>
                <a:cs typeface="Times New Roman" panose="02020603050405020304" pitchFamily="18" charset="0"/>
              </a:rPr>
              <a:t>розміщення кредитних </a:t>
            </a:r>
            <a:r>
              <a:rPr lang="uk-UA" sz="2200" dirty="0">
                <a:solidFill>
                  <a:srgbClr val="000000"/>
                </a:solidFill>
                <a:latin typeface="Times New Roman" panose="02020603050405020304" pitchFamily="18" charset="0"/>
                <a:cs typeface="Times New Roman" panose="02020603050405020304" pitchFamily="18" charset="0"/>
              </a:rPr>
              <a:t>ресурсів; цінні папери, за допомогою яких реалізуються </a:t>
            </a:r>
            <a:r>
              <a:rPr lang="uk-UA" sz="2200" dirty="0" smtClean="0">
                <a:solidFill>
                  <a:srgbClr val="000000"/>
                </a:solidFill>
                <a:latin typeface="Times New Roman" panose="02020603050405020304" pitchFamily="18" charset="0"/>
                <a:cs typeface="Times New Roman" panose="02020603050405020304" pitchFamily="18" charset="0"/>
              </a:rPr>
              <a:t>переважно прямі </a:t>
            </a:r>
            <a:r>
              <a:rPr lang="uk-UA" sz="2200" dirty="0">
                <a:solidFill>
                  <a:srgbClr val="000000"/>
                </a:solidFill>
                <a:latin typeface="Times New Roman" panose="02020603050405020304" pitchFamily="18" charset="0"/>
                <a:cs typeface="Times New Roman" panose="02020603050405020304" pitchFamily="18" charset="0"/>
              </a:rPr>
              <a:t>відносини між продавцями і покупцями грошей; валютні цінності, </a:t>
            </a:r>
            <a:r>
              <a:rPr lang="uk-UA" sz="2200" dirty="0" smtClean="0">
                <a:solidFill>
                  <a:srgbClr val="000000"/>
                </a:solidFill>
                <a:latin typeface="Times New Roman" panose="02020603050405020304" pitchFamily="18" charset="0"/>
                <a:cs typeface="Times New Roman" panose="02020603050405020304" pitchFamily="18" charset="0"/>
              </a:rPr>
              <a:t>які використовуються </a:t>
            </a:r>
            <a:r>
              <a:rPr lang="uk-UA" sz="2200" dirty="0">
                <a:solidFill>
                  <a:srgbClr val="000000"/>
                </a:solidFill>
                <a:latin typeface="Times New Roman" panose="02020603050405020304" pitchFamily="18" charset="0"/>
                <a:cs typeface="Times New Roman" panose="02020603050405020304" pitchFamily="18" charset="0"/>
              </a:rPr>
              <a:t>у взаємовідносинах між власниками двох різних валют. </a:t>
            </a:r>
            <a:r>
              <a:rPr lang="uk-UA" sz="2200" dirty="0" smtClean="0">
                <a:solidFill>
                  <a:srgbClr val="000000"/>
                </a:solidFill>
                <a:latin typeface="Times New Roman" panose="02020603050405020304" pitchFamily="18" charset="0"/>
                <a:cs typeface="Times New Roman" panose="02020603050405020304" pitchFamily="18" charset="0"/>
              </a:rPr>
              <a:t>Схема </a:t>
            </a:r>
            <a:r>
              <a:rPr lang="uk-UA" sz="2200" dirty="0">
                <a:solidFill>
                  <a:srgbClr val="000000"/>
                </a:solidFill>
                <a:latin typeface="Times New Roman" panose="02020603050405020304" pitchFamily="18" charset="0"/>
                <a:cs typeface="Times New Roman" panose="02020603050405020304" pitchFamily="18" charset="0"/>
              </a:rPr>
              <a:t>взаємозв’язку між об’єктами та інструментами грошового ринку в </a:t>
            </a:r>
            <a:r>
              <a:rPr lang="uk-UA" sz="2200" dirty="0" smtClean="0">
                <a:solidFill>
                  <a:srgbClr val="000000"/>
                </a:solidFill>
                <a:latin typeface="Times New Roman" panose="02020603050405020304" pitchFamily="18" charset="0"/>
                <a:cs typeface="Times New Roman" panose="02020603050405020304" pitchFamily="18" charset="0"/>
              </a:rPr>
              <a:t>загальних рисах </a:t>
            </a:r>
            <a:r>
              <a:rPr lang="uk-UA" sz="2200" dirty="0">
                <a:solidFill>
                  <a:srgbClr val="000000"/>
                </a:solidFill>
                <a:latin typeface="Times New Roman" panose="02020603050405020304" pitchFamily="18" charset="0"/>
                <a:cs typeface="Times New Roman" panose="02020603050405020304" pitchFamily="18" charset="0"/>
              </a:rPr>
              <a:t>показана на </a:t>
            </a:r>
            <a:r>
              <a:rPr lang="uk-UA" sz="2200" dirty="0" smtClean="0">
                <a:solidFill>
                  <a:srgbClr val="000000"/>
                </a:solidFill>
                <a:latin typeface="Times New Roman" panose="02020603050405020304" pitchFamily="18" charset="0"/>
                <a:cs typeface="Times New Roman" panose="02020603050405020304" pitchFamily="18" charset="0"/>
              </a:rPr>
              <a:t>рис. 1.</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Умовний характер має і ціна на грошовому ринку. Ціна грошей має </a:t>
            </a:r>
            <a:r>
              <a:rPr lang="uk-UA" sz="2200" dirty="0" smtClean="0">
                <a:solidFill>
                  <a:srgbClr val="000000"/>
                </a:solidFill>
                <a:latin typeface="Times New Roman" panose="02020603050405020304" pitchFamily="18" charset="0"/>
                <a:cs typeface="Times New Roman" panose="02020603050405020304" pitchFamily="18" charset="0"/>
              </a:rPr>
              <a:t>форму процента </a:t>
            </a:r>
            <a:r>
              <a:rPr lang="uk-UA" sz="2200" dirty="0">
                <a:solidFill>
                  <a:srgbClr val="000000"/>
                </a:solidFill>
                <a:latin typeface="Times New Roman" panose="02020603050405020304" pitchFamily="18" charset="0"/>
                <a:cs typeface="Times New Roman" panose="02020603050405020304" pitchFamily="18" charset="0"/>
              </a:rPr>
              <a:t>(процентного доходу) на позичені чи залучені кошти, що істотно </a:t>
            </a:r>
            <a:r>
              <a:rPr lang="uk-UA" sz="2200" dirty="0" smtClean="0">
                <a:solidFill>
                  <a:srgbClr val="000000"/>
                </a:solidFill>
                <a:latin typeface="Times New Roman" panose="02020603050405020304" pitchFamily="18" charset="0"/>
                <a:cs typeface="Times New Roman" panose="02020603050405020304" pitchFamily="18" charset="0"/>
              </a:rPr>
              <a:t>відрізняє </a:t>
            </a:r>
            <a:r>
              <a:rPr lang="uk-UA" sz="2200" dirty="0">
                <a:solidFill>
                  <a:srgbClr val="000000"/>
                </a:solidFill>
                <a:latin typeface="Times New Roman" panose="02020603050405020304" pitchFamily="18" charset="0"/>
                <a:cs typeface="Times New Roman" panose="02020603050405020304" pitchFamily="18" charset="0"/>
              </a:rPr>
              <a:t>її від звичайної ціни на товарних ринках. Розмір процента </a:t>
            </a:r>
            <a:r>
              <a:rPr lang="uk-UA" sz="2200" dirty="0" smtClean="0">
                <a:solidFill>
                  <a:srgbClr val="000000"/>
                </a:solidFill>
                <a:latin typeface="Times New Roman" panose="02020603050405020304" pitchFamily="18" charset="0"/>
                <a:cs typeface="Times New Roman" panose="02020603050405020304" pitchFamily="18" charset="0"/>
              </a:rPr>
              <a:t>визначається не </a:t>
            </a:r>
            <a:r>
              <a:rPr lang="uk-UA" sz="2200" dirty="0">
                <a:solidFill>
                  <a:srgbClr val="000000"/>
                </a:solidFill>
                <a:latin typeface="Times New Roman" panose="02020603050405020304" pitchFamily="18" charset="0"/>
                <a:cs typeface="Times New Roman" panose="02020603050405020304" pitchFamily="18" charset="0"/>
              </a:rPr>
              <a:t>величиною цінності, яку містять у собі куплені (позичені чи залучені) гроші</a:t>
            </a:r>
            <a:r>
              <a:rPr lang="uk-UA" sz="2200" dirty="0" smtClean="0">
                <a:solidFill>
                  <a:srgbClr val="000000"/>
                </a:solidFill>
                <a:latin typeface="Times New Roman" panose="02020603050405020304" pitchFamily="18" charset="0"/>
                <a:cs typeface="Times New Roman" panose="02020603050405020304" pitchFamily="18" charset="0"/>
              </a:rPr>
              <a:t>, а </a:t>
            </a:r>
            <a:r>
              <a:rPr lang="uk-UA" sz="2200" dirty="0">
                <a:solidFill>
                  <a:srgbClr val="000000"/>
                </a:solidFill>
                <a:latin typeface="Times New Roman" panose="02020603050405020304" pitchFamily="18" charset="0"/>
                <a:cs typeface="Times New Roman" panose="02020603050405020304" pitchFamily="18" charset="0"/>
              </a:rPr>
              <a:t>їх споживною цінністю — здатністю приносити покупцеві додатковий </a:t>
            </a:r>
            <a:r>
              <a:rPr lang="uk-UA" sz="2200" dirty="0" smtClean="0">
                <a:solidFill>
                  <a:srgbClr val="000000"/>
                </a:solidFill>
                <a:latin typeface="Times New Roman" panose="02020603050405020304" pitchFamily="18" charset="0"/>
                <a:cs typeface="Times New Roman" panose="02020603050405020304" pitchFamily="18" charset="0"/>
              </a:rPr>
              <a:t>дохід чи </a:t>
            </a:r>
            <a:r>
              <a:rPr lang="uk-UA" sz="2200" dirty="0">
                <a:solidFill>
                  <a:srgbClr val="000000"/>
                </a:solidFill>
                <a:latin typeface="Times New Roman" panose="02020603050405020304" pitchFamily="18" charset="0"/>
                <a:cs typeface="Times New Roman" panose="02020603050405020304" pitchFamily="18" charset="0"/>
              </a:rPr>
              <a:t>блага, необхідні для задоволення особистих чи виробничих потреб. Чим </a:t>
            </a:r>
            <a:r>
              <a:rPr lang="uk-UA" sz="2200" dirty="0" smtClean="0">
                <a:solidFill>
                  <a:srgbClr val="000000"/>
                </a:solidFill>
                <a:latin typeface="Times New Roman" panose="02020603050405020304" pitchFamily="18" charset="0"/>
                <a:cs typeface="Times New Roman" panose="02020603050405020304" pitchFamily="18" charset="0"/>
              </a:rPr>
              <a:t>більшою </a:t>
            </a:r>
            <a:r>
              <a:rPr lang="uk-UA" sz="2200" dirty="0">
                <a:solidFill>
                  <a:srgbClr val="000000"/>
                </a:solidFill>
                <a:latin typeface="Times New Roman" panose="02020603050405020304" pitchFamily="18" charset="0"/>
                <a:cs typeface="Times New Roman" panose="02020603050405020304" pitchFamily="18" charset="0"/>
              </a:rPr>
              <a:t>буде ця здатність і чим довше покупець користуватиметься </a:t>
            </a:r>
            <a:r>
              <a:rPr lang="uk-UA" sz="2200" dirty="0" smtClean="0">
                <a:solidFill>
                  <a:srgbClr val="000000"/>
                </a:solidFill>
                <a:latin typeface="Times New Roman" panose="02020603050405020304" pitchFamily="18" charset="0"/>
                <a:cs typeface="Times New Roman" panose="02020603050405020304" pitchFamily="18" charset="0"/>
              </a:rPr>
              <a:t>одержаними грошима</a:t>
            </a:r>
            <a:r>
              <a:rPr lang="uk-UA" sz="2200" dirty="0">
                <a:solidFill>
                  <a:srgbClr val="000000"/>
                </a:solidFill>
                <a:latin typeface="Times New Roman" panose="02020603050405020304" pitchFamily="18" charset="0"/>
                <a:cs typeface="Times New Roman" panose="02020603050405020304" pitchFamily="18" charset="0"/>
              </a:rPr>
              <a:t>, тим більшою буде сума його </a:t>
            </a:r>
            <a:r>
              <a:rPr lang="uk-UA" sz="2200" dirty="0" smtClean="0">
                <a:solidFill>
                  <a:srgbClr val="000000"/>
                </a:solidFill>
                <a:latin typeface="Times New Roman" panose="02020603050405020304" pitchFamily="18" charset="0"/>
                <a:cs typeface="Times New Roman" panose="02020603050405020304" pitchFamily="18" charset="0"/>
              </a:rPr>
              <a:t>процентних</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04520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Рисунок 1.</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2796197" y="561314"/>
            <a:ext cx="5931343" cy="5154619"/>
          </a:xfrm>
          <a:prstGeom prst="rect">
            <a:avLst/>
          </a:prstGeom>
        </p:spPr>
      </p:pic>
    </p:spTree>
    <p:extLst>
      <p:ext uri="{BB962C8B-B14F-4D97-AF65-F5344CB8AC3E}">
        <p14:creationId xmlns:p14="http://schemas.microsoft.com/office/powerpoint/2010/main" val="15284227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платежів.</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Для </a:t>
            </a:r>
            <a:r>
              <a:rPr lang="uk-UA" sz="2200" dirty="0">
                <a:solidFill>
                  <a:srgbClr val="000000"/>
                </a:solidFill>
                <a:latin typeface="Times New Roman" panose="02020603050405020304" pitchFamily="18" charset="0"/>
                <a:cs typeface="Times New Roman" panose="02020603050405020304" pitchFamily="18" charset="0"/>
              </a:rPr>
              <a:t>розуміння сутності грошового ринку важливе значення має </a:t>
            </a:r>
            <a:r>
              <a:rPr lang="uk-UA" sz="2200" dirty="0" smtClean="0">
                <a:solidFill>
                  <a:srgbClr val="000000"/>
                </a:solidFill>
                <a:latin typeface="Times New Roman" panose="02020603050405020304" pitchFamily="18" charset="0"/>
                <a:cs typeface="Times New Roman" panose="02020603050405020304" pitchFamily="18" charset="0"/>
              </a:rPr>
              <a:t>визначення його </a:t>
            </a:r>
            <a:r>
              <a:rPr lang="uk-UA" sz="2200" dirty="0">
                <a:solidFill>
                  <a:srgbClr val="000000"/>
                </a:solidFill>
                <a:latin typeface="Times New Roman" panose="02020603050405020304" pitchFamily="18" charset="0"/>
                <a:cs typeface="Times New Roman" panose="02020603050405020304" pitchFamily="18" charset="0"/>
              </a:rPr>
              <a:t>суб’єктів. Суб’єктами цього ринку є юридичні та фізичні особи, які здійснюють операції купівлі-продажу грошей. Усі ці операції можна розділити на три групи: з продажу грошей, з купівлі грошей і посередницькі. В операціях з продажу грошей беруть участь сімейні господарства, фірми і структури державного управління, в операціях з купівлі грошей — ті самі економічні суб’єкти. У посередницьких операціях ключовими суб’єктами є так звані фінансові посередники — банки, інвестиційні та фінансові компанії, страхові компанії, пенсійні фонди, кредитні товариства тощо, а також технічні посередники — брокери, дилери</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b="1" dirty="0" smtClean="0">
                <a:solidFill>
                  <a:srgbClr val="000000"/>
                </a:solidFill>
                <a:latin typeface="Times New Roman" panose="02020603050405020304" pitchFamily="18" charset="0"/>
                <a:cs typeface="Times New Roman" panose="02020603050405020304" pitchFamily="18" charset="0"/>
              </a:rPr>
              <a:t>Інституційна </a:t>
            </a:r>
            <a:r>
              <a:rPr lang="uk-UA" sz="2200" b="1" dirty="0">
                <a:solidFill>
                  <a:srgbClr val="000000"/>
                </a:solidFill>
                <a:latin typeface="Times New Roman" panose="02020603050405020304" pitchFamily="18" charset="0"/>
                <a:cs typeface="Times New Roman" panose="02020603050405020304" pitchFamily="18" charset="0"/>
              </a:rPr>
              <a:t>модель грошового </a:t>
            </a:r>
            <a:r>
              <a:rPr lang="uk-UA" sz="2200" b="1" dirty="0" smtClean="0">
                <a:solidFill>
                  <a:srgbClr val="000000"/>
                </a:solidFill>
                <a:latin typeface="Times New Roman" panose="02020603050405020304" pitchFamily="18" charset="0"/>
                <a:cs typeface="Times New Roman" panose="02020603050405020304" pitchFamily="18" charset="0"/>
              </a:rPr>
              <a:t>ринку.</a:t>
            </a:r>
          </a:p>
          <a:p>
            <a:pPr algn="just">
              <a:spcBef>
                <a:spcPts val="0"/>
              </a:spcBef>
            </a:pPr>
            <a:r>
              <a:rPr lang="uk-UA" sz="2200" b="1"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У загальному вигляді </a:t>
            </a:r>
            <a:r>
              <a:rPr lang="uk-UA" sz="2200" dirty="0">
                <a:solidFill>
                  <a:srgbClr val="000000"/>
                </a:solidFill>
                <a:latin typeface="Times New Roman" panose="02020603050405020304" pitchFamily="18" charset="0"/>
                <a:cs typeface="Times New Roman" panose="02020603050405020304" pitchFamily="18" charset="0"/>
              </a:rPr>
              <a:t>таку модель можна подати як схему потоків грошей та </a:t>
            </a:r>
            <a:r>
              <a:rPr lang="uk-UA" sz="2200" dirty="0" smtClean="0">
                <a:solidFill>
                  <a:srgbClr val="000000"/>
                </a:solidFill>
                <a:latin typeface="Times New Roman" panose="02020603050405020304" pitchFamily="18" charset="0"/>
                <a:cs typeface="Times New Roman" panose="02020603050405020304" pitchFamily="18" charset="0"/>
              </a:rPr>
              <a:t>інструментів між </a:t>
            </a:r>
            <a:r>
              <a:rPr lang="uk-UA" sz="2200" dirty="0">
                <a:solidFill>
                  <a:srgbClr val="000000"/>
                </a:solidFill>
                <a:latin typeface="Times New Roman" panose="02020603050405020304" pitchFamily="18" charset="0"/>
                <a:cs typeface="Times New Roman" panose="02020603050405020304" pitchFamily="18" charset="0"/>
              </a:rPr>
              <a:t>трьома групами економічних суб’єктів: тими, що заощаджують </a:t>
            </a:r>
            <a:r>
              <a:rPr lang="uk-UA" sz="2200" dirty="0" smtClean="0">
                <a:solidFill>
                  <a:srgbClr val="000000"/>
                </a:solidFill>
                <a:latin typeface="Times New Roman" panose="02020603050405020304" pitchFamily="18" charset="0"/>
                <a:cs typeface="Times New Roman" panose="02020603050405020304" pitchFamily="18" charset="0"/>
              </a:rPr>
              <a:t>гроші (</a:t>
            </a:r>
            <a:r>
              <a:rPr lang="uk-UA" sz="2200" dirty="0">
                <a:solidFill>
                  <a:srgbClr val="000000"/>
                </a:solidFill>
                <a:latin typeface="Times New Roman" panose="02020603050405020304" pitchFamily="18" charset="0"/>
                <a:cs typeface="Times New Roman" panose="02020603050405020304" pitchFamily="18" charset="0"/>
              </a:rPr>
              <a:t>кредиторами); тими, що позичають гроші (позичальниками); фінансовими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посередниками (рис. </a:t>
            </a:r>
            <a:r>
              <a:rPr lang="uk-UA" sz="2200" dirty="0" smtClean="0">
                <a:solidFill>
                  <a:srgbClr val="000000"/>
                </a:solidFill>
                <a:latin typeface="Times New Roman" panose="02020603050405020304" pitchFamily="18" charset="0"/>
                <a:cs typeface="Times New Roman" panose="02020603050405020304" pitchFamily="18" charset="0"/>
              </a:rPr>
              <a:t>2</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666579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Рис. </a:t>
            </a:r>
            <a:r>
              <a:rPr lang="uk-UA" sz="2200" dirty="0">
                <a:solidFill>
                  <a:srgbClr val="000000"/>
                </a:solidFill>
                <a:latin typeface="Times New Roman" panose="02020603050405020304" pitchFamily="18" charset="0"/>
                <a:cs typeface="Times New Roman" panose="02020603050405020304" pitchFamily="18" charset="0"/>
              </a:rPr>
              <a:t>2. </a:t>
            </a:r>
            <a:r>
              <a:rPr lang="uk-UA" sz="2200" dirty="0" smtClean="0">
                <a:solidFill>
                  <a:srgbClr val="000000"/>
                </a:solidFill>
                <a:latin typeface="Times New Roman" panose="02020603050405020304" pitchFamily="18" charset="0"/>
                <a:cs typeface="Times New Roman" panose="02020603050405020304" pitchFamily="18" charset="0"/>
              </a:rPr>
              <a:t>Інституційна</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м</a:t>
            </a:r>
            <a:r>
              <a:rPr lang="uk-UA" sz="2200" dirty="0" smtClean="0">
                <a:solidFill>
                  <a:srgbClr val="000000"/>
                </a:solidFill>
                <a:latin typeface="Times New Roman" panose="02020603050405020304" pitchFamily="18" charset="0"/>
                <a:cs typeface="Times New Roman" panose="02020603050405020304" pitchFamily="18" charset="0"/>
              </a:rPr>
              <a:t>одель грошового </a:t>
            </a:r>
            <a:r>
              <a:rPr lang="uk-UA" sz="2200" dirty="0">
                <a:solidFill>
                  <a:srgbClr val="000000"/>
                </a:solidFill>
                <a:latin typeface="Times New Roman" panose="02020603050405020304" pitchFamily="18" charset="0"/>
                <a:cs typeface="Times New Roman" panose="02020603050405020304" pitchFamily="18" charset="0"/>
              </a:rPr>
              <a:t>ринку</a:t>
            </a: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3781713" y="561315"/>
            <a:ext cx="7169923" cy="5694630"/>
          </a:xfrm>
          <a:prstGeom prst="rect">
            <a:avLst/>
          </a:prstGeom>
        </p:spPr>
      </p:pic>
    </p:spTree>
    <p:extLst>
      <p:ext uri="{BB962C8B-B14F-4D97-AF65-F5344CB8AC3E}">
        <p14:creationId xmlns:p14="http://schemas.microsoft.com/office/powerpoint/2010/main" val="2260983702"/>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3273</TotalTime>
  <Words>525</Words>
  <Application>Microsoft Office PowerPoint</Application>
  <PresentationFormat>Широкоэкранный</PresentationFormat>
  <Paragraphs>277</Paragraphs>
  <Slides>50</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50</vt:i4>
      </vt:variant>
    </vt:vector>
  </HeadingPairs>
  <TitlesOfParts>
    <vt:vector size="55" baseType="lpstr">
      <vt:lpstr>Arial</vt:lpstr>
      <vt:lpstr>Century Gothic</vt:lpstr>
      <vt:lpstr>Times New Roman</vt:lpstr>
      <vt:lpstr>Wingdings 3</vt:lpstr>
      <vt:lpstr>Легкий дым</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Dell</dc:creator>
  <cp:lastModifiedBy>Dell</cp:lastModifiedBy>
  <cp:revision>295</cp:revision>
  <dcterms:created xsi:type="dcterms:W3CDTF">2021-12-07T18:51:55Z</dcterms:created>
  <dcterms:modified xsi:type="dcterms:W3CDTF">2022-10-12T10:58:54Z</dcterms:modified>
</cp:coreProperties>
</file>