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6" r:id="rId4"/>
    <p:sldId id="287" r:id="rId5"/>
    <p:sldId id="288" r:id="rId6"/>
    <p:sldId id="289" r:id="rId7"/>
    <p:sldId id="290" r:id="rId8"/>
    <p:sldId id="291" r:id="rId9"/>
    <p:sldId id="292" r:id="rId10"/>
    <p:sldId id="293" r:id="rId11"/>
    <p:sldId id="294" r:id="rId12"/>
    <p:sldId id="295" r:id="rId13"/>
    <p:sldId id="296" r:id="rId14"/>
    <p:sldId id="297" r:id="rId15"/>
    <p:sldId id="298" r:id="rId16"/>
    <p:sldId id="299" r:id="rId17"/>
    <p:sldId id="300" r:id="rId18"/>
    <p:sldId id="301" r:id="rId19"/>
    <p:sldId id="302" r:id="rId20"/>
    <p:sldId id="303" r:id="rId21"/>
    <p:sldId id="304" r:id="rId22"/>
    <p:sldId id="305" r:id="rId23"/>
    <p:sldId id="306" r:id="rId24"/>
    <p:sldId id="307" r:id="rId25"/>
    <p:sldId id="308" r:id="rId26"/>
    <p:sldId id="309" r:id="rId27"/>
    <p:sldId id="310" r:id="rId28"/>
    <p:sldId id="277" r:id="rId29"/>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snapToGrid="0">
      <p:cViewPr varScale="1">
        <p:scale>
          <a:sx n="69" d="100"/>
          <a:sy n="69" d="100"/>
        </p:scale>
        <p:origin x="76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5A57E9-C9FA-4FEB-B3D7-B261A1F8CA09}"/>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F393ED74-715D-4A1F-9F47-95853456D1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FD621527-FEF3-4AF2-8859-F2A7C68195DC}"/>
              </a:ext>
            </a:extLst>
          </p:cNvPr>
          <p:cNvSpPr>
            <a:spLocks noGrp="1"/>
          </p:cNvSpPr>
          <p:nvPr>
            <p:ph type="dt" sz="half" idx="10"/>
          </p:nvPr>
        </p:nvSpPr>
        <p:spPr/>
        <p:txBody>
          <a:bodyPr/>
          <a:lstStyle/>
          <a:p>
            <a:fld id="{A123905B-3129-41C5-87A7-026DF8227BDC}" type="datetimeFigureOut">
              <a:rPr lang="uk-UA" smtClean="0"/>
              <a:t>10.10.2024</a:t>
            </a:fld>
            <a:endParaRPr lang="uk-UA"/>
          </a:p>
        </p:txBody>
      </p:sp>
      <p:sp>
        <p:nvSpPr>
          <p:cNvPr id="5" name="Місце для нижнього колонтитула 4">
            <a:extLst>
              <a:ext uri="{FF2B5EF4-FFF2-40B4-BE49-F238E27FC236}">
                <a16:creationId xmlns:a16="http://schemas.microsoft.com/office/drawing/2014/main" id="{E247CF81-C87E-4993-977A-AE584C6987AC}"/>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6E153AF2-2BF0-4D9B-9A9E-4BD86BE49FC4}"/>
              </a:ext>
            </a:extLst>
          </p:cNvPr>
          <p:cNvSpPr>
            <a:spLocks noGrp="1"/>
          </p:cNvSpPr>
          <p:nvPr>
            <p:ph type="sldNum" sz="quarter" idx="12"/>
          </p:nvPr>
        </p:nvSpPr>
        <p:spPr/>
        <p:txBody>
          <a:bodyPr/>
          <a:lstStyle/>
          <a:p>
            <a:fld id="{CFB4EC52-C56B-4DF0-BD8C-F38EDC17B174}" type="slidenum">
              <a:rPr lang="uk-UA" smtClean="0"/>
              <a:t>‹#›</a:t>
            </a:fld>
            <a:endParaRPr lang="uk-UA"/>
          </a:p>
        </p:txBody>
      </p:sp>
    </p:spTree>
    <p:extLst>
      <p:ext uri="{BB962C8B-B14F-4D97-AF65-F5344CB8AC3E}">
        <p14:creationId xmlns:p14="http://schemas.microsoft.com/office/powerpoint/2010/main" val="3024310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07D3B55-963F-427F-BCA1-E32D1A0E062C}"/>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BA5FAB4D-1572-44C2-B6A2-855CDC460AD7}"/>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2111CA2A-966A-4B49-89DB-BE4D16385501}"/>
              </a:ext>
            </a:extLst>
          </p:cNvPr>
          <p:cNvSpPr>
            <a:spLocks noGrp="1"/>
          </p:cNvSpPr>
          <p:nvPr>
            <p:ph type="dt" sz="half" idx="10"/>
          </p:nvPr>
        </p:nvSpPr>
        <p:spPr/>
        <p:txBody>
          <a:bodyPr/>
          <a:lstStyle/>
          <a:p>
            <a:fld id="{A123905B-3129-41C5-87A7-026DF8227BDC}" type="datetimeFigureOut">
              <a:rPr lang="uk-UA" smtClean="0"/>
              <a:t>10.10.2024</a:t>
            </a:fld>
            <a:endParaRPr lang="uk-UA"/>
          </a:p>
        </p:txBody>
      </p:sp>
      <p:sp>
        <p:nvSpPr>
          <p:cNvPr id="5" name="Місце для нижнього колонтитула 4">
            <a:extLst>
              <a:ext uri="{FF2B5EF4-FFF2-40B4-BE49-F238E27FC236}">
                <a16:creationId xmlns:a16="http://schemas.microsoft.com/office/drawing/2014/main" id="{E012EC9A-1184-4D32-8056-47AAF3C634CC}"/>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4B68F3B0-DD2C-4D37-9897-C943811299F1}"/>
              </a:ext>
            </a:extLst>
          </p:cNvPr>
          <p:cNvSpPr>
            <a:spLocks noGrp="1"/>
          </p:cNvSpPr>
          <p:nvPr>
            <p:ph type="sldNum" sz="quarter" idx="12"/>
          </p:nvPr>
        </p:nvSpPr>
        <p:spPr/>
        <p:txBody>
          <a:bodyPr/>
          <a:lstStyle/>
          <a:p>
            <a:fld id="{CFB4EC52-C56B-4DF0-BD8C-F38EDC17B174}" type="slidenum">
              <a:rPr lang="uk-UA" smtClean="0"/>
              <a:t>‹#›</a:t>
            </a:fld>
            <a:endParaRPr lang="uk-UA"/>
          </a:p>
        </p:txBody>
      </p:sp>
    </p:spTree>
    <p:extLst>
      <p:ext uri="{BB962C8B-B14F-4D97-AF65-F5344CB8AC3E}">
        <p14:creationId xmlns:p14="http://schemas.microsoft.com/office/powerpoint/2010/main" val="1284919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02D0D100-2B89-41BA-B074-25CAB733EFBE}"/>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4997FE4B-9A33-44C4-8D7B-76841145646D}"/>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28E5F3FA-678C-4015-B3FB-28513D3726BC}"/>
              </a:ext>
            </a:extLst>
          </p:cNvPr>
          <p:cNvSpPr>
            <a:spLocks noGrp="1"/>
          </p:cNvSpPr>
          <p:nvPr>
            <p:ph type="dt" sz="half" idx="10"/>
          </p:nvPr>
        </p:nvSpPr>
        <p:spPr/>
        <p:txBody>
          <a:bodyPr/>
          <a:lstStyle/>
          <a:p>
            <a:fld id="{A123905B-3129-41C5-87A7-026DF8227BDC}" type="datetimeFigureOut">
              <a:rPr lang="uk-UA" smtClean="0"/>
              <a:t>10.10.2024</a:t>
            </a:fld>
            <a:endParaRPr lang="uk-UA"/>
          </a:p>
        </p:txBody>
      </p:sp>
      <p:sp>
        <p:nvSpPr>
          <p:cNvPr id="5" name="Місце для нижнього колонтитула 4">
            <a:extLst>
              <a:ext uri="{FF2B5EF4-FFF2-40B4-BE49-F238E27FC236}">
                <a16:creationId xmlns:a16="http://schemas.microsoft.com/office/drawing/2014/main" id="{3A1BC99B-3A14-44F3-A701-5EF5AAC275CB}"/>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E159DF85-B63F-4B85-93BC-12DDB24B51D3}"/>
              </a:ext>
            </a:extLst>
          </p:cNvPr>
          <p:cNvSpPr>
            <a:spLocks noGrp="1"/>
          </p:cNvSpPr>
          <p:nvPr>
            <p:ph type="sldNum" sz="quarter" idx="12"/>
          </p:nvPr>
        </p:nvSpPr>
        <p:spPr/>
        <p:txBody>
          <a:bodyPr/>
          <a:lstStyle/>
          <a:p>
            <a:fld id="{CFB4EC52-C56B-4DF0-BD8C-F38EDC17B174}" type="slidenum">
              <a:rPr lang="uk-UA" smtClean="0"/>
              <a:t>‹#›</a:t>
            </a:fld>
            <a:endParaRPr lang="uk-UA"/>
          </a:p>
        </p:txBody>
      </p:sp>
    </p:spTree>
    <p:extLst>
      <p:ext uri="{BB962C8B-B14F-4D97-AF65-F5344CB8AC3E}">
        <p14:creationId xmlns:p14="http://schemas.microsoft.com/office/powerpoint/2010/main" val="1056895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2FEA937-16AB-4898-BD4F-19E521BA328F}"/>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8CE416DA-E948-41EF-961E-375DEFF1BA53}"/>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859C1D60-D288-44D9-B81F-19B6FEAAEFDC}"/>
              </a:ext>
            </a:extLst>
          </p:cNvPr>
          <p:cNvSpPr>
            <a:spLocks noGrp="1"/>
          </p:cNvSpPr>
          <p:nvPr>
            <p:ph type="dt" sz="half" idx="10"/>
          </p:nvPr>
        </p:nvSpPr>
        <p:spPr/>
        <p:txBody>
          <a:bodyPr/>
          <a:lstStyle/>
          <a:p>
            <a:fld id="{A123905B-3129-41C5-87A7-026DF8227BDC}" type="datetimeFigureOut">
              <a:rPr lang="uk-UA" smtClean="0"/>
              <a:t>10.10.2024</a:t>
            </a:fld>
            <a:endParaRPr lang="uk-UA"/>
          </a:p>
        </p:txBody>
      </p:sp>
      <p:sp>
        <p:nvSpPr>
          <p:cNvPr id="5" name="Місце для нижнього колонтитула 4">
            <a:extLst>
              <a:ext uri="{FF2B5EF4-FFF2-40B4-BE49-F238E27FC236}">
                <a16:creationId xmlns:a16="http://schemas.microsoft.com/office/drawing/2014/main" id="{445BD964-BF32-495C-AD9F-9BDBDBAED51E}"/>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CD64695B-EC6A-4467-B476-9A02D29F644B}"/>
              </a:ext>
            </a:extLst>
          </p:cNvPr>
          <p:cNvSpPr>
            <a:spLocks noGrp="1"/>
          </p:cNvSpPr>
          <p:nvPr>
            <p:ph type="sldNum" sz="quarter" idx="12"/>
          </p:nvPr>
        </p:nvSpPr>
        <p:spPr/>
        <p:txBody>
          <a:bodyPr/>
          <a:lstStyle/>
          <a:p>
            <a:fld id="{CFB4EC52-C56B-4DF0-BD8C-F38EDC17B174}" type="slidenum">
              <a:rPr lang="uk-UA" smtClean="0"/>
              <a:t>‹#›</a:t>
            </a:fld>
            <a:endParaRPr lang="uk-UA"/>
          </a:p>
        </p:txBody>
      </p:sp>
    </p:spTree>
    <p:extLst>
      <p:ext uri="{BB962C8B-B14F-4D97-AF65-F5344CB8AC3E}">
        <p14:creationId xmlns:p14="http://schemas.microsoft.com/office/powerpoint/2010/main" val="4183318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604A93-2A3E-4E7C-A7D8-D09C3D2A413A}"/>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FE63956F-5F21-45F2-8B26-F479CFA0981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1C4532D5-FCA4-48C1-BA5A-0ED476535A2E}"/>
              </a:ext>
            </a:extLst>
          </p:cNvPr>
          <p:cNvSpPr>
            <a:spLocks noGrp="1"/>
          </p:cNvSpPr>
          <p:nvPr>
            <p:ph type="dt" sz="half" idx="10"/>
          </p:nvPr>
        </p:nvSpPr>
        <p:spPr/>
        <p:txBody>
          <a:bodyPr/>
          <a:lstStyle/>
          <a:p>
            <a:fld id="{A123905B-3129-41C5-87A7-026DF8227BDC}" type="datetimeFigureOut">
              <a:rPr lang="uk-UA" smtClean="0"/>
              <a:t>10.10.2024</a:t>
            </a:fld>
            <a:endParaRPr lang="uk-UA"/>
          </a:p>
        </p:txBody>
      </p:sp>
      <p:sp>
        <p:nvSpPr>
          <p:cNvPr id="5" name="Місце для нижнього колонтитула 4">
            <a:extLst>
              <a:ext uri="{FF2B5EF4-FFF2-40B4-BE49-F238E27FC236}">
                <a16:creationId xmlns:a16="http://schemas.microsoft.com/office/drawing/2014/main" id="{EC91FDA9-E8D4-4290-B4D0-5FC0DF522F37}"/>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7E450B55-0DEC-4B7A-8579-3AE2FCD2D985}"/>
              </a:ext>
            </a:extLst>
          </p:cNvPr>
          <p:cNvSpPr>
            <a:spLocks noGrp="1"/>
          </p:cNvSpPr>
          <p:nvPr>
            <p:ph type="sldNum" sz="quarter" idx="12"/>
          </p:nvPr>
        </p:nvSpPr>
        <p:spPr/>
        <p:txBody>
          <a:bodyPr/>
          <a:lstStyle/>
          <a:p>
            <a:fld id="{CFB4EC52-C56B-4DF0-BD8C-F38EDC17B174}" type="slidenum">
              <a:rPr lang="uk-UA" smtClean="0"/>
              <a:t>‹#›</a:t>
            </a:fld>
            <a:endParaRPr lang="uk-UA"/>
          </a:p>
        </p:txBody>
      </p:sp>
    </p:spTree>
    <p:extLst>
      <p:ext uri="{BB962C8B-B14F-4D97-AF65-F5344CB8AC3E}">
        <p14:creationId xmlns:p14="http://schemas.microsoft.com/office/powerpoint/2010/main" val="2292124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08A7C21-A507-4DD5-9F75-D84A735BC7AC}"/>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3E5FE61C-81A6-4FA7-9AB5-0B9B1076DC6F}"/>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C71F106A-B8BD-4903-9BCD-507FD5988BA0}"/>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6419AB64-0293-4E86-A6B1-7076B5E66E2A}"/>
              </a:ext>
            </a:extLst>
          </p:cNvPr>
          <p:cNvSpPr>
            <a:spLocks noGrp="1"/>
          </p:cNvSpPr>
          <p:nvPr>
            <p:ph type="dt" sz="half" idx="10"/>
          </p:nvPr>
        </p:nvSpPr>
        <p:spPr/>
        <p:txBody>
          <a:bodyPr/>
          <a:lstStyle/>
          <a:p>
            <a:fld id="{A123905B-3129-41C5-87A7-026DF8227BDC}" type="datetimeFigureOut">
              <a:rPr lang="uk-UA" smtClean="0"/>
              <a:t>10.10.2024</a:t>
            </a:fld>
            <a:endParaRPr lang="uk-UA"/>
          </a:p>
        </p:txBody>
      </p:sp>
      <p:sp>
        <p:nvSpPr>
          <p:cNvPr id="6" name="Місце для нижнього колонтитула 5">
            <a:extLst>
              <a:ext uri="{FF2B5EF4-FFF2-40B4-BE49-F238E27FC236}">
                <a16:creationId xmlns:a16="http://schemas.microsoft.com/office/drawing/2014/main" id="{880269DA-7AC8-447A-93B5-8C6DA2680720}"/>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3D699DF7-9A89-4C0C-98E4-D58EE8B97BCD}"/>
              </a:ext>
            </a:extLst>
          </p:cNvPr>
          <p:cNvSpPr>
            <a:spLocks noGrp="1"/>
          </p:cNvSpPr>
          <p:nvPr>
            <p:ph type="sldNum" sz="quarter" idx="12"/>
          </p:nvPr>
        </p:nvSpPr>
        <p:spPr/>
        <p:txBody>
          <a:bodyPr/>
          <a:lstStyle/>
          <a:p>
            <a:fld id="{CFB4EC52-C56B-4DF0-BD8C-F38EDC17B174}" type="slidenum">
              <a:rPr lang="uk-UA" smtClean="0"/>
              <a:t>‹#›</a:t>
            </a:fld>
            <a:endParaRPr lang="uk-UA"/>
          </a:p>
        </p:txBody>
      </p:sp>
    </p:spTree>
    <p:extLst>
      <p:ext uri="{BB962C8B-B14F-4D97-AF65-F5344CB8AC3E}">
        <p14:creationId xmlns:p14="http://schemas.microsoft.com/office/powerpoint/2010/main" val="3024407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1F1C4F2-4B85-4C98-92CF-1F3485F949FE}"/>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0A290AC6-1C59-4073-86D3-640EADAAA4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1880E8C2-B18B-4CBA-94FE-7C1961016783}"/>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58D9A3B4-DC8E-44FD-B512-D40C3C125D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4CFC3E91-1BB3-4F01-AB5A-5136AE242DB7}"/>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29BFEECF-EBF9-4021-9A90-302C173FFBB8}"/>
              </a:ext>
            </a:extLst>
          </p:cNvPr>
          <p:cNvSpPr>
            <a:spLocks noGrp="1"/>
          </p:cNvSpPr>
          <p:nvPr>
            <p:ph type="dt" sz="half" idx="10"/>
          </p:nvPr>
        </p:nvSpPr>
        <p:spPr/>
        <p:txBody>
          <a:bodyPr/>
          <a:lstStyle/>
          <a:p>
            <a:fld id="{A123905B-3129-41C5-87A7-026DF8227BDC}" type="datetimeFigureOut">
              <a:rPr lang="uk-UA" smtClean="0"/>
              <a:t>10.10.2024</a:t>
            </a:fld>
            <a:endParaRPr lang="uk-UA"/>
          </a:p>
        </p:txBody>
      </p:sp>
      <p:sp>
        <p:nvSpPr>
          <p:cNvPr id="8" name="Місце для нижнього колонтитула 7">
            <a:extLst>
              <a:ext uri="{FF2B5EF4-FFF2-40B4-BE49-F238E27FC236}">
                <a16:creationId xmlns:a16="http://schemas.microsoft.com/office/drawing/2014/main" id="{9536638F-6F2D-4DC7-8BDE-DBE5A95C7FE1}"/>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E716579F-9519-479F-86A8-42C86A29424A}"/>
              </a:ext>
            </a:extLst>
          </p:cNvPr>
          <p:cNvSpPr>
            <a:spLocks noGrp="1"/>
          </p:cNvSpPr>
          <p:nvPr>
            <p:ph type="sldNum" sz="quarter" idx="12"/>
          </p:nvPr>
        </p:nvSpPr>
        <p:spPr/>
        <p:txBody>
          <a:bodyPr/>
          <a:lstStyle/>
          <a:p>
            <a:fld id="{CFB4EC52-C56B-4DF0-BD8C-F38EDC17B174}" type="slidenum">
              <a:rPr lang="uk-UA" smtClean="0"/>
              <a:t>‹#›</a:t>
            </a:fld>
            <a:endParaRPr lang="uk-UA"/>
          </a:p>
        </p:txBody>
      </p:sp>
    </p:spTree>
    <p:extLst>
      <p:ext uri="{BB962C8B-B14F-4D97-AF65-F5344CB8AC3E}">
        <p14:creationId xmlns:p14="http://schemas.microsoft.com/office/powerpoint/2010/main" val="601723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E26AC2-4304-469A-B1D6-DEB110DFD004}"/>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1CEBA68E-2EEA-4C65-B540-8579BE8A7FEE}"/>
              </a:ext>
            </a:extLst>
          </p:cNvPr>
          <p:cNvSpPr>
            <a:spLocks noGrp="1"/>
          </p:cNvSpPr>
          <p:nvPr>
            <p:ph type="dt" sz="half" idx="10"/>
          </p:nvPr>
        </p:nvSpPr>
        <p:spPr/>
        <p:txBody>
          <a:bodyPr/>
          <a:lstStyle/>
          <a:p>
            <a:fld id="{A123905B-3129-41C5-87A7-026DF8227BDC}" type="datetimeFigureOut">
              <a:rPr lang="uk-UA" smtClean="0"/>
              <a:t>10.10.2024</a:t>
            </a:fld>
            <a:endParaRPr lang="uk-UA"/>
          </a:p>
        </p:txBody>
      </p:sp>
      <p:sp>
        <p:nvSpPr>
          <p:cNvPr id="4" name="Місце для нижнього колонтитула 3">
            <a:extLst>
              <a:ext uri="{FF2B5EF4-FFF2-40B4-BE49-F238E27FC236}">
                <a16:creationId xmlns:a16="http://schemas.microsoft.com/office/drawing/2014/main" id="{1B655099-D7B9-498C-B1A0-8C24244781EB}"/>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D8A5F865-57D2-4B1A-BAC4-42B171296D96}"/>
              </a:ext>
            </a:extLst>
          </p:cNvPr>
          <p:cNvSpPr>
            <a:spLocks noGrp="1"/>
          </p:cNvSpPr>
          <p:nvPr>
            <p:ph type="sldNum" sz="quarter" idx="12"/>
          </p:nvPr>
        </p:nvSpPr>
        <p:spPr/>
        <p:txBody>
          <a:bodyPr/>
          <a:lstStyle/>
          <a:p>
            <a:fld id="{CFB4EC52-C56B-4DF0-BD8C-F38EDC17B174}" type="slidenum">
              <a:rPr lang="uk-UA" smtClean="0"/>
              <a:t>‹#›</a:t>
            </a:fld>
            <a:endParaRPr lang="uk-UA"/>
          </a:p>
        </p:txBody>
      </p:sp>
    </p:spTree>
    <p:extLst>
      <p:ext uri="{BB962C8B-B14F-4D97-AF65-F5344CB8AC3E}">
        <p14:creationId xmlns:p14="http://schemas.microsoft.com/office/powerpoint/2010/main" val="2173882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96B6966A-5A70-43DC-9D43-74733B16AED3}"/>
              </a:ext>
            </a:extLst>
          </p:cNvPr>
          <p:cNvSpPr>
            <a:spLocks noGrp="1"/>
          </p:cNvSpPr>
          <p:nvPr>
            <p:ph type="dt" sz="half" idx="10"/>
          </p:nvPr>
        </p:nvSpPr>
        <p:spPr/>
        <p:txBody>
          <a:bodyPr/>
          <a:lstStyle/>
          <a:p>
            <a:fld id="{A123905B-3129-41C5-87A7-026DF8227BDC}" type="datetimeFigureOut">
              <a:rPr lang="uk-UA" smtClean="0"/>
              <a:t>10.10.2024</a:t>
            </a:fld>
            <a:endParaRPr lang="uk-UA"/>
          </a:p>
        </p:txBody>
      </p:sp>
      <p:sp>
        <p:nvSpPr>
          <p:cNvPr id="3" name="Місце для нижнього колонтитула 2">
            <a:extLst>
              <a:ext uri="{FF2B5EF4-FFF2-40B4-BE49-F238E27FC236}">
                <a16:creationId xmlns:a16="http://schemas.microsoft.com/office/drawing/2014/main" id="{2326EE6D-EE9F-4098-84D8-1A59322F8246}"/>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408FD6FA-2E55-42D1-AD86-6A660C221B74}"/>
              </a:ext>
            </a:extLst>
          </p:cNvPr>
          <p:cNvSpPr>
            <a:spLocks noGrp="1"/>
          </p:cNvSpPr>
          <p:nvPr>
            <p:ph type="sldNum" sz="quarter" idx="12"/>
          </p:nvPr>
        </p:nvSpPr>
        <p:spPr/>
        <p:txBody>
          <a:bodyPr/>
          <a:lstStyle/>
          <a:p>
            <a:fld id="{CFB4EC52-C56B-4DF0-BD8C-F38EDC17B174}" type="slidenum">
              <a:rPr lang="uk-UA" smtClean="0"/>
              <a:t>‹#›</a:t>
            </a:fld>
            <a:endParaRPr lang="uk-UA"/>
          </a:p>
        </p:txBody>
      </p:sp>
    </p:spTree>
    <p:extLst>
      <p:ext uri="{BB962C8B-B14F-4D97-AF65-F5344CB8AC3E}">
        <p14:creationId xmlns:p14="http://schemas.microsoft.com/office/powerpoint/2010/main" val="547701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2AFB71F-0C7C-45ED-B6B6-E803369F343F}"/>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698BDEBE-9EDB-443B-A061-6FE894F047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B4B53941-7E3A-43BE-AA2D-9CC06B2055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43ADD60F-2BB5-4E23-B8DA-7FF32D35AADC}"/>
              </a:ext>
            </a:extLst>
          </p:cNvPr>
          <p:cNvSpPr>
            <a:spLocks noGrp="1"/>
          </p:cNvSpPr>
          <p:nvPr>
            <p:ph type="dt" sz="half" idx="10"/>
          </p:nvPr>
        </p:nvSpPr>
        <p:spPr/>
        <p:txBody>
          <a:bodyPr/>
          <a:lstStyle/>
          <a:p>
            <a:fld id="{A123905B-3129-41C5-87A7-026DF8227BDC}" type="datetimeFigureOut">
              <a:rPr lang="uk-UA" smtClean="0"/>
              <a:t>10.10.2024</a:t>
            </a:fld>
            <a:endParaRPr lang="uk-UA"/>
          </a:p>
        </p:txBody>
      </p:sp>
      <p:sp>
        <p:nvSpPr>
          <p:cNvPr id="6" name="Місце для нижнього колонтитула 5">
            <a:extLst>
              <a:ext uri="{FF2B5EF4-FFF2-40B4-BE49-F238E27FC236}">
                <a16:creationId xmlns:a16="http://schemas.microsoft.com/office/drawing/2014/main" id="{71E95942-7623-4276-BB87-B56A2ABBD5AF}"/>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F9640FB5-7DCE-4659-BF0E-FD3B9B8A80CC}"/>
              </a:ext>
            </a:extLst>
          </p:cNvPr>
          <p:cNvSpPr>
            <a:spLocks noGrp="1"/>
          </p:cNvSpPr>
          <p:nvPr>
            <p:ph type="sldNum" sz="quarter" idx="12"/>
          </p:nvPr>
        </p:nvSpPr>
        <p:spPr/>
        <p:txBody>
          <a:bodyPr/>
          <a:lstStyle/>
          <a:p>
            <a:fld id="{CFB4EC52-C56B-4DF0-BD8C-F38EDC17B174}" type="slidenum">
              <a:rPr lang="uk-UA" smtClean="0"/>
              <a:t>‹#›</a:t>
            </a:fld>
            <a:endParaRPr lang="uk-UA"/>
          </a:p>
        </p:txBody>
      </p:sp>
    </p:spTree>
    <p:extLst>
      <p:ext uri="{BB962C8B-B14F-4D97-AF65-F5344CB8AC3E}">
        <p14:creationId xmlns:p14="http://schemas.microsoft.com/office/powerpoint/2010/main" val="2345469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2BFABCB-434C-439B-B1BB-56F50DF0D181}"/>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4CB5985A-5212-46B1-AE44-A01CF34A2E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55CB652B-C781-4003-95D5-C9E8E5AF96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38C3E2A9-1633-4F7A-9E19-8C87849E1AAB}"/>
              </a:ext>
            </a:extLst>
          </p:cNvPr>
          <p:cNvSpPr>
            <a:spLocks noGrp="1"/>
          </p:cNvSpPr>
          <p:nvPr>
            <p:ph type="dt" sz="half" idx="10"/>
          </p:nvPr>
        </p:nvSpPr>
        <p:spPr/>
        <p:txBody>
          <a:bodyPr/>
          <a:lstStyle/>
          <a:p>
            <a:fld id="{A123905B-3129-41C5-87A7-026DF8227BDC}" type="datetimeFigureOut">
              <a:rPr lang="uk-UA" smtClean="0"/>
              <a:t>10.10.2024</a:t>
            </a:fld>
            <a:endParaRPr lang="uk-UA"/>
          </a:p>
        </p:txBody>
      </p:sp>
      <p:sp>
        <p:nvSpPr>
          <p:cNvPr id="6" name="Місце для нижнього колонтитула 5">
            <a:extLst>
              <a:ext uri="{FF2B5EF4-FFF2-40B4-BE49-F238E27FC236}">
                <a16:creationId xmlns:a16="http://schemas.microsoft.com/office/drawing/2014/main" id="{EF0842B0-CC5E-4081-B621-75B7D4F53E3E}"/>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A124E5B3-66BC-4B7D-A3A5-41CD66B9876A}"/>
              </a:ext>
            </a:extLst>
          </p:cNvPr>
          <p:cNvSpPr>
            <a:spLocks noGrp="1"/>
          </p:cNvSpPr>
          <p:nvPr>
            <p:ph type="sldNum" sz="quarter" idx="12"/>
          </p:nvPr>
        </p:nvSpPr>
        <p:spPr/>
        <p:txBody>
          <a:bodyPr/>
          <a:lstStyle/>
          <a:p>
            <a:fld id="{CFB4EC52-C56B-4DF0-BD8C-F38EDC17B174}" type="slidenum">
              <a:rPr lang="uk-UA" smtClean="0"/>
              <a:t>‹#›</a:t>
            </a:fld>
            <a:endParaRPr lang="uk-UA"/>
          </a:p>
        </p:txBody>
      </p:sp>
    </p:spTree>
    <p:extLst>
      <p:ext uri="{BB962C8B-B14F-4D97-AF65-F5344CB8AC3E}">
        <p14:creationId xmlns:p14="http://schemas.microsoft.com/office/powerpoint/2010/main" val="314852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2C52AE5E-B814-4405-993F-0B653B50E6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51D0428D-90A9-464C-8AC1-1922F47C86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1FA44FB1-3E12-4F89-8917-82F14F329D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23905B-3129-41C5-87A7-026DF8227BDC}" type="datetimeFigureOut">
              <a:rPr lang="uk-UA" smtClean="0"/>
              <a:t>10.10.2024</a:t>
            </a:fld>
            <a:endParaRPr lang="uk-UA"/>
          </a:p>
        </p:txBody>
      </p:sp>
      <p:sp>
        <p:nvSpPr>
          <p:cNvPr id="5" name="Місце для нижнього колонтитула 4">
            <a:extLst>
              <a:ext uri="{FF2B5EF4-FFF2-40B4-BE49-F238E27FC236}">
                <a16:creationId xmlns:a16="http://schemas.microsoft.com/office/drawing/2014/main" id="{8A08A6A7-5970-417E-835D-15491C0E687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0C395DCE-577C-44C3-8214-115D486B57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B4EC52-C56B-4DF0-BD8C-F38EDC17B174}" type="slidenum">
              <a:rPr lang="uk-UA" smtClean="0"/>
              <a:t>‹#›</a:t>
            </a:fld>
            <a:endParaRPr lang="uk-UA"/>
          </a:p>
        </p:txBody>
      </p:sp>
    </p:spTree>
    <p:extLst>
      <p:ext uri="{BB962C8B-B14F-4D97-AF65-F5344CB8AC3E}">
        <p14:creationId xmlns:p14="http://schemas.microsoft.com/office/powerpoint/2010/main" val="9652049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F2F660-DF59-48BF-B847-0F868DA7E06D}"/>
              </a:ext>
            </a:extLst>
          </p:cNvPr>
          <p:cNvSpPr>
            <a:spLocks noGrp="1"/>
          </p:cNvSpPr>
          <p:nvPr>
            <p:ph type="ctrTitle"/>
          </p:nvPr>
        </p:nvSpPr>
        <p:spPr>
          <a:xfrm>
            <a:off x="1524000" y="731745"/>
            <a:ext cx="9144000" cy="3008982"/>
          </a:xfrm>
        </p:spPr>
        <p:txBody>
          <a:bodyPr>
            <a:normAutofit fontScale="90000"/>
          </a:bodyPr>
          <a:lstStyle/>
          <a:p>
            <a:r>
              <a:rPr lang="en-US" sz="7200" cap="all" dirty="0" smtClean="0"/>
              <a:t>Syntax as a branch of theoretical grammar </a:t>
            </a:r>
            <a:endParaRPr lang="uk-UA" sz="7200" cap="all" dirty="0"/>
          </a:p>
        </p:txBody>
      </p:sp>
      <p:sp>
        <p:nvSpPr>
          <p:cNvPr id="3" name="Підзаголовок 2">
            <a:extLst>
              <a:ext uri="{FF2B5EF4-FFF2-40B4-BE49-F238E27FC236}">
                <a16:creationId xmlns:a16="http://schemas.microsoft.com/office/drawing/2014/main" id="{40F9E78E-AA3D-4F49-AE39-F2102EC8DB11}"/>
              </a:ext>
            </a:extLst>
          </p:cNvPr>
          <p:cNvSpPr>
            <a:spLocks noGrp="1"/>
          </p:cNvSpPr>
          <p:nvPr>
            <p:ph type="subTitle" idx="1"/>
          </p:nvPr>
        </p:nvSpPr>
        <p:spPr/>
        <p:txBody>
          <a:bodyPr>
            <a:normAutofit/>
          </a:bodyPr>
          <a:lstStyle/>
          <a:p>
            <a:endParaRPr lang="uk-UA" sz="5400" cap="all" dirty="0">
              <a:latin typeface="+mj-lt"/>
            </a:endParaRPr>
          </a:p>
        </p:txBody>
      </p:sp>
    </p:spTree>
    <p:extLst>
      <p:ext uri="{BB962C8B-B14F-4D97-AF65-F5344CB8AC3E}">
        <p14:creationId xmlns:p14="http://schemas.microsoft.com/office/powerpoint/2010/main" val="1861423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867930"/>
          </a:xfrm>
        </p:spPr>
        <p:txBody>
          <a:bodyPr/>
          <a:lstStyle/>
          <a:p>
            <a:r>
              <a:rPr lang="en-AU" dirty="0"/>
              <a:t>The classification of phrases</a:t>
            </a:r>
            <a:endParaRPr lang="ru-RU" dirty="0"/>
          </a:p>
        </p:txBody>
      </p:sp>
      <p:sp>
        <p:nvSpPr>
          <p:cNvPr id="3" name="Объект 2"/>
          <p:cNvSpPr>
            <a:spLocks noGrp="1"/>
          </p:cNvSpPr>
          <p:nvPr>
            <p:ph idx="1"/>
          </p:nvPr>
        </p:nvSpPr>
        <p:spPr>
          <a:xfrm>
            <a:off x="838200" y="1357744"/>
            <a:ext cx="10515600" cy="5237019"/>
          </a:xfrm>
        </p:spPr>
        <p:txBody>
          <a:bodyPr>
            <a:normAutofit/>
          </a:bodyPr>
          <a:lstStyle/>
          <a:p>
            <a:pPr lvl="0"/>
            <a:r>
              <a:rPr lang="en-AU" dirty="0" smtClean="0"/>
              <a:t>According </a:t>
            </a:r>
            <a:r>
              <a:rPr lang="en-AU" dirty="0"/>
              <a:t>to the type of syntagmatic relations: </a:t>
            </a:r>
            <a:endParaRPr lang="ru-RU" dirty="0" smtClean="0"/>
          </a:p>
          <a:p>
            <a:pPr marL="0" lvl="0" indent="0">
              <a:buNone/>
            </a:pPr>
            <a:r>
              <a:rPr lang="ru-RU" b="1" dirty="0"/>
              <a:t> </a:t>
            </a:r>
            <a:r>
              <a:rPr lang="ru-RU" b="1" dirty="0" smtClean="0"/>
              <a:t>          </a:t>
            </a:r>
            <a:r>
              <a:rPr lang="ru-RU" dirty="0" smtClean="0"/>
              <a:t>- </a:t>
            </a:r>
            <a:r>
              <a:rPr lang="en-AU" dirty="0" smtClean="0"/>
              <a:t>coordinate </a:t>
            </a:r>
            <a:r>
              <a:rPr lang="en-AU" dirty="0"/>
              <a:t>(</a:t>
            </a:r>
            <a:r>
              <a:rPr lang="en-AU" i="1" dirty="0"/>
              <a:t>biscuits and cheese</a:t>
            </a:r>
            <a:r>
              <a:rPr lang="en-AU" dirty="0"/>
              <a:t>), </a:t>
            </a:r>
            <a:endParaRPr lang="ru-RU" dirty="0" smtClean="0"/>
          </a:p>
          <a:p>
            <a:pPr marL="0" lvl="0" indent="0">
              <a:buNone/>
            </a:pPr>
            <a:r>
              <a:rPr lang="ru-RU" dirty="0"/>
              <a:t> </a:t>
            </a:r>
            <a:r>
              <a:rPr lang="ru-RU" dirty="0" smtClean="0"/>
              <a:t>          - </a:t>
            </a:r>
            <a:r>
              <a:rPr lang="en-AU" dirty="0" smtClean="0"/>
              <a:t>subordinate </a:t>
            </a:r>
            <a:r>
              <a:rPr lang="en-AU" dirty="0"/>
              <a:t>(</a:t>
            </a:r>
            <a:r>
              <a:rPr lang="en-AU" i="1" dirty="0"/>
              <a:t>a smart dress, to translate the text</a:t>
            </a:r>
            <a:r>
              <a:rPr lang="en-AU" dirty="0"/>
              <a:t>), </a:t>
            </a:r>
            <a:endParaRPr lang="ru-RU" dirty="0" smtClean="0"/>
          </a:p>
          <a:p>
            <a:pPr marL="0" lvl="0" indent="0">
              <a:buNone/>
            </a:pPr>
            <a:r>
              <a:rPr lang="ru-RU" dirty="0"/>
              <a:t> </a:t>
            </a:r>
            <a:r>
              <a:rPr lang="ru-RU" dirty="0" smtClean="0"/>
              <a:t>          - </a:t>
            </a:r>
            <a:r>
              <a:rPr lang="en-AU" dirty="0" smtClean="0"/>
              <a:t>predicative </a:t>
            </a:r>
            <a:r>
              <a:rPr lang="en-AU" dirty="0"/>
              <a:t>(</a:t>
            </a:r>
            <a:r>
              <a:rPr lang="en-AU" i="1" dirty="0"/>
              <a:t>for you to learn, him leaving, weather permitting</a:t>
            </a:r>
            <a:r>
              <a:rPr lang="en-AU" dirty="0"/>
              <a:t>).</a:t>
            </a:r>
            <a:endParaRPr lang="ru-RU" dirty="0"/>
          </a:p>
          <a:p>
            <a:pPr lvl="0"/>
            <a:r>
              <a:rPr lang="en-AU" dirty="0"/>
              <a:t>According to </a:t>
            </a:r>
            <a:r>
              <a:rPr lang="en-AU" dirty="0" smtClean="0"/>
              <a:t>the </a:t>
            </a:r>
            <a:r>
              <a:rPr lang="en-AU" dirty="0"/>
              <a:t>structure: </a:t>
            </a:r>
            <a:endParaRPr lang="ru-RU" dirty="0" smtClean="0"/>
          </a:p>
          <a:p>
            <a:pPr marL="0" lvl="0" indent="0">
              <a:buNone/>
            </a:pPr>
            <a:r>
              <a:rPr lang="ru-RU" dirty="0" smtClean="0"/>
              <a:t>           - </a:t>
            </a:r>
            <a:r>
              <a:rPr lang="en-AU" u="sng" dirty="0" smtClean="0"/>
              <a:t>elementary</a:t>
            </a:r>
            <a:r>
              <a:rPr lang="en-AU" dirty="0" smtClean="0"/>
              <a:t> </a:t>
            </a:r>
            <a:r>
              <a:rPr lang="ru-RU" dirty="0" smtClean="0"/>
              <a:t>- </a:t>
            </a:r>
            <a:r>
              <a:rPr lang="en-AU" dirty="0" smtClean="0"/>
              <a:t>only </a:t>
            </a:r>
            <a:r>
              <a:rPr lang="en-AU" dirty="0"/>
              <a:t>one type of </a:t>
            </a:r>
            <a:r>
              <a:rPr lang="en-US" dirty="0"/>
              <a:t>syntactic connection is represented</a:t>
            </a:r>
            <a:r>
              <a:rPr lang="en-US" b="1" dirty="0"/>
              <a:t> </a:t>
            </a:r>
            <a:r>
              <a:rPr lang="en-AU" dirty="0"/>
              <a:t>(</a:t>
            </a:r>
            <a:r>
              <a:rPr lang="en-AU" i="1" dirty="0"/>
              <a:t>a new expensive car,</a:t>
            </a:r>
            <a:r>
              <a:rPr lang="en-AU" dirty="0"/>
              <a:t> </a:t>
            </a:r>
            <a:r>
              <a:rPr lang="en-AU" i="1" dirty="0"/>
              <a:t>to translate and retell the text</a:t>
            </a:r>
            <a:r>
              <a:rPr lang="en-AU" dirty="0"/>
              <a:t> – the expanded elements are of the equal rank)</a:t>
            </a:r>
            <a:endParaRPr lang="ru-RU" dirty="0" smtClean="0"/>
          </a:p>
          <a:p>
            <a:pPr marL="0" lvl="0" indent="0">
              <a:buNone/>
            </a:pPr>
            <a:r>
              <a:rPr lang="ru-RU" dirty="0"/>
              <a:t> </a:t>
            </a:r>
            <a:r>
              <a:rPr lang="ru-RU" dirty="0" smtClean="0"/>
              <a:t>          - </a:t>
            </a:r>
            <a:r>
              <a:rPr lang="en-AU" u="sng" dirty="0" smtClean="0"/>
              <a:t>compound</a:t>
            </a:r>
            <a:r>
              <a:rPr lang="ru-RU" dirty="0" smtClean="0"/>
              <a:t> </a:t>
            </a:r>
            <a:r>
              <a:rPr lang="en-AU" dirty="0" smtClean="0"/>
              <a:t> </a:t>
            </a:r>
            <a:r>
              <a:rPr lang="ru-RU" dirty="0" smtClean="0"/>
              <a:t>- </a:t>
            </a:r>
            <a:r>
              <a:rPr lang="en-AU" dirty="0" smtClean="0"/>
              <a:t>two </a:t>
            </a:r>
            <a:r>
              <a:rPr lang="en-AU" dirty="0"/>
              <a:t>or more types of </a:t>
            </a:r>
            <a:r>
              <a:rPr lang="en-US" dirty="0"/>
              <a:t>syntactic connection (modern suits and accessories; the task for you to fulfil – </a:t>
            </a:r>
            <a:r>
              <a:rPr lang="en-AU" dirty="0"/>
              <a:t>expanded elements are different in rank). </a:t>
            </a:r>
            <a:endParaRPr lang="ru-RU" dirty="0"/>
          </a:p>
          <a:p>
            <a:endParaRPr lang="ru-RU" dirty="0"/>
          </a:p>
        </p:txBody>
      </p:sp>
    </p:spTree>
    <p:extLst>
      <p:ext uri="{BB962C8B-B14F-4D97-AF65-F5344CB8AC3E}">
        <p14:creationId xmlns:p14="http://schemas.microsoft.com/office/powerpoint/2010/main" val="26862354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73966"/>
          </a:xfrm>
        </p:spPr>
        <p:txBody>
          <a:bodyPr>
            <a:normAutofit fontScale="90000"/>
          </a:bodyPr>
          <a:lstStyle/>
          <a:p>
            <a:r>
              <a:rPr lang="en-AU" dirty="0"/>
              <a:t>Subordinate phrases </a:t>
            </a:r>
            <a:endParaRPr lang="ru-RU" dirty="0"/>
          </a:p>
        </p:txBody>
      </p:sp>
      <p:sp>
        <p:nvSpPr>
          <p:cNvPr id="3" name="Объект 2"/>
          <p:cNvSpPr>
            <a:spLocks noGrp="1"/>
          </p:cNvSpPr>
          <p:nvPr>
            <p:ph idx="1"/>
          </p:nvPr>
        </p:nvSpPr>
        <p:spPr>
          <a:xfrm>
            <a:off x="838200" y="1039092"/>
            <a:ext cx="10515600" cy="5458690"/>
          </a:xfrm>
        </p:spPr>
        <p:txBody>
          <a:bodyPr>
            <a:normAutofit fontScale="85000" lnSpcReduction="10000"/>
          </a:bodyPr>
          <a:lstStyle/>
          <a:p>
            <a:pPr algn="just"/>
            <a:r>
              <a:rPr lang="en-AU" dirty="0" smtClean="0"/>
              <a:t>based </a:t>
            </a:r>
            <a:r>
              <a:rPr lang="en-AU" dirty="0"/>
              <a:t>on the relations of dependence between the constituent parts. It requires the presence of a </a:t>
            </a:r>
            <a:r>
              <a:rPr lang="en-AU" u="sng" dirty="0"/>
              <a:t>governing element </a:t>
            </a:r>
            <a:r>
              <a:rPr lang="en-AU" dirty="0"/>
              <a:t>that is called the </a:t>
            </a:r>
            <a:r>
              <a:rPr lang="en-AU" u="sng" dirty="0"/>
              <a:t>head</a:t>
            </a:r>
            <a:r>
              <a:rPr lang="en-AU" dirty="0"/>
              <a:t>, as well as the </a:t>
            </a:r>
            <a:r>
              <a:rPr lang="en-AU" u="sng" dirty="0"/>
              <a:t>dependent element </a:t>
            </a:r>
            <a:r>
              <a:rPr lang="en-AU" dirty="0"/>
              <a:t>which is in noun-phrases called the </a:t>
            </a:r>
            <a:r>
              <a:rPr lang="en-AU" u="sng" dirty="0"/>
              <a:t>adjunct</a:t>
            </a:r>
            <a:r>
              <a:rPr lang="en-AU" dirty="0"/>
              <a:t> and in verb-phases is called the </a:t>
            </a:r>
            <a:r>
              <a:rPr lang="en-AU" u="sng" dirty="0"/>
              <a:t>complement</a:t>
            </a:r>
            <a:r>
              <a:rPr lang="en-AU" dirty="0"/>
              <a:t>.</a:t>
            </a:r>
            <a:endParaRPr lang="ru-RU" dirty="0"/>
          </a:p>
          <a:p>
            <a:r>
              <a:rPr lang="en-US" dirty="0"/>
              <a:t>d</a:t>
            </a:r>
            <a:r>
              <a:rPr lang="en-AU" dirty="0" err="1" smtClean="0"/>
              <a:t>epending</a:t>
            </a:r>
            <a:r>
              <a:rPr lang="en-AU" dirty="0" smtClean="0"/>
              <a:t> </a:t>
            </a:r>
            <a:r>
              <a:rPr lang="en-AU" dirty="0"/>
              <a:t>on </a:t>
            </a:r>
            <a:r>
              <a:rPr lang="en-AU" u="sng" dirty="0"/>
              <a:t>the nature of their heads</a:t>
            </a:r>
            <a:r>
              <a:rPr lang="en-AU" dirty="0"/>
              <a:t>, subordinate phrases are subdivided into </a:t>
            </a:r>
            <a:endParaRPr lang="ru-RU" dirty="0" smtClean="0"/>
          </a:p>
          <a:p>
            <a:pPr marL="0" indent="0">
              <a:buNone/>
            </a:pPr>
            <a:r>
              <a:rPr lang="ru-RU" dirty="0" smtClean="0"/>
              <a:t>        - </a:t>
            </a:r>
            <a:r>
              <a:rPr lang="en-AU" dirty="0" smtClean="0"/>
              <a:t>noun-phrases –</a:t>
            </a:r>
            <a:r>
              <a:rPr lang="ru-RU" dirty="0" smtClean="0"/>
              <a:t> </a:t>
            </a:r>
            <a:r>
              <a:rPr lang="en-AU" i="1" dirty="0" smtClean="0"/>
              <a:t>cook’s </a:t>
            </a:r>
            <a:r>
              <a:rPr lang="en-AU" i="1" dirty="0"/>
              <a:t>collection, birthday wish, an apple of discord;</a:t>
            </a:r>
            <a:r>
              <a:rPr lang="en-AU" dirty="0"/>
              <a:t> </a:t>
            </a:r>
            <a:endParaRPr lang="ru-RU" dirty="0" smtClean="0"/>
          </a:p>
          <a:p>
            <a:pPr marL="0" indent="0">
              <a:buNone/>
            </a:pPr>
            <a:r>
              <a:rPr lang="ru-RU" dirty="0"/>
              <a:t> </a:t>
            </a:r>
            <a:r>
              <a:rPr lang="ru-RU" dirty="0" smtClean="0"/>
              <a:t>       - </a:t>
            </a:r>
            <a:r>
              <a:rPr lang="en-AU" dirty="0" smtClean="0"/>
              <a:t>verb-phrases </a:t>
            </a:r>
            <a:r>
              <a:rPr lang="en-AU" dirty="0"/>
              <a:t>– </a:t>
            </a:r>
            <a:r>
              <a:rPr lang="en-AU" i="1" dirty="0"/>
              <a:t>to walk quickly</a:t>
            </a:r>
            <a:r>
              <a:rPr lang="en-AU" dirty="0"/>
              <a:t>, </a:t>
            </a:r>
            <a:r>
              <a:rPr lang="en-AU" i="1" dirty="0"/>
              <a:t>to</a:t>
            </a:r>
            <a:r>
              <a:rPr lang="en-AU" dirty="0"/>
              <a:t> </a:t>
            </a:r>
            <a:r>
              <a:rPr lang="en-AU" i="1" dirty="0"/>
              <a:t>tell the truth;</a:t>
            </a:r>
            <a:r>
              <a:rPr lang="en-AU" dirty="0"/>
              <a:t> </a:t>
            </a:r>
            <a:endParaRPr lang="ru-RU" dirty="0" smtClean="0"/>
          </a:p>
          <a:p>
            <a:pPr marL="0" indent="0">
              <a:buNone/>
            </a:pPr>
            <a:r>
              <a:rPr lang="ru-RU" dirty="0"/>
              <a:t> </a:t>
            </a:r>
            <a:r>
              <a:rPr lang="ru-RU" dirty="0" smtClean="0"/>
              <a:t>       - </a:t>
            </a:r>
            <a:r>
              <a:rPr lang="en-AU" dirty="0" smtClean="0"/>
              <a:t>adjectival </a:t>
            </a:r>
            <a:r>
              <a:rPr lang="en-AU" dirty="0"/>
              <a:t>phrases – </a:t>
            </a:r>
            <a:r>
              <a:rPr lang="en-AU" i="1" dirty="0"/>
              <a:t>good for nothing, very funny; </a:t>
            </a:r>
            <a:endParaRPr lang="ru-RU" i="1" dirty="0" smtClean="0"/>
          </a:p>
          <a:p>
            <a:pPr marL="0" indent="0">
              <a:buNone/>
            </a:pPr>
            <a:r>
              <a:rPr lang="ru-RU" i="1" dirty="0"/>
              <a:t> </a:t>
            </a:r>
            <a:r>
              <a:rPr lang="ru-RU" i="1" dirty="0" smtClean="0"/>
              <a:t>       - </a:t>
            </a:r>
            <a:r>
              <a:rPr lang="en-AU" dirty="0" smtClean="0"/>
              <a:t>adverbial </a:t>
            </a:r>
            <a:r>
              <a:rPr lang="en-AU" dirty="0"/>
              <a:t>phrases – </a:t>
            </a:r>
            <a:r>
              <a:rPr lang="en-AU" i="1" dirty="0"/>
              <a:t>so lucky, rather hard;</a:t>
            </a:r>
            <a:r>
              <a:rPr lang="en-AU" dirty="0"/>
              <a:t> </a:t>
            </a:r>
            <a:endParaRPr lang="ru-RU" dirty="0" smtClean="0"/>
          </a:p>
          <a:p>
            <a:pPr marL="0" indent="0">
              <a:buNone/>
            </a:pPr>
            <a:r>
              <a:rPr lang="ru-RU" dirty="0"/>
              <a:t> </a:t>
            </a:r>
            <a:r>
              <a:rPr lang="ru-RU" dirty="0" smtClean="0"/>
              <a:t>       - </a:t>
            </a:r>
            <a:r>
              <a:rPr lang="en-AU" dirty="0" smtClean="0"/>
              <a:t>pronominal </a:t>
            </a:r>
            <a:r>
              <a:rPr lang="en-AU" dirty="0"/>
              <a:t>phrases – </a:t>
            </a:r>
            <a:r>
              <a:rPr lang="en-AU" i="1" dirty="0"/>
              <a:t>something new, nowhere to go</a:t>
            </a:r>
            <a:r>
              <a:rPr lang="en-AU" i="1" dirty="0" smtClean="0"/>
              <a:t>.</a:t>
            </a:r>
            <a:endParaRPr lang="ru-RU" i="1" dirty="0" smtClean="0"/>
          </a:p>
          <a:p>
            <a:pPr algn="just"/>
            <a:r>
              <a:rPr lang="en-AU" dirty="0" smtClean="0"/>
              <a:t>formed </a:t>
            </a:r>
            <a:r>
              <a:rPr lang="en-AU" dirty="0"/>
              <a:t>depending on the </a:t>
            </a:r>
            <a:r>
              <a:rPr lang="en-AU" u="sng" dirty="0"/>
              <a:t>valency</a:t>
            </a:r>
            <a:r>
              <a:rPr lang="en-AU" dirty="0"/>
              <a:t> of their constituent parts. </a:t>
            </a:r>
            <a:endParaRPr lang="en-AU" dirty="0" smtClean="0"/>
          </a:p>
          <a:p>
            <a:pPr algn="just"/>
            <a:r>
              <a:rPr lang="en-AU" dirty="0" smtClean="0"/>
              <a:t>A </a:t>
            </a:r>
            <a:r>
              <a:rPr lang="en-AU" dirty="0"/>
              <a:t>potential ability of words to be combined with one another is called </a:t>
            </a:r>
            <a:r>
              <a:rPr lang="en-AU" u="sng" dirty="0"/>
              <a:t>valency</a:t>
            </a:r>
            <a:r>
              <a:rPr lang="en-AU" dirty="0"/>
              <a:t>. </a:t>
            </a:r>
            <a:endParaRPr lang="en-AU" dirty="0" smtClean="0"/>
          </a:p>
          <a:p>
            <a:pPr algn="just"/>
            <a:r>
              <a:rPr lang="en-AU" dirty="0" smtClean="0"/>
              <a:t>The </a:t>
            </a:r>
            <a:r>
              <a:rPr lang="en-AU" dirty="0"/>
              <a:t>actual realization of valency in the process of speech is called </a:t>
            </a:r>
            <a:r>
              <a:rPr lang="en-AU" u="sng" dirty="0"/>
              <a:t>combinability</a:t>
            </a:r>
            <a:r>
              <a:rPr lang="en-AU" dirty="0"/>
              <a:t>. </a:t>
            </a:r>
            <a:endParaRPr lang="ru-RU" dirty="0"/>
          </a:p>
          <a:p>
            <a:endParaRPr lang="ru-RU" i="1" dirty="0" smtClean="0"/>
          </a:p>
          <a:p>
            <a:pPr marL="0" indent="0">
              <a:buNone/>
            </a:pPr>
            <a:endParaRPr lang="ru-RU" dirty="0"/>
          </a:p>
          <a:p>
            <a:endParaRPr lang="ru-RU" dirty="0"/>
          </a:p>
        </p:txBody>
      </p:sp>
    </p:spTree>
    <p:extLst>
      <p:ext uri="{BB962C8B-B14F-4D97-AF65-F5344CB8AC3E}">
        <p14:creationId xmlns:p14="http://schemas.microsoft.com/office/powerpoint/2010/main" val="7066995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757093"/>
          </a:xfrm>
        </p:spPr>
        <p:txBody>
          <a:bodyPr/>
          <a:lstStyle/>
          <a:p>
            <a:r>
              <a:rPr lang="en-AU" dirty="0" smtClean="0"/>
              <a:t>Predicative </a:t>
            </a:r>
            <a:r>
              <a:rPr lang="en-AU" dirty="0"/>
              <a:t>phrases </a:t>
            </a:r>
            <a:endParaRPr lang="ru-RU" dirty="0"/>
          </a:p>
        </p:txBody>
      </p:sp>
      <p:sp>
        <p:nvSpPr>
          <p:cNvPr id="3" name="Объект 2"/>
          <p:cNvSpPr>
            <a:spLocks noGrp="1"/>
          </p:cNvSpPr>
          <p:nvPr>
            <p:ph idx="1"/>
          </p:nvPr>
        </p:nvSpPr>
        <p:spPr>
          <a:xfrm>
            <a:off x="838200" y="1316182"/>
            <a:ext cx="10515600" cy="5209309"/>
          </a:xfrm>
        </p:spPr>
        <p:txBody>
          <a:bodyPr>
            <a:normAutofit fontScale="92500" lnSpcReduction="10000"/>
          </a:bodyPr>
          <a:lstStyle/>
          <a:p>
            <a:r>
              <a:rPr lang="en-AU" dirty="0" smtClean="0"/>
              <a:t>differentiated </a:t>
            </a:r>
            <a:r>
              <a:rPr lang="en-AU" dirty="0"/>
              <a:t>on the basis of secondary predication. </a:t>
            </a:r>
            <a:endParaRPr lang="en-AU" dirty="0" smtClean="0"/>
          </a:p>
          <a:p>
            <a:r>
              <a:rPr lang="en-AU" dirty="0" smtClean="0"/>
              <a:t>like sentences they are </a:t>
            </a:r>
            <a:r>
              <a:rPr lang="en-AU" dirty="0"/>
              <a:t>binary as for their structure</a:t>
            </a:r>
            <a:r>
              <a:rPr lang="en-AU" dirty="0" smtClean="0"/>
              <a:t>;</a:t>
            </a:r>
          </a:p>
          <a:p>
            <a:r>
              <a:rPr lang="en-AU" dirty="0"/>
              <a:t>d</a:t>
            </a:r>
            <a:r>
              <a:rPr lang="en-AU" dirty="0" smtClean="0"/>
              <a:t>iffer from sentences </a:t>
            </a:r>
            <a:r>
              <a:rPr lang="en-AU" dirty="0"/>
              <a:t>in their </a:t>
            </a:r>
            <a:r>
              <a:rPr lang="en-AU" dirty="0" smtClean="0"/>
              <a:t>organization:</a:t>
            </a:r>
          </a:p>
          <a:p>
            <a:r>
              <a:rPr lang="en-AU" dirty="0" smtClean="0"/>
              <a:t>a sentence - an </a:t>
            </a:r>
            <a:r>
              <a:rPr lang="en-AU" dirty="0"/>
              <a:t>independent communicative unit </a:t>
            </a:r>
            <a:r>
              <a:rPr lang="en-AU" dirty="0" smtClean="0"/>
              <a:t>based on </a:t>
            </a:r>
            <a:r>
              <a:rPr lang="en-AU" dirty="0"/>
              <a:t>primary </a:t>
            </a:r>
            <a:r>
              <a:rPr lang="en-AU" dirty="0" smtClean="0"/>
              <a:t>predication</a:t>
            </a:r>
          </a:p>
          <a:p>
            <a:r>
              <a:rPr lang="en-AU" dirty="0" smtClean="0"/>
              <a:t> a </a:t>
            </a:r>
            <a:r>
              <a:rPr lang="en-AU" dirty="0"/>
              <a:t>predicative phrase </a:t>
            </a:r>
            <a:r>
              <a:rPr lang="en-AU" dirty="0" smtClean="0"/>
              <a:t>- a </a:t>
            </a:r>
            <a:r>
              <a:rPr lang="en-AU" dirty="0"/>
              <a:t>dependent syntactic unit constituting a part of </a:t>
            </a:r>
            <a:r>
              <a:rPr lang="en-AU" dirty="0" smtClean="0"/>
              <a:t>a sentence</a:t>
            </a:r>
          </a:p>
          <a:p>
            <a:r>
              <a:rPr lang="en-AU" dirty="0" smtClean="0"/>
              <a:t>typically </a:t>
            </a:r>
            <a:r>
              <a:rPr lang="en-AU" dirty="0"/>
              <a:t>includes a nominal element (noun, pronoun) and a non-finite form of the verb: N + </a:t>
            </a:r>
            <a:r>
              <a:rPr lang="en-AU" dirty="0" err="1" smtClean="0"/>
              <a:t>Vnon</a:t>
            </a:r>
            <a:r>
              <a:rPr lang="en-AU" dirty="0" smtClean="0"/>
              <a:t>-finite: </a:t>
            </a:r>
          </a:p>
          <a:p>
            <a:pPr marL="0" indent="0">
              <a:buNone/>
            </a:pPr>
            <a:r>
              <a:rPr lang="en-AU" dirty="0" smtClean="0"/>
              <a:t>       - Gerundial complex, e.g.  </a:t>
            </a:r>
            <a:r>
              <a:rPr lang="en-AU" i="1" dirty="0" smtClean="0"/>
              <a:t>his reading</a:t>
            </a:r>
            <a:endParaRPr lang="en-AU" dirty="0" smtClean="0"/>
          </a:p>
          <a:p>
            <a:pPr marL="0" indent="0">
              <a:buNone/>
            </a:pPr>
            <a:r>
              <a:rPr lang="en-AU" dirty="0"/>
              <a:t> </a:t>
            </a:r>
            <a:r>
              <a:rPr lang="en-AU" dirty="0" smtClean="0"/>
              <a:t>      - Infinitive complex, e.g. </a:t>
            </a:r>
            <a:r>
              <a:rPr lang="en-AU" i="1" dirty="0"/>
              <a:t>for you to remember</a:t>
            </a:r>
            <a:endParaRPr lang="en-AU" dirty="0" smtClean="0"/>
          </a:p>
          <a:p>
            <a:pPr marL="0" indent="0">
              <a:buNone/>
            </a:pPr>
            <a:r>
              <a:rPr lang="en-AU" dirty="0"/>
              <a:t> </a:t>
            </a:r>
            <a:r>
              <a:rPr lang="en-AU" dirty="0" smtClean="0"/>
              <a:t>      - Participial </a:t>
            </a:r>
            <a:r>
              <a:rPr lang="en-AU" dirty="0"/>
              <a:t>complex</a:t>
            </a:r>
            <a:r>
              <a:rPr lang="en-AU" dirty="0" smtClean="0"/>
              <a:t> :</a:t>
            </a:r>
            <a:r>
              <a:rPr lang="en-AU" i="1" dirty="0" smtClean="0"/>
              <a:t>the </a:t>
            </a:r>
            <a:r>
              <a:rPr lang="en-AU" i="1" dirty="0"/>
              <a:t>weather </a:t>
            </a:r>
            <a:r>
              <a:rPr lang="en-AU" i="1" dirty="0" smtClean="0"/>
              <a:t>permitting</a:t>
            </a:r>
            <a:endParaRPr lang="ru-RU" dirty="0"/>
          </a:p>
          <a:p>
            <a:endParaRPr lang="ru-RU" dirty="0"/>
          </a:p>
        </p:txBody>
      </p:sp>
    </p:spTree>
    <p:extLst>
      <p:ext uri="{BB962C8B-B14F-4D97-AF65-F5344CB8AC3E}">
        <p14:creationId xmlns:p14="http://schemas.microsoft.com/office/powerpoint/2010/main" val="9121021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GB" dirty="0" smtClean="0"/>
              <a:t>The </a:t>
            </a:r>
            <a:r>
              <a:rPr lang="en-GB" dirty="0"/>
              <a:t>sentence </a:t>
            </a:r>
            <a:endParaRPr lang="ru-RU" dirty="0"/>
          </a:p>
        </p:txBody>
      </p:sp>
      <p:sp>
        <p:nvSpPr>
          <p:cNvPr id="3" name="Объект 2"/>
          <p:cNvSpPr>
            <a:spLocks noGrp="1"/>
          </p:cNvSpPr>
          <p:nvPr>
            <p:ph idx="1"/>
          </p:nvPr>
        </p:nvSpPr>
        <p:spPr/>
        <p:txBody>
          <a:bodyPr>
            <a:normAutofit/>
          </a:bodyPr>
          <a:lstStyle/>
          <a:p>
            <a:pPr marL="0" indent="0">
              <a:buNone/>
            </a:pPr>
            <a:r>
              <a:rPr lang="en-GB" dirty="0" smtClean="0"/>
              <a:t>According to </a:t>
            </a:r>
            <a:r>
              <a:rPr lang="en-GB" dirty="0" err="1" smtClean="0"/>
              <a:t>Prof.</a:t>
            </a:r>
            <a:r>
              <a:rPr lang="en-GB" dirty="0" smtClean="0"/>
              <a:t> G.G. </a:t>
            </a:r>
            <a:r>
              <a:rPr lang="en-GB" dirty="0" err="1" smtClean="0"/>
              <a:t>Pocheptsov</a:t>
            </a:r>
            <a:endParaRPr lang="en-GB" dirty="0" smtClean="0"/>
          </a:p>
          <a:p>
            <a:r>
              <a:rPr lang="en-GB" dirty="0" smtClean="0"/>
              <a:t>a </a:t>
            </a:r>
            <a:r>
              <a:rPr lang="en-GB" dirty="0"/>
              <a:t>central syntactic </a:t>
            </a:r>
            <a:r>
              <a:rPr lang="en-GB" dirty="0" smtClean="0"/>
              <a:t>construction,</a:t>
            </a:r>
          </a:p>
          <a:p>
            <a:r>
              <a:rPr lang="en-GB" dirty="0" smtClean="0"/>
              <a:t> a </a:t>
            </a:r>
            <a:r>
              <a:rPr lang="en-GB" dirty="0"/>
              <a:t>minimal communicative unit </a:t>
            </a:r>
            <a:r>
              <a:rPr lang="en-GB" dirty="0" smtClean="0"/>
              <a:t>with primary </a:t>
            </a:r>
            <a:r>
              <a:rPr lang="en-GB" dirty="0"/>
              <a:t>predication, </a:t>
            </a:r>
            <a:endParaRPr lang="en-GB" dirty="0" smtClean="0"/>
          </a:p>
          <a:p>
            <a:r>
              <a:rPr lang="en-GB" dirty="0" smtClean="0"/>
              <a:t>a </a:t>
            </a:r>
            <a:r>
              <a:rPr lang="en-GB" dirty="0"/>
              <a:t>definite structural </a:t>
            </a:r>
            <a:r>
              <a:rPr lang="en-GB" dirty="0" smtClean="0"/>
              <a:t>pattern, </a:t>
            </a:r>
          </a:p>
          <a:p>
            <a:r>
              <a:rPr lang="en-GB" dirty="0" smtClean="0"/>
              <a:t>definite </a:t>
            </a:r>
            <a:r>
              <a:rPr lang="en-GB" dirty="0"/>
              <a:t>intonation </a:t>
            </a:r>
            <a:r>
              <a:rPr lang="en-GB" dirty="0" smtClean="0"/>
              <a:t>characteristics </a:t>
            </a:r>
            <a:endParaRPr lang="ru-RU" dirty="0"/>
          </a:p>
          <a:p>
            <a:r>
              <a:rPr lang="en-GB" dirty="0" smtClean="0"/>
              <a:t>the </a:t>
            </a:r>
            <a:r>
              <a:rPr lang="en-GB" dirty="0"/>
              <a:t>sentence </a:t>
            </a:r>
            <a:r>
              <a:rPr lang="en-GB" dirty="0" smtClean="0"/>
              <a:t>::  </a:t>
            </a:r>
            <a:r>
              <a:rPr lang="en-GB" dirty="0"/>
              <a:t>the utterance </a:t>
            </a:r>
            <a:r>
              <a:rPr lang="en-GB" dirty="0" smtClean="0"/>
              <a:t>= a </a:t>
            </a:r>
            <a:r>
              <a:rPr lang="en-GB" dirty="0"/>
              <a:t>unit of language </a:t>
            </a:r>
            <a:r>
              <a:rPr lang="en-GB" dirty="0" smtClean="0"/>
              <a:t>:: a </a:t>
            </a:r>
            <a:r>
              <a:rPr lang="en-GB" dirty="0"/>
              <a:t>unit of speech.</a:t>
            </a:r>
            <a:endParaRPr lang="ru-RU" dirty="0"/>
          </a:p>
          <a:p>
            <a:endParaRPr lang="ru-RU" dirty="0"/>
          </a:p>
        </p:txBody>
      </p:sp>
    </p:spTree>
    <p:extLst>
      <p:ext uri="{BB962C8B-B14F-4D97-AF65-F5344CB8AC3E}">
        <p14:creationId xmlns:p14="http://schemas.microsoft.com/office/powerpoint/2010/main" val="26918841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60111"/>
          </a:xfrm>
        </p:spPr>
        <p:txBody>
          <a:bodyPr>
            <a:normAutofit fontScale="90000"/>
          </a:bodyPr>
          <a:lstStyle/>
          <a:p>
            <a:r>
              <a:rPr lang="en-GB" dirty="0" smtClean="0"/>
              <a:t>Characteristic </a:t>
            </a:r>
            <a:r>
              <a:rPr lang="en-GB" dirty="0"/>
              <a:t>features of the sentence </a:t>
            </a:r>
            <a:endParaRPr lang="ru-RU" dirty="0"/>
          </a:p>
        </p:txBody>
      </p:sp>
      <p:sp>
        <p:nvSpPr>
          <p:cNvPr id="3" name="Объект 2"/>
          <p:cNvSpPr>
            <a:spLocks noGrp="1"/>
          </p:cNvSpPr>
          <p:nvPr>
            <p:ph idx="1"/>
          </p:nvPr>
        </p:nvSpPr>
        <p:spPr>
          <a:xfrm>
            <a:off x="838200" y="1149927"/>
            <a:ext cx="10515600" cy="5027036"/>
          </a:xfrm>
        </p:spPr>
        <p:txBody>
          <a:bodyPr>
            <a:normAutofit fontScale="92500" lnSpcReduction="10000"/>
          </a:bodyPr>
          <a:lstStyle/>
          <a:p>
            <a:pPr algn="just"/>
            <a:r>
              <a:rPr lang="en-GB" dirty="0"/>
              <a:t>1) its </a:t>
            </a:r>
            <a:r>
              <a:rPr lang="en-GB" u="sng" dirty="0"/>
              <a:t>structural</a:t>
            </a:r>
            <a:r>
              <a:rPr lang="en-GB" dirty="0"/>
              <a:t> properties – subject-predicate relations (primary predication); </a:t>
            </a:r>
            <a:endParaRPr lang="ru-RU" dirty="0"/>
          </a:p>
          <a:p>
            <a:pPr algn="just"/>
            <a:r>
              <a:rPr lang="en-GB" dirty="0"/>
              <a:t>2) its </a:t>
            </a:r>
            <a:r>
              <a:rPr lang="en-GB" u="sng" dirty="0"/>
              <a:t>semantic</a:t>
            </a:r>
            <a:r>
              <a:rPr lang="en-GB" b="1" dirty="0"/>
              <a:t> </a:t>
            </a:r>
            <a:r>
              <a:rPr lang="en-GB" dirty="0"/>
              <a:t>properties – it describes some phenomenon or some fact of the objective reality. </a:t>
            </a:r>
            <a:endParaRPr lang="ru-RU" dirty="0"/>
          </a:p>
          <a:p>
            <a:pPr algn="just"/>
            <a:r>
              <a:rPr lang="en-GB" dirty="0"/>
              <a:t>3) its </a:t>
            </a:r>
            <a:r>
              <a:rPr lang="en-GB" u="sng" dirty="0"/>
              <a:t>pragmatic</a:t>
            </a:r>
            <a:r>
              <a:rPr lang="en-GB" dirty="0"/>
              <a:t> characteristics – </a:t>
            </a:r>
            <a:r>
              <a:rPr lang="en-AU" dirty="0"/>
              <a:t>the way utterance is used in various contexts to achieve communicative goals. </a:t>
            </a:r>
            <a:endParaRPr lang="en-AU" dirty="0" smtClean="0"/>
          </a:p>
          <a:p>
            <a:pPr marL="0" indent="0" algn="just">
              <a:buNone/>
            </a:pPr>
            <a:r>
              <a:rPr lang="en-AU" dirty="0" smtClean="0"/>
              <a:t>        - different intentions </a:t>
            </a:r>
          </a:p>
          <a:p>
            <a:pPr marL="0" indent="0" algn="just">
              <a:buNone/>
            </a:pPr>
            <a:r>
              <a:rPr lang="en-AU" dirty="0"/>
              <a:t> </a:t>
            </a:r>
            <a:r>
              <a:rPr lang="en-AU" dirty="0" smtClean="0"/>
              <a:t>       - combine an </a:t>
            </a:r>
            <a:r>
              <a:rPr lang="en-AU" dirty="0"/>
              <a:t>objective part, i.e. a propositional base with the subjective part, i.e. pragmatic </a:t>
            </a:r>
            <a:r>
              <a:rPr lang="en-AU" dirty="0" smtClean="0"/>
              <a:t>component</a:t>
            </a:r>
          </a:p>
          <a:p>
            <a:pPr marL="0" indent="0" algn="just">
              <a:buNone/>
            </a:pPr>
            <a:r>
              <a:rPr lang="en-AU" dirty="0" smtClean="0"/>
              <a:t>       - can </a:t>
            </a:r>
            <a:r>
              <a:rPr lang="en-AU" dirty="0"/>
              <a:t>possess different pragmatic </a:t>
            </a:r>
            <a:r>
              <a:rPr lang="en-AU" dirty="0" smtClean="0"/>
              <a:t>components: e.g. </a:t>
            </a:r>
          </a:p>
          <a:p>
            <a:pPr marL="0" indent="0" algn="just">
              <a:buNone/>
            </a:pPr>
            <a:r>
              <a:rPr lang="en-AU" i="1" dirty="0"/>
              <a:t> </a:t>
            </a:r>
            <a:r>
              <a:rPr lang="en-AU" i="1" dirty="0" smtClean="0"/>
              <a:t>     “</a:t>
            </a:r>
            <a:r>
              <a:rPr lang="en-AU" i="1" dirty="0"/>
              <a:t>I’m tired” </a:t>
            </a:r>
            <a:r>
              <a:rPr lang="en-AU" dirty="0"/>
              <a:t>may be just statement of the </a:t>
            </a:r>
            <a:r>
              <a:rPr lang="en-AU" u="sng" dirty="0"/>
              <a:t>fact</a:t>
            </a:r>
            <a:r>
              <a:rPr lang="en-AU" dirty="0"/>
              <a:t>; seeking for an </a:t>
            </a:r>
            <a:r>
              <a:rPr lang="en-AU" u="sng" dirty="0"/>
              <a:t>excuse</a:t>
            </a:r>
            <a:r>
              <a:rPr lang="en-AU" dirty="0"/>
              <a:t> for not doing something; </a:t>
            </a:r>
            <a:r>
              <a:rPr lang="en-US" u="sng" dirty="0"/>
              <a:t>inducement</a:t>
            </a:r>
            <a:r>
              <a:rPr lang="en-AU" dirty="0"/>
              <a:t> to do something about it; </a:t>
            </a:r>
            <a:r>
              <a:rPr lang="en-AU" u="sng" dirty="0"/>
              <a:t>making somebody feel guilty </a:t>
            </a:r>
            <a:r>
              <a:rPr lang="en-AU" dirty="0"/>
              <a:t>of it, etc.</a:t>
            </a:r>
            <a:endParaRPr lang="ru-RU" dirty="0"/>
          </a:p>
          <a:p>
            <a:endParaRPr lang="ru-RU" dirty="0"/>
          </a:p>
        </p:txBody>
      </p:sp>
    </p:spTree>
    <p:extLst>
      <p:ext uri="{BB962C8B-B14F-4D97-AF65-F5344CB8AC3E}">
        <p14:creationId xmlns:p14="http://schemas.microsoft.com/office/powerpoint/2010/main" val="6945533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812511"/>
          </a:xfrm>
        </p:spPr>
        <p:txBody>
          <a:bodyPr/>
          <a:lstStyle/>
          <a:p>
            <a:r>
              <a:rPr lang="en-GB" dirty="0"/>
              <a:t>Characteristic features of the sentence </a:t>
            </a:r>
            <a:endParaRPr lang="ru-RU" dirty="0"/>
          </a:p>
        </p:txBody>
      </p:sp>
      <p:sp>
        <p:nvSpPr>
          <p:cNvPr id="3" name="Объект 2"/>
          <p:cNvSpPr>
            <a:spLocks noGrp="1"/>
          </p:cNvSpPr>
          <p:nvPr>
            <p:ph idx="1"/>
          </p:nvPr>
        </p:nvSpPr>
        <p:spPr>
          <a:xfrm>
            <a:off x="838200" y="1274618"/>
            <a:ext cx="10515600" cy="4902345"/>
          </a:xfrm>
        </p:spPr>
        <p:txBody>
          <a:bodyPr>
            <a:normAutofit fontScale="92500" lnSpcReduction="10000"/>
          </a:bodyPr>
          <a:lstStyle/>
          <a:p>
            <a:pPr algn="just"/>
            <a:r>
              <a:rPr lang="en-GB" dirty="0"/>
              <a:t>t</a:t>
            </a:r>
            <a:r>
              <a:rPr lang="en-GB" dirty="0" smtClean="0"/>
              <a:t>he category </a:t>
            </a:r>
            <a:r>
              <a:rPr lang="en-GB" dirty="0"/>
              <a:t>of </a:t>
            </a:r>
            <a:r>
              <a:rPr lang="en-GB" u="sng" dirty="0"/>
              <a:t>predication</a:t>
            </a:r>
            <a:r>
              <a:rPr lang="en-GB" dirty="0"/>
              <a:t> </a:t>
            </a:r>
            <a:r>
              <a:rPr lang="en-GB" dirty="0" smtClean="0"/>
              <a:t>establishes </a:t>
            </a:r>
            <a:r>
              <a:rPr lang="en-GB" dirty="0"/>
              <a:t>the relation of the named objects to actual life. </a:t>
            </a:r>
            <a:endParaRPr lang="en-GB" dirty="0" smtClean="0"/>
          </a:p>
          <a:p>
            <a:pPr marL="0" indent="0" algn="just">
              <a:buNone/>
            </a:pPr>
            <a:r>
              <a:rPr lang="en-GB" dirty="0"/>
              <a:t> </a:t>
            </a:r>
            <a:r>
              <a:rPr lang="en-GB" dirty="0" smtClean="0"/>
              <a:t>          - the </a:t>
            </a:r>
            <a:r>
              <a:rPr lang="en-GB" u="sng" dirty="0"/>
              <a:t>centre</a:t>
            </a:r>
            <a:r>
              <a:rPr lang="en-GB" dirty="0"/>
              <a:t> of predication in sentences of verbal type is represented by a </a:t>
            </a:r>
            <a:r>
              <a:rPr lang="en-GB" u="sng" dirty="0"/>
              <a:t>finite verb</a:t>
            </a:r>
            <a:r>
              <a:rPr lang="en-GB" dirty="0"/>
              <a:t>, </a:t>
            </a:r>
            <a:endParaRPr lang="en-GB" dirty="0" smtClean="0"/>
          </a:p>
          <a:p>
            <a:pPr marL="0" indent="0" algn="just">
              <a:buNone/>
            </a:pPr>
            <a:r>
              <a:rPr lang="en-GB" dirty="0"/>
              <a:t> </a:t>
            </a:r>
            <a:r>
              <a:rPr lang="en-GB" dirty="0" smtClean="0"/>
              <a:t>          - expresses </a:t>
            </a:r>
            <a:r>
              <a:rPr lang="en-GB" u="sng" dirty="0" smtClean="0"/>
              <a:t>predicative </a:t>
            </a:r>
            <a:r>
              <a:rPr lang="en-GB" u="sng" dirty="0"/>
              <a:t>meanings </a:t>
            </a:r>
            <a:r>
              <a:rPr lang="en-GB" dirty="0"/>
              <a:t>with the help </a:t>
            </a:r>
            <a:r>
              <a:rPr lang="en-GB" dirty="0" smtClean="0"/>
              <a:t>of the </a:t>
            </a:r>
            <a:r>
              <a:rPr lang="en-GB" dirty="0"/>
              <a:t>categories of tense and mood.</a:t>
            </a:r>
            <a:endParaRPr lang="ru-RU" dirty="0"/>
          </a:p>
          <a:p>
            <a:pPr algn="just"/>
            <a:r>
              <a:rPr lang="en-GB" dirty="0" smtClean="0"/>
              <a:t>two </a:t>
            </a:r>
            <a:r>
              <a:rPr lang="en-GB" dirty="0"/>
              <a:t>essential </a:t>
            </a:r>
            <a:r>
              <a:rPr lang="en-GB" u="sng" dirty="0"/>
              <a:t>functions</a:t>
            </a:r>
            <a:r>
              <a:rPr lang="en-GB" dirty="0" smtClean="0"/>
              <a:t>: </a:t>
            </a:r>
          </a:p>
          <a:p>
            <a:pPr marL="0" indent="0" algn="just">
              <a:buNone/>
            </a:pPr>
            <a:r>
              <a:rPr lang="en-GB" dirty="0"/>
              <a:t> </a:t>
            </a:r>
            <a:r>
              <a:rPr lang="en-GB" dirty="0" smtClean="0"/>
              <a:t>         - nominative </a:t>
            </a:r>
          </a:p>
          <a:p>
            <a:pPr marL="0" indent="0" algn="just">
              <a:buNone/>
            </a:pPr>
            <a:r>
              <a:rPr lang="en-GB" dirty="0"/>
              <a:t> </a:t>
            </a:r>
            <a:r>
              <a:rPr lang="en-GB" dirty="0" smtClean="0"/>
              <a:t>         - predicative (the </a:t>
            </a:r>
            <a:r>
              <a:rPr lang="en-GB" dirty="0"/>
              <a:t>finite </a:t>
            </a:r>
            <a:r>
              <a:rPr lang="en-GB" dirty="0" smtClean="0"/>
              <a:t>verb)</a:t>
            </a:r>
          </a:p>
          <a:p>
            <a:pPr marL="0" indent="0" algn="just">
              <a:buNone/>
            </a:pPr>
            <a:endParaRPr lang="en-GB" dirty="0"/>
          </a:p>
          <a:p>
            <a:pPr algn="just"/>
            <a:r>
              <a:rPr lang="en-GB" dirty="0" smtClean="0"/>
              <a:t>According </a:t>
            </a:r>
            <a:r>
              <a:rPr lang="en-GB" dirty="0"/>
              <a:t>to the type of communication sentences are classified into </a:t>
            </a:r>
            <a:r>
              <a:rPr lang="en-GB" u="sng" dirty="0"/>
              <a:t>declarative</a:t>
            </a:r>
            <a:r>
              <a:rPr lang="en-GB" dirty="0"/>
              <a:t>, </a:t>
            </a:r>
            <a:r>
              <a:rPr lang="en-GB" u="sng" dirty="0"/>
              <a:t>interrogative</a:t>
            </a:r>
            <a:r>
              <a:rPr lang="en-GB" dirty="0"/>
              <a:t> and </a:t>
            </a:r>
            <a:r>
              <a:rPr lang="en-GB" u="sng" dirty="0"/>
              <a:t>imperative</a:t>
            </a:r>
            <a:r>
              <a:rPr lang="en-GB" dirty="0"/>
              <a:t>. </a:t>
            </a:r>
            <a:endParaRPr lang="ru-RU" dirty="0"/>
          </a:p>
          <a:p>
            <a:pPr algn="just"/>
            <a:endParaRPr lang="ru-RU" dirty="0"/>
          </a:p>
          <a:p>
            <a:endParaRPr lang="ru-RU" dirty="0"/>
          </a:p>
        </p:txBody>
      </p:sp>
    </p:spTree>
    <p:extLst>
      <p:ext uri="{BB962C8B-B14F-4D97-AF65-F5344CB8AC3E}">
        <p14:creationId xmlns:p14="http://schemas.microsoft.com/office/powerpoint/2010/main" val="22020763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812511"/>
          </a:xfrm>
        </p:spPr>
        <p:txBody>
          <a:bodyPr/>
          <a:lstStyle/>
          <a:p>
            <a:r>
              <a:rPr lang="en-US" dirty="0" smtClean="0"/>
              <a:t>The </a:t>
            </a:r>
            <a:r>
              <a:rPr lang="en-US" dirty="0"/>
              <a:t>parts of the sentence </a:t>
            </a:r>
            <a:endParaRPr lang="ru-RU" dirty="0"/>
          </a:p>
        </p:txBody>
      </p:sp>
      <p:sp>
        <p:nvSpPr>
          <p:cNvPr id="3" name="Объект 2"/>
          <p:cNvSpPr>
            <a:spLocks noGrp="1"/>
          </p:cNvSpPr>
          <p:nvPr>
            <p:ph idx="1"/>
          </p:nvPr>
        </p:nvSpPr>
        <p:spPr>
          <a:xfrm>
            <a:off x="838200" y="1177636"/>
            <a:ext cx="10515600" cy="5292437"/>
          </a:xfrm>
        </p:spPr>
        <p:txBody>
          <a:bodyPr>
            <a:normAutofit fontScale="77500" lnSpcReduction="20000"/>
          </a:bodyPr>
          <a:lstStyle/>
          <a:p>
            <a:r>
              <a:rPr lang="en-US" dirty="0" smtClean="0"/>
              <a:t> the </a:t>
            </a:r>
            <a:r>
              <a:rPr lang="en-US" u="sng" dirty="0"/>
              <a:t>subject</a:t>
            </a:r>
            <a:r>
              <a:rPr lang="en-US" dirty="0"/>
              <a:t> and the </a:t>
            </a:r>
            <a:r>
              <a:rPr lang="en-US" u="sng" dirty="0" smtClean="0"/>
              <a:t>predicate</a:t>
            </a:r>
            <a:r>
              <a:rPr lang="en-US" dirty="0" smtClean="0"/>
              <a:t> – the main parts</a:t>
            </a:r>
          </a:p>
          <a:p>
            <a:pPr marL="0" indent="0">
              <a:buNone/>
            </a:pPr>
            <a:r>
              <a:rPr lang="en-US" dirty="0" smtClean="0"/>
              <a:t>               - the </a:t>
            </a:r>
            <a:r>
              <a:rPr lang="en-US" dirty="0"/>
              <a:t>bearers of predication and </a:t>
            </a:r>
            <a:r>
              <a:rPr lang="en-US" dirty="0" smtClean="0"/>
              <a:t>modality</a:t>
            </a:r>
          </a:p>
          <a:p>
            <a:pPr marL="0" indent="0">
              <a:buNone/>
            </a:pPr>
            <a:r>
              <a:rPr lang="en-US" dirty="0" smtClean="0"/>
              <a:t>               - mutually dependent</a:t>
            </a:r>
          </a:p>
          <a:p>
            <a:r>
              <a:rPr lang="en-US" u="sng" dirty="0" smtClean="0"/>
              <a:t>secondary </a:t>
            </a:r>
            <a:r>
              <a:rPr lang="en-US" u="sng" dirty="0"/>
              <a:t>parts </a:t>
            </a:r>
            <a:r>
              <a:rPr lang="en-US" dirty="0"/>
              <a:t>of the sentence </a:t>
            </a:r>
            <a:r>
              <a:rPr lang="en-US" dirty="0" smtClean="0"/>
              <a:t>serve </a:t>
            </a:r>
            <a:r>
              <a:rPr lang="en-US" dirty="0"/>
              <a:t>to modify the subject and/or the predicate or one another, or the sentence as a </a:t>
            </a:r>
            <a:r>
              <a:rPr lang="en-US" dirty="0" smtClean="0"/>
              <a:t>whole; </a:t>
            </a:r>
            <a:r>
              <a:rPr lang="en-US" u="sng" dirty="0"/>
              <a:t>subdivided</a:t>
            </a:r>
            <a:r>
              <a:rPr lang="en-US" dirty="0"/>
              <a:t> into: objects, </a:t>
            </a:r>
            <a:r>
              <a:rPr lang="en-US" dirty="0" err="1"/>
              <a:t>attibutes</a:t>
            </a:r>
            <a:r>
              <a:rPr lang="en-US" dirty="0"/>
              <a:t>, various adverbial modifiers, and some other secondary parts of the sentence (parenthesis, apposition, insertions, </a:t>
            </a:r>
            <a:r>
              <a:rPr lang="en-US" dirty="0" smtClean="0"/>
              <a:t>etc.; an </a:t>
            </a:r>
            <a:r>
              <a:rPr lang="en-US" u="sng" dirty="0" err="1"/>
              <a:t>unextended</a:t>
            </a:r>
            <a:r>
              <a:rPr lang="en-US" u="sng" dirty="0"/>
              <a:t> sentence</a:t>
            </a:r>
            <a:r>
              <a:rPr lang="en-US" dirty="0"/>
              <a:t>.</a:t>
            </a:r>
            <a:r>
              <a:rPr lang="en-US" dirty="0" smtClean="0"/>
              <a:t> </a:t>
            </a:r>
          </a:p>
          <a:p>
            <a:r>
              <a:rPr lang="en-US" dirty="0" smtClean="0"/>
              <a:t>the </a:t>
            </a:r>
            <a:r>
              <a:rPr lang="en-US" dirty="0"/>
              <a:t>subject group and the predicate </a:t>
            </a:r>
            <a:r>
              <a:rPr lang="en-US" dirty="0" smtClean="0"/>
              <a:t>group</a:t>
            </a:r>
            <a:endParaRPr lang="ru-RU" dirty="0"/>
          </a:p>
          <a:p>
            <a:r>
              <a:rPr lang="en-US" dirty="0" smtClean="0"/>
              <a:t>The subject  (according </a:t>
            </a:r>
            <a:r>
              <a:rPr lang="en-US" dirty="0"/>
              <a:t>to Prof. B. O. </a:t>
            </a:r>
            <a:r>
              <a:rPr lang="en-US" dirty="0" err="1" smtClean="0"/>
              <a:t>Ilyish</a:t>
            </a:r>
            <a:r>
              <a:rPr lang="en-US" dirty="0" smtClean="0"/>
              <a:t>)</a:t>
            </a:r>
          </a:p>
          <a:p>
            <a:pPr marL="0" indent="0">
              <a:buNone/>
            </a:pPr>
            <a:r>
              <a:rPr lang="en-US" dirty="0"/>
              <a:t> </a:t>
            </a:r>
            <a:r>
              <a:rPr lang="en-US" dirty="0" smtClean="0"/>
              <a:t>      - denotes </a:t>
            </a:r>
            <a:r>
              <a:rPr lang="en-US" dirty="0"/>
              <a:t>the thing whose actions or characteristics are expressed by the </a:t>
            </a:r>
            <a:r>
              <a:rPr lang="en-US" dirty="0" smtClean="0"/>
              <a:t>predicate</a:t>
            </a:r>
          </a:p>
          <a:p>
            <a:pPr marL="0" indent="0">
              <a:buNone/>
            </a:pPr>
            <a:r>
              <a:rPr lang="en-US" dirty="0"/>
              <a:t> </a:t>
            </a:r>
            <a:r>
              <a:rPr lang="en-US" dirty="0" smtClean="0"/>
              <a:t>      - expressed </a:t>
            </a:r>
            <a:r>
              <a:rPr lang="en-US" dirty="0"/>
              <a:t>by different parts of speech, even by the functional ones, </a:t>
            </a:r>
            <a:r>
              <a:rPr lang="en-US" dirty="0" smtClean="0"/>
              <a:t>if they </a:t>
            </a:r>
            <a:r>
              <a:rPr lang="en-US" dirty="0"/>
              <a:t>are substantivized.</a:t>
            </a:r>
            <a:endParaRPr lang="ru-RU" dirty="0"/>
          </a:p>
          <a:p>
            <a:r>
              <a:rPr lang="en-US" dirty="0"/>
              <a:t>The predicate </a:t>
            </a:r>
            <a:endParaRPr lang="en-US" dirty="0" smtClean="0"/>
          </a:p>
          <a:p>
            <a:pPr marL="0" indent="0">
              <a:buNone/>
            </a:pPr>
            <a:r>
              <a:rPr lang="en-US" dirty="0" smtClean="0"/>
              <a:t>       - denotes </a:t>
            </a:r>
            <a:r>
              <a:rPr lang="en-US" dirty="0"/>
              <a:t>an action or property of the thing expressed by the </a:t>
            </a:r>
            <a:r>
              <a:rPr lang="en-US" dirty="0" smtClean="0"/>
              <a:t>subject</a:t>
            </a:r>
          </a:p>
          <a:p>
            <a:pPr marL="0" indent="0">
              <a:buNone/>
            </a:pPr>
            <a:r>
              <a:rPr lang="en-US" dirty="0" smtClean="0"/>
              <a:t>       - classified </a:t>
            </a:r>
            <a:r>
              <a:rPr lang="en-US" dirty="0"/>
              <a:t>into </a:t>
            </a:r>
            <a:r>
              <a:rPr lang="en-US" dirty="0" smtClean="0"/>
              <a:t>verbal </a:t>
            </a:r>
            <a:r>
              <a:rPr lang="en-US" dirty="0"/>
              <a:t>and </a:t>
            </a:r>
            <a:r>
              <a:rPr lang="en-US" dirty="0" smtClean="0"/>
              <a:t>nominal; simple </a:t>
            </a:r>
            <a:r>
              <a:rPr lang="en-US" dirty="0"/>
              <a:t>and </a:t>
            </a:r>
            <a:r>
              <a:rPr lang="en-US" dirty="0" smtClean="0"/>
              <a:t>compound; compound </a:t>
            </a:r>
            <a:r>
              <a:rPr lang="en-US" dirty="0"/>
              <a:t>modal, compound </a:t>
            </a:r>
            <a:r>
              <a:rPr lang="en-US" dirty="0" smtClean="0"/>
              <a:t>phrasal </a:t>
            </a:r>
            <a:r>
              <a:rPr lang="en-US" dirty="0"/>
              <a:t>predicates</a:t>
            </a:r>
            <a:r>
              <a:rPr lang="en-US" dirty="0" smtClean="0"/>
              <a:t>, </a:t>
            </a:r>
            <a:r>
              <a:rPr lang="en-US" dirty="0"/>
              <a:t>etc.</a:t>
            </a:r>
            <a:endParaRPr lang="ru-RU" dirty="0"/>
          </a:p>
          <a:p>
            <a:endParaRPr lang="ru-RU" dirty="0"/>
          </a:p>
        </p:txBody>
      </p:sp>
    </p:spTree>
    <p:extLst>
      <p:ext uri="{BB962C8B-B14F-4D97-AF65-F5344CB8AC3E}">
        <p14:creationId xmlns:p14="http://schemas.microsoft.com/office/powerpoint/2010/main" val="4010786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GB" dirty="0"/>
              <a:t>The sentence </a:t>
            </a:r>
            <a:endParaRPr lang="ru-RU" dirty="0"/>
          </a:p>
        </p:txBody>
      </p:sp>
      <p:sp>
        <p:nvSpPr>
          <p:cNvPr id="3" name="Объект 2"/>
          <p:cNvSpPr>
            <a:spLocks noGrp="1"/>
          </p:cNvSpPr>
          <p:nvPr>
            <p:ph idx="1"/>
          </p:nvPr>
        </p:nvSpPr>
        <p:spPr/>
        <p:txBody>
          <a:bodyPr>
            <a:normAutofit/>
          </a:bodyPr>
          <a:lstStyle/>
          <a:p>
            <a:pPr marL="0" indent="0">
              <a:buNone/>
            </a:pPr>
            <a:r>
              <a:rPr lang="en-GB" dirty="0"/>
              <a:t>According to </a:t>
            </a:r>
            <a:r>
              <a:rPr lang="en-GB" dirty="0" err="1"/>
              <a:t>Prof.</a:t>
            </a:r>
            <a:r>
              <a:rPr lang="en-GB" dirty="0"/>
              <a:t> G.G. </a:t>
            </a:r>
            <a:r>
              <a:rPr lang="en-GB" dirty="0" err="1"/>
              <a:t>Pocheptsov</a:t>
            </a:r>
            <a:endParaRPr lang="en-GB" dirty="0"/>
          </a:p>
          <a:p>
            <a:r>
              <a:rPr lang="en-GB" dirty="0"/>
              <a:t>a central syntactic construction</a:t>
            </a:r>
          </a:p>
          <a:p>
            <a:r>
              <a:rPr lang="en-GB" dirty="0"/>
              <a:t> a minimal communicative unit with primary predication</a:t>
            </a:r>
          </a:p>
          <a:p>
            <a:r>
              <a:rPr lang="en-GB" dirty="0"/>
              <a:t>a definite structural pattern </a:t>
            </a:r>
          </a:p>
          <a:p>
            <a:r>
              <a:rPr lang="en-GB" dirty="0"/>
              <a:t>definite intonation characteristics </a:t>
            </a:r>
            <a:endParaRPr lang="ru-RU" dirty="0"/>
          </a:p>
          <a:p>
            <a:r>
              <a:rPr lang="en-GB" dirty="0"/>
              <a:t>the sentence ::  the utterance = a unit of language :: a unit of speech.</a:t>
            </a:r>
            <a:endParaRPr lang="ru-RU" dirty="0"/>
          </a:p>
          <a:p>
            <a:endParaRPr lang="ru-RU" dirty="0"/>
          </a:p>
        </p:txBody>
      </p:sp>
    </p:spTree>
    <p:extLst>
      <p:ext uri="{BB962C8B-B14F-4D97-AF65-F5344CB8AC3E}">
        <p14:creationId xmlns:p14="http://schemas.microsoft.com/office/powerpoint/2010/main" val="4345947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60111"/>
          </a:xfrm>
        </p:spPr>
        <p:txBody>
          <a:bodyPr>
            <a:normAutofit fontScale="90000"/>
          </a:bodyPr>
          <a:lstStyle/>
          <a:p>
            <a:r>
              <a:rPr lang="en-GB" dirty="0"/>
              <a:t>Characteristic features of the sentence </a:t>
            </a:r>
            <a:endParaRPr lang="ru-RU" dirty="0"/>
          </a:p>
        </p:txBody>
      </p:sp>
      <p:sp>
        <p:nvSpPr>
          <p:cNvPr id="3" name="Объект 2"/>
          <p:cNvSpPr>
            <a:spLocks noGrp="1"/>
          </p:cNvSpPr>
          <p:nvPr>
            <p:ph idx="1"/>
          </p:nvPr>
        </p:nvSpPr>
        <p:spPr>
          <a:xfrm>
            <a:off x="838200" y="1149927"/>
            <a:ext cx="10515600" cy="5027036"/>
          </a:xfrm>
        </p:spPr>
        <p:txBody>
          <a:bodyPr>
            <a:normAutofit fontScale="92500"/>
          </a:bodyPr>
          <a:lstStyle/>
          <a:p>
            <a:pPr marL="0" indent="0" algn="just">
              <a:buNone/>
            </a:pPr>
            <a:r>
              <a:rPr lang="en-GB" dirty="0"/>
              <a:t>1) </a:t>
            </a:r>
            <a:r>
              <a:rPr lang="en-GB" u="sng" dirty="0"/>
              <a:t>structural</a:t>
            </a:r>
            <a:r>
              <a:rPr lang="en-GB" dirty="0"/>
              <a:t> properties – subject-predicate relations (primary predication)</a:t>
            </a:r>
            <a:endParaRPr lang="ru-RU" dirty="0"/>
          </a:p>
          <a:p>
            <a:pPr marL="0" indent="0" algn="just">
              <a:buNone/>
            </a:pPr>
            <a:r>
              <a:rPr lang="en-GB" dirty="0"/>
              <a:t>2)  </a:t>
            </a:r>
            <a:r>
              <a:rPr lang="en-GB" u="sng" dirty="0"/>
              <a:t>semantic</a:t>
            </a:r>
            <a:r>
              <a:rPr lang="en-GB" b="1" dirty="0"/>
              <a:t> </a:t>
            </a:r>
            <a:r>
              <a:rPr lang="en-GB" dirty="0"/>
              <a:t>properties – it describes some phenomenon or some fact of the objective reality</a:t>
            </a:r>
            <a:endParaRPr lang="ru-RU" dirty="0"/>
          </a:p>
          <a:p>
            <a:pPr marL="0" indent="0" algn="just">
              <a:buNone/>
            </a:pPr>
            <a:r>
              <a:rPr lang="en-GB" dirty="0"/>
              <a:t>3)  </a:t>
            </a:r>
            <a:r>
              <a:rPr lang="en-GB" u="sng" dirty="0"/>
              <a:t>pragmatic</a:t>
            </a:r>
            <a:r>
              <a:rPr lang="en-GB" dirty="0"/>
              <a:t> characteristics – </a:t>
            </a:r>
            <a:r>
              <a:rPr lang="en-AU" dirty="0"/>
              <a:t>the way utterance is used in various contexts to achieve communicative goals </a:t>
            </a:r>
          </a:p>
          <a:p>
            <a:pPr marL="0" indent="0" algn="just">
              <a:buNone/>
            </a:pPr>
            <a:r>
              <a:rPr lang="en-AU" dirty="0"/>
              <a:t>        - different intentions </a:t>
            </a:r>
          </a:p>
          <a:p>
            <a:pPr marL="0" indent="0" algn="just">
              <a:buNone/>
            </a:pPr>
            <a:r>
              <a:rPr lang="en-AU" dirty="0"/>
              <a:t>        - combine an objective part, i.e. a propositional base with the subjective part, i.e. pragmatic component</a:t>
            </a:r>
          </a:p>
          <a:p>
            <a:pPr marL="0" indent="0" algn="just">
              <a:buNone/>
            </a:pPr>
            <a:r>
              <a:rPr lang="en-AU" dirty="0"/>
              <a:t>       - can possess different pragmatic components: e.g. </a:t>
            </a:r>
            <a:r>
              <a:rPr lang="en-AU" i="1" dirty="0"/>
              <a:t>“I’m tired” </a:t>
            </a:r>
            <a:r>
              <a:rPr lang="en-AU" dirty="0"/>
              <a:t>may be just a statement of the </a:t>
            </a:r>
            <a:r>
              <a:rPr lang="en-AU" u="sng" dirty="0"/>
              <a:t>fact</a:t>
            </a:r>
            <a:r>
              <a:rPr lang="en-AU" dirty="0"/>
              <a:t>; seeking for an </a:t>
            </a:r>
            <a:r>
              <a:rPr lang="en-AU" u="sng" dirty="0"/>
              <a:t>excuse</a:t>
            </a:r>
            <a:r>
              <a:rPr lang="en-AU" dirty="0"/>
              <a:t> for not doing something; </a:t>
            </a:r>
            <a:r>
              <a:rPr lang="en-US" u="sng" dirty="0"/>
              <a:t>inducement</a:t>
            </a:r>
            <a:r>
              <a:rPr lang="en-AU" dirty="0"/>
              <a:t> to do something about it; </a:t>
            </a:r>
            <a:r>
              <a:rPr lang="en-AU" u="sng" dirty="0"/>
              <a:t>making somebody feel guilty </a:t>
            </a:r>
            <a:r>
              <a:rPr lang="en-AU" dirty="0"/>
              <a:t>of it, etc.</a:t>
            </a:r>
            <a:endParaRPr lang="ru-RU" dirty="0"/>
          </a:p>
          <a:p>
            <a:endParaRPr lang="ru-RU" dirty="0"/>
          </a:p>
        </p:txBody>
      </p:sp>
    </p:spTree>
    <p:extLst>
      <p:ext uri="{BB962C8B-B14F-4D97-AF65-F5344CB8AC3E}">
        <p14:creationId xmlns:p14="http://schemas.microsoft.com/office/powerpoint/2010/main" val="15424264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812511"/>
          </a:xfrm>
        </p:spPr>
        <p:txBody>
          <a:bodyPr/>
          <a:lstStyle/>
          <a:p>
            <a:r>
              <a:rPr lang="en-GB" dirty="0"/>
              <a:t>Characteristic features of the sentence </a:t>
            </a:r>
            <a:endParaRPr lang="ru-RU" dirty="0"/>
          </a:p>
        </p:txBody>
      </p:sp>
      <p:sp>
        <p:nvSpPr>
          <p:cNvPr id="3" name="Объект 2"/>
          <p:cNvSpPr>
            <a:spLocks noGrp="1"/>
          </p:cNvSpPr>
          <p:nvPr>
            <p:ph idx="1"/>
          </p:nvPr>
        </p:nvSpPr>
        <p:spPr>
          <a:xfrm>
            <a:off x="838200" y="1274618"/>
            <a:ext cx="10515600" cy="4902345"/>
          </a:xfrm>
        </p:spPr>
        <p:txBody>
          <a:bodyPr>
            <a:normAutofit fontScale="92500" lnSpcReduction="10000"/>
          </a:bodyPr>
          <a:lstStyle/>
          <a:p>
            <a:pPr algn="just"/>
            <a:r>
              <a:rPr lang="en-GB" dirty="0"/>
              <a:t>the category of </a:t>
            </a:r>
            <a:r>
              <a:rPr lang="en-GB" u="sng" dirty="0"/>
              <a:t>predication</a:t>
            </a:r>
            <a:r>
              <a:rPr lang="en-GB" dirty="0"/>
              <a:t> establishes the relation of the named objects to actual life </a:t>
            </a:r>
          </a:p>
          <a:p>
            <a:pPr marL="0" indent="0" algn="just">
              <a:buNone/>
            </a:pPr>
            <a:r>
              <a:rPr lang="en-GB" dirty="0"/>
              <a:t>           - the </a:t>
            </a:r>
            <a:r>
              <a:rPr lang="en-GB" u="sng" dirty="0"/>
              <a:t>centre</a:t>
            </a:r>
            <a:r>
              <a:rPr lang="en-GB" dirty="0"/>
              <a:t> of predication in sentences of verbal type is represented by a </a:t>
            </a:r>
            <a:r>
              <a:rPr lang="en-GB" u="sng" dirty="0"/>
              <a:t>finite verb</a:t>
            </a:r>
            <a:r>
              <a:rPr lang="en-GB" dirty="0"/>
              <a:t> </a:t>
            </a:r>
          </a:p>
          <a:p>
            <a:pPr marL="0" indent="0" algn="just">
              <a:buNone/>
            </a:pPr>
            <a:r>
              <a:rPr lang="en-GB" dirty="0"/>
              <a:t>           - expresses </a:t>
            </a:r>
            <a:r>
              <a:rPr lang="en-GB" u="sng" dirty="0"/>
              <a:t>predicative meanings</a:t>
            </a:r>
            <a:r>
              <a:rPr lang="en-GB" dirty="0"/>
              <a:t> with the help of the categories of tense and mood</a:t>
            </a:r>
            <a:endParaRPr lang="ru-RU" dirty="0"/>
          </a:p>
          <a:p>
            <a:pPr algn="just"/>
            <a:r>
              <a:rPr lang="en-GB" dirty="0"/>
              <a:t>two essential </a:t>
            </a:r>
            <a:r>
              <a:rPr lang="en-GB" u="sng" dirty="0"/>
              <a:t>functions</a:t>
            </a:r>
            <a:r>
              <a:rPr lang="en-GB" dirty="0"/>
              <a:t>: </a:t>
            </a:r>
          </a:p>
          <a:p>
            <a:pPr marL="0" indent="0" algn="just">
              <a:buNone/>
            </a:pPr>
            <a:r>
              <a:rPr lang="en-GB" dirty="0"/>
              <a:t>          - nominative </a:t>
            </a:r>
          </a:p>
          <a:p>
            <a:pPr marL="0" indent="0" algn="just">
              <a:buNone/>
            </a:pPr>
            <a:r>
              <a:rPr lang="en-GB" dirty="0"/>
              <a:t>          - predicative (the finite verb)</a:t>
            </a:r>
          </a:p>
          <a:p>
            <a:pPr marL="0" indent="0" algn="just">
              <a:buNone/>
            </a:pPr>
            <a:endParaRPr lang="en-GB" dirty="0"/>
          </a:p>
          <a:p>
            <a:pPr algn="just"/>
            <a:r>
              <a:rPr lang="en-GB" dirty="0"/>
              <a:t>According to the type of communication sentences are classified into </a:t>
            </a:r>
            <a:r>
              <a:rPr lang="en-GB" u="sng" dirty="0"/>
              <a:t>declarative</a:t>
            </a:r>
            <a:r>
              <a:rPr lang="en-GB" dirty="0"/>
              <a:t>, </a:t>
            </a:r>
            <a:r>
              <a:rPr lang="en-GB" u="sng" dirty="0"/>
              <a:t>interrogative</a:t>
            </a:r>
            <a:r>
              <a:rPr lang="en-GB" dirty="0"/>
              <a:t> and </a:t>
            </a:r>
            <a:r>
              <a:rPr lang="en-GB" u="sng" dirty="0"/>
              <a:t>imperative</a:t>
            </a:r>
            <a:r>
              <a:rPr lang="en-GB" dirty="0"/>
              <a:t>. </a:t>
            </a:r>
            <a:endParaRPr lang="ru-RU" dirty="0"/>
          </a:p>
          <a:p>
            <a:pPr algn="just"/>
            <a:endParaRPr lang="ru-RU" dirty="0"/>
          </a:p>
          <a:p>
            <a:endParaRPr lang="ru-RU" dirty="0"/>
          </a:p>
        </p:txBody>
      </p:sp>
    </p:spTree>
    <p:extLst>
      <p:ext uri="{BB962C8B-B14F-4D97-AF65-F5344CB8AC3E}">
        <p14:creationId xmlns:p14="http://schemas.microsoft.com/office/powerpoint/2010/main" val="1236438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27424A-8CAB-44E0-9635-A04F06BBD06D}"/>
              </a:ext>
            </a:extLst>
          </p:cNvPr>
          <p:cNvSpPr>
            <a:spLocks noGrp="1"/>
          </p:cNvSpPr>
          <p:nvPr>
            <p:ph type="title"/>
          </p:nvPr>
        </p:nvSpPr>
        <p:spPr/>
        <p:txBody>
          <a:bodyPr/>
          <a:lstStyle/>
          <a:p>
            <a:r>
              <a:rPr lang="en-US" dirty="0"/>
              <a:t>Outline </a:t>
            </a:r>
            <a:endParaRPr lang="uk-UA" dirty="0"/>
          </a:p>
        </p:txBody>
      </p:sp>
      <p:sp>
        <p:nvSpPr>
          <p:cNvPr id="3" name="Місце для вмісту 2">
            <a:extLst>
              <a:ext uri="{FF2B5EF4-FFF2-40B4-BE49-F238E27FC236}">
                <a16:creationId xmlns:a16="http://schemas.microsoft.com/office/drawing/2014/main" id="{2C6FECAA-78FE-44C7-A62F-A5DB402B3CC6}"/>
              </a:ext>
            </a:extLst>
          </p:cNvPr>
          <p:cNvSpPr>
            <a:spLocks noGrp="1"/>
          </p:cNvSpPr>
          <p:nvPr>
            <p:ph idx="1"/>
          </p:nvPr>
        </p:nvSpPr>
        <p:spPr/>
        <p:txBody>
          <a:bodyPr>
            <a:normAutofit/>
          </a:bodyPr>
          <a:lstStyle/>
          <a:p>
            <a:pPr marL="914400" lvl="2" indent="0" fontAlgn="auto">
              <a:buNone/>
            </a:pPr>
            <a:endParaRPr lang="ru-RU" sz="1200" dirty="0"/>
          </a:p>
          <a:p>
            <a:pPr lvl="0"/>
            <a:r>
              <a:rPr lang="en-AU" dirty="0" smtClean="0"/>
              <a:t> </a:t>
            </a:r>
            <a:r>
              <a:rPr lang="en-US" dirty="0"/>
              <a:t>Basic syntactic notions</a:t>
            </a:r>
            <a:endParaRPr lang="ru-RU" sz="1600" dirty="0"/>
          </a:p>
          <a:p>
            <a:pPr lvl="0"/>
            <a:r>
              <a:rPr lang="en-US" dirty="0"/>
              <a:t>Structural types of English phrases</a:t>
            </a:r>
            <a:endParaRPr lang="ru-RU" sz="1600" dirty="0"/>
          </a:p>
          <a:p>
            <a:pPr lvl="0"/>
            <a:r>
              <a:rPr lang="en-US" dirty="0"/>
              <a:t>Communicative types of the sentence</a:t>
            </a:r>
            <a:endParaRPr lang="ru-RU" sz="1600" dirty="0"/>
          </a:p>
          <a:p>
            <a:pPr lvl="0"/>
            <a:r>
              <a:rPr lang="en-US" dirty="0"/>
              <a:t>Structural types of the sentence</a:t>
            </a:r>
            <a:endParaRPr lang="ru-RU" sz="1600" dirty="0"/>
          </a:p>
          <a:p>
            <a:pPr lvl="0"/>
            <a:r>
              <a:rPr lang="en-US" dirty="0"/>
              <a:t>The actual division of the sentence</a:t>
            </a:r>
            <a:endParaRPr lang="ru-RU" sz="1600" dirty="0"/>
          </a:p>
          <a:p>
            <a:endParaRPr lang="ru-RU" sz="1600" dirty="0"/>
          </a:p>
          <a:p>
            <a:pPr marL="914400" lvl="1" indent="-457200">
              <a:buFont typeface="+mj-lt"/>
              <a:buAutoNum type="arabicPeriod"/>
            </a:pPr>
            <a:endParaRPr lang="ru-RU" sz="2000" dirty="0"/>
          </a:p>
          <a:p>
            <a:pPr marL="514350" indent="-514350">
              <a:buAutoNum type="arabicPeriod"/>
            </a:pPr>
            <a:endParaRPr lang="en-US" dirty="0" smtClean="0"/>
          </a:p>
          <a:p>
            <a:pPr marL="514350" indent="-514350">
              <a:buAutoNum type="arabicPeriod"/>
            </a:pPr>
            <a:endParaRPr lang="uk-UA" dirty="0"/>
          </a:p>
        </p:txBody>
      </p:sp>
    </p:spTree>
    <p:extLst>
      <p:ext uri="{BB962C8B-B14F-4D97-AF65-F5344CB8AC3E}">
        <p14:creationId xmlns:p14="http://schemas.microsoft.com/office/powerpoint/2010/main" val="13695346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812511"/>
          </a:xfrm>
        </p:spPr>
        <p:txBody>
          <a:bodyPr/>
          <a:lstStyle/>
          <a:p>
            <a:r>
              <a:rPr lang="en-US" dirty="0"/>
              <a:t>The parts of the sentence </a:t>
            </a:r>
            <a:endParaRPr lang="ru-RU" dirty="0"/>
          </a:p>
        </p:txBody>
      </p:sp>
      <p:sp>
        <p:nvSpPr>
          <p:cNvPr id="3" name="Объект 2"/>
          <p:cNvSpPr>
            <a:spLocks noGrp="1"/>
          </p:cNvSpPr>
          <p:nvPr>
            <p:ph idx="1"/>
          </p:nvPr>
        </p:nvSpPr>
        <p:spPr>
          <a:xfrm>
            <a:off x="838200" y="1177636"/>
            <a:ext cx="10515600" cy="5292437"/>
          </a:xfrm>
        </p:spPr>
        <p:txBody>
          <a:bodyPr>
            <a:normAutofit fontScale="70000" lnSpcReduction="20000"/>
          </a:bodyPr>
          <a:lstStyle/>
          <a:p>
            <a:r>
              <a:rPr lang="en-US" dirty="0"/>
              <a:t> the </a:t>
            </a:r>
            <a:r>
              <a:rPr lang="en-US" u="sng" dirty="0"/>
              <a:t>subject</a:t>
            </a:r>
            <a:r>
              <a:rPr lang="en-US" dirty="0"/>
              <a:t> and the </a:t>
            </a:r>
            <a:r>
              <a:rPr lang="en-US" u="sng" dirty="0"/>
              <a:t>predicate</a:t>
            </a:r>
            <a:r>
              <a:rPr lang="en-US" dirty="0"/>
              <a:t> – the main parts</a:t>
            </a:r>
          </a:p>
          <a:p>
            <a:pPr marL="0" indent="0">
              <a:buNone/>
            </a:pPr>
            <a:r>
              <a:rPr lang="en-US" dirty="0"/>
              <a:t>               - the bearers of predication and modality</a:t>
            </a:r>
          </a:p>
          <a:p>
            <a:pPr marL="0" indent="0">
              <a:buNone/>
            </a:pPr>
            <a:r>
              <a:rPr lang="en-US" dirty="0"/>
              <a:t>               - mutually dependent</a:t>
            </a:r>
          </a:p>
          <a:p>
            <a:pPr algn="just"/>
            <a:r>
              <a:rPr lang="en-US" u="sng" dirty="0"/>
              <a:t>secondary parts </a:t>
            </a:r>
            <a:r>
              <a:rPr lang="en-US" dirty="0"/>
              <a:t>of the sentence serve to modify the subject and/or the predicate or one another, or the sentence as a whole; </a:t>
            </a:r>
            <a:r>
              <a:rPr lang="en-US" u="sng" dirty="0"/>
              <a:t>subdivided</a:t>
            </a:r>
            <a:r>
              <a:rPr lang="en-US" dirty="0"/>
              <a:t> into: objects, attributes, various adverbial modifiers, and independent parts of the sentence (parenthesis, apposition, insertions, etc.</a:t>
            </a:r>
          </a:p>
          <a:p>
            <a:pPr algn="just"/>
            <a:r>
              <a:rPr lang="en-US" dirty="0"/>
              <a:t> an </a:t>
            </a:r>
            <a:r>
              <a:rPr lang="en-US" u="sng" dirty="0" err="1"/>
              <a:t>unextended</a:t>
            </a:r>
            <a:r>
              <a:rPr lang="en-US" u="sng" dirty="0"/>
              <a:t> sentence</a:t>
            </a:r>
            <a:r>
              <a:rPr lang="en-US" dirty="0"/>
              <a:t> </a:t>
            </a:r>
          </a:p>
          <a:p>
            <a:pPr algn="just"/>
            <a:r>
              <a:rPr lang="en-US" dirty="0"/>
              <a:t>the subject group and the predicate group</a:t>
            </a:r>
            <a:endParaRPr lang="ru-RU" dirty="0"/>
          </a:p>
          <a:p>
            <a:pPr algn="just"/>
            <a:r>
              <a:rPr lang="en-US" dirty="0"/>
              <a:t>The subject  (according to Prof. B. O. </a:t>
            </a:r>
            <a:r>
              <a:rPr lang="en-US" dirty="0" err="1"/>
              <a:t>Ilyish</a:t>
            </a:r>
            <a:r>
              <a:rPr lang="en-US" dirty="0"/>
              <a:t>)</a:t>
            </a:r>
          </a:p>
          <a:p>
            <a:pPr marL="0" indent="0" algn="just">
              <a:buNone/>
            </a:pPr>
            <a:r>
              <a:rPr lang="en-US" dirty="0"/>
              <a:t>       - denotes the thing whose actions or characteristics are expressed by the predicate</a:t>
            </a:r>
          </a:p>
          <a:p>
            <a:pPr marL="0" indent="0" algn="just">
              <a:buNone/>
            </a:pPr>
            <a:r>
              <a:rPr lang="en-US" dirty="0"/>
              <a:t>       - expressed by different parts of speech, even by the functional ones, if they are substantivized</a:t>
            </a:r>
            <a:endParaRPr lang="ru-RU" dirty="0"/>
          </a:p>
          <a:p>
            <a:pPr algn="just"/>
            <a:r>
              <a:rPr lang="en-US" dirty="0"/>
              <a:t>The predicate </a:t>
            </a:r>
          </a:p>
          <a:p>
            <a:pPr marL="0" indent="0" algn="just">
              <a:buNone/>
            </a:pPr>
            <a:r>
              <a:rPr lang="en-US" dirty="0"/>
              <a:t>       - denotes an action or property of the thing expressed by the subject</a:t>
            </a:r>
          </a:p>
          <a:p>
            <a:pPr marL="0" indent="0" algn="just">
              <a:buNone/>
            </a:pPr>
            <a:r>
              <a:rPr lang="en-US" dirty="0"/>
              <a:t>       - classified into verbal and nominal; simple and compound; compound modal, compound phrasal predicates, etc.</a:t>
            </a:r>
            <a:endParaRPr lang="ru-RU" dirty="0"/>
          </a:p>
          <a:p>
            <a:endParaRPr lang="ru-RU" dirty="0"/>
          </a:p>
        </p:txBody>
      </p:sp>
    </p:spTree>
    <p:extLst>
      <p:ext uri="{BB962C8B-B14F-4D97-AF65-F5344CB8AC3E}">
        <p14:creationId xmlns:p14="http://schemas.microsoft.com/office/powerpoint/2010/main" val="25655581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B776EC6-B6F5-4CBD-ADD8-6713FCE1229D}"/>
              </a:ext>
            </a:extLst>
          </p:cNvPr>
          <p:cNvSpPr>
            <a:spLocks noGrp="1"/>
          </p:cNvSpPr>
          <p:nvPr>
            <p:ph type="title"/>
          </p:nvPr>
        </p:nvSpPr>
        <p:spPr>
          <a:xfrm>
            <a:off x="838200" y="365126"/>
            <a:ext cx="10515600" cy="784802"/>
          </a:xfrm>
        </p:spPr>
        <p:txBody>
          <a:bodyPr/>
          <a:lstStyle/>
          <a:p>
            <a:r>
              <a:rPr lang="en-US" dirty="0">
                <a:solidFill>
                  <a:srgbClr val="000000"/>
                </a:solidFill>
                <a:ea typeface="Times New Roman" panose="02020603050405020304" pitchFamily="18" charset="0"/>
              </a:rPr>
              <a:t>Simple sentences</a:t>
            </a:r>
            <a:endParaRPr lang="uk-UA" dirty="0"/>
          </a:p>
        </p:txBody>
      </p:sp>
      <p:sp>
        <p:nvSpPr>
          <p:cNvPr id="3" name="Місце для вмісту 2">
            <a:extLst>
              <a:ext uri="{FF2B5EF4-FFF2-40B4-BE49-F238E27FC236}">
                <a16:creationId xmlns:a16="http://schemas.microsoft.com/office/drawing/2014/main" id="{32CDCE76-2FB7-462A-8BFC-2BA6D435B654}"/>
              </a:ext>
            </a:extLst>
          </p:cNvPr>
          <p:cNvSpPr>
            <a:spLocks noGrp="1"/>
          </p:cNvSpPr>
          <p:nvPr>
            <p:ph idx="1"/>
          </p:nvPr>
        </p:nvSpPr>
        <p:spPr>
          <a:xfrm>
            <a:off x="838200" y="1149928"/>
            <a:ext cx="10515600" cy="5027035"/>
          </a:xfrm>
        </p:spPr>
        <p:txBody>
          <a:bodyPr>
            <a:normAutofit lnSpcReduction="10000"/>
          </a:bodyPr>
          <a:lstStyle/>
          <a:p>
            <a:pPr algn="just"/>
            <a:r>
              <a:rPr lang="en-US" dirty="0">
                <a:solidFill>
                  <a:srgbClr val="000000"/>
                </a:solidFill>
                <a:effectLst/>
                <a:ea typeface="Times New Roman" panose="02020603050405020304" pitchFamily="18" charset="0"/>
              </a:rPr>
              <a:t>simple sentences (</a:t>
            </a:r>
            <a:r>
              <a:rPr lang="en-US" dirty="0">
                <a:effectLst/>
                <a:ea typeface="Times New Roman" panose="02020603050405020304" pitchFamily="18" charset="0"/>
              </a:rPr>
              <a:t>presence / absence of the subject-predicate group</a:t>
            </a:r>
            <a:r>
              <a:rPr lang="en-US" dirty="0">
                <a:solidFill>
                  <a:srgbClr val="000000"/>
                </a:solidFill>
                <a:effectLst/>
                <a:ea typeface="Times New Roman" panose="02020603050405020304" pitchFamily="18" charset="0"/>
              </a:rPr>
              <a:t>):</a:t>
            </a:r>
            <a:r>
              <a:rPr lang="en-US" dirty="0">
                <a:effectLst/>
                <a:ea typeface="Times New Roman" panose="02020603050405020304" pitchFamily="18" charset="0"/>
              </a:rPr>
              <a:t> </a:t>
            </a:r>
          </a:p>
          <a:p>
            <a:pPr marL="0" indent="0" algn="just">
              <a:buNone/>
            </a:pPr>
            <a:r>
              <a:rPr lang="en-US" dirty="0">
                <a:effectLst/>
                <a:ea typeface="Times New Roman" panose="02020603050405020304" pitchFamily="18" charset="0"/>
              </a:rPr>
              <a:t>           - </a:t>
            </a:r>
            <a:r>
              <a:rPr lang="en-US" dirty="0">
                <a:ea typeface="Times New Roman" panose="02020603050405020304" pitchFamily="18" charset="0"/>
              </a:rPr>
              <a:t>one-member - have neither subjects nor predicates</a:t>
            </a:r>
            <a:endParaRPr lang="en-US" dirty="0">
              <a:effectLst/>
              <a:ea typeface="Times New Roman" panose="02020603050405020304" pitchFamily="18" charset="0"/>
            </a:endParaRPr>
          </a:p>
          <a:p>
            <a:pPr marL="0" indent="0" algn="just">
              <a:buNone/>
            </a:pPr>
            <a:r>
              <a:rPr lang="en-US" dirty="0">
                <a:effectLst/>
                <a:ea typeface="Times New Roman" panose="02020603050405020304" pitchFamily="18" charset="0"/>
              </a:rPr>
              <a:t>           </a:t>
            </a:r>
            <a:r>
              <a:rPr lang="en-US" dirty="0">
                <a:ea typeface="Times New Roman" panose="02020603050405020304" pitchFamily="18" charset="0"/>
              </a:rPr>
              <a:t>- two-member  - contain one subject-predicate group</a:t>
            </a:r>
            <a:endParaRPr lang="en-US" dirty="0">
              <a:effectLst/>
              <a:ea typeface="Times New Roman" panose="02020603050405020304" pitchFamily="18" charset="0"/>
            </a:endParaRPr>
          </a:p>
          <a:p>
            <a:pPr algn="just"/>
            <a:r>
              <a:rPr lang="en-GB" dirty="0">
                <a:effectLst/>
                <a:ea typeface="Times New Roman" panose="02020603050405020304" pitchFamily="18" charset="0"/>
              </a:rPr>
              <a:t>the predicative line – the finite verb immediately linked to the subject </a:t>
            </a:r>
          </a:p>
          <a:p>
            <a:pPr algn="just"/>
            <a:r>
              <a:rPr lang="en-GB" dirty="0" err="1">
                <a:effectLst/>
                <a:ea typeface="Times New Roman" panose="02020603050405020304" pitchFamily="18" charset="0"/>
              </a:rPr>
              <a:t>monopredicative</a:t>
            </a:r>
            <a:r>
              <a:rPr lang="en-GB" dirty="0">
                <a:effectLst/>
                <a:ea typeface="Times New Roman" panose="02020603050405020304" pitchFamily="18" charset="0"/>
              </a:rPr>
              <a:t> vs </a:t>
            </a:r>
            <a:r>
              <a:rPr lang="en-GB" dirty="0" err="1">
                <a:effectLst/>
                <a:ea typeface="Times New Roman" panose="02020603050405020304" pitchFamily="18" charset="0"/>
              </a:rPr>
              <a:t>polypredicative</a:t>
            </a:r>
            <a:r>
              <a:rPr lang="en-GB" dirty="0">
                <a:effectLst/>
                <a:ea typeface="Times New Roman" panose="02020603050405020304" pitchFamily="18" charset="0"/>
              </a:rPr>
              <a:t> sentences</a:t>
            </a:r>
          </a:p>
          <a:p>
            <a:pPr algn="just"/>
            <a:r>
              <a:rPr lang="en-GB" dirty="0">
                <a:effectLst/>
                <a:ea typeface="Times New Roman" panose="02020603050405020304" pitchFamily="18" charset="0"/>
              </a:rPr>
              <a:t>simple sentence possesses only one predicative line</a:t>
            </a:r>
          </a:p>
          <a:p>
            <a:pPr algn="just"/>
            <a:r>
              <a:rPr lang="en-GB" dirty="0">
                <a:effectLst/>
                <a:ea typeface="Times New Roman" panose="02020603050405020304" pitchFamily="18" charset="0"/>
              </a:rPr>
              <a:t>sentences with several predicates naming the same subject are NOT simple sentences, </a:t>
            </a:r>
            <a:r>
              <a:rPr lang="en-GB" i="1" dirty="0">
                <a:effectLst/>
                <a:ea typeface="Times New Roman" panose="02020603050405020304" pitchFamily="18" charset="0"/>
              </a:rPr>
              <a:t>e.g.: She took </a:t>
            </a:r>
            <a:r>
              <a:rPr lang="en-GB" dirty="0">
                <a:effectLst/>
                <a:ea typeface="Times New Roman" panose="02020603050405020304" pitchFamily="18" charset="0"/>
              </a:rPr>
              <a:t>her baby in her arms and </a:t>
            </a:r>
            <a:r>
              <a:rPr lang="en-GB" i="1" dirty="0">
                <a:effectLst/>
                <a:ea typeface="Times New Roman" panose="02020603050405020304" pitchFamily="18" charset="0"/>
              </a:rPr>
              <a:t>held </a:t>
            </a:r>
            <a:r>
              <a:rPr lang="en-GB" dirty="0">
                <a:effectLst/>
                <a:ea typeface="Times New Roman" panose="02020603050405020304" pitchFamily="18" charset="0"/>
              </a:rPr>
              <a:t>him.</a:t>
            </a:r>
          </a:p>
          <a:p>
            <a:pPr algn="just"/>
            <a:r>
              <a:rPr lang="en-GB" dirty="0" err="1">
                <a:solidFill>
                  <a:srgbClr val="000000"/>
                </a:solidFill>
                <a:effectLst/>
                <a:ea typeface="Times New Roman" panose="02020603050405020304" pitchFamily="18" charset="0"/>
              </a:rPr>
              <a:t>monopredication</a:t>
            </a:r>
            <a:r>
              <a:rPr lang="en-GB" dirty="0">
                <a:solidFill>
                  <a:srgbClr val="000000"/>
                </a:solidFill>
                <a:effectLst/>
                <a:ea typeface="Times New Roman" panose="02020603050405020304" pitchFamily="18" charset="0"/>
              </a:rPr>
              <a:t> serves the basic criterion for distinguishing the simple sentence as compared to sentences of composite structures</a:t>
            </a:r>
            <a:endParaRPr lang="uk-UA" dirty="0">
              <a:effectLst/>
              <a:ea typeface="Times New Roman" panose="02020603050405020304" pitchFamily="18" charset="0"/>
            </a:endParaRPr>
          </a:p>
          <a:p>
            <a:endParaRPr lang="uk-UA" dirty="0"/>
          </a:p>
        </p:txBody>
      </p:sp>
    </p:spTree>
    <p:extLst>
      <p:ext uri="{BB962C8B-B14F-4D97-AF65-F5344CB8AC3E}">
        <p14:creationId xmlns:p14="http://schemas.microsoft.com/office/powerpoint/2010/main" val="42529030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4CF1D4-DB9C-48D2-A147-666DA73C312A}"/>
              </a:ext>
            </a:extLst>
          </p:cNvPr>
          <p:cNvSpPr>
            <a:spLocks noGrp="1"/>
          </p:cNvSpPr>
          <p:nvPr>
            <p:ph type="title"/>
          </p:nvPr>
        </p:nvSpPr>
        <p:spPr>
          <a:xfrm>
            <a:off x="838200" y="365125"/>
            <a:ext cx="10515600" cy="466979"/>
          </a:xfrm>
        </p:spPr>
        <p:txBody>
          <a:bodyPr>
            <a:normAutofit fontScale="90000"/>
          </a:bodyPr>
          <a:lstStyle/>
          <a:p>
            <a:r>
              <a:rPr lang="en-US" sz="3200" dirty="0">
                <a:latin typeface="Times New Roman" panose="02020603050405020304" pitchFamily="18" charset="0"/>
                <a:ea typeface="Times New Roman" panose="02020603050405020304" pitchFamily="18" charset="0"/>
              </a:rPr>
              <a:t/>
            </a:r>
            <a:br>
              <a:rPr lang="en-US" sz="3200" dirty="0">
                <a:latin typeface="Times New Roman" panose="02020603050405020304" pitchFamily="18" charset="0"/>
                <a:ea typeface="Times New Roman" panose="02020603050405020304" pitchFamily="18" charset="0"/>
              </a:rPr>
            </a:br>
            <a:r>
              <a:rPr lang="ru-RU" sz="3200" dirty="0">
                <a:ea typeface="Times New Roman" panose="02020603050405020304" pitchFamily="18" charset="0"/>
              </a:rPr>
              <a:t>The </a:t>
            </a:r>
            <a:r>
              <a:rPr lang="ru-RU" sz="3200" dirty="0" err="1">
                <a:ea typeface="Times New Roman" panose="02020603050405020304" pitchFamily="18" charset="0"/>
              </a:rPr>
              <a:t>Semantic</a:t>
            </a:r>
            <a:r>
              <a:rPr lang="ru-RU" sz="3200" dirty="0">
                <a:ea typeface="Times New Roman" panose="02020603050405020304" pitchFamily="18" charset="0"/>
              </a:rPr>
              <a:t> </a:t>
            </a:r>
            <a:r>
              <a:rPr lang="ru-RU" sz="3200" dirty="0" err="1">
                <a:ea typeface="Times New Roman" panose="02020603050405020304" pitchFamily="18" charset="0"/>
              </a:rPr>
              <a:t>Aspect</a:t>
            </a:r>
            <a:r>
              <a:rPr lang="ru-RU" sz="3200" dirty="0">
                <a:ea typeface="Times New Roman" panose="02020603050405020304" pitchFamily="18" charset="0"/>
              </a:rPr>
              <a:t> </a:t>
            </a:r>
            <a:r>
              <a:rPr lang="ru-RU" sz="3200" dirty="0" err="1">
                <a:ea typeface="Times New Roman" panose="02020603050405020304" pitchFamily="18" charset="0"/>
              </a:rPr>
              <a:t>of</a:t>
            </a:r>
            <a:r>
              <a:rPr lang="ru-RU" sz="3200" dirty="0">
                <a:ea typeface="Times New Roman" panose="02020603050405020304" pitchFamily="18" charset="0"/>
              </a:rPr>
              <a:t> </a:t>
            </a:r>
            <a:r>
              <a:rPr lang="ru-RU" sz="3200" dirty="0" err="1">
                <a:ea typeface="Times New Roman" panose="02020603050405020304" pitchFamily="18" charset="0"/>
              </a:rPr>
              <a:t>the</a:t>
            </a:r>
            <a:r>
              <a:rPr lang="ru-RU" sz="3200" dirty="0">
                <a:ea typeface="Times New Roman" panose="02020603050405020304" pitchFamily="18" charset="0"/>
              </a:rPr>
              <a:t> </a:t>
            </a:r>
            <a:r>
              <a:rPr lang="ru-RU" sz="3200" dirty="0" err="1">
                <a:ea typeface="Times New Roman" panose="02020603050405020304" pitchFamily="18" charset="0"/>
              </a:rPr>
              <a:t>Sentence</a:t>
            </a:r>
            <a:r>
              <a:rPr lang="ru-RU" sz="3200" dirty="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
            </a:r>
            <a:br>
              <a:rPr lang="uk-UA" dirty="0">
                <a:latin typeface="Times New Roman" panose="02020603050405020304" pitchFamily="18" charset="0"/>
                <a:ea typeface="Times New Roman" panose="02020603050405020304" pitchFamily="18" charset="0"/>
              </a:rPr>
            </a:br>
            <a:endParaRPr lang="uk-UA" dirty="0"/>
          </a:p>
        </p:txBody>
      </p:sp>
      <p:sp>
        <p:nvSpPr>
          <p:cNvPr id="3" name="Місце для вмісту 2">
            <a:extLst>
              <a:ext uri="{FF2B5EF4-FFF2-40B4-BE49-F238E27FC236}">
                <a16:creationId xmlns:a16="http://schemas.microsoft.com/office/drawing/2014/main" id="{C7FD9AB6-6C87-44AD-8178-EC9EEFDC46E1}"/>
              </a:ext>
            </a:extLst>
          </p:cNvPr>
          <p:cNvSpPr>
            <a:spLocks noGrp="1"/>
          </p:cNvSpPr>
          <p:nvPr>
            <p:ph idx="1"/>
          </p:nvPr>
        </p:nvSpPr>
        <p:spPr>
          <a:xfrm>
            <a:off x="838200" y="1095340"/>
            <a:ext cx="10515600" cy="5762660"/>
          </a:xfrm>
        </p:spPr>
        <p:txBody>
          <a:bodyPr>
            <a:normAutofit fontScale="55000" lnSpcReduction="20000"/>
          </a:bodyPr>
          <a:lstStyle/>
          <a:p>
            <a:pPr indent="457200" algn="just">
              <a:lnSpc>
                <a:spcPct val="115000"/>
              </a:lnSpc>
            </a:pPr>
            <a:r>
              <a:rPr lang="en-US" sz="3800" dirty="0">
                <a:ea typeface="Times New Roman" panose="02020603050405020304" pitchFamily="18" charset="0"/>
              </a:rPr>
              <a:t>T</a:t>
            </a:r>
            <a:r>
              <a:rPr lang="en-US" sz="3800" dirty="0">
                <a:effectLst/>
                <a:ea typeface="Times New Roman" panose="02020603050405020304" pitchFamily="18" charset="0"/>
              </a:rPr>
              <a:t>wo </a:t>
            </a:r>
            <a:r>
              <a:rPr lang="en-US" sz="3800" u="sng" dirty="0">
                <a:ea typeface="Times New Roman" panose="02020603050405020304" pitchFamily="18" charset="0"/>
              </a:rPr>
              <a:t>functions</a:t>
            </a:r>
            <a:r>
              <a:rPr lang="en-US" sz="3800" dirty="0">
                <a:ea typeface="Times New Roman" panose="02020603050405020304" pitchFamily="18" charset="0"/>
              </a:rPr>
              <a:t> of a sentence:</a:t>
            </a:r>
          </a:p>
          <a:p>
            <a:pPr marL="514350" indent="-285750" algn="just">
              <a:lnSpc>
                <a:spcPct val="115000"/>
              </a:lnSpc>
              <a:buFontTx/>
              <a:buChar char="-"/>
            </a:pPr>
            <a:r>
              <a:rPr lang="en-US" sz="3800" dirty="0">
                <a:ea typeface="Times New Roman" panose="02020603050405020304" pitchFamily="18" charset="0"/>
              </a:rPr>
              <a:t>n</a:t>
            </a:r>
            <a:r>
              <a:rPr lang="en-US" sz="3800" dirty="0">
                <a:effectLst/>
                <a:ea typeface="Times New Roman" panose="02020603050405020304" pitchFamily="18" charset="0"/>
              </a:rPr>
              <a:t>ominative (substance-naming)</a:t>
            </a:r>
          </a:p>
          <a:p>
            <a:pPr marL="514350" indent="-285750" algn="just">
              <a:lnSpc>
                <a:spcPct val="115000"/>
              </a:lnSpc>
              <a:buFontTx/>
              <a:buChar char="-"/>
            </a:pPr>
            <a:r>
              <a:rPr lang="en-US" sz="3800" dirty="0">
                <a:ea typeface="Times New Roman" panose="02020603050405020304" pitchFamily="18" charset="0"/>
              </a:rPr>
              <a:t>predicative (reality-evaluating) </a:t>
            </a:r>
          </a:p>
          <a:p>
            <a:pPr indent="457200" algn="just">
              <a:lnSpc>
                <a:spcPct val="115000"/>
              </a:lnSpc>
            </a:pPr>
            <a:r>
              <a:rPr lang="en-US" sz="3800" dirty="0">
                <a:effectLst/>
                <a:ea typeface="Times New Roman" panose="02020603050405020304" pitchFamily="18" charset="0"/>
              </a:rPr>
              <a:t>The </a:t>
            </a:r>
            <a:r>
              <a:rPr lang="en-US" sz="3800" u="sng" dirty="0">
                <a:effectLst/>
                <a:ea typeface="Times New Roman" panose="02020603050405020304" pitchFamily="18" charset="0"/>
              </a:rPr>
              <a:t>category of predication </a:t>
            </a:r>
            <a:r>
              <a:rPr lang="en-US" sz="3800" dirty="0">
                <a:effectLst/>
                <a:ea typeface="Times New Roman" panose="02020603050405020304" pitchFamily="18" charset="0"/>
              </a:rPr>
              <a:t>establishes </a:t>
            </a:r>
            <a:r>
              <a:rPr lang="en-US" sz="3800" dirty="0">
                <a:ea typeface="Times New Roman" panose="02020603050405020304" pitchFamily="18" charset="0"/>
              </a:rPr>
              <a:t>the relation of the objects named in the sentence </a:t>
            </a:r>
            <a:r>
              <a:rPr lang="en-US" sz="3800" dirty="0">
                <a:effectLst/>
                <a:ea typeface="Times New Roman" panose="02020603050405020304" pitchFamily="18" charset="0"/>
              </a:rPr>
              <a:t>to actual life;  it is conveyed in the </a:t>
            </a:r>
            <a:r>
              <a:rPr lang="en-US" sz="3800" dirty="0">
                <a:ea typeface="Times New Roman" panose="02020603050405020304" pitchFamily="18" charset="0"/>
              </a:rPr>
              <a:t>grammatical as well as lexical elements.</a:t>
            </a:r>
            <a:endParaRPr lang="en-US" sz="3800" dirty="0">
              <a:effectLst/>
              <a:ea typeface="Times New Roman" panose="02020603050405020304" pitchFamily="18" charset="0"/>
            </a:endParaRPr>
          </a:p>
          <a:p>
            <a:pPr indent="457200" algn="just">
              <a:lnSpc>
                <a:spcPct val="115000"/>
              </a:lnSpc>
            </a:pPr>
            <a:r>
              <a:rPr lang="en-US" sz="3800" dirty="0">
                <a:effectLst/>
                <a:ea typeface="Times New Roman" panose="02020603050405020304" pitchFamily="18" charset="0"/>
              </a:rPr>
              <a:t>Predication exhibits syntactic modality as a fundamental feature of the sentence. </a:t>
            </a:r>
          </a:p>
          <a:p>
            <a:pPr indent="457200" algn="just">
              <a:lnSpc>
                <a:spcPct val="115000"/>
              </a:lnSpc>
            </a:pPr>
            <a:r>
              <a:rPr lang="en-US" sz="3800" dirty="0">
                <a:effectLst/>
                <a:ea typeface="Times New Roman" panose="02020603050405020304" pitchFamily="18" charset="0"/>
              </a:rPr>
              <a:t>A finite verb is the </a:t>
            </a:r>
            <a:r>
              <a:rPr lang="en-US" sz="3800" dirty="0" err="1">
                <a:effectLst/>
                <a:ea typeface="Times New Roman" panose="02020603050405020304" pitchFamily="18" charset="0"/>
              </a:rPr>
              <a:t>centre</a:t>
            </a:r>
            <a:r>
              <a:rPr lang="en-US" sz="3800" dirty="0">
                <a:effectLst/>
                <a:ea typeface="Times New Roman" panose="02020603050405020304" pitchFamily="18" charset="0"/>
              </a:rPr>
              <a:t> of predication. </a:t>
            </a:r>
            <a:r>
              <a:rPr lang="en-US" sz="3800" dirty="0">
                <a:ea typeface="Times New Roman" panose="02020603050405020304" pitchFamily="18" charset="0"/>
              </a:rPr>
              <a:t>The verb </a:t>
            </a:r>
            <a:r>
              <a:rPr lang="en-US" sz="3800" dirty="0">
                <a:effectLst/>
                <a:ea typeface="Times New Roman" panose="02020603050405020304" pitchFamily="18" charset="0"/>
              </a:rPr>
              <a:t>expresses predicative meaning by its categorial forms of  tense and mood.</a:t>
            </a:r>
          </a:p>
          <a:p>
            <a:pPr indent="457200" algn="just">
              <a:lnSpc>
                <a:spcPct val="115000"/>
              </a:lnSpc>
            </a:pPr>
            <a:r>
              <a:rPr lang="en-US" sz="3800" dirty="0">
                <a:effectLst/>
                <a:ea typeface="Times New Roman" panose="02020603050405020304" pitchFamily="18" charset="0"/>
              </a:rPr>
              <a:t> Predication is also influenced by functional words, word order, intonation. </a:t>
            </a:r>
          </a:p>
          <a:p>
            <a:r>
              <a:rPr lang="en-US" sz="3800" dirty="0">
                <a:effectLst/>
                <a:ea typeface="Times New Roman" panose="02020603050405020304" pitchFamily="18" charset="0"/>
              </a:rPr>
              <a:t>Predication I is the relation of the meaning of the sentence to objective reality expressed by the basis of the sentence.</a:t>
            </a:r>
          </a:p>
          <a:p>
            <a:pPr indent="457200" algn="just">
              <a:lnSpc>
                <a:spcPct val="115000"/>
              </a:lnSpc>
            </a:pPr>
            <a:r>
              <a:rPr lang="en-US" sz="3800" dirty="0">
                <a:effectLst/>
                <a:ea typeface="Times New Roman" panose="02020603050405020304" pitchFamily="18" charset="0"/>
              </a:rPr>
              <a:t>Predication II deals with the process of reflection of objective reality. Our thought reflects the objective situation in the form of logical proposition, which comprises the logical subject and the logical predicate in its structure: </a:t>
            </a:r>
            <a:r>
              <a:rPr lang="en-US" sz="3800" i="1" dirty="0">
                <a:effectLst/>
                <a:ea typeface="Times New Roman" panose="02020603050405020304" pitchFamily="18" charset="0"/>
              </a:rPr>
              <a:t>Logical Proposition: Log S – Log P.</a:t>
            </a:r>
            <a:endParaRPr lang="en-US" sz="3800" dirty="0">
              <a:effectLst/>
              <a:ea typeface="Times New Roman" panose="02020603050405020304" pitchFamily="18" charset="0"/>
            </a:endParaRPr>
          </a:p>
          <a:p>
            <a:pPr indent="457200" algn="just">
              <a:lnSpc>
                <a:spcPct val="115000"/>
              </a:lnSpc>
            </a:pPr>
            <a:endParaRPr lang="uk-UA" sz="1900" dirty="0">
              <a:effectLst/>
              <a:ea typeface="Times New Roman" panose="02020603050405020304" pitchFamily="18" charset="0"/>
            </a:endParaRPr>
          </a:p>
          <a:p>
            <a:pPr indent="0" algn="just">
              <a:lnSpc>
                <a:spcPct val="115000"/>
              </a:lnSpc>
              <a:buNone/>
            </a:pPr>
            <a:r>
              <a:rPr lang="en-US" sz="1800" dirty="0">
                <a:effectLst/>
                <a:latin typeface="Times New Roman" panose="02020603050405020304" pitchFamily="18" charset="0"/>
                <a:ea typeface="Times New Roman" panose="02020603050405020304" pitchFamily="18" charset="0"/>
              </a:rPr>
              <a:t> </a:t>
            </a:r>
            <a:endParaRPr lang="uk-UA" sz="1800" dirty="0">
              <a:effectLst/>
              <a:latin typeface="Times New Roman" panose="02020603050405020304" pitchFamily="18" charset="0"/>
              <a:ea typeface="Times New Roman" panose="02020603050405020304" pitchFamily="18" charset="0"/>
            </a:endParaRPr>
          </a:p>
          <a:p>
            <a:endParaRPr lang="uk-UA" dirty="0"/>
          </a:p>
        </p:txBody>
      </p:sp>
    </p:spTree>
    <p:extLst>
      <p:ext uri="{BB962C8B-B14F-4D97-AF65-F5344CB8AC3E}">
        <p14:creationId xmlns:p14="http://schemas.microsoft.com/office/powerpoint/2010/main" val="1733602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F0E75AC-6F6E-462A-AC67-AA4C41542DC3}"/>
              </a:ext>
            </a:extLst>
          </p:cNvPr>
          <p:cNvSpPr>
            <a:spLocks noGrp="1"/>
          </p:cNvSpPr>
          <p:nvPr>
            <p:ph type="title"/>
          </p:nvPr>
        </p:nvSpPr>
        <p:spPr>
          <a:xfrm>
            <a:off x="838200" y="365125"/>
            <a:ext cx="10515600" cy="503555"/>
          </a:xfrm>
        </p:spPr>
        <p:txBody>
          <a:bodyPr>
            <a:noAutofit/>
          </a:bodyPr>
          <a:lstStyle/>
          <a:p>
            <a:r>
              <a:rPr lang="en-US" sz="3600" dirty="0">
                <a:latin typeface="+mn-lt"/>
                <a:ea typeface="Times New Roman" panose="02020603050405020304" pitchFamily="18" charset="0"/>
              </a:rPr>
              <a:t>T</a:t>
            </a:r>
            <a:r>
              <a:rPr lang="en-US" sz="3600" dirty="0">
                <a:effectLst/>
                <a:latin typeface="+mn-lt"/>
                <a:ea typeface="Times New Roman" panose="02020603050405020304" pitchFamily="18" charset="0"/>
              </a:rPr>
              <a:t>he sentence actual division</a:t>
            </a:r>
            <a:endParaRPr lang="uk-UA" sz="7200" dirty="0">
              <a:latin typeface="+mn-lt"/>
            </a:endParaRPr>
          </a:p>
        </p:txBody>
      </p:sp>
      <p:sp>
        <p:nvSpPr>
          <p:cNvPr id="3" name="Місце для вмісту 2">
            <a:extLst>
              <a:ext uri="{FF2B5EF4-FFF2-40B4-BE49-F238E27FC236}">
                <a16:creationId xmlns:a16="http://schemas.microsoft.com/office/drawing/2014/main" id="{A2ABC3E4-9CEF-4905-A7DA-4A642B4DA84F}"/>
              </a:ext>
            </a:extLst>
          </p:cNvPr>
          <p:cNvSpPr>
            <a:spLocks noGrp="1"/>
          </p:cNvSpPr>
          <p:nvPr>
            <p:ph idx="1"/>
          </p:nvPr>
        </p:nvSpPr>
        <p:spPr>
          <a:xfrm>
            <a:off x="838200" y="1042416"/>
            <a:ext cx="10515600" cy="5134547"/>
          </a:xfrm>
        </p:spPr>
        <p:txBody>
          <a:bodyPr>
            <a:normAutofit fontScale="92500" lnSpcReduction="10000"/>
          </a:bodyPr>
          <a:lstStyle/>
          <a:p>
            <a:pPr indent="457200" algn="just">
              <a:lnSpc>
                <a:spcPct val="115000"/>
              </a:lnSpc>
            </a:pPr>
            <a:r>
              <a:rPr lang="en-US" sz="2000" dirty="0">
                <a:effectLst/>
                <a:ea typeface="Times New Roman" panose="02020603050405020304" pitchFamily="18" charset="0"/>
              </a:rPr>
              <a:t>The aim of the sentence </a:t>
            </a:r>
            <a:r>
              <a:rPr lang="en-US" sz="2000" u="sng" dirty="0">
                <a:effectLst/>
                <a:ea typeface="Times New Roman" panose="02020603050405020304" pitchFamily="18" charset="0"/>
              </a:rPr>
              <a:t>actual division</a:t>
            </a:r>
            <a:r>
              <a:rPr lang="en-US" sz="2000" dirty="0">
                <a:effectLst/>
                <a:ea typeface="Times New Roman" panose="02020603050405020304" pitchFamily="18" charset="0"/>
              </a:rPr>
              <a:t> is to reveal the correlative importance of the parts of the sentence judging by their actual informative role in an utterance. </a:t>
            </a:r>
          </a:p>
          <a:p>
            <a:pPr indent="457200" algn="just">
              <a:lnSpc>
                <a:spcPct val="115000"/>
              </a:lnSpc>
            </a:pPr>
            <a:r>
              <a:rPr lang="en-AU" sz="2000" dirty="0">
                <a:effectLst/>
                <a:ea typeface="Times New Roman" panose="02020603050405020304" pitchFamily="18" charset="0"/>
              </a:rPr>
              <a:t>The main constituent parts of the sentence actual division are the </a:t>
            </a:r>
            <a:r>
              <a:rPr lang="en-AU" sz="2000" u="sng" dirty="0">
                <a:effectLst/>
                <a:ea typeface="Times New Roman" panose="02020603050405020304" pitchFamily="18" charset="0"/>
              </a:rPr>
              <a:t>theme</a:t>
            </a:r>
            <a:r>
              <a:rPr lang="en-AU" sz="2000" dirty="0">
                <a:effectLst/>
                <a:ea typeface="Times New Roman" panose="02020603050405020304" pitchFamily="18" charset="0"/>
              </a:rPr>
              <a:t> and the </a:t>
            </a:r>
            <a:r>
              <a:rPr lang="en-AU" sz="2000" u="sng" dirty="0">
                <a:effectLst/>
                <a:ea typeface="Times New Roman" panose="02020603050405020304" pitchFamily="18" charset="0"/>
              </a:rPr>
              <a:t>rheme</a:t>
            </a:r>
            <a:r>
              <a:rPr lang="en-AU" sz="2000" dirty="0">
                <a:effectLst/>
                <a:ea typeface="Times New Roman" panose="02020603050405020304" pitchFamily="18" charset="0"/>
              </a:rPr>
              <a:t> (</a:t>
            </a:r>
            <a:r>
              <a:rPr lang="en-US" sz="2000" dirty="0">
                <a:effectLst/>
                <a:ea typeface="Times New Roman" panose="02020603050405020304" pitchFamily="18" charset="0"/>
              </a:rPr>
              <a:t>i.e. theme-rheme division)</a:t>
            </a:r>
            <a:r>
              <a:rPr lang="en-AU" sz="2000" dirty="0">
                <a:effectLst/>
                <a:ea typeface="Times New Roman" panose="02020603050405020304" pitchFamily="18" charset="0"/>
              </a:rPr>
              <a:t>, presented by t</a:t>
            </a:r>
            <a:r>
              <a:rPr lang="en-US" sz="2000" dirty="0">
                <a:effectLst/>
                <a:ea typeface="Times New Roman" panose="02020603050405020304" pitchFamily="18" charset="0"/>
              </a:rPr>
              <a:t>he logical subject and the logical predicate. The link between Log S and Log P is termed Predication II.</a:t>
            </a:r>
          </a:p>
          <a:p>
            <a:pPr marL="514350" indent="-285750" algn="just">
              <a:lnSpc>
                <a:spcPct val="115000"/>
              </a:lnSpc>
            </a:pPr>
            <a:r>
              <a:rPr lang="en-AU" sz="2000" u="sng" dirty="0">
                <a:ea typeface="Times New Roman" panose="02020603050405020304" pitchFamily="18" charset="0"/>
              </a:rPr>
              <a:t>T</a:t>
            </a:r>
            <a:r>
              <a:rPr lang="en-AU" sz="2000" u="sng" dirty="0">
                <a:effectLst/>
                <a:ea typeface="Times New Roman" panose="02020603050405020304" pitchFamily="18" charset="0"/>
              </a:rPr>
              <a:t>he theme</a:t>
            </a:r>
            <a:r>
              <a:rPr lang="en-AU" sz="2000" dirty="0">
                <a:effectLst/>
                <a:ea typeface="Times New Roman" panose="02020603050405020304" pitchFamily="18" charset="0"/>
              </a:rPr>
              <a:t> – </a:t>
            </a:r>
            <a:r>
              <a:rPr lang="en-US" sz="2000" dirty="0">
                <a:effectLst/>
                <a:ea typeface="Times New Roman" panose="02020603050405020304" pitchFamily="18" charset="0"/>
              </a:rPr>
              <a:t>t</a:t>
            </a:r>
            <a:r>
              <a:rPr lang="en-US" sz="2000" dirty="0">
                <a:ea typeface="Times New Roman" panose="02020603050405020304" pitchFamily="18" charset="0"/>
              </a:rPr>
              <a:t>he information which</a:t>
            </a:r>
            <a:r>
              <a:rPr lang="en-US" sz="2000" b="1" dirty="0">
                <a:ea typeface="Times New Roman" panose="02020603050405020304" pitchFamily="18" charset="0"/>
              </a:rPr>
              <a:t> is </a:t>
            </a:r>
            <a:r>
              <a:rPr lang="en-AU" sz="2000" dirty="0">
                <a:ea typeface="Times New Roman" panose="02020603050405020304" pitchFamily="18" charset="0"/>
              </a:rPr>
              <a:t>known to the reader or listener makes </a:t>
            </a:r>
            <a:r>
              <a:rPr lang="en-US" sz="2000" b="1" dirty="0">
                <a:ea typeface="Times New Roman" panose="02020603050405020304" pitchFamily="18" charset="0"/>
              </a:rPr>
              <a:t> </a:t>
            </a:r>
            <a:r>
              <a:rPr lang="en-US" sz="2000" dirty="0">
                <a:ea typeface="Times New Roman" panose="02020603050405020304" pitchFamily="18" charset="0"/>
              </a:rPr>
              <a:t>the basis of the sentence. It is </a:t>
            </a:r>
            <a:r>
              <a:rPr lang="en-US" sz="2000" dirty="0">
                <a:effectLst/>
                <a:ea typeface="Times New Roman" panose="02020603050405020304" pitchFamily="18" charset="0"/>
              </a:rPr>
              <a:t>usually expressed by the subject-group.</a:t>
            </a:r>
            <a:endParaRPr lang="en-US" sz="2000" dirty="0">
              <a:ea typeface="Times New Roman" panose="02020603050405020304" pitchFamily="18" charset="0"/>
            </a:endParaRPr>
          </a:p>
          <a:p>
            <a:pPr marL="514350" indent="-285750" algn="just">
              <a:lnSpc>
                <a:spcPct val="115000"/>
              </a:lnSpc>
            </a:pPr>
            <a:r>
              <a:rPr lang="en-AU" sz="2000" u="sng" dirty="0">
                <a:ea typeface="Times New Roman" panose="02020603050405020304" pitchFamily="18" charset="0"/>
              </a:rPr>
              <a:t>The rheme </a:t>
            </a:r>
            <a:r>
              <a:rPr lang="en-AU" sz="2000" dirty="0">
                <a:ea typeface="Times New Roman" panose="02020603050405020304" pitchFamily="18" charset="0"/>
              </a:rPr>
              <a:t>– the </a:t>
            </a:r>
            <a:r>
              <a:rPr lang="en-AU" sz="2000" dirty="0">
                <a:effectLst/>
                <a:ea typeface="Times New Roman" panose="02020603050405020304" pitchFamily="18" charset="0"/>
              </a:rPr>
              <a:t>information which is known as the </a:t>
            </a:r>
            <a:r>
              <a:rPr lang="en-AU" sz="2000" b="1" dirty="0">
                <a:effectLst/>
                <a:ea typeface="Times New Roman" panose="02020603050405020304" pitchFamily="18" charset="0"/>
              </a:rPr>
              <a:t>new</a:t>
            </a:r>
            <a:r>
              <a:rPr lang="en-AU" sz="2000" dirty="0">
                <a:effectLst/>
                <a:ea typeface="Times New Roman" panose="02020603050405020304" pitchFamily="18" charset="0"/>
              </a:rPr>
              <a:t> information, being introduced for the first time. </a:t>
            </a:r>
            <a:r>
              <a:rPr lang="en-US" sz="2000" dirty="0">
                <a:effectLst/>
                <a:ea typeface="Times New Roman" panose="02020603050405020304" pitchFamily="18" charset="0"/>
              </a:rPr>
              <a:t>The rheme is the nucleus of the sentence, what the speaker says about the basis of the sentence. It is expressed by the predicate-group. </a:t>
            </a:r>
            <a:r>
              <a:rPr lang="en-US" sz="2000" b="1" dirty="0">
                <a:effectLst/>
                <a:ea typeface="Times New Roman" panose="02020603050405020304" pitchFamily="18" charset="0"/>
              </a:rPr>
              <a:t> </a:t>
            </a:r>
            <a:r>
              <a:rPr lang="en-US" sz="2000" dirty="0">
                <a:effectLst/>
                <a:ea typeface="Times New Roman" panose="02020603050405020304" pitchFamily="18" charset="0"/>
              </a:rPr>
              <a:t>E.g. “direct” actual division </a:t>
            </a:r>
            <a:endParaRPr lang="uk-UA" sz="2000" dirty="0">
              <a:effectLst/>
              <a:ea typeface="Times New Roman" panose="02020603050405020304" pitchFamily="18" charset="0"/>
            </a:endParaRPr>
          </a:p>
          <a:p>
            <a:pPr indent="0" algn="just">
              <a:lnSpc>
                <a:spcPct val="115000"/>
              </a:lnSpc>
              <a:buNone/>
            </a:pPr>
            <a:r>
              <a:rPr lang="en-US" sz="2000" dirty="0">
                <a:effectLst/>
                <a:ea typeface="Times New Roman" panose="02020603050405020304" pitchFamily="18" charset="0"/>
              </a:rPr>
              <a:t>        (Theme)			(Rheme) </a:t>
            </a:r>
            <a:endParaRPr lang="uk-UA" sz="2000" dirty="0">
              <a:effectLst/>
              <a:ea typeface="Times New Roman" panose="02020603050405020304" pitchFamily="18" charset="0"/>
            </a:endParaRPr>
          </a:p>
          <a:p>
            <a:pPr indent="0" algn="just">
              <a:lnSpc>
                <a:spcPct val="115000"/>
              </a:lnSpc>
              <a:buNone/>
            </a:pPr>
            <a:r>
              <a:rPr lang="en-US" sz="2000" i="1" dirty="0">
                <a:effectLst/>
                <a:ea typeface="Times New Roman" panose="02020603050405020304" pitchFamily="18" charset="0"/>
              </a:rPr>
              <a:t>        Students 	  handed in their essays to the Professor. </a:t>
            </a:r>
          </a:p>
          <a:p>
            <a:pPr marL="514350" indent="-285750" algn="just">
              <a:lnSpc>
                <a:spcPct val="115000"/>
              </a:lnSpc>
            </a:pPr>
            <a:r>
              <a:rPr lang="en-US" sz="2000" dirty="0">
                <a:effectLst/>
                <a:ea typeface="Times New Roman" panose="02020603050405020304" pitchFamily="18" charset="0"/>
              </a:rPr>
              <a:t>“Inverted” actual division is found when the rheme is manifested by the subject, e.g. “</a:t>
            </a:r>
            <a:r>
              <a:rPr lang="en-US" sz="2000" i="1" dirty="0">
                <a:effectLst/>
                <a:ea typeface="Times New Roman" panose="02020603050405020304" pitchFamily="18" charset="0"/>
              </a:rPr>
              <a:t>Haven’t you heard that Jim moved to the US?” “But you are mistaken. </a:t>
            </a:r>
            <a:r>
              <a:rPr lang="en-US" sz="2000" i="1" u="sng" dirty="0">
                <a:effectLst/>
                <a:ea typeface="Times New Roman" panose="02020603050405020304" pitchFamily="18" charset="0"/>
              </a:rPr>
              <a:t>Justin</a:t>
            </a:r>
            <a:r>
              <a:rPr lang="en-US" sz="2000" i="1" dirty="0">
                <a:effectLst/>
                <a:ea typeface="Times New Roman" panose="02020603050405020304" pitchFamily="18" charset="0"/>
              </a:rPr>
              <a:t> moved to the US, not Jim”.</a:t>
            </a:r>
            <a:endParaRPr lang="uk-UA" sz="2000" dirty="0">
              <a:effectLst/>
              <a:ea typeface="Times New Roman" panose="02020603050405020304" pitchFamily="18" charset="0"/>
            </a:endParaRPr>
          </a:p>
          <a:p>
            <a:pPr indent="457200" algn="just">
              <a:lnSpc>
                <a:spcPct val="115000"/>
              </a:lnSpc>
            </a:pPr>
            <a:endParaRPr lang="en-US" sz="1800" dirty="0">
              <a:effectLst/>
              <a:latin typeface="Times New Roman" panose="02020603050405020304" pitchFamily="18" charset="0"/>
              <a:ea typeface="Times New Roman" panose="02020603050405020304" pitchFamily="18" charset="0"/>
            </a:endParaRPr>
          </a:p>
          <a:p>
            <a:pPr indent="457200" algn="just">
              <a:lnSpc>
                <a:spcPct val="115000"/>
              </a:lnSpc>
            </a:pPr>
            <a:endParaRPr lang="uk-UA" sz="1800" dirty="0">
              <a:effectLst/>
              <a:latin typeface="Times New Roman" panose="02020603050405020304" pitchFamily="18" charset="0"/>
              <a:ea typeface="Times New Roman" panose="02020603050405020304" pitchFamily="18" charset="0"/>
            </a:endParaRPr>
          </a:p>
          <a:p>
            <a:pPr indent="457200" algn="just">
              <a:lnSpc>
                <a:spcPct val="115000"/>
              </a:lnSpc>
            </a:pPr>
            <a:endParaRPr lang="uk-UA" sz="1800" dirty="0">
              <a:effectLst/>
              <a:latin typeface="Times New Roman" panose="02020603050405020304" pitchFamily="18" charset="0"/>
              <a:ea typeface="Times New Roman" panose="02020603050405020304" pitchFamily="18" charset="0"/>
            </a:endParaRPr>
          </a:p>
          <a:p>
            <a:endParaRPr lang="uk-UA" dirty="0"/>
          </a:p>
        </p:txBody>
      </p:sp>
    </p:spTree>
    <p:extLst>
      <p:ext uri="{BB962C8B-B14F-4D97-AF65-F5344CB8AC3E}">
        <p14:creationId xmlns:p14="http://schemas.microsoft.com/office/powerpoint/2010/main" val="8154489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4E7A9A-B960-43FE-8943-961460416930}"/>
              </a:ext>
            </a:extLst>
          </p:cNvPr>
          <p:cNvSpPr>
            <a:spLocks noGrp="1"/>
          </p:cNvSpPr>
          <p:nvPr>
            <p:ph type="title"/>
          </p:nvPr>
        </p:nvSpPr>
        <p:spPr>
          <a:xfrm>
            <a:off x="838200" y="365126"/>
            <a:ext cx="10515600" cy="715530"/>
          </a:xfrm>
        </p:spPr>
        <p:txBody>
          <a:bodyPr/>
          <a:lstStyle/>
          <a:p>
            <a:r>
              <a:rPr lang="en-US" dirty="0"/>
              <a:t>Structural types of sentences</a:t>
            </a:r>
            <a:endParaRPr lang="uk-UA" dirty="0"/>
          </a:p>
        </p:txBody>
      </p:sp>
      <p:sp>
        <p:nvSpPr>
          <p:cNvPr id="3" name="Місце для вмісту 2">
            <a:extLst>
              <a:ext uri="{FF2B5EF4-FFF2-40B4-BE49-F238E27FC236}">
                <a16:creationId xmlns:a16="http://schemas.microsoft.com/office/drawing/2014/main" id="{F53E71E8-15C9-48CA-8A07-6AC3B77B0941}"/>
              </a:ext>
            </a:extLst>
          </p:cNvPr>
          <p:cNvSpPr>
            <a:spLocks noGrp="1"/>
          </p:cNvSpPr>
          <p:nvPr>
            <p:ph idx="1"/>
          </p:nvPr>
        </p:nvSpPr>
        <p:spPr>
          <a:xfrm>
            <a:off x="838200" y="1080656"/>
            <a:ext cx="10515600" cy="5486399"/>
          </a:xfrm>
        </p:spPr>
        <p:txBody>
          <a:bodyPr/>
          <a:lstStyle/>
          <a:p>
            <a:pPr indent="457200" algn="just">
              <a:lnSpc>
                <a:spcPct val="115000"/>
              </a:lnSpc>
            </a:pPr>
            <a:r>
              <a:rPr lang="en-US" sz="2000" u="sng" dirty="0">
                <a:effectLst/>
                <a:ea typeface="Times New Roman" panose="02020603050405020304" pitchFamily="18" charset="0"/>
              </a:rPr>
              <a:t>simple</a:t>
            </a:r>
            <a:r>
              <a:rPr lang="en-US" sz="2000" dirty="0">
                <a:effectLst/>
                <a:ea typeface="Times New Roman" panose="02020603050405020304" pitchFamily="18" charset="0"/>
              </a:rPr>
              <a:t> sentences – have one subject-predicate group, e.g. </a:t>
            </a:r>
            <a:r>
              <a:rPr lang="en-US" sz="2000" i="1" dirty="0">
                <a:ea typeface="Times New Roman" panose="02020603050405020304" pitchFamily="18" charset="0"/>
              </a:rPr>
              <a:t>I speak Ukrainian.</a:t>
            </a:r>
            <a:endParaRPr lang="en-US" sz="2000" dirty="0">
              <a:effectLst/>
              <a:ea typeface="Times New Roman" panose="02020603050405020304" pitchFamily="18" charset="0"/>
            </a:endParaRPr>
          </a:p>
          <a:p>
            <a:pPr indent="457200" algn="just">
              <a:lnSpc>
                <a:spcPct val="115000"/>
              </a:lnSpc>
            </a:pPr>
            <a:r>
              <a:rPr lang="en-US" sz="2000" u="sng" dirty="0">
                <a:effectLst/>
                <a:ea typeface="Times New Roman" panose="02020603050405020304" pitchFamily="18" charset="0"/>
              </a:rPr>
              <a:t>composite</a:t>
            </a:r>
            <a:r>
              <a:rPr lang="en-US" sz="2000" dirty="0">
                <a:effectLst/>
                <a:ea typeface="Times New Roman" panose="02020603050405020304" pitchFamily="18" charset="0"/>
              </a:rPr>
              <a:t> sentences –  have two or more predicative centers: </a:t>
            </a:r>
            <a:r>
              <a:rPr lang="en-US" sz="2000" i="1" dirty="0">
                <a:effectLst/>
                <a:ea typeface="Times New Roman" panose="02020603050405020304" pitchFamily="18" charset="0"/>
              </a:rPr>
              <a:t>I like adventure stories, he likes fantasy novels. She doesn’t know how to book the ticket. </a:t>
            </a:r>
            <a:endParaRPr lang="uk-UA" sz="2000" dirty="0">
              <a:effectLst/>
              <a:ea typeface="Times New Roman" panose="02020603050405020304" pitchFamily="18" charset="0"/>
            </a:endParaRPr>
          </a:p>
          <a:p>
            <a:pPr indent="457200" algn="just">
              <a:lnSpc>
                <a:spcPct val="115000"/>
              </a:lnSpc>
            </a:pPr>
            <a:r>
              <a:rPr lang="en-US" sz="2000" dirty="0">
                <a:ea typeface="Times New Roman" panose="02020603050405020304" pitchFamily="18" charset="0"/>
              </a:rPr>
              <a:t>a </a:t>
            </a:r>
            <a:r>
              <a:rPr lang="en-US" sz="2000" dirty="0">
                <a:effectLst/>
                <a:ea typeface="Times New Roman" panose="02020603050405020304" pitchFamily="18" charset="0"/>
              </a:rPr>
              <a:t>composite sentence is a </a:t>
            </a:r>
            <a:r>
              <a:rPr lang="en-US" sz="2000" dirty="0" err="1">
                <a:effectLst/>
                <a:ea typeface="Times New Roman" panose="02020603050405020304" pitchFamily="18" charset="0"/>
              </a:rPr>
              <a:t>polypredicative</a:t>
            </a:r>
            <a:r>
              <a:rPr lang="en-US" sz="2000" dirty="0">
                <a:effectLst/>
                <a:ea typeface="Times New Roman" panose="02020603050405020304" pitchFamily="18" charset="0"/>
              </a:rPr>
              <a:t> construction, expressing a complex act of thought.</a:t>
            </a:r>
            <a:endParaRPr lang="uk-UA" sz="2000" dirty="0">
              <a:effectLst/>
              <a:ea typeface="Times New Roman" panose="02020603050405020304" pitchFamily="18" charset="0"/>
            </a:endParaRPr>
          </a:p>
          <a:p>
            <a:pPr indent="457200" algn="just">
              <a:lnSpc>
                <a:spcPct val="115000"/>
              </a:lnSpc>
            </a:pPr>
            <a:r>
              <a:rPr lang="en-US" sz="2000" dirty="0">
                <a:ea typeface="Times New Roman" panose="02020603050405020304" pitchFamily="18" charset="0"/>
              </a:rPr>
              <a:t>Groups of composite </a:t>
            </a:r>
            <a:r>
              <a:rPr lang="en-US" sz="2000" dirty="0">
                <a:effectLst/>
                <a:ea typeface="Times New Roman" panose="02020603050405020304" pitchFamily="18" charset="0"/>
              </a:rPr>
              <a:t>sentences:</a:t>
            </a:r>
          </a:p>
          <a:p>
            <a:pPr indent="0" algn="just">
              <a:lnSpc>
                <a:spcPct val="115000"/>
              </a:lnSpc>
              <a:buNone/>
            </a:pPr>
            <a:r>
              <a:rPr lang="en-US" sz="2000" dirty="0">
                <a:ea typeface="Times New Roman" panose="02020603050405020304" pitchFamily="18" charset="0"/>
              </a:rPr>
              <a:t>     -</a:t>
            </a:r>
            <a:r>
              <a:rPr lang="en-US" sz="2000" dirty="0">
                <a:effectLst/>
                <a:ea typeface="Times New Roman" panose="02020603050405020304" pitchFamily="18" charset="0"/>
              </a:rPr>
              <a:t> </a:t>
            </a:r>
            <a:r>
              <a:rPr lang="en-US" sz="2000" u="sng" dirty="0">
                <a:ea typeface="Times New Roman" panose="02020603050405020304" pitchFamily="18" charset="0"/>
              </a:rPr>
              <a:t>c</a:t>
            </a:r>
            <a:r>
              <a:rPr lang="en-US" sz="2000" u="sng" dirty="0">
                <a:effectLst/>
                <a:ea typeface="Times New Roman" panose="02020603050405020304" pitchFamily="18" charset="0"/>
              </a:rPr>
              <a:t>ompound sentences</a:t>
            </a:r>
            <a:r>
              <a:rPr lang="en-US" sz="2000" dirty="0">
                <a:effectLst/>
                <a:ea typeface="Times New Roman" panose="02020603050405020304" pitchFamily="18" charset="0"/>
              </a:rPr>
              <a:t>, in which the clauses are of the equal rank: </a:t>
            </a:r>
            <a:r>
              <a:rPr lang="en-US" sz="2000" i="1" dirty="0">
                <a:solidFill>
                  <a:srgbClr val="000000"/>
                </a:solidFill>
                <a:effectLst/>
                <a:ea typeface="Times New Roman" panose="02020603050405020304" pitchFamily="18" charset="0"/>
              </a:rPr>
              <a:t>Geography has made us neighbors, history has made us friends, economics has made us partners, and necessity has made us allies</a:t>
            </a:r>
            <a:r>
              <a:rPr lang="en-US" sz="2000" dirty="0">
                <a:solidFill>
                  <a:srgbClr val="000000"/>
                </a:solidFill>
                <a:effectLst/>
                <a:ea typeface="Times New Roman" panose="02020603050405020304" pitchFamily="18" charset="0"/>
              </a:rPr>
              <a:t>.</a:t>
            </a:r>
          </a:p>
          <a:p>
            <a:pPr indent="0" algn="just">
              <a:lnSpc>
                <a:spcPct val="115000"/>
              </a:lnSpc>
              <a:buNone/>
            </a:pPr>
            <a:r>
              <a:rPr lang="en-US" sz="2000" dirty="0">
                <a:solidFill>
                  <a:srgbClr val="000000"/>
                </a:solidFill>
                <a:ea typeface="Times New Roman" panose="02020603050405020304" pitchFamily="18" charset="0"/>
              </a:rPr>
              <a:t>    - </a:t>
            </a:r>
            <a:r>
              <a:rPr lang="en-US" sz="2000" u="sng" dirty="0">
                <a:solidFill>
                  <a:srgbClr val="000000"/>
                </a:solidFill>
                <a:ea typeface="Times New Roman" panose="02020603050405020304" pitchFamily="18" charset="0"/>
              </a:rPr>
              <a:t>c</a:t>
            </a:r>
            <a:r>
              <a:rPr lang="en-US" sz="2000" u="sng" dirty="0">
                <a:effectLst/>
                <a:ea typeface="Times New Roman" panose="02020603050405020304" pitchFamily="18" charset="0"/>
              </a:rPr>
              <a:t>omplex sentences </a:t>
            </a:r>
            <a:r>
              <a:rPr lang="en-US" sz="2000" dirty="0">
                <a:effectLst/>
                <a:ea typeface="Times New Roman" panose="02020603050405020304" pitchFamily="18" charset="0"/>
              </a:rPr>
              <a:t>with the </a:t>
            </a:r>
            <a:r>
              <a:rPr lang="en-US" sz="2000" u="sng" dirty="0">
                <a:effectLst/>
                <a:ea typeface="Times New Roman" panose="02020603050405020304" pitchFamily="18" charset="0"/>
              </a:rPr>
              <a:t>syndetic</a:t>
            </a:r>
            <a:r>
              <a:rPr lang="en-US" sz="2000" dirty="0">
                <a:effectLst/>
                <a:ea typeface="Times New Roman" panose="02020603050405020304" pitchFamily="18" charset="0"/>
              </a:rPr>
              <a:t> type of clause connection: </a:t>
            </a:r>
            <a:r>
              <a:rPr lang="en-US" sz="2000" i="1" dirty="0">
                <a:solidFill>
                  <a:srgbClr val="000000"/>
                </a:solidFill>
                <a:effectLst/>
                <a:ea typeface="Times New Roman" panose="02020603050405020304" pitchFamily="18" charset="0"/>
              </a:rPr>
              <a:t>It is one of the blessings of old friends </a:t>
            </a:r>
            <a:r>
              <a:rPr lang="en-US" sz="2000" b="1" i="1" dirty="0">
                <a:solidFill>
                  <a:srgbClr val="000000"/>
                </a:solidFill>
                <a:effectLst/>
                <a:ea typeface="Times New Roman" panose="02020603050405020304" pitchFamily="18" charset="0"/>
              </a:rPr>
              <a:t>that</a:t>
            </a:r>
            <a:r>
              <a:rPr lang="en-US" sz="2000" i="1" dirty="0">
                <a:solidFill>
                  <a:srgbClr val="000000"/>
                </a:solidFill>
                <a:effectLst/>
                <a:ea typeface="Times New Roman" panose="02020603050405020304" pitchFamily="18" charset="0"/>
              </a:rPr>
              <a:t> you can afford to be stupid with them.</a:t>
            </a:r>
          </a:p>
          <a:p>
            <a:pPr indent="0" algn="just">
              <a:lnSpc>
                <a:spcPct val="115000"/>
              </a:lnSpc>
              <a:buNone/>
            </a:pPr>
            <a:r>
              <a:rPr lang="en-US" sz="2000" i="1" dirty="0">
                <a:solidFill>
                  <a:srgbClr val="000000"/>
                </a:solidFill>
                <a:ea typeface="Times New Roman" panose="02020603050405020304" pitchFamily="18" charset="0"/>
              </a:rPr>
              <a:t>    - </a:t>
            </a:r>
            <a:r>
              <a:rPr lang="en-US" sz="2000" u="sng" dirty="0">
                <a:solidFill>
                  <a:srgbClr val="000000"/>
                </a:solidFill>
                <a:ea typeface="Times New Roman" panose="02020603050405020304" pitchFamily="18" charset="0"/>
              </a:rPr>
              <a:t>c</a:t>
            </a:r>
            <a:r>
              <a:rPr lang="en-US" sz="2000" u="sng" dirty="0">
                <a:effectLst/>
                <a:ea typeface="Times New Roman" panose="02020603050405020304" pitchFamily="18" charset="0"/>
              </a:rPr>
              <a:t>omplex sentences </a:t>
            </a:r>
            <a:r>
              <a:rPr lang="en-US" sz="2000" dirty="0">
                <a:effectLst/>
                <a:ea typeface="Times New Roman" panose="02020603050405020304" pitchFamily="18" charset="0"/>
              </a:rPr>
              <a:t>with the </a:t>
            </a:r>
            <a:r>
              <a:rPr lang="en-US" sz="2000" u="sng" dirty="0">
                <a:effectLst/>
                <a:ea typeface="Times New Roman" panose="02020603050405020304" pitchFamily="18" charset="0"/>
              </a:rPr>
              <a:t>asyndetic</a:t>
            </a:r>
            <a:r>
              <a:rPr lang="en-US" sz="2000" dirty="0">
                <a:effectLst/>
                <a:ea typeface="Times New Roman" panose="02020603050405020304" pitchFamily="18" charset="0"/>
              </a:rPr>
              <a:t> type of clause connection (no grammatical link between </a:t>
            </a:r>
            <a:r>
              <a:rPr lang="en-US" sz="2000" b="0" i="0" dirty="0">
                <a:solidFill>
                  <a:srgbClr val="121212"/>
                </a:solidFill>
                <a:effectLst/>
                <a:cs typeface="Times New Roman" panose="02020603050405020304" pitchFamily="18" charset="0"/>
              </a:rPr>
              <a:t>clauses, e.g. conjunction or any kind of conjunctive word</a:t>
            </a:r>
            <a:r>
              <a:rPr lang="en-US" sz="2000" dirty="0">
                <a:effectLst/>
                <a:ea typeface="Times New Roman" panose="02020603050405020304" pitchFamily="18" charset="0"/>
                <a:cs typeface="Times New Roman" panose="02020603050405020304" pitchFamily="18" charset="0"/>
              </a:rPr>
              <a:t>)</a:t>
            </a:r>
            <a:endParaRPr lang="uk-UA" sz="2000" dirty="0">
              <a:effectLst/>
              <a:ea typeface="Times New Roman" panose="02020603050405020304" pitchFamily="18" charset="0"/>
              <a:cs typeface="Times New Roman" panose="02020603050405020304" pitchFamily="18" charset="0"/>
            </a:endParaRPr>
          </a:p>
          <a:p>
            <a:pPr indent="0" algn="just">
              <a:lnSpc>
                <a:spcPct val="115000"/>
              </a:lnSpc>
              <a:buNone/>
            </a:pPr>
            <a:endParaRPr lang="uk-UA" sz="2000" dirty="0">
              <a:effectLst/>
              <a:latin typeface="Times New Roman" panose="02020603050405020304" pitchFamily="18" charset="0"/>
              <a:ea typeface="Times New Roman" panose="02020603050405020304" pitchFamily="18" charset="0"/>
            </a:endParaRPr>
          </a:p>
          <a:p>
            <a:endParaRPr lang="uk-UA" dirty="0"/>
          </a:p>
        </p:txBody>
      </p:sp>
    </p:spTree>
    <p:extLst>
      <p:ext uri="{BB962C8B-B14F-4D97-AF65-F5344CB8AC3E}">
        <p14:creationId xmlns:p14="http://schemas.microsoft.com/office/powerpoint/2010/main" val="6076505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D31C22E-6FAA-4813-8F6C-05F205136E6A}"/>
              </a:ext>
            </a:extLst>
          </p:cNvPr>
          <p:cNvSpPr>
            <a:spLocks noGrp="1"/>
          </p:cNvSpPr>
          <p:nvPr>
            <p:ph type="title"/>
          </p:nvPr>
        </p:nvSpPr>
        <p:spPr>
          <a:xfrm>
            <a:off x="838200" y="365126"/>
            <a:ext cx="10515600" cy="784802"/>
          </a:xfrm>
        </p:spPr>
        <p:txBody>
          <a:bodyPr/>
          <a:lstStyle/>
          <a:p>
            <a:r>
              <a:rPr lang="en-US" dirty="0"/>
              <a:t>Clauses</a:t>
            </a:r>
            <a:endParaRPr lang="uk-UA" dirty="0"/>
          </a:p>
        </p:txBody>
      </p:sp>
      <p:sp>
        <p:nvSpPr>
          <p:cNvPr id="3" name="Місце для вмісту 2">
            <a:extLst>
              <a:ext uri="{FF2B5EF4-FFF2-40B4-BE49-F238E27FC236}">
                <a16:creationId xmlns:a16="http://schemas.microsoft.com/office/drawing/2014/main" id="{509E1B78-E6AB-4A74-A5BB-386417CF31AB}"/>
              </a:ext>
            </a:extLst>
          </p:cNvPr>
          <p:cNvSpPr>
            <a:spLocks noGrp="1"/>
          </p:cNvSpPr>
          <p:nvPr>
            <p:ph idx="1"/>
          </p:nvPr>
        </p:nvSpPr>
        <p:spPr>
          <a:xfrm>
            <a:off x="838199" y="1149928"/>
            <a:ext cx="10515601" cy="5500253"/>
          </a:xfrm>
        </p:spPr>
        <p:txBody>
          <a:bodyPr>
            <a:normAutofit lnSpcReduction="10000"/>
          </a:bodyPr>
          <a:lstStyle/>
          <a:p>
            <a:pPr indent="457200" algn="just">
              <a:lnSpc>
                <a:spcPct val="115000"/>
              </a:lnSpc>
            </a:pPr>
            <a:r>
              <a:rPr lang="en-US" sz="2400" dirty="0">
                <a:effectLst/>
                <a:ea typeface="Times New Roman" panose="02020603050405020304" pitchFamily="18" charset="0"/>
              </a:rPr>
              <a:t>Clauses – parts of a composite sentence, characterized by the presence of its own subject and predicate.</a:t>
            </a:r>
            <a:endParaRPr lang="uk-UA" sz="2400" dirty="0">
              <a:effectLst/>
              <a:ea typeface="Times New Roman" panose="02020603050405020304" pitchFamily="18" charset="0"/>
            </a:endParaRPr>
          </a:p>
          <a:p>
            <a:pPr indent="457200" algn="just">
              <a:lnSpc>
                <a:spcPct val="115000"/>
              </a:lnSpc>
            </a:pPr>
            <a:r>
              <a:rPr lang="en-US" sz="2400" dirty="0">
                <a:effectLst/>
                <a:ea typeface="Times New Roman" panose="02020603050405020304" pitchFamily="18" charset="0"/>
              </a:rPr>
              <a:t>Normally, composite sentences are formed by at least two clauses.</a:t>
            </a:r>
            <a:endParaRPr lang="uk-UA" sz="2400" dirty="0">
              <a:effectLst/>
              <a:ea typeface="Times New Roman" panose="02020603050405020304" pitchFamily="18" charset="0"/>
            </a:endParaRPr>
          </a:p>
          <a:p>
            <a:pPr indent="457200" algn="just">
              <a:lnSpc>
                <a:spcPct val="115000"/>
              </a:lnSpc>
            </a:pPr>
            <a:r>
              <a:rPr lang="en-US" sz="2400" dirty="0">
                <a:effectLst/>
                <a:ea typeface="Times New Roman" panose="02020603050405020304" pitchFamily="18" charset="0"/>
              </a:rPr>
              <a:t>Within a composite sentence clauses may be connected with one another with the help of the following two main types of syntactic connection: coordination and subordination.</a:t>
            </a:r>
          </a:p>
          <a:p>
            <a:pPr indent="457200" algn="just">
              <a:lnSpc>
                <a:spcPct val="115000"/>
              </a:lnSpc>
            </a:pPr>
            <a:r>
              <a:rPr lang="en-US" sz="2400" dirty="0">
                <a:ea typeface="Times New Roman" panose="02020603050405020304" pitchFamily="18" charset="0"/>
              </a:rPr>
              <a:t>According to the similarity of clauses functions to the functions of the corresponding parts of a simple sentence </a:t>
            </a:r>
            <a:r>
              <a:rPr lang="en-US" sz="2400" dirty="0">
                <a:effectLst/>
                <a:ea typeface="Times New Roman" panose="02020603050405020304" pitchFamily="18" charset="0"/>
              </a:rPr>
              <a:t>subordinate clauses fall into </a:t>
            </a:r>
          </a:p>
          <a:p>
            <a:pPr indent="0" algn="just">
              <a:lnSpc>
                <a:spcPct val="115000"/>
              </a:lnSpc>
              <a:spcBef>
                <a:spcPts val="0"/>
              </a:spcBef>
              <a:buNone/>
            </a:pPr>
            <a:r>
              <a:rPr lang="en-US" sz="2400" dirty="0">
                <a:ea typeface="Times New Roman" panose="02020603050405020304" pitchFamily="18" charset="0"/>
              </a:rPr>
              <a:t>       - </a:t>
            </a:r>
            <a:r>
              <a:rPr lang="en-US" sz="2400" dirty="0">
                <a:effectLst/>
                <a:ea typeface="Times New Roman" panose="02020603050405020304" pitchFamily="18" charset="0"/>
              </a:rPr>
              <a:t>subject clauses</a:t>
            </a:r>
          </a:p>
          <a:p>
            <a:pPr indent="0" algn="just">
              <a:lnSpc>
                <a:spcPct val="115000"/>
              </a:lnSpc>
              <a:spcBef>
                <a:spcPts val="0"/>
              </a:spcBef>
              <a:buNone/>
            </a:pPr>
            <a:r>
              <a:rPr lang="en-US" sz="2400" dirty="0">
                <a:ea typeface="Times New Roman" panose="02020603050405020304" pitchFamily="18" charset="0"/>
              </a:rPr>
              <a:t>      </a:t>
            </a:r>
            <a:r>
              <a:rPr lang="en-US" sz="2400" dirty="0">
                <a:effectLst/>
                <a:ea typeface="Times New Roman" panose="02020603050405020304" pitchFamily="18" charset="0"/>
              </a:rPr>
              <a:t> - predicative clauses</a:t>
            </a:r>
          </a:p>
          <a:p>
            <a:pPr indent="0" algn="just">
              <a:lnSpc>
                <a:spcPct val="115000"/>
              </a:lnSpc>
              <a:spcBef>
                <a:spcPts val="0"/>
              </a:spcBef>
              <a:buNone/>
            </a:pPr>
            <a:r>
              <a:rPr lang="en-US" sz="2400" dirty="0">
                <a:ea typeface="Times New Roman" panose="02020603050405020304" pitchFamily="18" charset="0"/>
              </a:rPr>
              <a:t>       - </a:t>
            </a:r>
            <a:r>
              <a:rPr lang="en-US" sz="2400" dirty="0">
                <a:effectLst/>
                <a:ea typeface="Times New Roman" panose="02020603050405020304" pitchFamily="18" charset="0"/>
              </a:rPr>
              <a:t>object clauses</a:t>
            </a:r>
          </a:p>
          <a:p>
            <a:pPr indent="0" algn="just">
              <a:lnSpc>
                <a:spcPct val="115000"/>
              </a:lnSpc>
              <a:spcBef>
                <a:spcPts val="0"/>
              </a:spcBef>
              <a:buNone/>
            </a:pPr>
            <a:r>
              <a:rPr lang="en-US" sz="2400" dirty="0">
                <a:ea typeface="Times New Roman" panose="02020603050405020304" pitchFamily="18" charset="0"/>
              </a:rPr>
              <a:t>       - </a:t>
            </a:r>
            <a:r>
              <a:rPr lang="en-US" sz="2400" dirty="0">
                <a:effectLst/>
                <a:ea typeface="Times New Roman" panose="02020603050405020304" pitchFamily="18" charset="0"/>
              </a:rPr>
              <a:t>attributive</a:t>
            </a:r>
          </a:p>
          <a:p>
            <a:pPr indent="0" algn="just">
              <a:lnSpc>
                <a:spcPct val="115000"/>
              </a:lnSpc>
              <a:spcBef>
                <a:spcPts val="0"/>
              </a:spcBef>
              <a:buNone/>
            </a:pPr>
            <a:r>
              <a:rPr lang="en-US" sz="2400" dirty="0">
                <a:effectLst/>
                <a:ea typeface="Times New Roman" panose="02020603050405020304" pitchFamily="18" charset="0"/>
              </a:rPr>
              <a:t>        - adverbial clauses</a:t>
            </a:r>
            <a:endParaRPr lang="uk-UA" sz="2400" dirty="0">
              <a:effectLst/>
              <a:ea typeface="Times New Roman" panose="02020603050405020304" pitchFamily="18" charset="0"/>
            </a:endParaRPr>
          </a:p>
          <a:p>
            <a:pPr indent="457200" algn="just">
              <a:lnSpc>
                <a:spcPct val="115000"/>
              </a:lnSpc>
            </a:pPr>
            <a:endParaRPr lang="uk-UA" sz="1800" dirty="0">
              <a:effectLst/>
              <a:latin typeface="Times New Roman" panose="02020603050405020304" pitchFamily="18" charset="0"/>
              <a:ea typeface="Times New Roman" panose="02020603050405020304" pitchFamily="18" charset="0"/>
            </a:endParaRPr>
          </a:p>
          <a:p>
            <a:endParaRPr lang="uk-UA" dirty="0"/>
          </a:p>
        </p:txBody>
      </p:sp>
    </p:spTree>
    <p:extLst>
      <p:ext uri="{BB962C8B-B14F-4D97-AF65-F5344CB8AC3E}">
        <p14:creationId xmlns:p14="http://schemas.microsoft.com/office/powerpoint/2010/main" val="39854756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Complex sentences </a:t>
            </a:r>
            <a:endParaRPr lang="ru-RU" dirty="0"/>
          </a:p>
        </p:txBody>
      </p:sp>
      <p:sp>
        <p:nvSpPr>
          <p:cNvPr id="3" name="Объект 2"/>
          <p:cNvSpPr>
            <a:spLocks noGrp="1"/>
          </p:cNvSpPr>
          <p:nvPr>
            <p:ph idx="1"/>
          </p:nvPr>
        </p:nvSpPr>
        <p:spPr/>
        <p:txBody>
          <a:bodyPr/>
          <a:lstStyle/>
          <a:p>
            <a:r>
              <a:rPr lang="en-US" dirty="0"/>
              <a:t>divisible and indivisible, i.e. </a:t>
            </a:r>
            <a:r>
              <a:rPr lang="en-US" dirty="0" err="1"/>
              <a:t>segmentable</a:t>
            </a:r>
            <a:r>
              <a:rPr lang="en-US" dirty="0"/>
              <a:t> and non-</a:t>
            </a:r>
            <a:r>
              <a:rPr lang="en-US" dirty="0" err="1"/>
              <a:t>segmentable</a:t>
            </a:r>
            <a:r>
              <a:rPr lang="en-US" dirty="0"/>
              <a:t>. </a:t>
            </a:r>
            <a:endParaRPr lang="ru-RU" dirty="0"/>
          </a:p>
          <a:p>
            <a:pPr algn="just"/>
            <a:r>
              <a:rPr lang="en-US" dirty="0"/>
              <a:t>indivisible (one-member, non-</a:t>
            </a:r>
            <a:r>
              <a:rPr lang="en-US" dirty="0" err="1"/>
              <a:t>segmentable</a:t>
            </a:r>
            <a:r>
              <a:rPr lang="en-US" dirty="0"/>
              <a:t>) - a subordinate clause modifies the main clause as a whole, e.g.: </a:t>
            </a:r>
            <a:r>
              <a:rPr lang="en-US" i="1" dirty="0"/>
              <a:t>The only thing</a:t>
            </a:r>
            <a:r>
              <a:rPr lang="en-US" dirty="0"/>
              <a:t> </a:t>
            </a:r>
            <a:r>
              <a:rPr lang="en-US" i="1" dirty="0"/>
              <a:t>that interferes with my learning</a:t>
            </a:r>
            <a:r>
              <a:rPr lang="en-US" dirty="0"/>
              <a:t> </a:t>
            </a:r>
            <a:r>
              <a:rPr lang="en-US" i="1" dirty="0"/>
              <a:t>is my education </a:t>
            </a:r>
            <a:r>
              <a:rPr lang="en-US" dirty="0"/>
              <a:t>(</a:t>
            </a:r>
            <a:r>
              <a:rPr lang="en-US" i="1" dirty="0"/>
              <a:t>A. Einstein)</a:t>
            </a:r>
            <a:r>
              <a:rPr lang="en-US" dirty="0"/>
              <a:t> (a subject subordinate clause). </a:t>
            </a:r>
            <a:r>
              <a:rPr lang="en-US" i="1" dirty="0"/>
              <a:t>Lily is sure that we’ll make friends</a:t>
            </a:r>
            <a:r>
              <a:rPr lang="en-US" dirty="0"/>
              <a:t> (an object subordinate clause).</a:t>
            </a:r>
            <a:endParaRPr lang="ru-RU" dirty="0"/>
          </a:p>
          <a:p>
            <a:pPr algn="just"/>
            <a:endParaRPr lang="ru-RU" dirty="0"/>
          </a:p>
          <a:p>
            <a:endParaRPr lang="ru-RU" dirty="0"/>
          </a:p>
        </p:txBody>
      </p:sp>
    </p:spTree>
    <p:extLst>
      <p:ext uri="{BB962C8B-B14F-4D97-AF65-F5344CB8AC3E}">
        <p14:creationId xmlns:p14="http://schemas.microsoft.com/office/powerpoint/2010/main" val="22174454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73966"/>
          </a:xfrm>
        </p:spPr>
        <p:txBody>
          <a:bodyPr>
            <a:normAutofit fontScale="90000"/>
          </a:bodyPr>
          <a:lstStyle/>
          <a:p>
            <a:r>
              <a:rPr lang="en-US" dirty="0"/>
              <a:t>Complex sentences </a:t>
            </a:r>
            <a:endParaRPr lang="ru-RU" dirty="0"/>
          </a:p>
        </p:txBody>
      </p:sp>
      <p:sp>
        <p:nvSpPr>
          <p:cNvPr id="3" name="Объект 2"/>
          <p:cNvSpPr>
            <a:spLocks noGrp="1"/>
          </p:cNvSpPr>
          <p:nvPr>
            <p:ph idx="1"/>
          </p:nvPr>
        </p:nvSpPr>
        <p:spPr>
          <a:xfrm>
            <a:off x="838200" y="1288473"/>
            <a:ext cx="10515600" cy="4888490"/>
          </a:xfrm>
        </p:spPr>
        <p:txBody>
          <a:bodyPr>
            <a:normAutofit fontScale="85000" lnSpcReduction="20000"/>
          </a:bodyPr>
          <a:lstStyle/>
          <a:p>
            <a:pPr algn="just"/>
            <a:r>
              <a:rPr lang="en-US" dirty="0"/>
              <a:t>according to the type of subordinate clauses:</a:t>
            </a:r>
            <a:endParaRPr lang="ru-RU" dirty="0"/>
          </a:p>
          <a:p>
            <a:pPr marL="0" lvl="0" indent="0" algn="just">
              <a:buNone/>
            </a:pPr>
            <a:r>
              <a:rPr lang="en-US" dirty="0"/>
              <a:t>       - complex sentences with the subordinate subject clause : </a:t>
            </a:r>
            <a:r>
              <a:rPr lang="en-US" i="1" dirty="0"/>
              <a:t>The cave you fear to enter holds the treasure you seek (Joseph Campbell</a:t>
            </a:r>
            <a:r>
              <a:rPr lang="en-GB" i="1" dirty="0"/>
              <a:t>)</a:t>
            </a:r>
            <a:endParaRPr lang="ru-RU" dirty="0"/>
          </a:p>
          <a:p>
            <a:pPr marL="0" lvl="0" indent="0" algn="just">
              <a:buNone/>
            </a:pPr>
            <a:r>
              <a:rPr lang="en-US" dirty="0"/>
              <a:t>       - complex sentences with the subordinate predicative clause: </a:t>
            </a:r>
            <a:r>
              <a:rPr lang="en-US" i="1" dirty="0"/>
              <a:t>The greatest mistake you can make in life is to be continually fearing you will make one (Elbert Hubbard)</a:t>
            </a:r>
            <a:r>
              <a:rPr lang="en-US" dirty="0"/>
              <a:t> </a:t>
            </a:r>
            <a:endParaRPr lang="ru-RU" dirty="0"/>
          </a:p>
          <a:p>
            <a:pPr marL="0" lvl="0" indent="0" algn="just">
              <a:buNone/>
            </a:pPr>
            <a:r>
              <a:rPr lang="en-US" dirty="0"/>
              <a:t>        - complex sentences with the subordinate object clause:  </a:t>
            </a:r>
            <a:r>
              <a:rPr lang="en-US" i="1" dirty="0"/>
              <a:t>Always fall in with what you're asked to accept. Take what is given, and make it over your way (R. Frost)</a:t>
            </a:r>
            <a:endParaRPr lang="ru-RU" dirty="0"/>
          </a:p>
          <a:p>
            <a:pPr marL="0" lvl="0" indent="0" algn="just">
              <a:buNone/>
            </a:pPr>
            <a:r>
              <a:rPr lang="en-US" dirty="0"/>
              <a:t>        - complex sentences with the subordinate attributive clause: T</a:t>
            </a:r>
            <a:r>
              <a:rPr lang="en-US" i="1" dirty="0"/>
              <a:t>he future belongs to those who believe in the beauty of their dreams (Eleanor Roosevelt)</a:t>
            </a:r>
            <a:endParaRPr lang="ru-RU" dirty="0"/>
          </a:p>
          <a:p>
            <a:pPr marL="0" lvl="0" indent="0" algn="just">
              <a:buNone/>
            </a:pPr>
            <a:r>
              <a:rPr lang="en-US" dirty="0"/>
              <a:t>        - complex sentences with the subordinate adverbial clauses of time (place, condition, reason, </a:t>
            </a:r>
            <a:r>
              <a:rPr lang="en-US" dirty="0" err="1"/>
              <a:t>etc</a:t>
            </a:r>
            <a:r>
              <a:rPr lang="en-US" dirty="0"/>
              <a:t>): </a:t>
            </a:r>
            <a:r>
              <a:rPr lang="en-US" i="1" dirty="0"/>
              <a:t>All our dreams can come true, </a:t>
            </a:r>
            <a:r>
              <a:rPr lang="en-US" i="1" u="sng" dirty="0"/>
              <a:t>if</a:t>
            </a:r>
            <a:r>
              <a:rPr lang="en-US" i="1" dirty="0"/>
              <a:t> we have the courage to pursue them (Walt Disney)</a:t>
            </a:r>
            <a:endParaRPr lang="ru-RU" dirty="0"/>
          </a:p>
        </p:txBody>
      </p:sp>
    </p:spTree>
    <p:extLst>
      <p:ext uri="{BB962C8B-B14F-4D97-AF65-F5344CB8AC3E}">
        <p14:creationId xmlns:p14="http://schemas.microsoft.com/office/powerpoint/2010/main" val="12116552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3FFE246-1193-46F1-B2D3-5BA8D7D0EE93}"/>
              </a:ext>
            </a:extLst>
          </p:cNvPr>
          <p:cNvSpPr>
            <a:spLocks noGrp="1"/>
          </p:cNvSpPr>
          <p:nvPr>
            <p:ph type="title"/>
          </p:nvPr>
        </p:nvSpPr>
        <p:spPr>
          <a:xfrm>
            <a:off x="838200" y="365125"/>
            <a:ext cx="10515600" cy="558153"/>
          </a:xfrm>
        </p:spPr>
        <p:txBody>
          <a:bodyPr>
            <a:normAutofit fontScale="90000"/>
          </a:bodyPr>
          <a:lstStyle/>
          <a:p>
            <a:r>
              <a:rPr lang="en-US" dirty="0"/>
              <a:t>Reference literature</a:t>
            </a:r>
            <a:endParaRPr lang="uk-UA" dirty="0"/>
          </a:p>
        </p:txBody>
      </p:sp>
      <p:sp>
        <p:nvSpPr>
          <p:cNvPr id="3" name="Місце для вмісту 2">
            <a:extLst>
              <a:ext uri="{FF2B5EF4-FFF2-40B4-BE49-F238E27FC236}">
                <a16:creationId xmlns:a16="http://schemas.microsoft.com/office/drawing/2014/main" id="{D9DBB460-1856-4391-97BB-21881C5C46B3}"/>
              </a:ext>
            </a:extLst>
          </p:cNvPr>
          <p:cNvSpPr>
            <a:spLocks noGrp="1"/>
          </p:cNvSpPr>
          <p:nvPr>
            <p:ph idx="1"/>
          </p:nvPr>
        </p:nvSpPr>
        <p:spPr>
          <a:xfrm>
            <a:off x="838200" y="1198484"/>
            <a:ext cx="11104418" cy="5406501"/>
          </a:xfrm>
        </p:spPr>
        <p:txBody>
          <a:bodyPr>
            <a:normAutofit fontScale="70000" lnSpcReduction="20000"/>
          </a:bodyPr>
          <a:lstStyle/>
          <a:p>
            <a:pPr fontAlgn="auto"/>
            <a:r>
              <a:rPr lang="en-US" dirty="0" smtClean="0"/>
              <a:t>1</a:t>
            </a:r>
            <a:r>
              <a:rPr lang="uk-UA" dirty="0"/>
              <a:t>. </a:t>
            </a:r>
            <a:r>
              <a:rPr lang="uk-UA" dirty="0"/>
              <a:t>1. </a:t>
            </a:r>
            <a:r>
              <a:rPr lang="uk-UA" dirty="0" err="1"/>
              <a:t>Алєксєєва</a:t>
            </a:r>
            <a:r>
              <a:rPr lang="uk-UA" dirty="0"/>
              <a:t> І.О. Курс теоретичної граматики сучасної англійської мови: навчальний посібник. – Вінниця: Нова Книга, 2007. – 328 с.</a:t>
            </a:r>
            <a:endParaRPr lang="ru-RU" dirty="0"/>
          </a:p>
          <a:p>
            <a:pPr fontAlgn="auto"/>
            <a:r>
              <a:rPr lang="uk-UA" dirty="0"/>
              <a:t>2. </a:t>
            </a:r>
            <a:r>
              <a:rPr lang="uk-UA" dirty="0" err="1"/>
              <a:t>Домброван</a:t>
            </a:r>
            <a:r>
              <a:rPr lang="uk-UA" dirty="0"/>
              <a:t> Т.І. Загальнотеоретичний курс англійської мови як другої іноземної. – Вінниця: Нова Книга, 2009. – 128 с.</a:t>
            </a:r>
            <a:endParaRPr lang="ru-RU" dirty="0"/>
          </a:p>
          <a:p>
            <a:pPr fontAlgn="auto"/>
            <a:r>
              <a:rPr lang="uk-UA" dirty="0"/>
              <a:t>3. </a:t>
            </a:r>
            <a:r>
              <a:rPr lang="ru-RU" dirty="0" err="1"/>
              <a:t>Ніконова</a:t>
            </a:r>
            <a:r>
              <a:rPr lang="ru-RU" dirty="0"/>
              <a:t> В.Г. Курс </a:t>
            </a:r>
            <a:r>
              <a:rPr lang="ru-RU" dirty="0" err="1"/>
              <a:t>теоретичної</a:t>
            </a:r>
            <a:r>
              <a:rPr lang="ru-RU" dirty="0"/>
              <a:t> </a:t>
            </a:r>
            <a:r>
              <a:rPr lang="ru-RU" dirty="0" err="1"/>
              <a:t>граматики</a:t>
            </a:r>
            <a:r>
              <a:rPr lang="ru-RU" dirty="0"/>
              <a:t> </a:t>
            </a:r>
            <a:r>
              <a:rPr lang="ru-RU" dirty="0" err="1"/>
              <a:t>сучасної</a:t>
            </a:r>
            <a:r>
              <a:rPr lang="ru-RU" dirty="0"/>
              <a:t> </a:t>
            </a:r>
            <a:r>
              <a:rPr lang="ru-RU" dirty="0" err="1"/>
              <a:t>англійської</a:t>
            </a:r>
            <a:r>
              <a:rPr lang="ru-RU" dirty="0"/>
              <a:t> </a:t>
            </a:r>
            <a:r>
              <a:rPr lang="ru-RU" dirty="0" err="1"/>
              <a:t>мови</a:t>
            </a:r>
            <a:r>
              <a:rPr lang="ru-RU" dirty="0"/>
              <a:t>. </a:t>
            </a:r>
            <a:r>
              <a:rPr lang="ru-RU" dirty="0" err="1"/>
              <a:t>Навч.пос</a:t>
            </a:r>
            <a:r>
              <a:rPr lang="ru-RU" dirty="0"/>
              <a:t>.</a:t>
            </a:r>
            <a:r>
              <a:rPr lang="uk-UA" dirty="0"/>
              <a:t> –</a:t>
            </a:r>
            <a:r>
              <a:rPr lang="ru-RU" dirty="0"/>
              <a:t> </a:t>
            </a:r>
            <a:r>
              <a:rPr lang="ru-RU" dirty="0" err="1"/>
              <a:t>Вінниця</a:t>
            </a:r>
            <a:r>
              <a:rPr lang="ru-RU" dirty="0"/>
              <a:t>: Нова книга, 2018.</a:t>
            </a:r>
            <a:r>
              <a:rPr lang="uk-UA" dirty="0"/>
              <a:t> –</a:t>
            </a:r>
            <a:r>
              <a:rPr lang="ru-RU" dirty="0"/>
              <a:t> 360 с. </a:t>
            </a:r>
          </a:p>
          <a:p>
            <a:pPr fontAlgn="auto"/>
            <a:r>
              <a:rPr lang="uk-UA" dirty="0"/>
              <a:t>4. Соловйова Л.Ф., </a:t>
            </a:r>
            <a:r>
              <a:rPr lang="uk-UA" dirty="0" err="1"/>
              <a:t>Сніховська</a:t>
            </a:r>
            <a:r>
              <a:rPr lang="uk-UA" dirty="0"/>
              <a:t> І.Е. Теоретичний курс англійської мови як другої іноземної: навчально-методичний посібник. – Житомир: Рута, 2015. – 200 с.</a:t>
            </a:r>
            <a:endParaRPr lang="ru-RU" dirty="0"/>
          </a:p>
          <a:p>
            <a:pPr fontAlgn="auto"/>
            <a:r>
              <a:rPr lang="en-US" dirty="0"/>
              <a:t>5. Berry R. Doing English Grammar: Theory, Description, and Practice. – Cambridge University Press, 2021. – 300 p.</a:t>
            </a:r>
            <a:endParaRPr lang="ru-RU" dirty="0"/>
          </a:p>
          <a:p>
            <a:pPr fontAlgn="auto"/>
            <a:r>
              <a:rPr lang="uk-UA" dirty="0"/>
              <a:t>6. </a:t>
            </a:r>
            <a:r>
              <a:rPr lang="en-US" dirty="0"/>
              <a:t>Contrastive Grammar: Theory and Practice</a:t>
            </a:r>
            <a:r>
              <a:rPr lang="uk-UA" dirty="0"/>
              <a:t>: на</a:t>
            </a:r>
            <a:r>
              <a:rPr lang="ru-RU" dirty="0" err="1"/>
              <a:t>вч</a:t>
            </a:r>
            <a:r>
              <a:rPr lang="en-US" dirty="0"/>
              <a:t>. </a:t>
            </a:r>
            <a:r>
              <a:rPr lang="ru-RU" dirty="0" err="1"/>
              <a:t>посіб</a:t>
            </a:r>
            <a:r>
              <a:rPr lang="en-US" dirty="0"/>
              <a:t>. / </a:t>
            </a:r>
            <a:r>
              <a:rPr lang="ru-RU" dirty="0"/>
              <a:t>Н</a:t>
            </a:r>
            <a:r>
              <a:rPr lang="en-US" dirty="0"/>
              <a:t>. </a:t>
            </a:r>
            <a:r>
              <a:rPr lang="ru-RU" dirty="0"/>
              <a:t>Ф</a:t>
            </a:r>
            <a:r>
              <a:rPr lang="en-US" dirty="0"/>
              <a:t>. </a:t>
            </a:r>
            <a:r>
              <a:rPr lang="ru-RU" dirty="0" err="1"/>
              <a:t>Гладуш</a:t>
            </a:r>
            <a:r>
              <a:rPr lang="en-US" dirty="0"/>
              <a:t>, </a:t>
            </a:r>
            <a:r>
              <a:rPr lang="ru-RU" dirty="0"/>
              <a:t>Н</a:t>
            </a:r>
            <a:r>
              <a:rPr lang="en-US" dirty="0"/>
              <a:t>. </a:t>
            </a:r>
            <a:r>
              <a:rPr lang="ru-RU" dirty="0"/>
              <a:t>В</a:t>
            </a:r>
            <a:r>
              <a:rPr lang="en-US" dirty="0"/>
              <a:t>. </a:t>
            </a:r>
            <a:r>
              <a:rPr lang="ru-RU" dirty="0" err="1"/>
              <a:t>Павлюк</a:t>
            </a:r>
            <a:r>
              <a:rPr lang="en-US" dirty="0"/>
              <a:t>; </a:t>
            </a:r>
            <a:r>
              <a:rPr lang="ru-RU" dirty="0" err="1"/>
              <a:t>Київ</a:t>
            </a:r>
            <a:r>
              <a:rPr lang="en-US" dirty="0"/>
              <a:t>. </a:t>
            </a:r>
            <a:r>
              <a:rPr lang="ru-RU" dirty="0" err="1"/>
              <a:t>ун</a:t>
            </a:r>
            <a:r>
              <a:rPr lang="en-US" dirty="0"/>
              <a:t>-</a:t>
            </a:r>
            <a:r>
              <a:rPr lang="ru-RU" dirty="0"/>
              <a:t>т</a:t>
            </a:r>
            <a:r>
              <a:rPr lang="en-US" dirty="0"/>
              <a:t>. </a:t>
            </a:r>
            <a:r>
              <a:rPr lang="ru-RU" dirty="0" err="1"/>
              <a:t>ім</a:t>
            </a:r>
            <a:r>
              <a:rPr lang="en-US" dirty="0"/>
              <a:t>. </a:t>
            </a:r>
            <a:r>
              <a:rPr lang="ru-RU" dirty="0"/>
              <a:t>Б. </a:t>
            </a:r>
            <a:r>
              <a:rPr lang="ru-RU" dirty="0" err="1"/>
              <a:t>Грінченка</a:t>
            </a:r>
            <a:r>
              <a:rPr lang="ru-RU" dirty="0"/>
              <a:t>; Нац. ун-т «</a:t>
            </a:r>
            <a:r>
              <a:rPr lang="ru-RU" dirty="0" err="1"/>
              <a:t>Києво-Могилянська</a:t>
            </a:r>
            <a:r>
              <a:rPr lang="ru-RU" dirty="0"/>
              <a:t> акад.». – К., 2019. – 296 с.</a:t>
            </a:r>
          </a:p>
          <a:p>
            <a:pPr fontAlgn="auto"/>
            <a:r>
              <a:rPr lang="uk-UA" dirty="0"/>
              <a:t>7. </a:t>
            </a:r>
            <a:r>
              <a:rPr lang="en-US" dirty="0"/>
              <a:t>Müller S. Grammatical theory: From transformational grammar to constraint-based approaches. Fourth revised and extended edition.</a:t>
            </a:r>
            <a:r>
              <a:rPr lang="uk-UA" dirty="0"/>
              <a:t> –</a:t>
            </a:r>
            <a:r>
              <a:rPr lang="en-US" dirty="0"/>
              <a:t> Berlin: Language Science Press</a:t>
            </a:r>
            <a:r>
              <a:rPr lang="uk-UA" dirty="0"/>
              <a:t>, </a:t>
            </a:r>
            <a:r>
              <a:rPr lang="en-US" dirty="0"/>
              <a:t>2020.</a:t>
            </a:r>
            <a:r>
              <a:rPr lang="uk-UA" dirty="0"/>
              <a:t> – 879 р.</a:t>
            </a:r>
            <a:endParaRPr lang="ru-RU" dirty="0"/>
          </a:p>
          <a:p>
            <a:pPr fontAlgn="auto"/>
            <a:r>
              <a:rPr lang="uk-UA" dirty="0"/>
              <a:t>8. </a:t>
            </a:r>
            <a:r>
              <a:rPr lang="en-US" dirty="0"/>
              <a:t>An Outline of English Morphology : lecture notes / Compiler S. V. Baranova. – Sumy: Sumy State University, 2017. – 65 p.</a:t>
            </a:r>
            <a:endParaRPr lang="ru-RU" dirty="0"/>
          </a:p>
          <a:p>
            <a:pPr fontAlgn="auto"/>
            <a:r>
              <a:rPr lang="uk-UA" dirty="0"/>
              <a:t>9. </a:t>
            </a:r>
            <a:r>
              <a:rPr lang="en-US" dirty="0" err="1"/>
              <a:t>Volkova</a:t>
            </a:r>
            <a:r>
              <a:rPr lang="en-US" dirty="0"/>
              <a:t> I.M. Theoretical Grammar of English: Modern Approach. – </a:t>
            </a:r>
            <a:r>
              <a:rPr lang="uk-UA" dirty="0"/>
              <a:t>К.: Освіта України, 2009. – 253 с.</a:t>
            </a:r>
            <a:endParaRPr lang="ru-RU" dirty="0"/>
          </a:p>
        </p:txBody>
      </p:sp>
    </p:spTree>
    <p:extLst>
      <p:ext uri="{BB962C8B-B14F-4D97-AF65-F5344CB8AC3E}">
        <p14:creationId xmlns:p14="http://schemas.microsoft.com/office/powerpoint/2010/main" val="3979694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AU" dirty="0"/>
              <a:t>Syntax</a:t>
            </a:r>
            <a:endParaRPr lang="ru-RU" dirty="0"/>
          </a:p>
        </p:txBody>
      </p:sp>
      <p:sp>
        <p:nvSpPr>
          <p:cNvPr id="3" name="Объект 2"/>
          <p:cNvSpPr>
            <a:spLocks noGrp="1"/>
          </p:cNvSpPr>
          <p:nvPr>
            <p:ph idx="1"/>
          </p:nvPr>
        </p:nvSpPr>
        <p:spPr/>
        <p:txBody>
          <a:bodyPr/>
          <a:lstStyle/>
          <a:p>
            <a:r>
              <a:rPr lang="en-AU" dirty="0" smtClean="0"/>
              <a:t>studies </a:t>
            </a:r>
            <a:r>
              <a:rPr lang="en-AU" dirty="0"/>
              <a:t>the ways in which words are combined in phrase and sentence</a:t>
            </a:r>
            <a:r>
              <a:rPr lang="en-AU" dirty="0" smtClean="0"/>
              <a:t>.</a:t>
            </a:r>
          </a:p>
          <a:p>
            <a:r>
              <a:rPr lang="en-AU" dirty="0" smtClean="0"/>
              <a:t>deals </a:t>
            </a:r>
            <a:r>
              <a:rPr lang="en-AU" dirty="0"/>
              <a:t>with the external functions of words and their relationships to other words in the phrases, sentences and texts. </a:t>
            </a:r>
            <a:endParaRPr lang="en-AU" dirty="0" smtClean="0"/>
          </a:p>
          <a:p>
            <a:r>
              <a:rPr lang="en-AU" dirty="0" smtClean="0"/>
              <a:t>concerned </a:t>
            </a:r>
            <a:r>
              <a:rPr lang="en-AU" dirty="0"/>
              <a:t>with peculiar features of syntactic units, their behaviour in various contexts. </a:t>
            </a:r>
            <a:endParaRPr lang="ru-RU" dirty="0"/>
          </a:p>
          <a:p>
            <a:endParaRPr lang="ru-RU" dirty="0"/>
          </a:p>
        </p:txBody>
      </p:sp>
    </p:spTree>
    <p:extLst>
      <p:ext uri="{BB962C8B-B14F-4D97-AF65-F5344CB8AC3E}">
        <p14:creationId xmlns:p14="http://schemas.microsoft.com/office/powerpoint/2010/main" val="1156050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AU" dirty="0"/>
              <a:t>Basic syntactic </a:t>
            </a:r>
            <a:r>
              <a:rPr lang="en-AU" dirty="0" smtClean="0"/>
              <a:t>notions: </a:t>
            </a:r>
            <a:r>
              <a:rPr lang="en-US" dirty="0" smtClean="0"/>
              <a:t>Syntactic </a:t>
            </a:r>
            <a:r>
              <a:rPr lang="en-US" dirty="0"/>
              <a:t>unit </a:t>
            </a:r>
            <a:endParaRPr lang="ru-RU" dirty="0"/>
          </a:p>
        </p:txBody>
      </p:sp>
      <p:sp>
        <p:nvSpPr>
          <p:cNvPr id="3" name="Объект 2"/>
          <p:cNvSpPr>
            <a:spLocks noGrp="1"/>
          </p:cNvSpPr>
          <p:nvPr>
            <p:ph idx="1"/>
          </p:nvPr>
        </p:nvSpPr>
        <p:spPr>
          <a:xfrm>
            <a:off x="838200" y="1524000"/>
            <a:ext cx="10515600" cy="4652963"/>
          </a:xfrm>
        </p:spPr>
        <p:txBody>
          <a:bodyPr>
            <a:normAutofit/>
          </a:bodyPr>
          <a:lstStyle/>
          <a:p>
            <a:r>
              <a:rPr lang="en-US" dirty="0" smtClean="0"/>
              <a:t>a </a:t>
            </a:r>
            <a:r>
              <a:rPr lang="en-US" dirty="0"/>
              <a:t>combination which comprises at least two constituent </a:t>
            </a:r>
            <a:r>
              <a:rPr lang="en-US" dirty="0" smtClean="0"/>
              <a:t>parts: </a:t>
            </a:r>
            <a:r>
              <a:rPr lang="en-US" dirty="0"/>
              <a:t>a phrase, a sentence and a text. </a:t>
            </a:r>
            <a:endParaRPr lang="en-US" dirty="0" smtClean="0"/>
          </a:p>
          <a:p>
            <a:r>
              <a:rPr lang="en-US" dirty="0" smtClean="0"/>
              <a:t>possesses </a:t>
            </a:r>
            <a:r>
              <a:rPr lang="en-US" dirty="0"/>
              <a:t>the following major features:</a:t>
            </a:r>
            <a:endParaRPr lang="ru-RU" dirty="0"/>
          </a:p>
          <a:p>
            <a:pPr marL="0" lvl="0" indent="0">
              <a:buNone/>
            </a:pPr>
            <a:r>
              <a:rPr lang="en-AU" dirty="0" smtClean="0"/>
              <a:t>        - hierarchy (</a:t>
            </a:r>
            <a:r>
              <a:rPr lang="en-AU" dirty="0"/>
              <a:t>i.e. the units of a lower level provide the building material to create the units of a higher level);</a:t>
            </a:r>
            <a:endParaRPr lang="ru-RU" dirty="0"/>
          </a:p>
          <a:p>
            <a:pPr marL="0" lvl="0" indent="0">
              <a:buNone/>
            </a:pPr>
            <a:r>
              <a:rPr lang="en-AU" dirty="0" smtClean="0"/>
              <a:t>        - a </a:t>
            </a:r>
            <a:r>
              <a:rPr lang="en-AU" dirty="0"/>
              <a:t>two-fold </a:t>
            </a:r>
            <a:r>
              <a:rPr lang="en-AU" dirty="0" smtClean="0"/>
              <a:t>nature: an </a:t>
            </a:r>
            <a:r>
              <a:rPr lang="en-AU" dirty="0"/>
              <a:t>expression side and a content </a:t>
            </a:r>
            <a:r>
              <a:rPr lang="en-AU" dirty="0" smtClean="0"/>
              <a:t>side = </a:t>
            </a:r>
            <a:r>
              <a:rPr lang="en-AU" dirty="0"/>
              <a:t>syntactic form and syntactic meaning. </a:t>
            </a:r>
            <a:endParaRPr lang="ru-RU" dirty="0"/>
          </a:p>
          <a:p>
            <a:pPr marL="0" indent="0">
              <a:buNone/>
            </a:pPr>
            <a:r>
              <a:rPr lang="en-AU" dirty="0" smtClean="0"/>
              <a:t>        - a </a:t>
            </a:r>
            <a:r>
              <a:rPr lang="en-AU" dirty="0"/>
              <a:t>communicative and a non-communicative nature (i.e. phrases have a non-communicative nature whereas the sentences and texts have a </a:t>
            </a:r>
            <a:r>
              <a:rPr lang="en-US" dirty="0"/>
              <a:t>communicative </a:t>
            </a:r>
            <a:r>
              <a:rPr lang="en-US" dirty="0" smtClean="0"/>
              <a:t>nature).</a:t>
            </a:r>
            <a:endParaRPr lang="ru-RU" dirty="0"/>
          </a:p>
          <a:p>
            <a:endParaRPr lang="ru-RU" dirty="0"/>
          </a:p>
        </p:txBody>
      </p:sp>
    </p:spTree>
    <p:extLst>
      <p:ext uri="{BB962C8B-B14F-4D97-AF65-F5344CB8AC3E}">
        <p14:creationId xmlns:p14="http://schemas.microsoft.com/office/powerpoint/2010/main" val="136947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784802"/>
          </a:xfrm>
        </p:spPr>
        <p:txBody>
          <a:bodyPr/>
          <a:lstStyle/>
          <a:p>
            <a:r>
              <a:rPr lang="en-AU" dirty="0"/>
              <a:t>Basic syntactic notions</a:t>
            </a:r>
            <a:endParaRPr lang="ru-RU" dirty="0"/>
          </a:p>
        </p:txBody>
      </p:sp>
      <p:sp>
        <p:nvSpPr>
          <p:cNvPr id="3" name="Объект 2"/>
          <p:cNvSpPr>
            <a:spLocks noGrp="1"/>
          </p:cNvSpPr>
          <p:nvPr>
            <p:ph idx="1"/>
          </p:nvPr>
        </p:nvSpPr>
        <p:spPr>
          <a:xfrm>
            <a:off x="838200" y="1302327"/>
            <a:ext cx="10515600" cy="4874636"/>
          </a:xfrm>
        </p:spPr>
        <p:txBody>
          <a:bodyPr>
            <a:normAutofit lnSpcReduction="10000"/>
          </a:bodyPr>
          <a:lstStyle/>
          <a:p>
            <a:pPr algn="just"/>
            <a:r>
              <a:rPr lang="en-AU" u="sng" dirty="0"/>
              <a:t>Syntactic meaning </a:t>
            </a:r>
            <a:r>
              <a:rPr lang="en-AU" dirty="0"/>
              <a:t>is the way in which specific word meanings are combined in order to produce meaningful phrases and sentences. Grammatically the sentence </a:t>
            </a:r>
            <a:r>
              <a:rPr lang="en-AU" i="1" dirty="0"/>
              <a:t>Green ideas sleep furiously </a:t>
            </a:r>
            <a:r>
              <a:rPr lang="en-AU" dirty="0"/>
              <a:t>is quite correct; however it makes no sense because this sentence is devoid of syntactic meaning.</a:t>
            </a:r>
            <a:endParaRPr lang="ru-RU" dirty="0"/>
          </a:p>
          <a:p>
            <a:pPr algn="just"/>
            <a:r>
              <a:rPr lang="en-AU" u="sng" dirty="0"/>
              <a:t>Syntactic form </a:t>
            </a:r>
            <a:r>
              <a:rPr lang="en-AU" dirty="0"/>
              <a:t>is the distributional pattern of the unit: </a:t>
            </a:r>
            <a:r>
              <a:rPr lang="en-AU" i="1" dirty="0"/>
              <a:t>The policeman stops the car. – </a:t>
            </a:r>
            <a:r>
              <a:rPr lang="en-AU" dirty="0"/>
              <a:t>N1 + V + N2.</a:t>
            </a:r>
            <a:endParaRPr lang="ru-RU" dirty="0"/>
          </a:p>
          <a:p>
            <a:pPr algn="just"/>
            <a:r>
              <a:rPr lang="en-AU" u="sng" dirty="0"/>
              <a:t>Syntactic function </a:t>
            </a:r>
            <a:r>
              <a:rPr lang="en-AU" dirty="0"/>
              <a:t>may be described </a:t>
            </a:r>
            <a:r>
              <a:rPr lang="en-AU" dirty="0" smtClean="0"/>
              <a:t>as </a:t>
            </a:r>
            <a:r>
              <a:rPr lang="en-US" dirty="0"/>
              <a:t> is the grammatical relationship of </a:t>
            </a:r>
            <a:r>
              <a:rPr lang="en-US" dirty="0" smtClean="0"/>
              <a:t>one constituent</a:t>
            </a:r>
            <a:r>
              <a:rPr lang="en-US" dirty="0"/>
              <a:t> </a:t>
            </a:r>
            <a:r>
              <a:rPr lang="en-US" dirty="0" smtClean="0"/>
              <a:t>to </a:t>
            </a:r>
            <a:r>
              <a:rPr lang="en-US" dirty="0"/>
              <a:t>another within a syntactic </a:t>
            </a:r>
            <a:r>
              <a:rPr lang="en-US" dirty="0" smtClean="0"/>
              <a:t>construction (a clause/a phrase, e.g. </a:t>
            </a:r>
            <a:r>
              <a:rPr lang="en-AU" i="1" dirty="0"/>
              <a:t>a long </a:t>
            </a:r>
            <a:r>
              <a:rPr lang="en-AU" i="1" dirty="0" smtClean="0"/>
              <a:t>story - </a:t>
            </a:r>
            <a:r>
              <a:rPr lang="en-AU" dirty="0"/>
              <a:t>the word “</a:t>
            </a:r>
            <a:r>
              <a:rPr lang="en-AU" i="1" dirty="0"/>
              <a:t>long</a:t>
            </a:r>
            <a:r>
              <a:rPr lang="en-AU" dirty="0"/>
              <a:t>” is in subordinate attributive relations to the head element</a:t>
            </a:r>
            <a:r>
              <a:rPr lang="en-US" dirty="0" smtClean="0"/>
              <a:t>). </a:t>
            </a:r>
            <a:r>
              <a:rPr lang="en-AU" dirty="0" smtClean="0"/>
              <a:t>Syntactic </a:t>
            </a:r>
            <a:r>
              <a:rPr lang="en-AU" dirty="0"/>
              <a:t>function of a unit in </a:t>
            </a:r>
            <a:r>
              <a:rPr lang="en-AU" dirty="0" smtClean="0"/>
              <a:t>a sentence - object</a:t>
            </a:r>
            <a:r>
              <a:rPr lang="en-AU" dirty="0"/>
              <a:t>, subject, predicate, </a:t>
            </a:r>
            <a:r>
              <a:rPr lang="en-AU" dirty="0" smtClean="0"/>
              <a:t>etc.</a:t>
            </a:r>
          </a:p>
          <a:p>
            <a:pPr marL="0" indent="0" algn="just">
              <a:buNone/>
            </a:pPr>
            <a:endParaRPr lang="ru-RU" dirty="0"/>
          </a:p>
        </p:txBody>
      </p:sp>
    </p:spTree>
    <p:extLst>
      <p:ext uri="{BB962C8B-B14F-4D97-AF65-F5344CB8AC3E}">
        <p14:creationId xmlns:p14="http://schemas.microsoft.com/office/powerpoint/2010/main" val="366831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854075"/>
          </a:xfrm>
        </p:spPr>
        <p:txBody>
          <a:bodyPr/>
          <a:lstStyle/>
          <a:p>
            <a:r>
              <a:rPr lang="en-AU" dirty="0"/>
              <a:t>Basic syntactic notions</a:t>
            </a:r>
            <a:endParaRPr lang="ru-RU" dirty="0"/>
          </a:p>
        </p:txBody>
      </p:sp>
      <p:sp>
        <p:nvSpPr>
          <p:cNvPr id="3" name="Объект 2"/>
          <p:cNvSpPr>
            <a:spLocks noGrp="1"/>
          </p:cNvSpPr>
          <p:nvPr>
            <p:ph idx="1"/>
          </p:nvPr>
        </p:nvSpPr>
        <p:spPr>
          <a:xfrm>
            <a:off x="838200" y="1219200"/>
            <a:ext cx="10515600" cy="5237018"/>
          </a:xfrm>
        </p:spPr>
        <p:txBody>
          <a:bodyPr>
            <a:normAutofit fontScale="92500" lnSpcReduction="10000"/>
          </a:bodyPr>
          <a:lstStyle/>
          <a:p>
            <a:r>
              <a:rPr lang="en-AU" u="sng" dirty="0"/>
              <a:t>Syntactic relations </a:t>
            </a:r>
            <a:r>
              <a:rPr lang="en-AU" dirty="0"/>
              <a:t>may be described as syntagmatic relations which are observed between syntactic units. </a:t>
            </a:r>
            <a:endParaRPr lang="en-AU" dirty="0" smtClean="0"/>
          </a:p>
          <a:p>
            <a:r>
              <a:rPr lang="en-AU" dirty="0" smtClean="0"/>
              <a:t>In </a:t>
            </a:r>
            <a:r>
              <a:rPr lang="en-AU" dirty="0"/>
              <a:t>accordance with the types of syntactical connection between the components, syntactic units can go into </a:t>
            </a:r>
            <a:r>
              <a:rPr lang="en-AU" u="sng" dirty="0"/>
              <a:t>3 types of syntactic relations</a:t>
            </a:r>
            <a:r>
              <a:rPr lang="en-AU" dirty="0"/>
              <a:t>:</a:t>
            </a:r>
            <a:endParaRPr lang="ru-RU" dirty="0"/>
          </a:p>
          <a:p>
            <a:pPr lvl="0"/>
            <a:r>
              <a:rPr lang="en-AU" u="sng" dirty="0"/>
              <a:t>Coordination</a:t>
            </a:r>
            <a:r>
              <a:rPr lang="en-AU" b="1" dirty="0"/>
              <a:t> –</a:t>
            </a:r>
            <a:r>
              <a:rPr lang="en-AU" dirty="0"/>
              <a:t> syntagmatic relations of independence. </a:t>
            </a:r>
            <a:endParaRPr lang="en-AU" dirty="0" smtClean="0"/>
          </a:p>
          <a:p>
            <a:pPr marL="0" lvl="0" indent="0">
              <a:buNone/>
            </a:pPr>
            <a:r>
              <a:rPr lang="en-AU" dirty="0" smtClean="0"/>
              <a:t>           - observed </a:t>
            </a:r>
            <a:r>
              <a:rPr lang="en-AU" dirty="0"/>
              <a:t>on the levels of phrase, sentence and text. </a:t>
            </a:r>
            <a:endParaRPr lang="en-AU" dirty="0" smtClean="0"/>
          </a:p>
          <a:p>
            <a:pPr marL="0" lvl="0" indent="0">
              <a:buNone/>
            </a:pPr>
            <a:r>
              <a:rPr lang="en-AU" dirty="0" smtClean="0"/>
              <a:t>           - symmetric - characterized </a:t>
            </a:r>
            <a:r>
              <a:rPr lang="en-AU" dirty="0"/>
              <a:t>by the possibility of complete interchangeability of its elements, e.g. </a:t>
            </a:r>
            <a:r>
              <a:rPr lang="en-AU" i="1" dirty="0"/>
              <a:t>cats and </a:t>
            </a:r>
            <a:r>
              <a:rPr lang="en-AU" i="1" dirty="0" smtClean="0"/>
              <a:t>dogs</a:t>
            </a:r>
            <a:r>
              <a:rPr lang="en-AU" dirty="0" smtClean="0"/>
              <a:t>.</a:t>
            </a:r>
          </a:p>
          <a:p>
            <a:pPr marL="0" lvl="0" indent="0">
              <a:buNone/>
            </a:pPr>
            <a:r>
              <a:rPr lang="en-AU" dirty="0"/>
              <a:t> </a:t>
            </a:r>
            <a:r>
              <a:rPr lang="en-AU" dirty="0" smtClean="0"/>
              <a:t>          - asymmetric - the </a:t>
            </a:r>
            <a:r>
              <a:rPr lang="en-AU" dirty="0"/>
              <a:t>elements have a fixed position, e.g. </a:t>
            </a:r>
            <a:r>
              <a:rPr lang="en-AU" i="1" dirty="0"/>
              <a:t>ladies and gentlemen</a:t>
            </a:r>
            <a:r>
              <a:rPr lang="en-AU" dirty="0"/>
              <a:t>. </a:t>
            </a:r>
            <a:endParaRPr lang="en-AU" dirty="0" smtClean="0"/>
          </a:p>
          <a:p>
            <a:pPr marL="0" lvl="0" indent="0">
              <a:buNone/>
            </a:pPr>
            <a:r>
              <a:rPr lang="en-AU" dirty="0" smtClean="0"/>
              <a:t>          - types </a:t>
            </a:r>
            <a:r>
              <a:rPr lang="en-AU" dirty="0"/>
              <a:t>of connection may be copulative (</a:t>
            </a:r>
            <a:r>
              <a:rPr lang="en-AU" i="1" dirty="0"/>
              <a:t>he </a:t>
            </a:r>
            <a:r>
              <a:rPr lang="en-AU" i="1" u="sng" dirty="0"/>
              <a:t>and</a:t>
            </a:r>
            <a:r>
              <a:rPr lang="en-AU" i="1" dirty="0"/>
              <a:t> she</a:t>
            </a:r>
            <a:r>
              <a:rPr lang="en-AU" dirty="0"/>
              <a:t>), disjunctive (</a:t>
            </a:r>
            <a:r>
              <a:rPr lang="en-AU" i="1" dirty="0"/>
              <a:t>you </a:t>
            </a:r>
            <a:r>
              <a:rPr lang="en-AU" i="1" u="sng" dirty="0"/>
              <a:t>or </a:t>
            </a:r>
            <a:r>
              <a:rPr lang="en-AU" i="1" dirty="0"/>
              <a:t>me</a:t>
            </a:r>
            <a:r>
              <a:rPr lang="en-AU" dirty="0"/>
              <a:t>), adversative (</a:t>
            </a:r>
            <a:r>
              <a:rPr lang="en-AU" i="1" dirty="0"/>
              <a:t>small but comfortable</a:t>
            </a:r>
            <a:r>
              <a:rPr lang="en-AU" dirty="0"/>
              <a:t>) and causative-consecutive (on the sentence and text levels only).</a:t>
            </a:r>
            <a:endParaRPr lang="ru-RU" dirty="0"/>
          </a:p>
          <a:p>
            <a:endParaRPr lang="ru-RU" dirty="0"/>
          </a:p>
        </p:txBody>
      </p:sp>
    </p:spTree>
    <p:extLst>
      <p:ext uri="{BB962C8B-B14F-4D97-AF65-F5344CB8AC3E}">
        <p14:creationId xmlns:p14="http://schemas.microsoft.com/office/powerpoint/2010/main" val="82330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729384"/>
          </a:xfrm>
        </p:spPr>
        <p:txBody>
          <a:bodyPr/>
          <a:lstStyle/>
          <a:p>
            <a:r>
              <a:rPr lang="en-AU" dirty="0"/>
              <a:t>Basic syntactic notions</a:t>
            </a:r>
            <a:endParaRPr lang="ru-RU" dirty="0"/>
          </a:p>
        </p:txBody>
      </p:sp>
      <p:sp>
        <p:nvSpPr>
          <p:cNvPr id="3" name="Объект 2"/>
          <p:cNvSpPr>
            <a:spLocks noGrp="1"/>
          </p:cNvSpPr>
          <p:nvPr>
            <p:ph idx="1"/>
          </p:nvPr>
        </p:nvSpPr>
        <p:spPr>
          <a:xfrm>
            <a:off x="838200" y="1288473"/>
            <a:ext cx="10515600" cy="5220999"/>
          </a:xfrm>
        </p:spPr>
        <p:txBody>
          <a:bodyPr>
            <a:normAutofit fontScale="92500" lnSpcReduction="10000"/>
          </a:bodyPr>
          <a:lstStyle/>
          <a:p>
            <a:pPr lvl="0"/>
            <a:r>
              <a:rPr lang="en-AU" u="sng" dirty="0"/>
              <a:t>Subordination</a:t>
            </a:r>
            <a:r>
              <a:rPr lang="en-AU" b="1" dirty="0"/>
              <a:t> </a:t>
            </a:r>
            <a:r>
              <a:rPr lang="en-AU" dirty="0"/>
              <a:t>– syntagmatic relations of dependence. </a:t>
            </a:r>
            <a:endParaRPr lang="en-AU" dirty="0" smtClean="0"/>
          </a:p>
          <a:p>
            <a:r>
              <a:rPr lang="en-AU" dirty="0" smtClean="0"/>
              <a:t> </a:t>
            </a:r>
            <a:r>
              <a:rPr lang="en-AU" dirty="0"/>
              <a:t>observed between the constituent parts having different linguistic </a:t>
            </a:r>
            <a:r>
              <a:rPr lang="en-AU" dirty="0" smtClean="0"/>
              <a:t>rank, occur </a:t>
            </a:r>
            <a:r>
              <a:rPr lang="en-AU" dirty="0"/>
              <a:t>on the levels of the phrase and sentence. </a:t>
            </a:r>
            <a:endParaRPr lang="ru-RU" dirty="0"/>
          </a:p>
          <a:p>
            <a:r>
              <a:rPr lang="en-AU" dirty="0"/>
              <a:t>Subordination may be of 3 different kinds:</a:t>
            </a:r>
            <a:endParaRPr lang="ru-RU" dirty="0"/>
          </a:p>
          <a:p>
            <a:pPr marL="0" indent="0">
              <a:buNone/>
            </a:pPr>
            <a:r>
              <a:rPr lang="en-AU" dirty="0" smtClean="0"/>
              <a:t>                – </a:t>
            </a:r>
            <a:r>
              <a:rPr lang="en-AU" dirty="0"/>
              <a:t>adverbial (</a:t>
            </a:r>
            <a:r>
              <a:rPr lang="en-AU" i="1" dirty="0"/>
              <a:t>to work </a:t>
            </a:r>
            <a:r>
              <a:rPr lang="en-AU" i="1" u="sng" dirty="0"/>
              <a:t>hard</a:t>
            </a:r>
            <a:r>
              <a:rPr lang="en-AU" dirty="0"/>
              <a:t>), </a:t>
            </a:r>
            <a:endParaRPr lang="ru-RU" dirty="0"/>
          </a:p>
          <a:p>
            <a:pPr marL="0" indent="0">
              <a:buNone/>
            </a:pPr>
            <a:r>
              <a:rPr lang="en-AU" dirty="0" smtClean="0"/>
              <a:t>                - </a:t>
            </a:r>
            <a:r>
              <a:rPr lang="en-AU" dirty="0"/>
              <a:t>objective (</a:t>
            </a:r>
            <a:r>
              <a:rPr lang="en-AU" i="1" dirty="0"/>
              <a:t>to pose a </a:t>
            </a:r>
            <a:r>
              <a:rPr lang="en-AU" i="1" u="sng" dirty="0"/>
              <a:t>problem</a:t>
            </a:r>
            <a:r>
              <a:rPr lang="en-AU" dirty="0"/>
              <a:t>) </a:t>
            </a:r>
            <a:endParaRPr lang="ru-RU" dirty="0"/>
          </a:p>
          <a:p>
            <a:pPr marL="0" indent="0">
              <a:buNone/>
            </a:pPr>
            <a:r>
              <a:rPr lang="en-AU" dirty="0" smtClean="0"/>
              <a:t>                - </a:t>
            </a:r>
            <a:r>
              <a:rPr lang="en-AU" dirty="0"/>
              <a:t>attributive (</a:t>
            </a:r>
            <a:r>
              <a:rPr lang="en-AU" i="1" dirty="0"/>
              <a:t>an </a:t>
            </a:r>
            <a:r>
              <a:rPr lang="en-AU" i="1" u="sng" dirty="0"/>
              <a:t>amazing show</a:t>
            </a:r>
            <a:r>
              <a:rPr lang="en-AU" dirty="0"/>
              <a:t>). </a:t>
            </a:r>
            <a:endParaRPr lang="ru-RU" dirty="0"/>
          </a:p>
          <a:p>
            <a:r>
              <a:rPr lang="en-AU" dirty="0"/>
              <a:t>Furthermore, types of subordination may be different as well:</a:t>
            </a:r>
            <a:endParaRPr lang="ru-RU" dirty="0"/>
          </a:p>
          <a:p>
            <a:r>
              <a:rPr lang="en-AU" dirty="0"/>
              <a:t>– agreement (</a:t>
            </a:r>
            <a:r>
              <a:rPr lang="en-AU" i="1" u="sng" dirty="0"/>
              <a:t>this</a:t>
            </a:r>
            <a:r>
              <a:rPr lang="en-AU" i="1" dirty="0"/>
              <a:t> idea – </a:t>
            </a:r>
            <a:r>
              <a:rPr lang="en-AU" i="1" u="sng" dirty="0"/>
              <a:t>these</a:t>
            </a:r>
            <a:r>
              <a:rPr lang="en-AU" i="1" dirty="0"/>
              <a:t> ideas</a:t>
            </a:r>
            <a:r>
              <a:rPr lang="en-AU" dirty="0"/>
              <a:t>), </a:t>
            </a:r>
            <a:endParaRPr lang="ru-RU" dirty="0"/>
          </a:p>
          <a:p>
            <a:r>
              <a:rPr lang="en-AU" dirty="0"/>
              <a:t>- government (</a:t>
            </a:r>
            <a:r>
              <a:rPr lang="en-AU" i="1" dirty="0"/>
              <a:t>invite </a:t>
            </a:r>
            <a:r>
              <a:rPr lang="en-AU" i="1" u="sng" dirty="0"/>
              <a:t>us</a:t>
            </a:r>
            <a:r>
              <a:rPr lang="en-AU" i="1" dirty="0"/>
              <a:t>; solve </a:t>
            </a:r>
            <a:r>
              <a:rPr lang="en-AU" i="1" u="sng" dirty="0"/>
              <a:t>the problem</a:t>
            </a:r>
            <a:r>
              <a:rPr lang="en-AU" i="1" dirty="0"/>
              <a:t>; wait </a:t>
            </a:r>
            <a:r>
              <a:rPr lang="en-AU" i="1" u="sng" dirty="0"/>
              <a:t>for me</a:t>
            </a:r>
            <a:r>
              <a:rPr lang="en-AU" dirty="0"/>
              <a:t>), </a:t>
            </a:r>
            <a:endParaRPr lang="ru-RU" dirty="0"/>
          </a:p>
          <a:p>
            <a:r>
              <a:rPr lang="en-AU" dirty="0"/>
              <a:t>- adjoining (</a:t>
            </a:r>
            <a:r>
              <a:rPr lang="en-AU" i="1" u="sng" dirty="0"/>
              <a:t>just</a:t>
            </a:r>
            <a:r>
              <a:rPr lang="en-AU" i="1" dirty="0"/>
              <a:t> now, </a:t>
            </a:r>
            <a:r>
              <a:rPr lang="en-AU" i="1" u="sng" dirty="0"/>
              <a:t>only</a:t>
            </a:r>
            <a:r>
              <a:rPr lang="en-AU" i="1" dirty="0"/>
              <a:t> you, </a:t>
            </a:r>
            <a:r>
              <a:rPr lang="en-AU" i="1" u="sng" dirty="0"/>
              <a:t>even</a:t>
            </a:r>
            <a:r>
              <a:rPr lang="en-AU" i="1" dirty="0"/>
              <a:t> better, etc.</a:t>
            </a:r>
            <a:r>
              <a:rPr lang="en-AU" dirty="0"/>
              <a:t>)</a:t>
            </a:r>
            <a:endParaRPr lang="ru-RU" dirty="0"/>
          </a:p>
          <a:p>
            <a:r>
              <a:rPr lang="en-AU" dirty="0"/>
              <a:t>- enclosure (</a:t>
            </a:r>
            <a:r>
              <a:rPr lang="en-AU" i="1" dirty="0"/>
              <a:t>a really hot day, an on-the-spot speech, etc.</a:t>
            </a:r>
            <a:r>
              <a:rPr lang="en-AU" dirty="0"/>
              <a:t>).</a:t>
            </a:r>
            <a:endParaRPr lang="ru-RU" dirty="0"/>
          </a:p>
          <a:p>
            <a:endParaRPr lang="ru-RU" dirty="0"/>
          </a:p>
        </p:txBody>
      </p:sp>
    </p:spTree>
    <p:extLst>
      <p:ext uri="{BB962C8B-B14F-4D97-AF65-F5344CB8AC3E}">
        <p14:creationId xmlns:p14="http://schemas.microsoft.com/office/powerpoint/2010/main" val="22148283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80548"/>
          </a:xfrm>
        </p:spPr>
        <p:txBody>
          <a:bodyPr/>
          <a:lstStyle/>
          <a:p>
            <a:r>
              <a:rPr lang="en-AU" dirty="0"/>
              <a:t>Basic syntactic notions</a:t>
            </a:r>
            <a:endParaRPr lang="ru-RU" dirty="0"/>
          </a:p>
        </p:txBody>
      </p:sp>
      <p:sp>
        <p:nvSpPr>
          <p:cNvPr id="3" name="Объект 2"/>
          <p:cNvSpPr>
            <a:spLocks noGrp="1"/>
          </p:cNvSpPr>
          <p:nvPr>
            <p:ph idx="1"/>
          </p:nvPr>
        </p:nvSpPr>
        <p:spPr>
          <a:xfrm>
            <a:off x="838200" y="1939636"/>
            <a:ext cx="10515600" cy="4488873"/>
          </a:xfrm>
        </p:spPr>
        <p:txBody>
          <a:bodyPr>
            <a:normAutofit/>
          </a:bodyPr>
          <a:lstStyle/>
          <a:p>
            <a:pPr lvl="0"/>
            <a:r>
              <a:rPr lang="en-AU" sz="3200" u="sng" dirty="0"/>
              <a:t>Predication</a:t>
            </a:r>
            <a:r>
              <a:rPr lang="en-AU" sz="3200" b="1" dirty="0"/>
              <a:t> </a:t>
            </a:r>
            <a:r>
              <a:rPr lang="en-AU" sz="3200" dirty="0"/>
              <a:t>– syntagmatic relations of interdependence. </a:t>
            </a:r>
            <a:endParaRPr lang="en-AU" sz="3200" dirty="0" smtClean="0"/>
          </a:p>
          <a:p>
            <a:pPr lvl="0"/>
            <a:r>
              <a:rPr lang="en-AU" sz="3200" dirty="0" smtClean="0"/>
              <a:t>two </a:t>
            </a:r>
            <a:r>
              <a:rPr lang="en-AU" sz="3200" dirty="0"/>
              <a:t>kinds – </a:t>
            </a:r>
            <a:r>
              <a:rPr lang="en-AU" sz="3200" u="sng" dirty="0" smtClean="0"/>
              <a:t>primary:</a:t>
            </a:r>
            <a:r>
              <a:rPr lang="en-AU" sz="3200" dirty="0" smtClean="0"/>
              <a:t> on </a:t>
            </a:r>
            <a:r>
              <a:rPr lang="en-AU" sz="3200" dirty="0"/>
              <a:t>the sentence </a:t>
            </a:r>
            <a:r>
              <a:rPr lang="en-AU" sz="3200" dirty="0" smtClean="0"/>
              <a:t>level - between </a:t>
            </a:r>
            <a:r>
              <a:rPr lang="en-AU" sz="3200" dirty="0"/>
              <a:t>the subject and the predicate of the sentence </a:t>
            </a:r>
            <a:endParaRPr lang="en-AU" sz="3200" dirty="0" smtClean="0"/>
          </a:p>
          <a:p>
            <a:pPr lvl="0"/>
            <a:r>
              <a:rPr lang="en-AU" sz="3200" u="sng" dirty="0"/>
              <a:t>s</a:t>
            </a:r>
            <a:r>
              <a:rPr lang="en-AU" sz="3200" u="sng" dirty="0" smtClean="0"/>
              <a:t>econdary:</a:t>
            </a:r>
            <a:r>
              <a:rPr lang="en-AU" sz="3200" dirty="0" smtClean="0"/>
              <a:t> on </a:t>
            </a:r>
            <a:r>
              <a:rPr lang="en-AU" sz="3200" dirty="0"/>
              <a:t>the phrase </a:t>
            </a:r>
            <a:r>
              <a:rPr lang="en-AU" sz="3200" dirty="0" smtClean="0"/>
              <a:t>level - between </a:t>
            </a:r>
            <a:r>
              <a:rPr lang="en-AU" sz="3200" dirty="0"/>
              <a:t>nominal elements and non-finite forms of the </a:t>
            </a:r>
            <a:r>
              <a:rPr lang="en-AU" sz="3200" dirty="0" smtClean="0"/>
              <a:t>verb</a:t>
            </a:r>
            <a:r>
              <a:rPr lang="en-AU" sz="3200" dirty="0"/>
              <a:t>;</a:t>
            </a:r>
            <a:r>
              <a:rPr lang="en-AU" sz="3200" dirty="0" smtClean="0"/>
              <a:t> serves </a:t>
            </a:r>
            <a:r>
              <a:rPr lang="en-AU" sz="3200" dirty="0"/>
              <a:t>the basis for predicative complexes – gerundial, infinitive and participial phrases</a:t>
            </a:r>
            <a:r>
              <a:rPr lang="en-AU" sz="3200" dirty="0" smtClean="0"/>
              <a:t>.</a:t>
            </a:r>
            <a:endParaRPr lang="ru-RU" sz="3200" dirty="0"/>
          </a:p>
        </p:txBody>
      </p:sp>
    </p:spTree>
    <p:extLst>
      <p:ext uri="{BB962C8B-B14F-4D97-AF65-F5344CB8AC3E}">
        <p14:creationId xmlns:p14="http://schemas.microsoft.com/office/powerpoint/2010/main" val="3806497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895639"/>
          </a:xfrm>
        </p:spPr>
        <p:txBody>
          <a:bodyPr/>
          <a:lstStyle/>
          <a:p>
            <a:r>
              <a:rPr lang="en-US" dirty="0" smtClean="0"/>
              <a:t>The phrase</a:t>
            </a:r>
            <a:endParaRPr lang="ru-RU" dirty="0"/>
          </a:p>
        </p:txBody>
      </p:sp>
      <p:sp>
        <p:nvSpPr>
          <p:cNvPr id="3" name="Объект 2"/>
          <p:cNvSpPr>
            <a:spLocks noGrp="1"/>
          </p:cNvSpPr>
          <p:nvPr>
            <p:ph idx="1"/>
          </p:nvPr>
        </p:nvSpPr>
        <p:spPr>
          <a:xfrm>
            <a:off x="838200" y="1260764"/>
            <a:ext cx="10515600" cy="5334000"/>
          </a:xfrm>
        </p:spPr>
        <p:txBody>
          <a:bodyPr>
            <a:normAutofit fontScale="92500"/>
          </a:bodyPr>
          <a:lstStyle/>
          <a:p>
            <a:r>
              <a:rPr lang="en-AU" dirty="0" smtClean="0"/>
              <a:t>a </a:t>
            </a:r>
            <a:r>
              <a:rPr lang="en-AU" dirty="0"/>
              <a:t>syntagmatic unity of at least two notional words </a:t>
            </a:r>
            <a:r>
              <a:rPr lang="en-AU" dirty="0" smtClean="0"/>
              <a:t>:: any </a:t>
            </a:r>
            <a:r>
              <a:rPr lang="en-AU" dirty="0"/>
              <a:t>combination of a notional word with a function word (</a:t>
            </a:r>
            <a:r>
              <a:rPr lang="en-AU" i="1" dirty="0"/>
              <a:t>in the soup</a:t>
            </a:r>
            <a:r>
              <a:rPr lang="en-AU" dirty="0"/>
              <a:t>) </a:t>
            </a:r>
            <a:r>
              <a:rPr lang="en-AU" dirty="0" smtClean="0"/>
              <a:t>(if it </a:t>
            </a:r>
            <a:r>
              <a:rPr lang="en-AU" dirty="0"/>
              <a:t>is not an analytical form of some word (such as </a:t>
            </a:r>
            <a:r>
              <a:rPr lang="en-AU" i="1" dirty="0"/>
              <a:t>has done, will read</a:t>
            </a:r>
            <a:r>
              <a:rPr lang="en-AU" dirty="0"/>
              <a:t>). </a:t>
            </a:r>
            <a:endParaRPr lang="ru-RU" dirty="0"/>
          </a:p>
          <a:p>
            <a:r>
              <a:rPr lang="en-AU" dirty="0"/>
              <a:t>g</a:t>
            </a:r>
            <a:r>
              <a:rPr lang="en-AU" dirty="0" smtClean="0"/>
              <a:t>eneral </a:t>
            </a:r>
            <a:r>
              <a:rPr lang="en-AU" dirty="0"/>
              <a:t>characteristics of the phrase (word-combination, word-group) are as follows:</a:t>
            </a:r>
            <a:endParaRPr lang="ru-RU" dirty="0"/>
          </a:p>
          <a:p>
            <a:pPr marL="0" indent="0">
              <a:buNone/>
            </a:pPr>
            <a:r>
              <a:rPr lang="en-AU" dirty="0" smtClean="0"/>
              <a:t>   1</a:t>
            </a:r>
            <a:r>
              <a:rPr lang="en-AU" dirty="0"/>
              <a:t>) </a:t>
            </a:r>
            <a:r>
              <a:rPr lang="en-AU" dirty="0" smtClean="0"/>
              <a:t>as </a:t>
            </a:r>
            <a:r>
              <a:rPr lang="en-AU" dirty="0"/>
              <a:t>a naming unit it differs from a compound word because the number of constituents in a phrase corresponds to the number of different </a:t>
            </a:r>
            <a:r>
              <a:rPr lang="en-AU" dirty="0" err="1"/>
              <a:t>denotats</a:t>
            </a:r>
            <a:r>
              <a:rPr lang="en-AU" dirty="0"/>
              <a:t>: </a:t>
            </a:r>
            <a:r>
              <a:rPr lang="en-AU" i="1" dirty="0"/>
              <a:t>a green house – </a:t>
            </a:r>
            <a:r>
              <a:rPr lang="uk-UA" i="1" dirty="0"/>
              <a:t>зелений будинок</a:t>
            </a:r>
            <a:r>
              <a:rPr lang="en-AU" i="1" dirty="0"/>
              <a:t>, a </a:t>
            </a:r>
            <a:r>
              <a:rPr lang="en-US" i="1" dirty="0"/>
              <a:t>greenhouse</a:t>
            </a:r>
            <a:r>
              <a:rPr lang="en-AU" i="1" dirty="0"/>
              <a:t> – </a:t>
            </a:r>
            <a:r>
              <a:rPr lang="uk-UA" i="1" dirty="0"/>
              <a:t>парник</a:t>
            </a:r>
            <a:r>
              <a:rPr lang="en-US" dirty="0"/>
              <a:t>.</a:t>
            </a:r>
            <a:endParaRPr lang="ru-RU" dirty="0"/>
          </a:p>
          <a:p>
            <a:pPr marL="0" indent="0">
              <a:buNone/>
            </a:pPr>
            <a:r>
              <a:rPr lang="en-AU" dirty="0" smtClean="0"/>
              <a:t>   2</a:t>
            </a:r>
            <a:r>
              <a:rPr lang="en-AU" dirty="0"/>
              <a:t>) </a:t>
            </a:r>
            <a:r>
              <a:rPr lang="en-US" dirty="0"/>
              <a:t>a</a:t>
            </a:r>
            <a:r>
              <a:rPr lang="en-US" dirty="0" smtClean="0"/>
              <a:t> </a:t>
            </a:r>
            <a:r>
              <a:rPr lang="en-AU" dirty="0"/>
              <a:t>phrase</a:t>
            </a:r>
            <a:r>
              <a:rPr lang="en-US" dirty="0"/>
              <a:t> is a dependent syntactic unit, it is not a communicative unit and has no intonation pattern of its own</a:t>
            </a:r>
            <a:r>
              <a:rPr lang="en-AU" i="1" dirty="0"/>
              <a:t>.</a:t>
            </a:r>
            <a:endParaRPr lang="ru-RU" dirty="0"/>
          </a:p>
          <a:p>
            <a:pPr marL="0" indent="0">
              <a:buNone/>
            </a:pPr>
            <a:r>
              <a:rPr lang="en-US" dirty="0" smtClean="0"/>
              <a:t>   3</a:t>
            </a:r>
            <a:r>
              <a:rPr lang="en-US" dirty="0"/>
              <a:t>)</a:t>
            </a:r>
            <a:r>
              <a:rPr lang="en-AU" dirty="0"/>
              <a:t> </a:t>
            </a:r>
            <a:r>
              <a:rPr lang="en-AU" dirty="0" smtClean="0"/>
              <a:t>each </a:t>
            </a:r>
            <a:r>
              <a:rPr lang="en-AU" dirty="0"/>
              <a:t>component of the phrase can undergo grammatical changes leaving the identity of the whole unit untouched: </a:t>
            </a:r>
            <a:r>
              <a:rPr lang="en-AU" i="1" dirty="0"/>
              <a:t>to read a book – to read books</a:t>
            </a:r>
            <a:endParaRPr lang="ru-RU" dirty="0"/>
          </a:p>
          <a:p>
            <a:endParaRPr lang="ru-RU" dirty="0"/>
          </a:p>
        </p:txBody>
      </p:sp>
    </p:spTree>
    <p:extLst>
      <p:ext uri="{BB962C8B-B14F-4D97-AF65-F5344CB8AC3E}">
        <p14:creationId xmlns:p14="http://schemas.microsoft.com/office/powerpoint/2010/main" val="1348955298"/>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1058</TotalTime>
  <Words>3330</Words>
  <Application>Microsoft Office PowerPoint</Application>
  <PresentationFormat>Широкоэкранный</PresentationFormat>
  <Paragraphs>225</Paragraphs>
  <Slides>28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28</vt:i4>
      </vt:variant>
    </vt:vector>
  </HeadingPairs>
  <TitlesOfParts>
    <vt:vector size="33" baseType="lpstr">
      <vt:lpstr>Arial</vt:lpstr>
      <vt:lpstr>Calibri</vt:lpstr>
      <vt:lpstr>Calibri Light</vt:lpstr>
      <vt:lpstr>Times New Roman</vt:lpstr>
      <vt:lpstr>Тема Office</vt:lpstr>
      <vt:lpstr>Syntax as a branch of theoretical grammar </vt:lpstr>
      <vt:lpstr>Outline </vt:lpstr>
      <vt:lpstr>Syntax</vt:lpstr>
      <vt:lpstr>Basic syntactic notions: Syntactic unit </vt:lpstr>
      <vt:lpstr>Basic syntactic notions</vt:lpstr>
      <vt:lpstr>Basic syntactic notions</vt:lpstr>
      <vt:lpstr>Basic syntactic notions</vt:lpstr>
      <vt:lpstr>Basic syntactic notions</vt:lpstr>
      <vt:lpstr>The phrase</vt:lpstr>
      <vt:lpstr>The classification of phrases</vt:lpstr>
      <vt:lpstr>Subordinate phrases </vt:lpstr>
      <vt:lpstr>Predicative phrases </vt:lpstr>
      <vt:lpstr>The sentence </vt:lpstr>
      <vt:lpstr>Characteristic features of the sentence </vt:lpstr>
      <vt:lpstr>Characteristic features of the sentence </vt:lpstr>
      <vt:lpstr>The parts of the sentence </vt:lpstr>
      <vt:lpstr>The sentence </vt:lpstr>
      <vt:lpstr>Characteristic features of the sentence </vt:lpstr>
      <vt:lpstr>Characteristic features of the sentence </vt:lpstr>
      <vt:lpstr>The parts of the sentence </vt:lpstr>
      <vt:lpstr>Simple sentences</vt:lpstr>
      <vt:lpstr> The Semantic Aspect of the Sentence  </vt:lpstr>
      <vt:lpstr>The sentence actual division</vt:lpstr>
      <vt:lpstr>Structural types of sentences</vt:lpstr>
      <vt:lpstr>Clauses</vt:lpstr>
      <vt:lpstr>Complex sentences </vt:lpstr>
      <vt:lpstr>Complex sentences </vt:lpstr>
      <vt:lpstr>Reference literature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PHRASEOLOGY</dc:title>
  <dc:creator>ДАША</dc:creator>
  <cp:lastModifiedBy>ЛЮДМИЛА</cp:lastModifiedBy>
  <cp:revision>227</cp:revision>
  <dcterms:created xsi:type="dcterms:W3CDTF">2021-11-09T19:04:49Z</dcterms:created>
  <dcterms:modified xsi:type="dcterms:W3CDTF">2024-10-10T10:13:21Z</dcterms:modified>
</cp:coreProperties>
</file>