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9" d="100"/>
          <a:sy n="69" d="100"/>
        </p:scale>
        <p:origin x="56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uk-U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uk-U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E3CDC0-2AAB-4DB3-BC3D-284EC176E88F}" type="datetimeFigureOut">
              <a:rPr lang="uk-UA" smtClean="0"/>
              <a:t>19.12.2022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0BB803-B1AF-4B31-84C9-22A074E0C0C7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9156208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uk-U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uk-U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E3CDC0-2AAB-4DB3-BC3D-284EC176E88F}" type="datetimeFigureOut">
              <a:rPr lang="uk-UA" smtClean="0"/>
              <a:t>19.12.2022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0BB803-B1AF-4B31-84C9-22A074E0C0C7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6005136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uk-U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uk-U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E3CDC0-2AAB-4DB3-BC3D-284EC176E88F}" type="datetimeFigureOut">
              <a:rPr lang="uk-UA" smtClean="0"/>
              <a:t>19.12.2022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0BB803-B1AF-4B31-84C9-22A074E0C0C7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0025525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uk-U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uk-U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E3CDC0-2AAB-4DB3-BC3D-284EC176E88F}" type="datetimeFigureOut">
              <a:rPr lang="uk-UA" smtClean="0"/>
              <a:t>19.12.2022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0BB803-B1AF-4B31-84C9-22A074E0C0C7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7085885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uk-U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E3CDC0-2AAB-4DB3-BC3D-284EC176E88F}" type="datetimeFigureOut">
              <a:rPr lang="uk-UA" smtClean="0"/>
              <a:t>19.12.2022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0BB803-B1AF-4B31-84C9-22A074E0C0C7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5901749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uk-U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uk-U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uk-U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E3CDC0-2AAB-4DB3-BC3D-284EC176E88F}" type="datetimeFigureOut">
              <a:rPr lang="uk-UA" smtClean="0"/>
              <a:t>19.12.2022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0BB803-B1AF-4B31-84C9-22A074E0C0C7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4917098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uk-U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uk-U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uk-U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E3CDC0-2AAB-4DB3-BC3D-284EC176E88F}" type="datetimeFigureOut">
              <a:rPr lang="uk-UA" smtClean="0"/>
              <a:t>19.12.2022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0BB803-B1AF-4B31-84C9-22A074E0C0C7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2055369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uk-U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E3CDC0-2AAB-4DB3-BC3D-284EC176E88F}" type="datetimeFigureOut">
              <a:rPr lang="uk-UA" smtClean="0"/>
              <a:t>19.12.2022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0BB803-B1AF-4B31-84C9-22A074E0C0C7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4580177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E3CDC0-2AAB-4DB3-BC3D-284EC176E88F}" type="datetimeFigureOut">
              <a:rPr lang="uk-UA" smtClean="0"/>
              <a:t>19.12.2022</a:t>
            </a:fld>
            <a:endParaRPr lang="uk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0BB803-B1AF-4B31-84C9-22A074E0C0C7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8303989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uk-U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uk-U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E3CDC0-2AAB-4DB3-BC3D-284EC176E88F}" type="datetimeFigureOut">
              <a:rPr lang="uk-UA" smtClean="0"/>
              <a:t>19.12.2022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0BB803-B1AF-4B31-84C9-22A074E0C0C7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6167285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uk-U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E3CDC0-2AAB-4DB3-BC3D-284EC176E88F}" type="datetimeFigureOut">
              <a:rPr lang="uk-UA" smtClean="0"/>
              <a:t>19.12.2022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0BB803-B1AF-4B31-84C9-22A074E0C0C7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4452966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uk-U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uk-U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E3CDC0-2AAB-4DB3-BC3D-284EC176E88F}" type="datetimeFigureOut">
              <a:rPr lang="uk-UA" smtClean="0"/>
              <a:t>19.12.2022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0BB803-B1AF-4B31-84C9-22A074E0C0C7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2492829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smtClean="0"/>
              <a:t>Курсова</a:t>
            </a:r>
            <a:endParaRPr lang="uk-U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7867012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Курсова робота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dirty="0" smtClean="0"/>
              <a:t>Тема -  в</a:t>
            </a:r>
            <a:r>
              <a:rPr lang="uk-UA" dirty="0" err="1" smtClean="0"/>
              <a:t>ідповідає</a:t>
            </a:r>
            <a:r>
              <a:rPr lang="uk-UA" dirty="0" smtClean="0"/>
              <a:t> напрямку досліджень кваліфікаційної роботи магістра</a:t>
            </a:r>
          </a:p>
          <a:p>
            <a:endParaRPr lang="uk-UA" dirty="0"/>
          </a:p>
          <a:p>
            <a:r>
              <a:rPr lang="uk-UA" dirty="0" smtClean="0"/>
              <a:t>Мета:</a:t>
            </a:r>
          </a:p>
          <a:p>
            <a:r>
              <a:rPr lang="uk-UA" dirty="0" smtClean="0"/>
              <a:t>Побудова моделей інформаційних процесів та реалізація засобів збереження та обробки даних </a:t>
            </a:r>
          </a:p>
          <a:p>
            <a:endParaRPr lang="uk-UA" dirty="0" smtClean="0"/>
          </a:p>
          <a:p>
            <a:r>
              <a:rPr lang="uk-UA" dirty="0" smtClean="0"/>
              <a:t>Задачі:</a:t>
            </a:r>
          </a:p>
          <a:p>
            <a:r>
              <a:rPr lang="uk-UA" dirty="0" smtClean="0"/>
              <a:t>Моделювання інформаційного процесу</a:t>
            </a:r>
          </a:p>
          <a:p>
            <a:r>
              <a:rPr lang="uk-UA" dirty="0" smtClean="0"/>
              <a:t>Реалізація засобів збору даних (</a:t>
            </a:r>
            <a:r>
              <a:rPr lang="en-US" dirty="0" smtClean="0"/>
              <a:t>ETL, web scraping (parsing</a:t>
            </a:r>
            <a:r>
              <a:rPr lang="uk-UA" dirty="0" smtClean="0"/>
              <a:t>)</a:t>
            </a:r>
            <a:r>
              <a:rPr lang="en-US" dirty="0" smtClean="0"/>
              <a:t> etc.</a:t>
            </a:r>
            <a:r>
              <a:rPr lang="ru-RU" dirty="0" smtClean="0"/>
              <a:t>, </a:t>
            </a:r>
            <a:r>
              <a:rPr lang="en-US" dirty="0" smtClean="0"/>
              <a:t>data export</a:t>
            </a:r>
            <a:r>
              <a:rPr lang="ru-RU" dirty="0" smtClean="0"/>
              <a:t>)</a:t>
            </a:r>
            <a:endParaRPr lang="en-US" dirty="0" smtClean="0"/>
          </a:p>
          <a:p>
            <a:r>
              <a:rPr lang="ru-RU" dirty="0" smtClean="0"/>
              <a:t>Реал</a:t>
            </a:r>
            <a:r>
              <a:rPr lang="uk-UA" dirty="0" err="1" smtClean="0"/>
              <a:t>ізація</a:t>
            </a:r>
            <a:r>
              <a:rPr lang="uk-UA" dirty="0" smtClean="0"/>
              <a:t> </a:t>
            </a:r>
            <a:r>
              <a:rPr lang="en-US" dirty="0" smtClean="0"/>
              <a:t>data stream /data store </a:t>
            </a:r>
            <a:r>
              <a:rPr lang="ru-RU" dirty="0" smtClean="0"/>
              <a:t>об</a:t>
            </a:r>
            <a:r>
              <a:rPr lang="en-US" dirty="0" smtClean="0"/>
              <a:t>’</a:t>
            </a:r>
            <a:r>
              <a:rPr lang="uk-UA" dirty="0" err="1" smtClean="0"/>
              <a:t>єктів</a:t>
            </a:r>
            <a:endParaRPr lang="en-US" dirty="0" smtClean="0"/>
          </a:p>
          <a:p>
            <a:r>
              <a:rPr lang="uk-UA" dirty="0" smtClean="0"/>
              <a:t>Аналіз</a:t>
            </a:r>
            <a:r>
              <a:rPr lang="en-US" dirty="0" smtClean="0"/>
              <a:t>/</a:t>
            </a:r>
            <a:r>
              <a:rPr lang="ru-RU" dirty="0" err="1" smtClean="0"/>
              <a:t>симуляц</a:t>
            </a:r>
            <a:r>
              <a:rPr lang="uk-UA" dirty="0" err="1" smtClean="0"/>
              <a:t>ія</a:t>
            </a:r>
            <a:r>
              <a:rPr lang="uk-UA" dirty="0" smtClean="0"/>
              <a:t> інформаційного процесу (</a:t>
            </a:r>
            <a:r>
              <a:rPr lang="en-US" dirty="0" smtClean="0"/>
              <a:t>cloud tech, web services etc</a:t>
            </a:r>
            <a:r>
              <a:rPr lang="en-US" dirty="0"/>
              <a:t>.</a:t>
            </a:r>
            <a:r>
              <a:rPr lang="uk-UA" dirty="0" smtClean="0"/>
              <a:t>)</a:t>
            </a:r>
            <a:endParaRPr lang="en-US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155924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Структура курсової роботи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r>
              <a:rPr lang="uk-UA" dirty="0"/>
              <a:t>ВСТУП</a:t>
            </a:r>
            <a:endParaRPr lang="ru-RU" dirty="0"/>
          </a:p>
          <a:p>
            <a:r>
              <a:rPr lang="uk-UA" dirty="0"/>
              <a:t>1. ТЕОРЕТИЧНИЙ АНАЛІЗ МОДЕЛЙ ТА МЕТОДІВ ІНТЕЛЕКТУАЛЬНОГО АНАЛІЗУ ДАНИХ</a:t>
            </a:r>
            <a:endParaRPr lang="ru-RU" dirty="0"/>
          </a:p>
          <a:p>
            <a:r>
              <a:rPr lang="uk-UA" dirty="0"/>
              <a:t>1.1. Аналіз підходів до обробки великих обсягів даних</a:t>
            </a:r>
            <a:endParaRPr lang="ru-RU" dirty="0"/>
          </a:p>
          <a:p>
            <a:r>
              <a:rPr lang="uk-UA" dirty="0"/>
              <a:t>1.2. Постановка завдання</a:t>
            </a:r>
            <a:endParaRPr lang="ru-RU" dirty="0"/>
          </a:p>
          <a:p>
            <a:r>
              <a:rPr lang="uk-UA" dirty="0"/>
              <a:t>1.3. Обґрунтування вибору засобів реалізації.</a:t>
            </a:r>
            <a:endParaRPr lang="ru-RU" dirty="0"/>
          </a:p>
          <a:p>
            <a:r>
              <a:rPr lang="uk-UA" dirty="0"/>
              <a:t>2. ПРОЕКТУВАННЯ СХОВИЩА ДАНИХ </a:t>
            </a:r>
            <a:endParaRPr lang="ru-RU" dirty="0"/>
          </a:p>
          <a:p>
            <a:r>
              <a:rPr lang="uk-UA" dirty="0"/>
              <a:t>2.1. Аналіз структури </a:t>
            </a:r>
            <a:r>
              <a:rPr lang="en-US" dirty="0"/>
              <a:t>OLTP</a:t>
            </a:r>
            <a:r>
              <a:rPr lang="ru-RU" dirty="0"/>
              <a:t>-</a:t>
            </a:r>
            <a:r>
              <a:rPr lang="ru-RU" dirty="0" err="1"/>
              <a:t>системи</a:t>
            </a:r>
            <a:r>
              <a:rPr lang="ru-RU" dirty="0"/>
              <a:t> та </a:t>
            </a:r>
            <a:r>
              <a:rPr lang="ru-RU" dirty="0" err="1"/>
              <a:t>визначення</a:t>
            </a:r>
            <a:r>
              <a:rPr lang="ru-RU" dirty="0"/>
              <a:t> </a:t>
            </a:r>
            <a:r>
              <a:rPr lang="ru-RU" dirty="0" err="1"/>
              <a:t>даних</a:t>
            </a:r>
            <a:r>
              <a:rPr lang="ru-RU" dirty="0"/>
              <a:t> для переносу у </a:t>
            </a:r>
            <a:r>
              <a:rPr lang="ru-RU" dirty="0" err="1"/>
              <a:t>сховище</a:t>
            </a:r>
            <a:r>
              <a:rPr lang="uk-UA" dirty="0"/>
              <a:t> </a:t>
            </a:r>
            <a:endParaRPr lang="ru-RU" dirty="0"/>
          </a:p>
          <a:p>
            <a:r>
              <a:rPr lang="uk-UA" dirty="0"/>
              <a:t>2.2. Проектування сховища даних  </a:t>
            </a:r>
            <a:endParaRPr lang="ru-RU" dirty="0"/>
          </a:p>
          <a:p>
            <a:r>
              <a:rPr lang="uk-UA" dirty="0"/>
              <a:t>2.3. Реалізація переносу даних</a:t>
            </a:r>
            <a:endParaRPr lang="ru-RU" dirty="0"/>
          </a:p>
          <a:p>
            <a:r>
              <a:rPr lang="uk-UA" dirty="0"/>
              <a:t>3. РЕАЛІЗАЦІЯ ПІДСИСТЕМИ АНАЛІТИЧНОЇ ОБРОБКИ ДАНИХ </a:t>
            </a:r>
            <a:endParaRPr lang="ru-RU" dirty="0"/>
          </a:p>
          <a:p>
            <a:r>
              <a:rPr lang="uk-UA" dirty="0"/>
              <a:t>3.1. Вибір методів аналізу даних</a:t>
            </a:r>
            <a:endParaRPr lang="ru-RU" dirty="0"/>
          </a:p>
          <a:p>
            <a:r>
              <a:rPr lang="uk-UA" dirty="0"/>
              <a:t>3.2. Реалізація структур та моделей обробки даних </a:t>
            </a:r>
            <a:endParaRPr lang="ru-RU" dirty="0"/>
          </a:p>
          <a:p>
            <a:r>
              <a:rPr lang="uk-UA" dirty="0"/>
              <a:t>3.3. Організація звітності системи</a:t>
            </a:r>
            <a:endParaRPr lang="ru-RU" dirty="0"/>
          </a:p>
          <a:p>
            <a:r>
              <a:rPr lang="uk-UA" dirty="0"/>
              <a:t>ВИСНОВКИ</a:t>
            </a:r>
            <a:endParaRPr lang="ru-RU" dirty="0"/>
          </a:p>
          <a:p>
            <a:r>
              <a:rPr lang="uk-UA" dirty="0"/>
              <a:t>ЛІТЕРАТУРА </a:t>
            </a:r>
            <a:endParaRPr lang="ru-RU" dirty="0"/>
          </a:p>
          <a:p>
            <a:r>
              <a:rPr lang="uk-UA" dirty="0"/>
              <a:t>ДОДАТКИ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227722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Оцінювання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/>
          </p:nvPr>
        </p:nvGraphicFramePr>
        <p:xfrm>
          <a:off x="2911158" y="1836261"/>
          <a:ext cx="6369685" cy="4267200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205098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3956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87913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  <a:latin typeface="Times New Roman"/>
                          <a:ea typeface="Times New Roman"/>
                        </a:rPr>
                        <a:t>Критерій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  <a:latin typeface="Times New Roman"/>
                          <a:ea typeface="Times New Roman"/>
                        </a:rPr>
                        <a:t>Максимальна кількість балів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  <a:latin typeface="Times New Roman"/>
                          <a:ea typeface="Times New Roman"/>
                        </a:rPr>
                        <a:t>Примітка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  <a:latin typeface="Times New Roman"/>
                          <a:ea typeface="Times New Roman"/>
                        </a:rPr>
                        <a:t>Своєчасність затвердження теми та завдання на курсову роботу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  <a:latin typeface="Times New Roman"/>
                          <a:ea typeface="Times New Roman"/>
                        </a:rPr>
                        <a:t>5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  <a:latin typeface="Times New Roman"/>
                          <a:ea typeface="Times New Roman"/>
                        </a:rPr>
                        <a:t>Бали не нараховуються у випадку несвоєчасного затвердження теми та завдання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  <a:latin typeface="Times New Roman"/>
                          <a:ea typeface="Times New Roman"/>
                        </a:rPr>
                        <a:t>Якість оформлення пояснювальної записки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dirty="0" smtClean="0">
                          <a:effectLst/>
                          <a:latin typeface="Times New Roman"/>
                          <a:ea typeface="Times New Roman"/>
                        </a:rPr>
                        <a:t>20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  <a:latin typeface="Times New Roman"/>
                          <a:ea typeface="Times New Roman"/>
                        </a:rPr>
                        <a:t>Бали може бути знижено за порушення вимог до оформлення роботи, невідповідність структури курсової визначеним вимогам та ін.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  <a:latin typeface="Times New Roman"/>
                          <a:ea typeface="Times New Roman"/>
                        </a:rPr>
                        <a:t>Алгоритмічна, математична та функціональна складність розробленої інформаційної системи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dirty="0" smtClean="0">
                          <a:effectLst/>
                          <a:latin typeface="Times New Roman"/>
                          <a:ea typeface="Times New Roman"/>
                        </a:rPr>
                        <a:t>50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  <a:latin typeface="Times New Roman"/>
                          <a:ea typeface="Times New Roman"/>
                        </a:rPr>
                        <a:t>Оцінюється якість та коректність </a:t>
                      </a:r>
                      <a:r>
                        <a:rPr lang="uk-UA" sz="1400" dirty="0" smtClean="0">
                          <a:effectLst/>
                          <a:latin typeface="Times New Roman"/>
                          <a:ea typeface="Times New Roman"/>
                        </a:rPr>
                        <a:t>побудованих моделей, ефективність реалізації процесів збору та обробки даних, коректність запропонованого рішення зі збереження</a:t>
                      </a:r>
                      <a:r>
                        <a:rPr lang="uk-UA" sz="1400" baseline="0" dirty="0" smtClean="0">
                          <a:effectLst/>
                          <a:latin typeface="Times New Roman"/>
                          <a:ea typeface="Times New Roman"/>
                        </a:rPr>
                        <a:t> даних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  <a:latin typeface="Times New Roman"/>
                          <a:ea typeface="Times New Roman"/>
                        </a:rPr>
                        <a:t>Якість підготовленої доповіді та рівень захисту курсової роботи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dirty="0" smtClean="0">
                          <a:effectLst/>
                          <a:latin typeface="Times New Roman"/>
                          <a:ea typeface="Times New Roman"/>
                        </a:rPr>
                        <a:t>15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  <a:latin typeface="Times New Roman"/>
                          <a:ea typeface="Times New Roman"/>
                        </a:rPr>
                        <a:t>Бали може бути знижено за відсутність презентації (5 балів), некоректні відповіді на питання 10 балів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254547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270</Words>
  <Application>Microsoft Office PowerPoint</Application>
  <PresentationFormat>Widescreen</PresentationFormat>
  <Paragraphs>45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Times New Roman</vt:lpstr>
      <vt:lpstr>Office Theme</vt:lpstr>
      <vt:lpstr>Курсова</vt:lpstr>
      <vt:lpstr>Курсова робота</vt:lpstr>
      <vt:lpstr>Структура курсової роботи</vt:lpstr>
      <vt:lpstr>Оцінювання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Курсова</dc:title>
  <dc:creator>Сугоняк Інна Іванівна (Temabit Friends)</dc:creator>
  <cp:lastModifiedBy>Сугоняк Інна Іванівна (Temabit Friends)</cp:lastModifiedBy>
  <cp:revision>1</cp:revision>
  <dcterms:created xsi:type="dcterms:W3CDTF">2022-12-19T11:33:41Z</dcterms:created>
  <dcterms:modified xsi:type="dcterms:W3CDTF">2022-12-19T11:34:20Z</dcterms:modified>
</cp:coreProperties>
</file>