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 id="2147483662"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Lst>
  <p:sldSz cy="5143500" cx="9144000"/>
  <p:notesSz cx="6858000" cy="9144000"/>
  <p:embeddedFontLst>
    <p:embeddedFont>
      <p:font typeface="Play"/>
      <p:regular r:id="rId50"/>
      <p:bold r:id="rId5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0ADFBC6-A329-4E2D-AB66-D3088D95A76A}">
  <a:tblStyle styleId="{00ADFBC6-A329-4E2D-AB66-D3088D95A76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3.xml"/><Relationship Id="rId42" Type="http://schemas.openxmlformats.org/officeDocument/2006/relationships/slide" Target="slides/slide35.xml"/><Relationship Id="rId41" Type="http://schemas.openxmlformats.org/officeDocument/2006/relationships/slide" Target="slides/slide34.xml"/><Relationship Id="rId44" Type="http://schemas.openxmlformats.org/officeDocument/2006/relationships/slide" Target="slides/slide37.xml"/><Relationship Id="rId43" Type="http://schemas.openxmlformats.org/officeDocument/2006/relationships/slide" Target="slides/slide36.xml"/><Relationship Id="rId46" Type="http://schemas.openxmlformats.org/officeDocument/2006/relationships/slide" Target="slides/slide39.xml"/><Relationship Id="rId45" Type="http://schemas.openxmlformats.org/officeDocument/2006/relationships/slide" Target="slides/slide38.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48" Type="http://schemas.openxmlformats.org/officeDocument/2006/relationships/slide" Target="slides/slide41.xml"/><Relationship Id="rId47" Type="http://schemas.openxmlformats.org/officeDocument/2006/relationships/slide" Target="slides/slide40.xml"/><Relationship Id="rId49" Type="http://schemas.openxmlformats.org/officeDocument/2006/relationships/slide" Target="slides/slide4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33" Type="http://schemas.openxmlformats.org/officeDocument/2006/relationships/slide" Target="slides/slide26.xml"/><Relationship Id="rId32" Type="http://schemas.openxmlformats.org/officeDocument/2006/relationships/slide" Target="slides/slide25.xml"/><Relationship Id="rId35" Type="http://schemas.openxmlformats.org/officeDocument/2006/relationships/slide" Target="slides/slide28.xml"/><Relationship Id="rId34" Type="http://schemas.openxmlformats.org/officeDocument/2006/relationships/slide" Target="slides/slide27.xml"/><Relationship Id="rId37" Type="http://schemas.openxmlformats.org/officeDocument/2006/relationships/slide" Target="slides/slide30.xml"/><Relationship Id="rId36" Type="http://schemas.openxmlformats.org/officeDocument/2006/relationships/slide" Target="slides/slide29.xml"/><Relationship Id="rId39" Type="http://schemas.openxmlformats.org/officeDocument/2006/relationships/slide" Target="slides/slide32.xml"/><Relationship Id="rId38" Type="http://schemas.openxmlformats.org/officeDocument/2006/relationships/slide" Target="slides/slide31.xml"/><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29" Type="http://schemas.openxmlformats.org/officeDocument/2006/relationships/slide" Target="slides/slide22.xml"/><Relationship Id="rId51" Type="http://schemas.openxmlformats.org/officeDocument/2006/relationships/font" Target="fonts/Play-bold.fntdata"/><Relationship Id="rId50" Type="http://schemas.openxmlformats.org/officeDocument/2006/relationships/font" Target="fonts/Play-regular.fnt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d6e3ebf6c3_4_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9" name="Google Shape;59;g3d6e3ebf6c3_4_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Податок у міжнародному бізнесі слід розглядати не лише як обов’язковий платіж до бюджету, а як елемент стратегічного управління компанією. Саме податкова система визначає, де підприємство вигідніше розміщує виробництво, через яку юрисдикцію будує структуру групи, як розподіляє прибуток і які ризики закладає в міжнародний контракт.</a:t>
            </a:r>
            <a:endParaRPr/>
          </a:p>
          <a:p>
            <a:pPr indent="0" lvl="0" marL="0" rtl="0" algn="l">
              <a:lnSpc>
                <a:spcPct val="115000"/>
              </a:lnSpc>
              <a:spcBef>
                <a:spcPts val="400"/>
              </a:spcBef>
              <a:spcAft>
                <a:spcPts val="0"/>
              </a:spcAft>
              <a:buClr>
                <a:schemeClr val="dk1"/>
              </a:buClr>
              <a:buSzPts val="1100"/>
              <a:buFont typeface="Arial"/>
              <a:buNone/>
            </a:pPr>
            <a:r>
              <a:rPr lang="uk"/>
              <a:t>Число 21,1% на слайді означає середню комбіновану ставку корпоративного податку на прибуток компаній у широкому колі юрисдикцій, які беруть участь у міжнародній податковій координації. Термін CIT означає corporate income tax, тобто податок на прибуток підприємств. Показник 3 000+ договорів означає, що міжнародний бізнес функціонує у складній мережі двосторонніх податкових угод, які координують право різних держав на оподаткування одного й того самого доходу. Висновок простий: міжнародне оподаткування — це система правил, а не тільки податкова ставка.</a:t>
            </a:r>
            <a:endParaRPr/>
          </a:p>
          <a:p>
            <a:pPr indent="0" lvl="0" marL="0" rtl="0" algn="l">
              <a:spcBef>
                <a:spcPts val="400"/>
              </a:spcBef>
              <a:spcAft>
                <a:spcPts val="0"/>
              </a:spcAft>
              <a:buNone/>
            </a:pPr>
            <a:r>
              <a:rPr lang="uk"/>
              <a:t>Джерела:</a:t>
            </a:r>
            <a:br>
              <a:rPr lang="uk"/>
            </a:br>
            <a:r>
              <a:rPr lang="uk"/>
              <a:t>"ТЕМА 6 Податкова політика.pdf" </a:t>
            </a:r>
            <a:br>
              <a:rPr lang="uk"/>
            </a:br>
            <a:r>
              <a:rPr lang="uk"/>
              <a:t>- OECD, Corporate Tax Statistics 2024: https://www.oecd.org/en/publications/corporate-tax-statistics-2024_9c27d6e8-en.html (average CIT and corporate-tax-revenue indicators).</a:t>
            </a:r>
            <a:br>
              <a:rPr lang="uk"/>
            </a:br>
            <a:r>
              <a:rPr lang="uk"/>
              <a:t>- OECD, Preventing tax treaty abuse: https://www.oecd.org/en/topics/sub-issues/preventing-tax-treaty-abuse.html (size of treaty network).</a:t>
            </a:r>
            <a:endParaRPr/>
          </a:p>
        </p:txBody>
      </p:sp>
      <p:sp>
        <p:nvSpPr>
          <p:cNvPr id="60" name="Google Shape;60;g3d6e3ebf6c3_4_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3d6e3ebf6c3_4_252: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9" name="Google Shape;309;g3d6e3ebf6c3_4_252: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Базова логіка така: дохід мінус витрати з урахуванням податкових коригувань дорівнює оподатковуваному прибутку, який множиться на ставку. Але у міжнародному бізнесі саме коригування часто відіграють вирішальну роль.</a:t>
            </a:r>
            <a:endParaRPr/>
          </a:p>
          <a:p>
            <a:pPr indent="0" lvl="0" marL="0" rtl="0" algn="l">
              <a:lnSpc>
                <a:spcPct val="115000"/>
              </a:lnSpc>
              <a:spcBef>
                <a:spcPts val="400"/>
              </a:spcBef>
              <a:spcAft>
                <a:spcPts val="0"/>
              </a:spcAft>
              <a:buClr>
                <a:schemeClr val="dk1"/>
              </a:buClr>
              <a:buSzPts val="1100"/>
              <a:buFont typeface="Arial"/>
              <a:buNone/>
            </a:pPr>
            <a:r>
              <a:rPr lang="uk"/>
              <a:t>Коригування можуть включати різний податковий режим амортизації, обмеження процентних витрат, правила тонкої капіталізації, податковий облік резервів або спеціальні правила щодо контрольованих іноземних компаній. Термін tax base означає податкову базу — суму, яка підлягає оподаткуванню. Термін nexus означає юридичний зв’язок доходу або компанії з певною державою, що дає їй право вимагати податок. Слайд навчає розрізняти бухгалтерський прибуток і податковий прибуток.</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(section 2 on profit tax).</a:t>
            </a:r>
            <a:br>
              <a:rPr lang="uk"/>
            </a:br>
            <a:r>
              <a:rPr lang="uk"/>
              <a:t>- The formula and pedagogical framing are original teaching synthesis based on standard CIT logic.</a:t>
            </a:r>
            <a:endParaRPr/>
          </a:p>
        </p:txBody>
      </p:sp>
      <p:sp>
        <p:nvSpPr>
          <p:cNvPr id="310" name="Google Shape;310;g3d6e3ebf6c3_4_252: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g3d6e3ebf6c3_4_280: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8" name="Google Shape;338;g3d6e3ebf6c3_4_280: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Порівняння окремих ставок корпоративного податку</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 слайді наведено кілька показових ставок. 12,5% для Ірландії означає ставку для активного торговельного доходу. 17% для Сінгапуру відображає модель країни з помірною ставкою та високою інституційною привабливістю. 21% для США — це федеральна ставка корпоративного податку, до якої в окремих штатах можуть додаватися місцеві податки. Приблизно 30% для Німеччини показує комбінований тягар, що включає декілька рівнів податкового навантаження.</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Пояснюючи слайд, потрібно наголосити, що порівнювати юрисдикції лише за ставками некоректно. Наприклад, нижча ставка може супроводжуватися жорсткішою базою, складнішим адмініструванням або менш вигідними правилами для дивідендів, роялті та процентів. Отже, ставка є важливою, але не єдиною змінною.</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IRS Publication 542 (corporate rate 21%): https://www.irs.gov/publications/p542.</a:t>
            </a:r>
            <a:br>
              <a:rPr lang="uk"/>
            </a:br>
            <a:r>
              <a:rPr lang="uk"/>
              <a:t>- Singapore Ministry of Finance (corporate rate 17%): https://www.mof.gov.sg/policies/taxes/corporate-income-tax/.</a:t>
            </a:r>
            <a:br>
              <a:rPr lang="uk"/>
            </a:br>
            <a:r>
              <a:rPr lang="uk"/>
              <a:t>- Ireland Revenue (12.5% for trading income): https://www.revenue.ie/en/companies-and-charities/corporation-tax-for-companies/corporation-tax/basis-of-charge.aspx.</a:t>
            </a:r>
            <a:br>
              <a:rPr lang="uk"/>
            </a:br>
            <a:r>
              <a:rPr lang="uk"/>
              <a:t>- Germany Trade &amp; Invest (average burden around 30%): https://www.gtai.de/en/invest/investment-guide/corporate-taxation-in-germany.</a:t>
            </a:r>
            <a:br>
              <a:rPr lang="uk"/>
            </a:br>
            <a:r>
              <a:rPr lang="uk"/>
              <a:t>- OECD Corporate Tax Statistics 2024 (average combined statutory rate 21.1%): https://www.oecd.org/en/publications/corporate-tax-statistics-2024_9c27d6e8-en.html.</a:t>
            </a:r>
            <a:endParaRPr/>
          </a:p>
        </p:txBody>
      </p:sp>
      <p:sp>
        <p:nvSpPr>
          <p:cNvPr id="339" name="Google Shape;339;g3d6e3ebf6c3_4_280: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3d6e3ebf6c3_4_298: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7" name="Google Shape;357;g3d6e3ebf6c3_4_298: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Резидентність, джерело доходу та постійне представництво</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Резидентність означає, до якої держави компанія належить як платник податків. Джерело доходу означає, в якій державі економічно виник дохід. Постійне представництво, або PE, означає достатньо стабільну господарську присутність компанії в іншій країні, яка створює для цієї держави право оподатковувати частину прибутку.</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PE походить від англійського permanent establishment. Це може бути офіс, будівельний майданчик, сервісна присутність або інший достатньо сталий бізнес-осередок, залежно від законодавства і договорів. Якщо компанія помиляється у визначенні резидентності або PE, вона ризикує або сплатити податок двічі, або стати об’єктом спору відразу у двох країнах.</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(cross-border taxation and tax treaties sections).</a:t>
            </a:r>
            <a:br>
              <a:rPr lang="uk"/>
            </a:br>
            <a:r>
              <a:rPr lang="uk"/>
              <a:t>- Germany Trade &amp; Invest page notes that German permanent establishments of foreign corporations are subject to corporate taxation: https://www.gtai.de/en/invest/investment-guide/corporate-taxation-in-germany.</a:t>
            </a:r>
            <a:br>
              <a:rPr lang="uk"/>
            </a:br>
            <a:r>
              <a:rPr lang="uk"/>
              <a:t>- The nexus framework is a standard international tax teaching synthesis.</a:t>
            </a:r>
            <a:endParaRPr/>
          </a:p>
        </p:txBody>
      </p:sp>
      <p:sp>
        <p:nvSpPr>
          <p:cNvPr id="358" name="Google Shape;358;g3d6e3ebf6c3_4_298: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g3d6e3ebf6c3_4_322: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2" name="Google Shape;382;g3d6e3ebf6c3_4_322: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П</a:t>
            </a:r>
            <a:r>
              <a:rPr lang="uk"/>
              <a:t>одаткові рішення — це не лише теорія, а фактор виживання реального бізнесу. Число 120 робочих місць означає, що від успішності контракту залежить не абстрактна компанія, а зайнятість конкретних людей. Сума €2,4 млн — це перший великий експортний контракт, тому помилка в податковій моделі може мати суттєвий фінансовий масштаб. 90 днів відстрочки платежу означають, що компанія не отримає кошти одразу, а отже особливо гостро відчує вплив ПДВ, мит, податкових утримань і витрат на фінансування.</a:t>
            </a:r>
            <a:endParaRPr/>
          </a:p>
          <a:p>
            <a:pPr indent="0" lvl="0" marL="0" rtl="0" algn="l">
              <a:spcBef>
                <a:spcPts val="400"/>
              </a:spcBef>
              <a:spcAft>
                <a:spcPts val="0"/>
              </a:spcAft>
              <a:buNone/>
            </a:pPr>
            <a:r>
              <a:rPr lang="uk"/>
              <a:t>Суть історії полягає в тому, що компанія може мати хороший продукт і ринок збуту, але втратити частину маржі через податкове прорахування. Саме тому податкова архітектура контракту має бути продумана до підписання, а не після виникнення спору.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This is an original illustrative teaching case created for this deck, informed by the uploaded lecture and common cross-border tax issues.</a:t>
            </a:r>
            <a:br>
              <a:rPr lang="uk"/>
            </a:br>
            <a:r>
              <a:rPr lang="uk"/>
              <a:t>- Uploaded lecture: "ТЕМА 6 Податкова політика.pdf" (importance of double taxation, VAT, customs, and optimization).</a:t>
            </a:r>
            <a:endParaRPr/>
          </a:p>
        </p:txBody>
      </p:sp>
      <p:sp>
        <p:nvSpPr>
          <p:cNvPr id="383" name="Google Shape;383;g3d6e3ebf6c3_4_322: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g3d6e3ebf6c3_4_35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0" name="Google Shape;420;g3d6e3ebf6c3_4_35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Кейс: три моделі виходу на ринок ЄС</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порівнює три сценарії виходу на ринок. Прямий експорт із України є простішим організаційно, але може створювати труднощі з імпортним ПДВ, сервісним обслуговуванням та ризиком виникнення PE. Модель з дочірньою компанією або дистриб’ютором у ЄС надає більше локальної прозорості, але потребує правильного трансфертного ціноутворення та нової податкової присутності. Змішана модель може виглядати гнучкою, але часто є найбільш ризиковою, бо операційна реальність і податкове оформлення не збігаються.</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дистриб’ютор означає компанію, яка купує і перепродає товар від свого імені. Агент — це посередник, який може не купувати товар, але представляє інтереси іншої сторони. Дочірня компанія — юридично окремий суб’єкт групи. Вибір моделі впливає на ПДВ, мита, податок на прибуток і розподіл функцій між юрисдикціями.</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Original teaching comparison built around the illustrative UkrPack Systems case.</a:t>
            </a:r>
            <a:br>
              <a:rPr lang="uk"/>
            </a:br>
            <a:r>
              <a:rPr lang="uk"/>
              <a:t>- Uploaded lecture: "ТЕМА 6 Податкова політика.pdf" (tax policy, tax treaties, and optimization strategies).</a:t>
            </a:r>
            <a:endParaRPr/>
          </a:p>
        </p:txBody>
      </p:sp>
      <p:sp>
        <p:nvSpPr>
          <p:cNvPr id="421" name="Google Shape;421;g3d6e3ebf6c3_4_35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g3d6e3ebf6c3_4_394: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6" name="Google Shape;456;g3d6e3ebf6c3_4_394: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Кейс: як одна податкова помилка запускає “каскад втрат”</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Цей слайд побудований як ланцюг причин і наслідків. Спочатку обирається невдала модель входу на ринок. Далі виникає помилка в ПДВ або митному режимі. Потім неправильно розподіляється прибуток між країнами або компаніями групи. Це веде до спору, резервів і додаткових витрат, а зрештою — до падіння маржі та удару по cash-flow.</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cash-flow означає реальний рух грошей, а не бухгалтерський результат на папері. Якщо компанія формально має прибуток, але через податкові помилки мусить довго чекати на відшкодування ПДВ, сплачувати штрафи чи заморожувати кошти в резервах, її фактичний фінансовий стан погіршується. Слайд вчить тому, що податкове планування — це частина управління грошовим циклом бізнесу.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Original pedagogical slide based on the illustrative UkrPack Systems case.</a:t>
            </a:r>
            <a:br>
              <a:rPr lang="uk"/>
            </a:br>
            <a:r>
              <a:rPr lang="uk"/>
              <a:t>- Uploaded lecture: "ТЕМА 6 Податкова політика.pdf" (emphasis on tax planning, tax agreements, and risks of wrong strategies).</a:t>
            </a:r>
            <a:endParaRPr/>
          </a:p>
        </p:txBody>
      </p:sp>
      <p:sp>
        <p:nvSpPr>
          <p:cNvPr id="457" name="Google Shape;457;g3d6e3ebf6c3_4_394: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g3d6e3ebf6c3_4_42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2" name="Google Shape;492;g3d6e3ebf6c3_4_42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3" name="Google Shape;493;g3d6e3ebf6c3_4_42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g3d6e3ebf6c3_4_43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3" name="Google Shape;503;g3d6e3ebf6c3_4_43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ПДВ: податок на додану вартість у кожній ланці</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 цьому слайді показано класичну логіку ПДВ. Кожен учасник ланцюга постачання нараховує ПДВ на свій продаж, але має право відняти ПДВ, сплачений у своїх закупівлях. Саме тому податок фактично стягується з доданої вартості на кожному етапі.</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output VAT означає ПДВ, нарахований на продаж компанією. Input VAT означає ПДВ, сплачений при закупівлі товарів або послуг, який за певних умов може бути включений до податкового кредиту. Кінцевий споживач є тією стороною, яка не має права на кредит, тому фактично і несе податковий тягар. У міжнародному бізнесі ПДВ особливо важливий через свій вплив на ціноутворення, документообіг і ліквідність.</a:t>
            </a:r>
            <a:endParaRPr>
              <a:solidFill>
                <a:schemeClr val="dk1"/>
              </a:solidFill>
            </a:endParaRPr>
          </a:p>
          <a:p>
            <a:pPr indent="0" lvl="0" marL="0" rtl="0" algn="l">
              <a:spcBef>
                <a:spcPts val="400"/>
              </a:spcBef>
              <a:spcAft>
                <a:spcPts val="0"/>
              </a:spcAft>
              <a:buNone/>
            </a:pPr>
            <a:r>
              <a:t/>
            </a:r>
            <a:endParaRPr/>
          </a:p>
        </p:txBody>
      </p:sp>
      <p:sp>
        <p:nvSpPr>
          <p:cNvPr id="504" name="Google Shape;504;g3d6e3ebf6c3_4_43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g3d6e3ebf6c3_4_47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0" name="Google Shape;540;g3d6e3ebf6c3_4_47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ПДВ у ЄС vs sales tax у США</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пояснює принципову відмінність між європейською і американською моделями непрямого оподаткування. У ЄС діє ПДВ, який нараховується по всьому ланцюгу доданої вартості з правом на податковий кредит. У США переважає sales tax, який здебільшого стягується на етапі кінцевого продажу, а ставки встановлюються на рівні штатів і часто навіть місцевих юрисдикцій.</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 означає, що компанія, яка працює одночасно в ЄС і США, має справу не просто з різними ставками, а з різною логікою оподаткування. ПДВ і sales tax по-різному впливають на документообіг, реєстрації, відповідальність продавця та кінцеву ціну. Слайд показує, чому міжнародний бізнес потребує податкової адаптації до конкретної системи, а не універсальних шаблонів.</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 Your Europe, VAT rules and rates: https://europa.eu/youreurope/business/taxation/vat/vat-rules-rates/index_en.htm.</a:t>
            </a:r>
            <a:br>
              <a:rPr lang="uk"/>
            </a:br>
            <a:r>
              <a:rPr lang="uk"/>
              <a:t>- General U.S. federal-vs-state sales tax framing is a standard teaching synthesis; the lecture itself notes that the U.S. uses sales tax rather than VAT.</a:t>
            </a:r>
            <a:endParaRPr/>
          </a:p>
        </p:txBody>
      </p:sp>
      <p:sp>
        <p:nvSpPr>
          <p:cNvPr id="541" name="Google Shape;541;g3d6e3ebf6c3_4_47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7" name="Shape 557"/>
        <p:cNvGrpSpPr/>
        <p:nvPr/>
      </p:nvGrpSpPr>
      <p:grpSpPr>
        <a:xfrm>
          <a:off x="0" y="0"/>
          <a:ext cx="0" cy="0"/>
          <a:chOff x="0" y="0"/>
          <a:chExt cx="0" cy="0"/>
        </a:xfrm>
      </p:grpSpPr>
      <p:sp>
        <p:nvSpPr>
          <p:cNvPr id="558" name="Google Shape;558;g3d6e3ebf6c3_4_493: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9" name="Google Shape;559;g3d6e3ebf6c3_4_493: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Стандартні ставки ПДВ у вибраних країнах ЄС</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 графіку наведено стандартні ставки ПДВ у низці країн. 17% у Люксембурзі — одна з нижчих стандартних ставок у ЄС. 19% у Німеччині — важливий орієнтир для одного з найбільших ринків Європи. 20% у Франції є типовим для великої континентальної економіки. 23% в Ірландії та Польщі показують, що навіть країни з відносно конкурентними корпоративними режимами можуть мати відчутний непрямий податковий тягар. 25,5% у Фінляндії та 27% в Угорщині демонструють високі стандартні ставки ПДВ у Європі.</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Слід підкреслити, що це стандартні ставки, а не знижені режими для окремих товарів чи послуг. Для бізнесу вони важливі з точки зору кінцевої ціни для споживача, структури попиту і розрахунку оборотних коштів. Слайд добре ілюструє, що навіть на єдиному європейському ринку податкове середовище не є однорідним.</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Your Europe, VAT rules and rates: https://europa.eu/youreurope/business/taxation/vat/vat-rules-rates/index_en.htm (selected standard VAT rates for Luxembourg, Germany, France, Ireland, Poland, Finland, Hungary).</a:t>
            </a:r>
            <a:endParaRPr/>
          </a:p>
        </p:txBody>
      </p:sp>
      <p:sp>
        <p:nvSpPr>
          <p:cNvPr id="560" name="Google Shape;560;g3d6e3ebf6c3_4_493: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d6e3ebf6c3_4_3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 name="Google Shape;83;g3d6e3ebf6c3_4_3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М</a:t>
            </a:r>
            <a:r>
              <a:rPr lang="uk"/>
              <a:t>іжнародне податкове середовище швидко змінюється. Великі компанії більше не можуть будувати стратегію лише на пошуку юрисдикцій з низькими ставками. Сьогодні держави прагнуть бачити, де реально створюється економічна вартість, де працюють люди, де знаходяться активи та хто фактично контролює бізнес-процеси.</a:t>
            </a:r>
            <a:endParaRPr/>
          </a:p>
          <a:p>
            <a:pPr indent="0" lvl="0" marL="0" rtl="0" algn="l">
              <a:lnSpc>
                <a:spcPct val="115000"/>
              </a:lnSpc>
              <a:spcBef>
                <a:spcPts val="400"/>
              </a:spcBef>
              <a:spcAft>
                <a:spcPts val="0"/>
              </a:spcAft>
              <a:buClr>
                <a:schemeClr val="dk1"/>
              </a:buClr>
              <a:buSzPts val="1100"/>
              <a:buFont typeface="Arial"/>
              <a:buNone/>
            </a:pPr>
            <a:r>
              <a:rPr lang="uk"/>
              <a:t>Число 15% означає мінімальний рівень ефективного оподаткування для великих транснаціональних груп у межах Pillar Two. Це не проста номінальна ставка, а мінімальний фактичний рівень оподаткування. Число €99 млрд означає розрив між очікуваними та фактичними надходженнями ПДВ у ЄС у 2020 році; термін VAT gap описує саме цю різницю. Термін VAT означає value added tax, тобто податок на додану вартість. Отже, сучасна податкова політика все більше орієнтується на прозорість, цифровий контроль і зменшення можливостей для агресивної оптимізації.</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Джерела:</a:t>
            </a:r>
            <a:endParaRPr/>
          </a:p>
          <a:p>
            <a:pPr indent="0" lvl="0" marL="0" rtl="0" algn="l">
              <a:spcBef>
                <a:spcPts val="0"/>
              </a:spcBef>
              <a:spcAft>
                <a:spcPts val="0"/>
              </a:spcAft>
              <a:buNone/>
            </a:pPr>
            <a:r>
              <a:rPr lang="uk"/>
              <a:t>- OECD, Global Anti-Base Erosion Model Rules (Pillar Two): https://www.oecd.org/en/topics/sub-issues/global-minimum-tax/global-anti-base-erosion-model-rules-pillar-two.html.</a:t>
            </a:r>
            <a:br>
              <a:rPr lang="uk"/>
            </a:br>
            <a:r>
              <a:rPr lang="uk"/>
              <a:t>- European Commission, VAT in the Digital Age (ViDA): https://taxation-customs.ec.europa.eu/taxation/vat/vat-digital-age-vida_en.</a:t>
            </a:r>
            <a:br>
              <a:rPr lang="uk"/>
            </a:br>
            <a:r>
              <a:rPr lang="uk"/>
              <a:t>- OECD, Corporate Tax Statistics 2024: https://www.oecd.org/en/publications/corporate-tax-statistics-2024_9c27d6e8-en.html.</a:t>
            </a:r>
            <a:br>
              <a:rPr lang="uk"/>
            </a:br>
            <a:r>
              <a:rPr lang="uk"/>
              <a:t>- OECD, Country-by-Country Reporting – Compilation of 2024 Peer Review Reports: https://www.oecd.org/en/publications/2024/09/country-by-country-reporting-compilation-of-2024-peer-review-reports_2d920602.html.</a:t>
            </a:r>
            <a:endParaRPr/>
          </a:p>
        </p:txBody>
      </p:sp>
      <p:sp>
        <p:nvSpPr>
          <p:cNvPr id="84" name="Google Shape;84;g3d6e3ebf6c3_4_3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6" name="Shape 576"/>
        <p:cNvGrpSpPr/>
        <p:nvPr/>
      </p:nvGrpSpPr>
      <p:grpSpPr>
        <a:xfrm>
          <a:off x="0" y="0"/>
          <a:ext cx="0" cy="0"/>
          <a:chOff x="0" y="0"/>
          <a:chExt cx="0" cy="0"/>
        </a:xfrm>
      </p:grpSpPr>
      <p:sp>
        <p:nvSpPr>
          <p:cNvPr id="577" name="Google Shape;577;g3d6e3ebf6c3_4_511: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8" name="Google Shape;578;g3d6e3ebf6c3_4_511: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Мита: податок на перетин кордону, а не просто “додаткова ставка”</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Цей слайд потрібен для того, щоб студенти не зводили мито до механічної надбавки до ціни. Мито — це інструмент торговельної політики, який впливає на конкурентоспроможність імпорту, структуру поставок, локалізацію виробництва й умови контракту.</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customs value означає митну вартість — базу, з якої обчислюється мито. Термін tariff classification означає класифікацію товару за митною номенклатурою; від неї залежить ставка мита. Термін country of origin означає країну походження товару, яка може відкривати або закривати доступ до преференційного тарифу. Отже, митне регулювання тісно пов’язане не лише з податками, а й із торгівельною географією бізнесу.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(customs duties as one of the three key taxes in international business).</a:t>
            </a:r>
            <a:br>
              <a:rPr lang="uk"/>
            </a:br>
            <a:r>
              <a:rPr lang="uk"/>
              <a:t>- The customs teaching framework is original synthesis for lecture use.</a:t>
            </a:r>
            <a:endParaRPr/>
          </a:p>
        </p:txBody>
      </p:sp>
      <p:sp>
        <p:nvSpPr>
          <p:cNvPr id="579" name="Google Shape;579;g3d6e3ebf6c3_4_511: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1" name="Shape 601"/>
        <p:cNvGrpSpPr/>
        <p:nvPr/>
      </p:nvGrpSpPr>
      <p:grpSpPr>
        <a:xfrm>
          <a:off x="0" y="0"/>
          <a:ext cx="0" cy="0"/>
          <a:chOff x="0" y="0"/>
          <a:chExt cx="0" cy="0"/>
        </a:xfrm>
      </p:grpSpPr>
      <p:sp>
        <p:nvSpPr>
          <p:cNvPr id="602" name="Google Shape;602;g3d6e3ebf6c3_4_53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3" name="Google Shape;603;g3d6e3ebf6c3_4_53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Три точки контролю митного навантаження</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показує три критичні вузли, де формується митний результат угоди. Перша точка — митна вартість. Якщо її неправильно розраховано, хибними будуть і мито, і імпортний ПДВ. Друга — походження товару. Саме походження, а не просто країна відправлення, часто визначає, чи є право на пільгову ставку. Третя — Incoterms, тобто міжнародні торговельні терміни, що розподіляють витрати, ризики і відповідальність між продавцем і покупцем.</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Наприклад, різниця між EXW, FOB, CIF або DDP змінює, хто організовує митне оформлення, логістику, страхування та які елементи потрапляють у митну вартість. Таким чином, слайд демонструє, що митне навантаження — це питання не лише ставки, а й правильної юридичної та логістичної архітектури контракту.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(customs duties as a core international-business tax).</a:t>
            </a:r>
            <a:br>
              <a:rPr lang="uk"/>
            </a:br>
            <a:r>
              <a:rPr lang="uk"/>
              <a:t>- The three-control-points framework is an original instructional synthesis based on standard customs practice.</a:t>
            </a:r>
            <a:endParaRPr/>
          </a:p>
        </p:txBody>
      </p:sp>
      <p:sp>
        <p:nvSpPr>
          <p:cNvPr id="604" name="Google Shape;604;g3d6e3ebf6c3_4_53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6" name="Shape 626"/>
        <p:cNvGrpSpPr/>
        <p:nvPr/>
      </p:nvGrpSpPr>
      <p:grpSpPr>
        <a:xfrm>
          <a:off x="0" y="0"/>
          <a:ext cx="0" cy="0"/>
          <a:chOff x="0" y="0"/>
          <a:chExt cx="0" cy="0"/>
        </a:xfrm>
      </p:grpSpPr>
      <p:sp>
        <p:nvSpPr>
          <p:cNvPr id="627" name="Google Shape;627;g3d6e3ebf6c3_4_55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8" name="Google Shape;628;g3d6e3ebf6c3_4_55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Сукупне податкове навантаження на транскордонну угоду</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Головне поняття слайду — landed cost, тобто повна вартість товару для ринку призначення. Формула показує, що ціна виробника ще не є остаточною. До неї додаються логістика, мито, імпортний ПДВ, місцеві витрати та інші супутні платежі.</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EXW означає Ex Works — умову, за якої продавець надає товар на своєму майданчику, а більшість витрат далі бере на себе покупець. Імпортний ПДВ — це ПДВ, який нараховується при ввезенні. Він не завжди є чистою втратою, бо може бути відшкодований або поставлений у кредит, але часто тимчасово блокує ліквідність. Місцеві витрати можуть включати сертифікацію, складування, послуги брокера, локальну доставку і сервіс. Отже, рентабельність міжнародної угоди треба оцінювати на рівні повної вартості входу на ринок.</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(CIT, VAT and customs must be viewed together).</a:t>
            </a:r>
            <a:br>
              <a:rPr lang="uk"/>
            </a:br>
            <a:r>
              <a:rPr lang="uk"/>
              <a:t>- Original didactic visualization for showing total cross-border transaction burden.</a:t>
            </a:r>
            <a:endParaRPr/>
          </a:p>
        </p:txBody>
      </p:sp>
      <p:sp>
        <p:nvSpPr>
          <p:cNvPr id="629" name="Google Shape;629;g3d6e3ebf6c3_4_55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g3d6e3ebf6c3_4_593: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3" name="Google Shape;663;g3d6e3ebf6c3_4_593: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Подвійне оподаткування: коли один дохід опиняється між двома податковими системами</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ілюструє центральну проблему міжнародного оподаткування. Одна держава може вважати, що має право оподатковувати дохід, бо компанія є її резидентом. Інша — бо дохід виник на її території. Якщо ці права не координуються, один і той самий дохід може бути оподаткований двічі.</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Економічний наслідок — зростання effective tax rate, тобто фактичного рівня податкового навантаження щодо прибутку. Для компанії це означає меншу привабливість інвестиції, нижчу маржу і потребу шукати механізми усунення подвійного оподаткування. Саме тому міжнародні податкові угоди є не технічним додатком, а критично важливим інструментом міжнародного бізнесу.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(definition of double taxation and significance of tax treaties).</a:t>
            </a:r>
            <a:br>
              <a:rPr lang="uk"/>
            </a:br>
            <a:r>
              <a:rPr lang="uk"/>
              <a:t>- OECD, Preventing tax treaty abuse: https://www.oecd.org/en/topics/sub-issues/preventing-tax-treaty-abuse.html (tax treaties aim to prevent harmful double taxation).</a:t>
            </a:r>
            <a:endParaRPr/>
          </a:p>
        </p:txBody>
      </p:sp>
      <p:sp>
        <p:nvSpPr>
          <p:cNvPr id="664" name="Google Shape;664;g3d6e3ebf6c3_4_593: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3" name="Shape 683"/>
        <p:cNvGrpSpPr/>
        <p:nvPr/>
      </p:nvGrpSpPr>
      <p:grpSpPr>
        <a:xfrm>
          <a:off x="0" y="0"/>
          <a:ext cx="0" cy="0"/>
          <a:chOff x="0" y="0"/>
          <a:chExt cx="0" cy="0"/>
        </a:xfrm>
      </p:grpSpPr>
      <p:sp>
        <p:nvSpPr>
          <p:cNvPr id="684" name="Google Shape;684;g3d6e3ebf6c3_4_614: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5" name="Google Shape;685;g3d6e3ebf6c3_4_614: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Як податкові угоди розподіляють податкові права</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Податкова угода насамперед визначає, хто вважається резидентом для цілей договору. Далі вона розподіляє право на оподаткування активного підприємницького прибутку, пасивних доходів, дивідендів, процентів, роялті та інших потоків.</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credit method означає, що податок, сплачений за кордоном, може бути зарахований у країні резидентності. Exemption method означає, що відповідний дохід у країні резидентності може бути звільнений від оподаткування. Термін tie-breaker rules означає правила вирішення ситуації подвійної резидентності. Таким чином, договір не скасовує податки, а координує податкові права держав і знижує ризик подвійного оподаткування.</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(section 3 on tax treaties).</a:t>
            </a:r>
            <a:br>
              <a:rPr lang="uk"/>
            </a:br>
            <a:r>
              <a:rPr lang="uk"/>
              <a:t>- OECD, Preventing tax treaty abuse: https://www.oecd.org/en/topics/sub-issues/preventing-tax-treaty-abuse.html.</a:t>
            </a:r>
            <a:endParaRPr/>
          </a:p>
        </p:txBody>
      </p:sp>
      <p:sp>
        <p:nvSpPr>
          <p:cNvPr id="686" name="Google Shape;686;g3d6e3ebf6c3_4_614: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0" name="Shape 710"/>
        <p:cNvGrpSpPr/>
        <p:nvPr/>
      </p:nvGrpSpPr>
      <p:grpSpPr>
        <a:xfrm>
          <a:off x="0" y="0"/>
          <a:ext cx="0" cy="0"/>
          <a:chOff x="0" y="0"/>
          <a:chExt cx="0" cy="0"/>
        </a:xfrm>
      </p:grpSpPr>
      <p:sp>
        <p:nvSpPr>
          <p:cNvPr id="711" name="Google Shape;711;g3d6e3ebf6c3_4_640: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12" name="Google Shape;712;g3d6e3ebf6c3_4_640: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SzPts val="1100"/>
              <a:buNone/>
            </a:pPr>
            <a:r>
              <a:rPr b="1" lang="uk" sz="1700">
                <a:solidFill>
                  <a:schemeClr val="dk1"/>
                </a:solidFill>
              </a:rPr>
              <a:t>Таблиця 6.3. Вплив податкових угод на бізнес</a:t>
            </a:r>
            <a:endParaRPr b="1" sz="1700">
              <a:solidFill>
                <a:schemeClr val="dk1"/>
              </a:solidFill>
            </a:endParaRPr>
          </a:p>
          <a:p>
            <a:pPr indent="0" lvl="0" marL="0" rtl="0" algn="l">
              <a:lnSpc>
                <a:spcPct val="115000"/>
              </a:lnSpc>
              <a:spcBef>
                <a:spcPts val="400"/>
              </a:spcBef>
              <a:spcAft>
                <a:spcPts val="0"/>
              </a:spcAft>
              <a:buSzPts val="1100"/>
              <a:buNone/>
            </a:pPr>
            <a:r>
              <a:rPr lang="uk">
                <a:solidFill>
                  <a:schemeClr val="dk1"/>
                </a:solidFill>
              </a:rPr>
              <a:t>Таблиця зосереджує увагу на трьох перевагах податкових угод: уникнення подвійного оподаткування, зниження ставок на міжнародні платежі та прозорість зобов’язань. Але важливо пояснити, що пільги за договором не надаються автоматично.</a:t>
            </a:r>
            <a:endParaRPr>
              <a:solidFill>
                <a:schemeClr val="dk1"/>
              </a:solidFill>
            </a:endParaRPr>
          </a:p>
          <a:p>
            <a:pPr indent="0" lvl="0" marL="0" rtl="0" algn="l">
              <a:lnSpc>
                <a:spcPct val="115000"/>
              </a:lnSpc>
              <a:spcBef>
                <a:spcPts val="400"/>
              </a:spcBef>
              <a:spcAft>
                <a:spcPts val="0"/>
              </a:spcAft>
              <a:buSzPts val="1100"/>
              <a:buNone/>
            </a:pPr>
            <a:r>
              <a:rPr lang="uk">
                <a:solidFill>
                  <a:schemeClr val="dk1"/>
                </a:solidFill>
              </a:rPr>
              <a:t>Компанія повинна довести, що вона має право на відповідну ставку або звільнення. Тут виникають терміни beneficial owner, тобто фактичний власник доходу, та anti-abuse rules — правила протидії зловживанням. Якщо компанія є лише формальним транзитним отримувачем платежу, податковий орган може відмовити в договорній пільзі. Отже, слайд показує не тільки переваги договорів, а й важливість належного документування.</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Table 6.3 “Вплив податкових угод на бізнес”.</a:t>
            </a:r>
            <a:endParaRPr/>
          </a:p>
        </p:txBody>
      </p:sp>
      <p:sp>
        <p:nvSpPr>
          <p:cNvPr id="713" name="Google Shape;713;g3d6e3ebf6c3_4_640: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9" name="Shape 729"/>
        <p:cNvGrpSpPr/>
        <p:nvPr/>
      </p:nvGrpSpPr>
      <p:grpSpPr>
        <a:xfrm>
          <a:off x="0" y="0"/>
          <a:ext cx="0" cy="0"/>
          <a:chOff x="0" y="0"/>
          <a:chExt cx="0" cy="0"/>
        </a:xfrm>
      </p:grpSpPr>
      <p:sp>
        <p:nvSpPr>
          <p:cNvPr id="730" name="Google Shape;730;g3d6e3ebf6c3_4_658: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1" name="Google Shape;731;g3d6e3ebf6c3_4_658: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Treaty shopping, beneficial ownership і Principal Purpose Test</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Treaty shopping означає спробу отримати вигоду від податкового договору через проміжну структуру, яка сама по собі не була первинним адресатом цієї пільги. Beneficial ownership означає, що для застосування пониженої ставки чи звільнення недостатньо просто технічно отримати платіж; потрібно бути його реальним економічним власником.</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Principal Purpose Test, або PPT, означає перевірку, чи не була одна з головних цілей операції або структури саме в отриманні податкової пільги всупереч цілям договору. Якщо відповідь позитивна, пільга може не застосовуватися. Limitation on Benefits, або LOB, — це інший підхід, коли доступ до пільг обмежується чітко прописаними критеріями. Головна ідея слайду: договірна вигода має спиратися на реальну бізнес-логіку та substance.</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OECD, Preventing tax treaty abuse: https://www.oecd.org/en/topics/sub-issues/preventing-tax-treaty-abuse.html (definition of treaty shopping and why it matters).</a:t>
            </a:r>
            <a:br>
              <a:rPr lang="uk"/>
            </a:br>
            <a:r>
              <a:rPr lang="uk"/>
              <a:t>- OECD Action 6 peer review background: https://www.oecd.org/en/publications/prevention-of-tax-treaty-abuse-sixth-peer-review-report-on-treaty-shopping_36cebf8e-en/full-report/background-on-the-action-6-minimum-standard-and-peer-review_1f795cfb.html (PPT and LOB as anti-treaty-shopping methods).</a:t>
            </a:r>
            <a:endParaRPr/>
          </a:p>
        </p:txBody>
      </p:sp>
      <p:sp>
        <p:nvSpPr>
          <p:cNvPr id="732" name="Google Shape;732;g3d6e3ebf6c3_4_658: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3" name="Shape 753"/>
        <p:cNvGrpSpPr/>
        <p:nvPr/>
      </p:nvGrpSpPr>
      <p:grpSpPr>
        <a:xfrm>
          <a:off x="0" y="0"/>
          <a:ext cx="0" cy="0"/>
          <a:chOff x="0" y="0"/>
          <a:chExt cx="0" cy="0"/>
        </a:xfrm>
      </p:grpSpPr>
      <p:sp>
        <p:nvSpPr>
          <p:cNvPr id="754" name="Google Shape;754;g3d6e3ebf6c3_4_681: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5" name="Google Shape;755;g3d6e3ebf6c3_4_681: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Трансфертне ціноутворення: де “живе” прибуток групи</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показує, що всередині міжнародної групи прибуток повинен розподілятися відповідно до того, де реально створюється економічна вартість. Якщо виробник несе виробничі ризики, використовує обладнання та організовує ключові операції, його винагорода не може бути символічною лише тому, що інша країна має нижчу ставку.</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arm’s length principle означає принцип “витягнутої руки”. Це означає, що ціни у внутрішньогрупових операціях мають відповідати умовам, які погодили б незалежні сторони у порівнюваній ситуації. Функції, активи і ризики — це три опорні категорії аналізу трансфертного ціноутворення. Саме вони допомагають зрозуміти, яка компанія у групі має право на більшу частку прибутку.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(transfer pricing as a tax optimization method in MNCs).</a:t>
            </a:r>
            <a:br>
              <a:rPr lang="uk"/>
            </a:br>
            <a:r>
              <a:rPr lang="uk"/>
              <a:t>- The group-structure diagram is an original teaching visualization of the arm’s length principle.</a:t>
            </a:r>
            <a:endParaRPr/>
          </a:p>
        </p:txBody>
      </p:sp>
      <p:sp>
        <p:nvSpPr>
          <p:cNvPr id="756" name="Google Shape;756;g3d6e3ebf6c3_4_681: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4" name="Shape 784"/>
        <p:cNvGrpSpPr/>
        <p:nvPr/>
      </p:nvGrpSpPr>
      <p:grpSpPr>
        <a:xfrm>
          <a:off x="0" y="0"/>
          <a:ext cx="0" cy="0"/>
          <a:chOff x="0" y="0"/>
          <a:chExt cx="0" cy="0"/>
        </a:xfrm>
      </p:grpSpPr>
      <p:sp>
        <p:nvSpPr>
          <p:cNvPr id="785" name="Google Shape;785;g3d6e3ebf6c3_4_711: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86" name="Google Shape;786;g3d6e3ebf6c3_4_711: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Трансфертне ціноутворення: не тільки “ціна”, а й метод, comparables і документація</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важливий тим, що пояснює: трансфертне ціноутворення — це не лише встановлення цифри в договорі. Потрібно обрати метод, знайти порівнювані незалежні компанії чи операції та підготувати документацію, яка підтверджує ринковий характер ціни або рентабельності.</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comparables означає порівнювані операції або компанії. Documentation — це пакет обґрунтувальних матеріалів, який потрібен для перевірки. Routine distributor означає дистриб’ютора з типовими, а не унікальними функціями; така компанія зазвичай не повинна отримувати надприбуток. Слайд привчає студентів до того, що сучасне податкове управління — це управління доказами, а не лише числами.</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(transfer pricing in tax optimization strategies).</a:t>
            </a:r>
            <a:br>
              <a:rPr lang="uk"/>
            </a:br>
            <a:r>
              <a:rPr lang="uk"/>
              <a:t>- The method grid is a standard instructional synthesis based on international transfer pricing practice.</a:t>
            </a:r>
            <a:endParaRPr/>
          </a:p>
        </p:txBody>
      </p:sp>
      <p:sp>
        <p:nvSpPr>
          <p:cNvPr id="787" name="Google Shape;787;g3d6e3ebf6c3_4_711: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3" name="Shape 803"/>
        <p:cNvGrpSpPr/>
        <p:nvPr/>
      </p:nvGrpSpPr>
      <p:grpSpPr>
        <a:xfrm>
          <a:off x="0" y="0"/>
          <a:ext cx="0" cy="0"/>
          <a:chOff x="0" y="0"/>
          <a:chExt cx="0" cy="0"/>
        </a:xfrm>
      </p:grpSpPr>
      <p:sp>
        <p:nvSpPr>
          <p:cNvPr id="804" name="Google Shape;804;g3d6e3ebf6c3_4_72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5" name="Google Shape;805;g3d6e3ebf6c3_4_72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Country-by-Country Reporting: прозорість на рівні всієї групи</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Country-by-Country Reporting, або CbC reporting, — це звітність великих міжнародних груп за країнами. Вона показує, де група отримує виручку, де фіксує прибуток, скільки сплачує податків, скільки має працівників і активів у кожній юрисдикції.</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Число 138 означає кількість юрисдикцій, охоплених міжнародним peer review з цього питання. Термін peer review означає взаємну оцінку того, як країни впроваджують міжнародні правила. Ідея звіту проста: якщо компанія показує дуже великий прибуток у країні, де майже немає працівників та активів, це є сигналом ризику для податкових органів. Таким чином, CbC reporting є інструментом глобальної податкової прозорості.</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OECD, Country-by-Country Reporting – Compilation of 2024 Peer Review Reports: https://www.oecd.org/en/publications/2024/09/country-by-country-reporting-compilation-of-2024-peer-review-reports_2d920602.html (scope and contents of CbC reports).</a:t>
            </a:r>
            <a:endParaRPr/>
          </a:p>
        </p:txBody>
      </p:sp>
      <p:sp>
        <p:nvSpPr>
          <p:cNvPr id="806" name="Google Shape;806;g3d6e3ebf6c3_4_72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d6e3ebf6c3_4_68: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g3d6e3ebf6c3_4_68: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solidFill>
                  <a:schemeClr val="dk1"/>
                </a:solidFill>
              </a:rPr>
              <a:t>Спочатку ми аналізуємо податкову політику як фактор інвестиційної привабливості країн, потім переходимо до основних податків, далі — до податкових угод і сучасних механізмів міжнародної координації, а наприкінці — до стратегій податкової ефективності.</a:t>
            </a:r>
            <a:endParaRPr>
              <a:solidFill>
                <a:schemeClr val="dk1"/>
              </a:solidFill>
            </a:endParaRPr>
          </a:p>
          <a:p>
            <a:pPr indent="0" lvl="0" marL="0" rtl="0" algn="l">
              <a:spcBef>
                <a:spcPts val="400"/>
              </a:spcBef>
              <a:spcAft>
                <a:spcPts val="0"/>
              </a:spcAft>
              <a:buClr>
                <a:schemeClr val="dk1"/>
              </a:buClr>
              <a:buFont typeface="Arial"/>
              <a:buNone/>
            </a:pPr>
            <a:r>
              <a:rPr lang="uk">
                <a:solidFill>
                  <a:schemeClr val="dk1"/>
                </a:solidFill>
              </a:rPr>
              <a:t>Важливо акцентувати, що така структура відтворює реальну логіку міжнародного бізнесу. Спочатку компанія оцінює середовище і правила гри, потім розраховує податкові наслідки конкретної операції, далі вивчає міжнародні договори, а вже після цього будує довгострокову модель структурування. Тобто ми рухаємося від загального рівня до прикладного управління податковими ризиками. </a:t>
            </a:r>
            <a:endParaRPr>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rPr lang="uk"/>
              <a:t>Джерело:</a:t>
            </a:r>
            <a:br>
              <a:rPr lang="uk"/>
            </a:br>
            <a:r>
              <a:rPr lang="uk"/>
              <a:t>- Uploaded lecture: "ТЕМА 6 Податкова політика.pdf" </a:t>
            </a:r>
            <a:endParaRPr/>
          </a:p>
        </p:txBody>
      </p:sp>
      <p:sp>
        <p:nvSpPr>
          <p:cNvPr id="118" name="Google Shape;118;g3d6e3ebf6c3_4_68: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8" name="Shape 828"/>
        <p:cNvGrpSpPr/>
        <p:nvPr/>
      </p:nvGrpSpPr>
      <p:grpSpPr>
        <a:xfrm>
          <a:off x="0" y="0"/>
          <a:ext cx="0" cy="0"/>
          <a:chOff x="0" y="0"/>
          <a:chExt cx="0" cy="0"/>
        </a:xfrm>
      </p:grpSpPr>
      <p:sp>
        <p:nvSpPr>
          <p:cNvPr id="829" name="Google Shape;829;g3d6e3ebf6c3_4_753: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0" name="Google Shape;830;g3d6e3ebf6c3_4_753: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Pillar Two: глобальний мінімальний податок</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 цьому слайді центральним є число 15%. Воно означає мінімальний рівень ефективного оподаткування для великих транснаціональних груп у межах нової міжнародної системи. Потрібно підкреслити, що це не просто номінальна ставка, а мінімальний фактичний рівень оподаткування на рівні юрисдикції.</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effective tax rate означає фактичну частку податку у відношенні до відповідної податкової бази за спеціальними правилами Pillar Two. Термін global minimum tax означає глобальний мінімальний податок. Суть слайду в тому, що класична модель переміщення прибутку до юрисдикцій з дуже низьким оподаткуванням для великих груп стає значно менш ефективною.</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OECD, Global Anti-Base Erosion Model Rules (Pillar Two): https://www.oecd.org/en/topics/sub-issues/global-minimum-tax/global-anti-base-erosion-model-rules-pillar-two.html.</a:t>
            </a:r>
            <a:endParaRPr/>
          </a:p>
        </p:txBody>
      </p:sp>
      <p:sp>
        <p:nvSpPr>
          <p:cNvPr id="831" name="Google Shape;831;g3d6e3ebf6c3_4_753: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1" name="Shape 861"/>
        <p:cNvGrpSpPr/>
        <p:nvPr/>
      </p:nvGrpSpPr>
      <p:grpSpPr>
        <a:xfrm>
          <a:off x="0" y="0"/>
          <a:ext cx="0" cy="0"/>
          <a:chOff x="0" y="0"/>
          <a:chExt cx="0" cy="0"/>
        </a:xfrm>
      </p:grpSpPr>
      <p:sp>
        <p:nvSpPr>
          <p:cNvPr id="862" name="Google Shape;862;g3d6e3ebf6c3_4_78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3" name="Google Shape;863;g3d6e3ebf6c3_4_78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Як працює top-up tax: спрощена логіка Pillar Two</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розкладає механізм на три кроки. Перший крок — обчислити effective tax rate у конкретній юрисдикції. Другий — порівняти цей рівень із порогом 15%. Третій — якщо фактична ставка нижча, розрахувати доплату.</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top-up tax означає саме таку доплату до мінімального рівня. Спрощена формула на слайді показує: якщо effective tax rate нижча за 15%, різниця множиться на відповідний прибуток, і виникає додатковий податковий тягар. Тут важливо зауважити студентам, що реальна методика є складнішою, але економічна логіка саме така: занадто низьке оподаткування вже не дає автоматичної переваги.</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OECD, Global Anti-Base Erosion Model Rules (Pillar Two): https://www.oecd.org/en/topics/sub-issues/global-minimum-tax/global-anti-base-erosion-model-rules-pillar-two.html (GloBE Rules impose a top-up tax when jurisdictional ETR is below the minimum rate).</a:t>
            </a:r>
            <a:br>
              <a:rPr lang="uk"/>
            </a:br>
            <a:r>
              <a:rPr lang="uk"/>
              <a:t>- This slide intentionally simplifies detailed implementation rules for classroom use.</a:t>
            </a:r>
            <a:endParaRPr/>
          </a:p>
        </p:txBody>
      </p:sp>
      <p:sp>
        <p:nvSpPr>
          <p:cNvPr id="864" name="Google Shape;864;g3d6e3ebf6c3_4_78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2" name="Shape 882"/>
        <p:cNvGrpSpPr/>
        <p:nvPr/>
      </p:nvGrpSpPr>
      <p:grpSpPr>
        <a:xfrm>
          <a:off x="0" y="0"/>
          <a:ext cx="0" cy="0"/>
          <a:chOff x="0" y="0"/>
          <a:chExt cx="0" cy="0"/>
        </a:xfrm>
      </p:grpSpPr>
      <p:sp>
        <p:nvSpPr>
          <p:cNvPr id="883" name="Google Shape;883;g3d6e3ebf6c3_4_80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4" name="Google Shape;884;g3d6e3ebf6c3_4_80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Цифровізація оподаткування: VAT in the Digital Age (ViDA)</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присвячений реформі ЄС, яка модернізує систему ПДВ у цифрову епоху. Число 2022 означає рік, коли Європейська комісія представила пакет ViDA. Число 2025 означає офіційне ухвалення пакета. Позначення 2035 вказує на орієнтир повного поетапного впровадження реформи. Число €99 млрд знову повертає нас до масштабу проблеми втрат ПДВ.</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real-time reporting означає майже миттєву передачу податкових даних до органів влади. E-invoicing означає електронні рахунки-фактури. Platform economy — цифрова платформна економіка, де значна частина операцій відбувається через онлайн-посередників. Отже, слайд показує, що майбутнє міжнародного оподаткування — це не лише ставки, а насамперед цифрові дані та оперативний контроль.</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European Commission, VAT in the Digital Age (ViDA): https://taxation-customs.ec.europa.eu/taxation/vat/vat-digital-age-vida_en (proposal date, adoption date, staged rollout).</a:t>
            </a:r>
            <a:endParaRPr/>
          </a:p>
        </p:txBody>
      </p:sp>
      <p:sp>
        <p:nvSpPr>
          <p:cNvPr id="885" name="Google Shape;885;g3d6e3ebf6c3_4_80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5" name="Shape 915"/>
        <p:cNvGrpSpPr/>
        <p:nvPr/>
      </p:nvGrpSpPr>
      <p:grpSpPr>
        <a:xfrm>
          <a:off x="0" y="0"/>
          <a:ext cx="0" cy="0"/>
          <a:chOff x="0" y="0"/>
          <a:chExt cx="0" cy="0"/>
        </a:xfrm>
      </p:grpSpPr>
      <p:sp>
        <p:nvSpPr>
          <p:cNvPr id="916" name="Google Shape;916;g3d6e3ebf6c3_4_83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7" name="Google Shape;917;g3d6e3ebf6c3_4_83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(section 4 on tax optimization strategies).</a:t>
            </a:r>
            <a:endParaRPr/>
          </a:p>
        </p:txBody>
      </p:sp>
      <p:sp>
        <p:nvSpPr>
          <p:cNvPr id="918" name="Google Shape;918;g3d6e3ebf6c3_4_83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6" name="Shape 926"/>
        <p:cNvGrpSpPr/>
        <p:nvPr/>
      </p:nvGrpSpPr>
      <p:grpSpPr>
        <a:xfrm>
          <a:off x="0" y="0"/>
          <a:ext cx="0" cy="0"/>
          <a:chOff x="0" y="0"/>
          <a:chExt cx="0" cy="0"/>
        </a:xfrm>
      </p:grpSpPr>
      <p:sp>
        <p:nvSpPr>
          <p:cNvPr id="927" name="Google Shape;927;g3d6e3ebf6c3_4_84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8" name="Google Shape;928;g3d6e3ebf6c3_4_84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Таблиця 6.4. Основні стратегії оптимізації податків</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У таблиці названо використання податкових угод, трансфертне ціноутворення, офшорні компанії та реінвестування прибутку. Але сучасне пояснення має бути обережним. Після міжнародних ініціатив на кшталт BEPS та Pillar Two колишні схеми агресивної мінімізації вже не працюють так легко, як раніше.</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Використання податкових угод є законним, якщо компанія має реальне право на пільгу. Трансфертне ціноутворення є законним, якщо прибуток узгоджений із місцем створення вартості. Офшорна компанія без substance перетворюється на серйозний ризик. Реінвестування прибутку може бути розумною стратегією, якщо воно зменшує передчасне податкове “витікання” з бізнесу. Тобто слайд слід читати не як перелік хитрощів, а як перелік інструментів, кожен із яких потребує правової стійкості.</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Table 6.4 “Основні стратегії оптимізації податків”.</a:t>
            </a:r>
            <a:br>
              <a:rPr lang="uk"/>
            </a:br>
            <a:r>
              <a:rPr lang="uk"/>
              <a:t>- OECD anti-treaty-shopping materials for the modern compliance caveat: https://www.oecd.org/en/topics/sub-issues/preventing-tax-treaty-abuse.html.</a:t>
            </a:r>
            <a:br>
              <a:rPr lang="uk"/>
            </a:br>
            <a:r>
              <a:rPr lang="uk"/>
              <a:t>- OECD Pillar Two page for the global-minimum-tax caveat: https://www.oecd.org/en/topics/sub-issues/global-minimum-tax/global-anti-base-erosion-model-rules-pillar-two.html.</a:t>
            </a:r>
            <a:endParaRPr/>
          </a:p>
        </p:txBody>
      </p:sp>
      <p:sp>
        <p:nvSpPr>
          <p:cNvPr id="929" name="Google Shape;929;g3d6e3ebf6c3_4_84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5" name="Shape 945"/>
        <p:cNvGrpSpPr/>
        <p:nvPr/>
      </p:nvGrpSpPr>
      <p:grpSpPr>
        <a:xfrm>
          <a:off x="0" y="0"/>
          <a:ext cx="0" cy="0"/>
          <a:chOff x="0" y="0"/>
          <a:chExt cx="0" cy="0"/>
        </a:xfrm>
      </p:grpSpPr>
      <p:sp>
        <p:nvSpPr>
          <p:cNvPr id="946" name="Google Shape;946;g3d6e3ebf6c3_4_86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7" name="Google Shape;947;g3d6e3ebf6c3_4_86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Законне планування vs агресивне уникнення: де проходить межа</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Цей слайд має виховне значення. Він показує, що між законною податковою ефективністю та зловживанням проходить межа економічного змісту. Якщо структура має реальну ділову мету, персонал, активи, функції та підтверджені документи, вона має значно вищу шанси вважатися законною.</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Якщо ж схема існує лише на папері, а ключова її мета — податкова вигода без реальної бізнес-логіки, це вже зона підвищеного ризику. Термін abuse означає зловживання правом або правилами. Термін reputational risk означає ризик втрати ділової репутації в очах держави, партнерів, інвесторів і суспільства. Слайд підкреслює, що короткострокова економія може виявитися дорожчою за довгострокові наслідки.</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(tax optimization and caution against excessive schemes).</a:t>
            </a:r>
            <a:br>
              <a:rPr lang="uk"/>
            </a:br>
            <a:r>
              <a:rPr lang="uk"/>
              <a:t>- OECD, Preventing tax treaty abuse: https://www.oecd.org/en/topics/sub-issues/preventing-tax-treaty-abuse.html.</a:t>
            </a:r>
            <a:br>
              <a:rPr lang="uk"/>
            </a:br>
            <a:r>
              <a:rPr lang="uk"/>
              <a:t>- OECD Action 6 peer review background: https://www.oecd.org/en/publications/prevention-of-tax-treaty-abuse-sixth-peer-review-report-on-treaty-shopping_36cebf8e-en/full-report/background-on-the-action-6-minimum-standard-and-peer-review_1f795cfb.html.</a:t>
            </a:r>
            <a:endParaRPr/>
          </a:p>
        </p:txBody>
      </p:sp>
      <p:sp>
        <p:nvSpPr>
          <p:cNvPr id="948" name="Google Shape;948;g3d6e3ebf6c3_4_86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0" name="Shape 970"/>
        <p:cNvGrpSpPr/>
        <p:nvPr/>
      </p:nvGrpSpPr>
      <p:grpSpPr>
        <a:xfrm>
          <a:off x="0" y="0"/>
          <a:ext cx="0" cy="0"/>
          <a:chOff x="0" y="0"/>
          <a:chExt cx="0" cy="0"/>
        </a:xfrm>
      </p:grpSpPr>
      <p:sp>
        <p:nvSpPr>
          <p:cNvPr id="971" name="Google Shape;971;g3d6e3ebf6c3_4_889: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2" name="Google Shape;972;g3d6e3ebf6c3_4_889: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Інструментарій легальної податкової ефективності</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узагальнює законні інструменти: правильне використання податкових угод, належну політику трансфертного ціноутворення, інвестиційні стимули та реінвестування прибутку. Усі ці інструменти мають одну спільну рису: вони повинні спиратися на реальну бізнес-модель.</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tax leakage означає втрати вартості або коштів через податкові платежі при русі прибутку всередині групи або при його розподілі власникам. Термін investment incentives означає пільги та стимули для інвесторів, наприклад для досліджень, зелених технологій чи капітальних вкладень. Основна ідея слайду — сильна податкова структура не приховує бізнес, а підтримує його розвиток у межах закону.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(strategies of optimization).</a:t>
            </a:r>
            <a:br>
              <a:rPr lang="uk"/>
            </a:br>
            <a:r>
              <a:rPr lang="uk"/>
              <a:t>- Singapore Ministry of Finance page notes targeted support schemes as an example of tax-incentive logic: https://www.mof.gov.sg/policies/taxes/corporate-income-tax/.</a:t>
            </a:r>
            <a:endParaRPr/>
          </a:p>
        </p:txBody>
      </p:sp>
      <p:sp>
        <p:nvSpPr>
          <p:cNvPr id="973" name="Google Shape;973;g3d6e3ebf6c3_4_889: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0" name="Shape 1000"/>
        <p:cNvGrpSpPr/>
        <p:nvPr/>
      </p:nvGrpSpPr>
      <p:grpSpPr>
        <a:xfrm>
          <a:off x="0" y="0"/>
          <a:ext cx="0" cy="0"/>
          <a:chOff x="0" y="0"/>
          <a:chExt cx="0" cy="0"/>
        </a:xfrm>
      </p:grpSpPr>
      <p:sp>
        <p:nvSpPr>
          <p:cNvPr id="1001" name="Google Shape;1001;g3d6e3ebf6c3_4_918: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2" name="Google Shape;1002;g3d6e3ebf6c3_4_918: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Apple–Ireland: чому репутаційний і правовий ризик переживає будь-яку “податкову вигоду”</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Цей кейс демонструє, як довго може тривати податковий спір у міжнародному бізнесі. На слайді фігурують 1991 і 2007 роки — це дати індивідуальних податкових рішень, виданих в Ірландії. 2016 рік означає рішення Європейської комісії про те, що компанія отримала незаконну державну допомогу через сприятливий податковий режим. 2020 рік означає скасування цього рішення судом нижчої інстанції. 2024 рік — новий етап, коли Суд ЄС підтримав позицію Комісії.</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state aid означає державну допомогу. У контексті ЄС він означає, що держава не може надавати окремим компаніям вибіркові переваги, які спотворюють конкуренцію. Навчальний висновок із кейсу такий: навіть складна та формально обґрунтована податкова конструкція може роками залишатися предметом спору, а репутаційний ризик переживає короткострокову вигоду.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Court of Justice of the European Union, press release No 133/24 (10 September 2024): https://curia.europa.eu/jcms/upload/docs/application/pdf/2024-09/cp240133en.pdf.</a:t>
            </a:r>
            <a:endParaRPr/>
          </a:p>
        </p:txBody>
      </p:sp>
      <p:sp>
        <p:nvSpPr>
          <p:cNvPr id="1003" name="Google Shape;1003;g3d6e3ebf6c3_4_918: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0" name="Shape 1030"/>
        <p:cNvGrpSpPr/>
        <p:nvPr/>
      </p:nvGrpSpPr>
      <p:grpSpPr>
        <a:xfrm>
          <a:off x="0" y="0"/>
          <a:ext cx="0" cy="0"/>
          <a:chOff x="0" y="0"/>
          <a:chExt cx="0" cy="0"/>
        </a:xfrm>
      </p:grpSpPr>
      <p:sp>
        <p:nvSpPr>
          <p:cNvPr id="1031" name="Google Shape;1031;g3d6e3ebf6c3_4_94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2" name="Google Shape;1032;g3d6e3ebf6c3_4_94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Повернення до кейсу UkrPack: яка модель є податково стійкою</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повертає нас до початкової історії, але вже з урахуванням усієї пройденої теорії. Рекомендована модель полягає не в максимальному зниженні податків, а в побудові стійкої, логічної та контрольованої архітектури контракту.</a:t>
            </a:r>
            <a:endParaRPr>
              <a:solidFill>
                <a:schemeClr val="dk1"/>
              </a:solidFill>
            </a:endParaRPr>
          </a:p>
          <a:p>
            <a:pPr indent="0" lvl="0" marL="0" rtl="0" algn="l">
              <a:spcBef>
                <a:spcPts val="400"/>
              </a:spcBef>
              <a:spcAft>
                <a:spcPts val="0"/>
              </a:spcAft>
              <a:buNone/>
            </a:pPr>
            <a:r>
              <a:rPr lang="uk">
                <a:solidFill>
                  <a:schemeClr val="dk1"/>
                </a:solidFill>
              </a:rPr>
              <a:t>Потрібно чітко визначити, хто імпортує товар, хто відповідає за монтаж, чи потрібна локальна VAT-реєстрація, чи виникає ризик постійного представництва, як саме розподіляється прибуток і чи не спрацьовує WHT на сервісні виплати. Отже, податково стійка модель — це така, що витримує перевірку як з позиції закону, так і з позиції бізнес-логіки.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Original recommended-solution slide built around the illustrative UkrPack Systems case.</a:t>
            </a:r>
            <a:br>
              <a:rPr lang="uk"/>
            </a:br>
            <a:r>
              <a:rPr lang="uk"/>
              <a:t>- Uploaded lecture: "ТЕМА 6 Податкова політика.pdf" (tax policy, treaties, optimization, and legal caution).</a:t>
            </a:r>
            <a:endParaRPr/>
          </a:p>
        </p:txBody>
      </p:sp>
      <p:sp>
        <p:nvSpPr>
          <p:cNvPr id="1033" name="Google Shape;1033;g3d6e3ebf6c3_4_94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4" name="Shape 1054"/>
        <p:cNvGrpSpPr/>
        <p:nvPr/>
      </p:nvGrpSpPr>
      <p:grpSpPr>
        <a:xfrm>
          <a:off x="0" y="0"/>
          <a:ext cx="0" cy="0"/>
          <a:chOff x="0" y="0"/>
          <a:chExt cx="0" cy="0"/>
        </a:xfrm>
      </p:grpSpPr>
      <p:sp>
        <p:nvSpPr>
          <p:cNvPr id="1055" name="Google Shape;1055;g3d6e3ebf6c3_4_970: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6" name="Google Shape;1056;g3d6e3ebf6c3_4_970: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Tax due diligence перед виходом на новий ринок</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Tax due diligence означає попередню комплексну податкову перевірку майбутнього проєкту, контракту або виходу на новий ринок. На слайді подано десять практичних запитань. Їх завдання — допомогти компанії побачити податкові ризики до того, як угода стане незворотною.</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Серед цих запитань особливо важливі: яка ставка податку на прибуток; чи є податкова угода; як працює ПДВ або sales tax; яка митна вартість і ставка мита; чи виникає PE; які правила WHT на дивіденди, проценти і роялті; чи існують інвестиційні стимули; як працює TP; чи є ризики CFC, Pillar Two та звітності. Термін due diligence у широкому сенсі означає належну обачність, тобто перевірку перед ухваленням стратегічного рішення.</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(all four thematic blocks inform the checklist).</a:t>
            </a:r>
            <a:br>
              <a:rPr lang="uk"/>
            </a:br>
            <a:r>
              <a:rPr lang="uk"/>
              <a:t>- OECD treaty abuse, Pillar Two, and CbC materials also inform the checklist design: https://www.oecd.org/en/topics/sub-issues/preventing-tax-treaty-abuse.html ; https://www.oecd.org/en/topics/sub-issues/global-minimum-tax/global-anti-base-erosion-model-rules-pillar-two.html ; https://www.oecd.org/en/publications/2024/09/country-by-country-reporting-compilation-of-2024-peer-review-reports_2d920602.html.</a:t>
            </a:r>
            <a:endParaRPr/>
          </a:p>
        </p:txBody>
      </p:sp>
      <p:sp>
        <p:nvSpPr>
          <p:cNvPr id="1057" name="Google Shape;1057;g3d6e3ebf6c3_4_970: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d6e3ebf6c3_4_94: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g3d6e3ebf6c3_4_94: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П</a:t>
            </a:r>
            <a:r>
              <a:rPr lang="uk"/>
              <a:t>одаток впливає на п’ять ключових вимірів бізнесу: локацію, структуру, ціну, потоки грошей і репутацію. Локація означає вибір країни або регіону для виробництва, логістики чи офісу. Структура означає вибір форми присутності: дочірня компанія, філія, дистриб’ютор, агент чи сервісний центр. Ціна пов’язана з трансфертним ціноутворенням, маржею та кінцевою ціною для клієнта. Потоки грошей — це вплив ПДВ, мит, податку на прибуток і податків при виплаті на реальний рух коштів. Репутація — це публічна та регуляторна оцінка того, наскільки етично та прозоро компанія веде податкову політику.</a:t>
            </a:r>
            <a:endParaRPr/>
          </a:p>
          <a:p>
            <a:pPr indent="0" lvl="0" marL="0" rtl="0" algn="l">
              <a:lnSpc>
                <a:spcPct val="115000"/>
              </a:lnSpc>
              <a:spcBef>
                <a:spcPts val="400"/>
              </a:spcBef>
              <a:spcAft>
                <a:spcPts val="0"/>
              </a:spcAft>
              <a:buClr>
                <a:schemeClr val="dk1"/>
              </a:buClr>
              <a:buSzPts val="1100"/>
              <a:buFont typeface="Arial"/>
              <a:buNone/>
            </a:pPr>
            <a:r>
              <a:rPr lang="uk"/>
              <a:t>Термін WHT, який далі неодноразово з’являтиметься, означає withholding tax — податок, утримуваний при виплаті певних доходів нерезиденту, наприклад дивідендів, процентів або роялті. Головна думка слайду полягає в тому, що податок не додається в кінці бізнес-моделі, а закладається в неї на етапі дизайну.</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Джерела:</a:t>
            </a:r>
            <a:br>
              <a:rPr lang="uk"/>
            </a:br>
            <a:r>
              <a:rPr lang="uk"/>
              <a:t>"ТЕМА 6 Податкова політика.pdf" </a:t>
            </a:r>
            <a:endParaRPr/>
          </a:p>
          <a:p>
            <a:pPr indent="0" lvl="0" marL="0" rtl="0" algn="l">
              <a:spcBef>
                <a:spcPts val="0"/>
              </a:spcBef>
              <a:spcAft>
                <a:spcPts val="0"/>
              </a:spcAft>
              <a:buNone/>
            </a:pPr>
            <a:r>
              <a:rPr lang="uk"/>
              <a:t>- OECD BEPS materials and Pillar Two page for the transparency/reputational dimension: https://www.oecd.org/en/topics/sub-issues/global-minimum-tax/global-anti-base-erosion-model-rules-pillar-two.html.</a:t>
            </a:r>
            <a:endParaRPr/>
          </a:p>
        </p:txBody>
      </p:sp>
      <p:sp>
        <p:nvSpPr>
          <p:cNvPr id="145" name="Google Shape;145;g3d6e3ebf6c3_4_94: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0" name="Shape 1070"/>
        <p:cNvGrpSpPr/>
        <p:nvPr/>
      </p:nvGrpSpPr>
      <p:grpSpPr>
        <a:xfrm>
          <a:off x="0" y="0"/>
          <a:ext cx="0" cy="0"/>
          <a:chOff x="0" y="0"/>
          <a:chExt cx="0" cy="0"/>
        </a:xfrm>
      </p:grpSpPr>
      <p:sp>
        <p:nvSpPr>
          <p:cNvPr id="1071" name="Google Shape;1071;g3d6e3ebf6c3_4_98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2" name="Google Shape;1072;g3d6e3ebf6c3_4_98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700">
                <a:solidFill>
                  <a:schemeClr val="dk1"/>
                </a:solidFill>
              </a:rPr>
              <a:t>Податок як частина фінансового dashboard компанії</a:t>
            </a:r>
            <a:endParaRPr b="1" sz="17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Слайд вчить, що податкові показники мають бути виведені на рівень управлінської аналітики. Effective tax rate показує, яка частка прибутку реально “йде” на податки. VAT exposure означає ризики й заморожені кошти, пов’язані з ПДВ: відшкодування, реєстрації, затримки, касові розриви. Customs leakage означає втрати через митні помилки, зайві платежі або затримки. Tax disputes/reserves показують масштаб наявних спорів або потенційних донарахувань.</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Термін dashboard означає управлінську панель ключових показників. Ідея слайду в тому, що податок має бути видимим не лише бухгалтерії, а й CFO та CEO, тобто керівникам, які відповідають за фінансову стійкість компанії в цілому.</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(tax policy as strategic determinant of business efficiency).</a:t>
            </a:r>
            <a:br>
              <a:rPr lang="uk"/>
            </a:br>
            <a:r>
              <a:rPr lang="uk"/>
              <a:t>- KPI dashboard concept is an original management-oriented synthesis for teaching.</a:t>
            </a:r>
            <a:endParaRPr/>
          </a:p>
        </p:txBody>
      </p:sp>
      <p:sp>
        <p:nvSpPr>
          <p:cNvPr id="1073" name="Google Shape;1073;g3d6e3ebf6c3_4_98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1" name="Shape 1101"/>
        <p:cNvGrpSpPr/>
        <p:nvPr/>
      </p:nvGrpSpPr>
      <p:grpSpPr>
        <a:xfrm>
          <a:off x="0" y="0"/>
          <a:ext cx="0" cy="0"/>
          <a:chOff x="0" y="0"/>
          <a:chExt cx="0" cy="0"/>
        </a:xfrm>
      </p:grpSpPr>
      <p:sp>
        <p:nvSpPr>
          <p:cNvPr id="1102" name="Google Shape;1102;g3d6e3ebf6c3_4_101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3" name="Google Shape;1103;g3d6e3ebf6c3_4_101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Д</a:t>
            </a:r>
            <a:r>
              <a:rPr lang="uk"/>
              <a:t>ивитися на податок як на частину бізнес-моделі; порівнювати юрисдикції не лише за ставкою; моделювати CIT, VAT і мита разом; перевіряти резидентність, джерело доходу та PE; не сприймати договір як автоматичну пільгу.</a:t>
            </a:r>
            <a:endParaRPr/>
          </a:p>
          <a:p>
            <a:pPr indent="0" lvl="0" marL="0" rtl="0" algn="l">
              <a:lnSpc>
                <a:spcPct val="115000"/>
              </a:lnSpc>
              <a:spcBef>
                <a:spcPts val="400"/>
              </a:spcBef>
              <a:spcAft>
                <a:spcPts val="0"/>
              </a:spcAft>
              <a:buClr>
                <a:schemeClr val="dk1"/>
              </a:buClr>
              <a:buSzPts val="1100"/>
              <a:buFont typeface="Arial"/>
              <a:buNone/>
            </a:pPr>
            <a:r>
              <a:rPr lang="uk"/>
              <a:t>Правило “узгоджуйте прибуток із реальним місцем створення вартості” відсилає до логіки трансфертного ціноутворення. Правило “оцінюйте reputational risk так само серйозно, як штраф” нагадує, що публічний скандал може бути не менш дорогим за податкове донарахування. Усі десять правил об’єднує одна думка: хороша структура не просто знижує податок, а зберігає маржу й керованість бізнесу.</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Synthesized from the uploaded lecture and OECD/EU/official tax materials used throughout the deck.</a:t>
            </a:r>
            <a:endParaRPr/>
          </a:p>
        </p:txBody>
      </p:sp>
      <p:sp>
        <p:nvSpPr>
          <p:cNvPr id="1104" name="Google Shape;1104;g3d6e3ebf6c3_4_101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9" name="Shape 1119"/>
        <p:cNvGrpSpPr/>
        <p:nvPr/>
      </p:nvGrpSpPr>
      <p:grpSpPr>
        <a:xfrm>
          <a:off x="0" y="0"/>
          <a:ext cx="0" cy="0"/>
          <a:chOff x="0" y="0"/>
          <a:chExt cx="0" cy="0"/>
        </a:xfrm>
      </p:grpSpPr>
      <p:sp>
        <p:nvSpPr>
          <p:cNvPr id="1120" name="Google Shape;1120;g3d6e3ebf6c3_4_1032: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1" name="Google Shape;1121;g3d6e3ebf6c3_4_1032: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2" name="Google Shape;1122;g3d6e3ebf6c3_4_1032: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d6e3ebf6c3_4_136: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7" name="Google Shape;187;g3d6e3ebf6c3_4_136: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Таблиця показує чотири базові фактори: рівень податкових ставок, податкові пільги, стабільність законодавства та наявність податкових угод. Важливо пояснити, що вони працюють у комплексі. Низька ставка сама по собі ще не означає вигідне середовище, якщо правила нестабільні, адміністративно складні або існує високий ризик податкових спорів.</a:t>
            </a:r>
            <a:endParaRPr/>
          </a:p>
          <a:p>
            <a:pPr indent="0" lvl="0" marL="0" rtl="0" algn="l">
              <a:lnSpc>
                <a:spcPct val="115000"/>
              </a:lnSpc>
              <a:spcBef>
                <a:spcPts val="400"/>
              </a:spcBef>
              <a:spcAft>
                <a:spcPts val="0"/>
              </a:spcAft>
              <a:buClr>
                <a:schemeClr val="dk1"/>
              </a:buClr>
              <a:buSzPts val="1100"/>
              <a:buFont typeface="Arial"/>
              <a:buNone/>
            </a:pPr>
            <a:r>
              <a:rPr lang="uk"/>
              <a:t>Термін номінальна ставка означає формально встановлений відсоток податку. Ефективна ставка — це фактичний рівень податкового навантаження після врахування пільг, відрахувань, кредитів, винятків та особливостей бази оподаткування. Саме ефективна ставка ближча до реальної вартості ведення бізнесу. Пояснюючи таблицю, доцільно підкреслити, що компанія оцінює не лише суму податку, а й витрати на комплаєнс, швидкість адміністрування та передбачуваність податкової практики.</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Джерело:</a:t>
            </a:r>
            <a:br>
              <a:rPr lang="uk"/>
            </a:br>
            <a:r>
              <a:rPr lang="uk"/>
              <a:t>"ТЕМА 6 Податкова політика.pdf"</a:t>
            </a:r>
            <a:endParaRPr/>
          </a:p>
        </p:txBody>
      </p:sp>
      <p:sp>
        <p:nvSpPr>
          <p:cNvPr id="188" name="Google Shape;188;g3d6e3ebf6c3_4_136: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3d6e3ebf6c3_4_155: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7" name="Google Shape;207;g3d6e3ebf6c3_4_155: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П</a:t>
            </a:r>
            <a:r>
              <a:rPr lang="uk"/>
              <a:t>ривабливий податковий режим — це поєднання конкурентної ставки, прозорих правил, добре розвиненої мережі податкових угод, цільових стимулів і стабільності. Якщо хоча б один із цих елементів відсутній, загальна привабливість юрисдикції знижується.</a:t>
            </a:r>
            <a:endParaRPr/>
          </a:p>
          <a:p>
            <a:pPr indent="0" lvl="0" marL="0" rtl="0" algn="l">
              <a:lnSpc>
                <a:spcPct val="115000"/>
              </a:lnSpc>
              <a:spcBef>
                <a:spcPts val="400"/>
              </a:spcBef>
              <a:spcAft>
                <a:spcPts val="0"/>
              </a:spcAft>
              <a:buClr>
                <a:schemeClr val="dk1"/>
              </a:buClr>
              <a:buSzPts val="1100"/>
              <a:buFont typeface="Arial"/>
              <a:buNone/>
            </a:pPr>
            <a:r>
              <a:rPr lang="uk"/>
              <a:t>Термін tax incentives означає податкові стимули: податкові кредити, канікули, прискорену амортизацію, спеціальні режими для інвестицій чи інновацій. Термін treaty network означає мережу міжнародних договорів про уникнення подвійного оподаткування. Термін administration quality означає якість податкового адміністрування: електронні сервіси, швидкість обробки заяв, передбачуваність перевірок, ефективність оскарження. Таким чином, слайд вчить студентів оцінювати юрисдикцію не за однією цифрою, а як інституційну систему.</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Singapore Ministry of Finance, Corporate Income Tax: https://www.mof.gov.sg/policies/taxes/corporate-income-tax/.</a:t>
            </a:r>
            <a:br>
              <a:rPr lang="uk"/>
            </a:br>
            <a:r>
              <a:rPr lang="uk"/>
              <a:t>- Ireland Revenue, Basis of charge: https://www.revenue.ie/en/companies-and-charities/corporation-tax-for-companies/corporation-tax/basis-of-charge.aspx.</a:t>
            </a:r>
            <a:br>
              <a:rPr lang="uk"/>
            </a:br>
            <a:r>
              <a:rPr lang="uk"/>
              <a:t>- Germany Trade &amp; Invest, Corporate Taxation in Germany: https://www.gtai.de/en/invest/investment-guide/corporate-taxation-in-germany.</a:t>
            </a:r>
            <a:endParaRPr/>
          </a:p>
        </p:txBody>
      </p:sp>
      <p:sp>
        <p:nvSpPr>
          <p:cNvPr id="208" name="Google Shape;208;g3d6e3ebf6c3_4_155: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3d6e3ebf6c3_4_18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0" name="Google Shape;240;g3d6e3ebf6c3_4_18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rPr b="1" lang="uk" sz="1400">
                <a:solidFill>
                  <a:schemeClr val="dk1"/>
                </a:solidFill>
              </a:rPr>
              <a:t>Довгостроковий тренд: середня ставка корпоративного податку знижувалась, але стабілізується</a:t>
            </a:r>
            <a:endParaRPr b="1" sz="1400">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На графіку подано три опорні значення: 28,0% у 2000 році, 21,7% у 2019 році та 21,1% у 2024 році. Число 28,0% показує, що на початку 2000-х корпоративні ставки в середньому були значно вищими. Показник 21,7% у 2019 році демонструє наслідок багаторічної податкової конкуренції між державами. Значення 21,1% у 2024 році свідчить уже не про стрімке падіння, а про фазу стабілізації.</a:t>
            </a:r>
            <a:endParaRPr>
              <a:solidFill>
                <a:schemeClr val="dk1"/>
              </a:solidFill>
            </a:endParaRPr>
          </a:p>
          <a:p>
            <a:pPr indent="0" lvl="0" marL="0" rtl="0" algn="l">
              <a:lnSpc>
                <a:spcPct val="115000"/>
              </a:lnSpc>
              <a:spcBef>
                <a:spcPts val="400"/>
              </a:spcBef>
              <a:spcAft>
                <a:spcPts val="0"/>
              </a:spcAft>
              <a:buClr>
                <a:schemeClr val="dk1"/>
              </a:buClr>
              <a:buSzPts val="1100"/>
              <a:buFont typeface="Arial"/>
              <a:buNone/>
            </a:pPr>
            <a:r>
              <a:rPr lang="uk">
                <a:solidFill>
                  <a:schemeClr val="dk1"/>
                </a:solidFill>
              </a:rPr>
              <a:t>Це означає, що країни дедалі менше конкурують виключно ставками й дедалі більше — якістю режиму, наявністю інвестиційних стимулів, цифровізацією адміністрування та правовою визначеністю. Термін комбінована ставка означає, що враховуються не лише центральні, а іноді й місцеві рівні корпоративного оподаткування. Отже, сучасна податкова конкуренція стає більш складною та інституційною.</a:t>
            </a:r>
            <a:endParaRPr>
              <a:solidFill>
                <a:schemeClr val="dk1"/>
              </a:solidFill>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OECD, Corporate Tax Statistics 2024: https://www.oecd.org/en/publications/corporate-tax-statistics-2024_9c27d6e8-en.html (average combined statutory corporate income tax rates: 28.0% in 2000, 21.7% in 2019, 21.1% in 2024).</a:t>
            </a:r>
            <a:endParaRPr/>
          </a:p>
        </p:txBody>
      </p:sp>
      <p:sp>
        <p:nvSpPr>
          <p:cNvPr id="241" name="Google Shape;241;g3d6e3ebf6c3_4_18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d6e3ebf6c3_4_207: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2" name="Google Shape;262;g3d6e3ebf6c3_4_207: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Н</a:t>
            </a:r>
            <a:r>
              <a:rPr lang="uk"/>
              <a:t>естабільність податкового законодавства сама по собі створює економічні втрати. Якщо бізнес не впевнений, якими будуть правила через рік або три, він змушений закладати додатковий запас ризику у свої інвестиційні розрахунки.</a:t>
            </a:r>
            <a:endParaRPr/>
          </a:p>
          <a:p>
            <a:pPr indent="0" lvl="0" marL="0" rtl="0" algn="l">
              <a:lnSpc>
                <a:spcPct val="115000"/>
              </a:lnSpc>
              <a:spcBef>
                <a:spcPts val="400"/>
              </a:spcBef>
              <a:spcAft>
                <a:spcPts val="0"/>
              </a:spcAft>
              <a:buClr>
                <a:schemeClr val="dk1"/>
              </a:buClr>
              <a:buSzPts val="1100"/>
              <a:buFont typeface="Arial"/>
              <a:buNone/>
            </a:pPr>
            <a:r>
              <a:rPr lang="uk"/>
              <a:t>Термін NPV означає net present value — чисту приведену вартість інвестиційного проєкту. Якщо правила часто змінюються, інвестор або знижує очікувану вартість проєкту, або вимагає вищу норму прибутковості. Термін tax reserves означає резерви на випадок податкових спорів чи донарахувань. Термін advisory означає зовнішню консультаційну підтримку: юристів, аудиторів, податкових консультантів. Слайд важливий тим, що демонструє: нестабільність правил працює як прихований податок на інвестиції.</a:t>
            </a:r>
            <a:endParaRPr/>
          </a:p>
          <a:p>
            <a:pPr indent="0" lvl="0" marL="0" rtl="0" algn="l">
              <a:spcBef>
                <a:spcPts val="4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(importance of legal stability and investor trust).</a:t>
            </a:r>
            <a:br>
              <a:rPr lang="uk"/>
            </a:br>
            <a:r>
              <a:rPr lang="uk"/>
              <a:t>- The slide’s decision logic is an analytical synthesis prepared for teaching use.</a:t>
            </a:r>
            <a:endParaRPr/>
          </a:p>
        </p:txBody>
      </p:sp>
      <p:sp>
        <p:nvSpPr>
          <p:cNvPr id="263" name="Google Shape;263;g3d6e3ebf6c3_4_207: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3d6e3ebf6c3_4_233:notes"/>
          <p:cNvSpPr/>
          <p:nvPr>
            <p:ph idx="2" type="sldImg"/>
          </p:nvPr>
        </p:nvSpPr>
        <p:spPr>
          <a:xfrm>
            <a:off x="685800" y="857250"/>
            <a:ext cx="5486400" cy="23145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g3d6e3ebf6c3_4_233:notes"/>
          <p:cNvSpPr txBox="1"/>
          <p:nvPr>
            <p:ph idx="1" type="body"/>
          </p:nvPr>
        </p:nvSpPr>
        <p:spPr>
          <a:xfrm>
            <a:off x="685800" y="3300413"/>
            <a:ext cx="5486400" cy="2700338"/>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uk"/>
              <a:t>Податок на прибуток впливає на кінцеву маржу компанії. ПДВ визначає вплив операції на ліквідність і ціну. Мита прямо впливають на собівартість імпорту та конкурентоспроможність товару на ринку призначення. Саме тому міжнародний менеджер має розраховувати не лише кожен податок окремо, а їх сукупний after-tax effect, тобто загальний вплив після оподаткування на результат операції.</a:t>
            </a:r>
            <a:endParaRPr/>
          </a:p>
          <a:p>
            <a:pPr indent="0" lvl="0" marL="0" rtl="0" algn="l">
              <a:spcBef>
                <a:spcPts val="400"/>
              </a:spcBef>
              <a:spcAft>
                <a:spcPts val="0"/>
              </a:spcAft>
              <a:buNone/>
            </a:pPr>
            <a:r>
              <a:t/>
            </a:r>
            <a:endParaRPr/>
          </a:p>
          <a:p>
            <a:pPr indent="0" lvl="0" marL="0" rtl="0" algn="l">
              <a:spcBef>
                <a:spcPts val="0"/>
              </a:spcBef>
              <a:spcAft>
                <a:spcPts val="0"/>
              </a:spcAft>
              <a:buNone/>
            </a:pPr>
            <a:r>
              <a:rPr lang="uk"/>
              <a:t>[Sources]</a:t>
            </a:r>
            <a:br>
              <a:rPr lang="uk"/>
            </a:br>
            <a:r>
              <a:rPr lang="uk"/>
              <a:t>- Uploaded lecture: "ТЕМА 6 Податкова політика.pdf", Table 6.2 “Основні податки в міжнародному бізнесі”.</a:t>
            </a:r>
            <a:endParaRPr/>
          </a:p>
        </p:txBody>
      </p:sp>
      <p:sp>
        <p:nvSpPr>
          <p:cNvPr id="290" name="Google Shape;290;g3d6e3ebf6c3_4_233:notes"/>
          <p:cNvSpPr txBox="1"/>
          <p:nvPr>
            <p:ph idx="12" type="sldNum"/>
          </p:nvPr>
        </p:nvSpPr>
        <p:spPr>
          <a:xfrm>
            <a:off x="3884613" y="6513910"/>
            <a:ext cx="2971800" cy="34409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uk"/>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52" name="Shape 52"/>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STER">
  <p:cSld name="MASTER">
    <p:bg>
      <p:bgPr>
        <a:solidFill>
          <a:srgbClr val="FFFFFF"/>
        </a:solidFill>
      </p:bgPr>
    </p:bg>
    <p:spTree>
      <p:nvGrpSpPr>
        <p:cNvPr id="53" name="Shape 53"/>
        <p:cNvGrpSpPr/>
        <p:nvPr/>
      </p:nvGrpSpPr>
      <p:grpSpPr>
        <a:xfrm>
          <a:off x="0" y="0"/>
          <a:ext cx="0" cy="0"/>
          <a:chOff x="0" y="0"/>
          <a:chExt cx="0" cy="0"/>
        </a:xfrm>
      </p:grpSpPr>
      <p:sp>
        <p:nvSpPr>
          <p:cNvPr id="54" name="Google Shape;54;p15"/>
          <p:cNvSpPr/>
          <p:nvPr/>
        </p:nvSpPr>
        <p:spPr>
          <a:xfrm>
            <a:off x="0" y="0"/>
            <a:ext cx="9143771" cy="109728"/>
          </a:xfrm>
          <a:prstGeom prst="rect">
            <a:avLst/>
          </a:prstGeom>
          <a:solidFill>
            <a:srgbClr val="0B1F3A"/>
          </a:solidFill>
          <a:ln cap="flat" cmpd="sng" w="12700">
            <a:solidFill>
              <a:srgbClr val="0B1F3A"/>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cxnSp>
        <p:nvCxnSpPr>
          <p:cNvPr id="55" name="Google Shape;55;p15"/>
          <p:cNvCxnSpPr/>
          <p:nvPr/>
        </p:nvCxnSpPr>
        <p:spPr>
          <a:xfrm>
            <a:off x="411480" y="4869180"/>
            <a:ext cx="8298180" cy="0"/>
          </a:xfrm>
          <a:prstGeom prst="straightConnector1">
            <a:avLst/>
          </a:prstGeom>
          <a:noFill/>
          <a:ln cap="flat" cmpd="sng" w="12700">
            <a:solidFill>
              <a:srgbClr val="DDE3ED"/>
            </a:solidFill>
            <a:prstDash val="solid"/>
            <a:round/>
            <a:headEnd len="sm" w="sm" type="none"/>
            <a:tailEnd len="sm" w="sm" type="none"/>
          </a:ln>
        </p:spPr>
      </p:cxnSp>
      <p:sp>
        <p:nvSpPr>
          <p:cNvPr id="56" name="Google Shape;56;p15"/>
          <p:cNvSpPr txBox="1"/>
          <p:nvPr>
            <p:ph idx="12" type="sldNum"/>
          </p:nvPr>
        </p:nvSpPr>
        <p:spPr>
          <a:xfrm>
            <a:off x="8538210" y="4896612"/>
            <a:ext cx="274320" cy="137160"/>
          </a:xfrm>
          <a:prstGeom prst="rect">
            <a:avLst/>
          </a:prstGeom>
          <a:noFill/>
          <a:ln>
            <a:noFill/>
          </a:ln>
        </p:spPr>
        <p:txBody>
          <a:bodyPr anchorCtr="0" anchor="t" bIns="34275" lIns="68575" spcFirstLastPara="1" rIns="68575" wrap="square" tIns="34275">
            <a:noAutofit/>
          </a:bodyPr>
          <a:lstStyle>
            <a:lvl1pPr indent="0" lvl="0" marL="0" marR="0" algn="r">
              <a:spcBef>
                <a:spcPts val="0"/>
              </a:spcBef>
              <a:buNone/>
              <a:defRPr b="0" sz="700">
                <a:solidFill>
                  <a:srgbClr val="7A8699"/>
                </a:solidFill>
                <a:latin typeface="Arial"/>
                <a:ea typeface="Arial"/>
                <a:cs typeface="Arial"/>
                <a:sym typeface="Arial"/>
              </a:defRPr>
            </a:lvl1pPr>
            <a:lvl2pPr indent="0" lvl="1" marL="0" marR="0" algn="r">
              <a:spcBef>
                <a:spcPts val="0"/>
              </a:spcBef>
              <a:buNone/>
              <a:defRPr b="0" sz="700">
                <a:solidFill>
                  <a:srgbClr val="7A8699"/>
                </a:solidFill>
                <a:latin typeface="Arial"/>
                <a:ea typeface="Arial"/>
                <a:cs typeface="Arial"/>
                <a:sym typeface="Arial"/>
              </a:defRPr>
            </a:lvl2pPr>
            <a:lvl3pPr indent="0" lvl="2" marL="0" marR="0" algn="r">
              <a:spcBef>
                <a:spcPts val="0"/>
              </a:spcBef>
              <a:buNone/>
              <a:defRPr b="0" sz="700">
                <a:solidFill>
                  <a:srgbClr val="7A8699"/>
                </a:solidFill>
                <a:latin typeface="Arial"/>
                <a:ea typeface="Arial"/>
                <a:cs typeface="Arial"/>
                <a:sym typeface="Arial"/>
              </a:defRPr>
            </a:lvl3pPr>
            <a:lvl4pPr indent="0" lvl="3" marL="0" marR="0" algn="r">
              <a:spcBef>
                <a:spcPts val="0"/>
              </a:spcBef>
              <a:buNone/>
              <a:defRPr b="0" sz="700">
                <a:solidFill>
                  <a:srgbClr val="7A8699"/>
                </a:solidFill>
                <a:latin typeface="Arial"/>
                <a:ea typeface="Arial"/>
                <a:cs typeface="Arial"/>
                <a:sym typeface="Arial"/>
              </a:defRPr>
            </a:lvl4pPr>
            <a:lvl5pPr indent="0" lvl="4" marL="0" marR="0" algn="r">
              <a:spcBef>
                <a:spcPts val="0"/>
              </a:spcBef>
              <a:buNone/>
              <a:defRPr b="0" sz="700">
                <a:solidFill>
                  <a:srgbClr val="7A8699"/>
                </a:solidFill>
                <a:latin typeface="Arial"/>
                <a:ea typeface="Arial"/>
                <a:cs typeface="Arial"/>
                <a:sym typeface="Arial"/>
              </a:defRPr>
            </a:lvl5pPr>
            <a:lvl6pPr indent="0" lvl="5" marL="0" marR="0" algn="r">
              <a:spcBef>
                <a:spcPts val="0"/>
              </a:spcBef>
              <a:buNone/>
              <a:defRPr b="0" sz="700">
                <a:solidFill>
                  <a:srgbClr val="7A8699"/>
                </a:solidFill>
                <a:latin typeface="Arial"/>
                <a:ea typeface="Arial"/>
                <a:cs typeface="Arial"/>
                <a:sym typeface="Arial"/>
              </a:defRPr>
            </a:lvl6pPr>
            <a:lvl7pPr indent="0" lvl="6" marL="0" marR="0" algn="r">
              <a:spcBef>
                <a:spcPts val="0"/>
              </a:spcBef>
              <a:buNone/>
              <a:defRPr b="0" sz="700">
                <a:solidFill>
                  <a:srgbClr val="7A8699"/>
                </a:solidFill>
                <a:latin typeface="Arial"/>
                <a:ea typeface="Arial"/>
                <a:cs typeface="Arial"/>
                <a:sym typeface="Arial"/>
              </a:defRPr>
            </a:lvl7pPr>
            <a:lvl8pPr indent="0" lvl="7" marL="0" marR="0" algn="r">
              <a:spcBef>
                <a:spcPts val="0"/>
              </a:spcBef>
              <a:buNone/>
              <a:defRPr b="0" sz="700">
                <a:solidFill>
                  <a:srgbClr val="7A8699"/>
                </a:solidFill>
                <a:latin typeface="Arial"/>
                <a:ea typeface="Arial"/>
                <a:cs typeface="Arial"/>
                <a:sym typeface="Arial"/>
              </a:defRPr>
            </a:lvl8pPr>
            <a:lvl9pPr indent="0" lvl="8" marL="0" marR="0" algn="r">
              <a:spcBef>
                <a:spcPts val="0"/>
              </a:spcBef>
              <a:buNone/>
              <a:defRPr b="0" sz="700">
                <a:solidFill>
                  <a:srgbClr val="7A869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3"/>
          <p:cNvSpPr txBox="1"/>
          <p:nvPr>
            <p:ph idx="12" type="sldNum"/>
          </p:nvPr>
        </p:nvSpPr>
        <p:spPr>
          <a:xfrm>
            <a:off x="8538210" y="4896612"/>
            <a:ext cx="274320" cy="137160"/>
          </a:xfrm>
          <a:prstGeom prst="rect">
            <a:avLst/>
          </a:prstGeom>
          <a:noFill/>
          <a:ln>
            <a:noFill/>
          </a:ln>
        </p:spPr>
        <p:txBody>
          <a:bodyPr anchorCtr="0" anchor="t" bIns="34275" lIns="68575" spcFirstLastPara="1" rIns="68575" wrap="square" tIns="34275">
            <a:noAutofit/>
          </a:bodyPr>
          <a:lstStyle>
            <a:lvl1pPr indent="0" lvl="0" marL="0" marR="0" rtl="0" algn="r">
              <a:spcBef>
                <a:spcPts val="0"/>
              </a:spcBef>
              <a:buNone/>
              <a:defRPr b="0" i="0" sz="700" u="none" cap="none" strike="noStrike">
                <a:solidFill>
                  <a:srgbClr val="7A8699"/>
                </a:solidFill>
                <a:latin typeface="Arial"/>
                <a:ea typeface="Arial"/>
                <a:cs typeface="Arial"/>
                <a:sym typeface="Arial"/>
              </a:defRPr>
            </a:lvl1pPr>
            <a:lvl2pPr indent="0" lvl="1" marL="0" marR="0" rtl="0" algn="r">
              <a:spcBef>
                <a:spcPts val="0"/>
              </a:spcBef>
              <a:buNone/>
              <a:defRPr b="0" i="0" sz="700" u="none" cap="none" strike="noStrike">
                <a:solidFill>
                  <a:srgbClr val="7A8699"/>
                </a:solidFill>
                <a:latin typeface="Arial"/>
                <a:ea typeface="Arial"/>
                <a:cs typeface="Arial"/>
                <a:sym typeface="Arial"/>
              </a:defRPr>
            </a:lvl2pPr>
            <a:lvl3pPr indent="0" lvl="2" marL="0" marR="0" rtl="0" algn="r">
              <a:spcBef>
                <a:spcPts val="0"/>
              </a:spcBef>
              <a:buNone/>
              <a:defRPr b="0" i="0" sz="700" u="none" cap="none" strike="noStrike">
                <a:solidFill>
                  <a:srgbClr val="7A8699"/>
                </a:solidFill>
                <a:latin typeface="Arial"/>
                <a:ea typeface="Arial"/>
                <a:cs typeface="Arial"/>
                <a:sym typeface="Arial"/>
              </a:defRPr>
            </a:lvl3pPr>
            <a:lvl4pPr indent="0" lvl="3" marL="0" marR="0" rtl="0" algn="r">
              <a:spcBef>
                <a:spcPts val="0"/>
              </a:spcBef>
              <a:buNone/>
              <a:defRPr b="0" i="0" sz="700" u="none" cap="none" strike="noStrike">
                <a:solidFill>
                  <a:srgbClr val="7A8699"/>
                </a:solidFill>
                <a:latin typeface="Arial"/>
                <a:ea typeface="Arial"/>
                <a:cs typeface="Arial"/>
                <a:sym typeface="Arial"/>
              </a:defRPr>
            </a:lvl4pPr>
            <a:lvl5pPr indent="0" lvl="4" marL="0" marR="0" rtl="0" algn="r">
              <a:spcBef>
                <a:spcPts val="0"/>
              </a:spcBef>
              <a:buNone/>
              <a:defRPr b="0" i="0" sz="700" u="none" cap="none" strike="noStrike">
                <a:solidFill>
                  <a:srgbClr val="7A8699"/>
                </a:solidFill>
                <a:latin typeface="Arial"/>
                <a:ea typeface="Arial"/>
                <a:cs typeface="Arial"/>
                <a:sym typeface="Arial"/>
              </a:defRPr>
            </a:lvl5pPr>
            <a:lvl6pPr indent="0" lvl="5" marL="0" marR="0" rtl="0" algn="r">
              <a:spcBef>
                <a:spcPts val="0"/>
              </a:spcBef>
              <a:buNone/>
              <a:defRPr b="0" i="0" sz="700" u="none" cap="none" strike="noStrike">
                <a:solidFill>
                  <a:srgbClr val="7A8699"/>
                </a:solidFill>
                <a:latin typeface="Arial"/>
                <a:ea typeface="Arial"/>
                <a:cs typeface="Arial"/>
                <a:sym typeface="Arial"/>
              </a:defRPr>
            </a:lvl6pPr>
            <a:lvl7pPr indent="0" lvl="6" marL="0" marR="0" rtl="0" algn="r">
              <a:spcBef>
                <a:spcPts val="0"/>
              </a:spcBef>
              <a:buNone/>
              <a:defRPr b="0" i="0" sz="700" u="none" cap="none" strike="noStrike">
                <a:solidFill>
                  <a:srgbClr val="7A8699"/>
                </a:solidFill>
                <a:latin typeface="Arial"/>
                <a:ea typeface="Arial"/>
                <a:cs typeface="Arial"/>
                <a:sym typeface="Arial"/>
              </a:defRPr>
            </a:lvl7pPr>
            <a:lvl8pPr indent="0" lvl="7" marL="0" marR="0" rtl="0" algn="r">
              <a:spcBef>
                <a:spcPts val="0"/>
              </a:spcBef>
              <a:buNone/>
              <a:defRPr b="0" i="0" sz="700" u="none" cap="none" strike="noStrike">
                <a:solidFill>
                  <a:srgbClr val="7A8699"/>
                </a:solidFill>
                <a:latin typeface="Arial"/>
                <a:ea typeface="Arial"/>
                <a:cs typeface="Arial"/>
                <a:sym typeface="Arial"/>
              </a:defRPr>
            </a:lvl8pPr>
            <a:lvl9pPr indent="0" lvl="8" marL="0" marR="0" rtl="0" algn="r">
              <a:spcBef>
                <a:spcPts val="0"/>
              </a:spcBef>
              <a:buNone/>
              <a:defRPr b="0" i="0" sz="700" u="none" cap="none" strike="noStrike">
                <a:solidFill>
                  <a:srgbClr val="7A869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0.xml"/><Relationship Id="rId3" Type="http://schemas.openxmlformats.org/officeDocument/2006/relationships/image" Target="../media/image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8172D"/>
        </a:solidFill>
      </p:bgPr>
    </p:bg>
    <p:spTree>
      <p:nvGrpSpPr>
        <p:cNvPr id="61" name="Shape 61"/>
        <p:cNvGrpSpPr/>
        <p:nvPr/>
      </p:nvGrpSpPr>
      <p:grpSpPr>
        <a:xfrm>
          <a:off x="0" y="0"/>
          <a:ext cx="0" cy="0"/>
          <a:chOff x="0" y="0"/>
          <a:chExt cx="0" cy="0"/>
        </a:xfrm>
      </p:grpSpPr>
      <p:sp>
        <p:nvSpPr>
          <p:cNvPr id="62" name="Google Shape;62;p16"/>
          <p:cNvSpPr/>
          <p:nvPr/>
        </p:nvSpPr>
        <p:spPr>
          <a:xfrm>
            <a:off x="0" y="0"/>
            <a:ext cx="9143771" cy="5143500"/>
          </a:xfrm>
          <a:prstGeom prst="rect">
            <a:avLst/>
          </a:prstGeom>
          <a:solidFill>
            <a:srgbClr val="08172D"/>
          </a:solidFill>
          <a:ln cap="flat" cmpd="sng" w="12700">
            <a:solidFill>
              <a:srgbClr val="08172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3" name="Google Shape;63;p16"/>
          <p:cNvSpPr/>
          <p:nvPr/>
        </p:nvSpPr>
        <p:spPr>
          <a:xfrm>
            <a:off x="0" y="34290"/>
            <a:ext cx="9143771" cy="82296"/>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 name="Google Shape;64;p16"/>
          <p:cNvSpPr/>
          <p:nvPr/>
        </p:nvSpPr>
        <p:spPr>
          <a:xfrm>
            <a:off x="534924" y="720090"/>
            <a:ext cx="2160270" cy="288036"/>
          </a:xfrm>
          <a:prstGeom prst="roundRect">
            <a:avLst>
              <a:gd fmla="val 19048" name="adj"/>
            </a:avLst>
          </a:prstGeom>
          <a:solidFill>
            <a:srgbClr val="11294A"/>
          </a:solidFill>
          <a:ln cap="flat" cmpd="sng" w="12700">
            <a:solidFill>
              <a:srgbClr val="11294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 name="Google Shape;65;p16"/>
          <p:cNvSpPr/>
          <p:nvPr/>
        </p:nvSpPr>
        <p:spPr>
          <a:xfrm>
            <a:off x="534924" y="761238"/>
            <a:ext cx="216027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200"/>
              <a:buFont typeface="Arial"/>
              <a:buNone/>
            </a:pPr>
            <a:r>
              <a:rPr b="1" lang="uk" sz="1200">
                <a:solidFill>
                  <a:srgbClr val="D4A62A"/>
                </a:solidFill>
                <a:latin typeface="Arial"/>
                <a:ea typeface="Arial"/>
                <a:cs typeface="Arial"/>
                <a:sym typeface="Arial"/>
              </a:rPr>
              <a:t>ТЕМА 6</a:t>
            </a:r>
            <a:endParaRPr sz="1200">
              <a:solidFill>
                <a:schemeClr val="dk1"/>
              </a:solidFill>
              <a:latin typeface="Arial"/>
              <a:ea typeface="Arial"/>
              <a:cs typeface="Arial"/>
              <a:sym typeface="Arial"/>
            </a:endParaRPr>
          </a:p>
        </p:txBody>
      </p:sp>
      <p:sp>
        <p:nvSpPr>
          <p:cNvPr id="66" name="Google Shape;66;p16"/>
          <p:cNvSpPr/>
          <p:nvPr/>
        </p:nvSpPr>
        <p:spPr>
          <a:xfrm>
            <a:off x="534924" y="1316736"/>
            <a:ext cx="4903470" cy="82296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1700"/>
              <a:buFont typeface="Play"/>
              <a:buNone/>
            </a:pPr>
            <a:r>
              <a:rPr b="1" lang="uk" sz="1700">
                <a:solidFill>
                  <a:srgbClr val="FFFFFF"/>
                </a:solidFill>
                <a:latin typeface="Play"/>
                <a:ea typeface="Play"/>
                <a:cs typeface="Play"/>
                <a:sym typeface="Play"/>
              </a:rPr>
              <a:t>Податкова політика та особливості</a:t>
            </a:r>
            <a:endParaRPr sz="1700">
              <a:solidFill>
                <a:schemeClr val="dk1"/>
              </a:solidFill>
              <a:latin typeface="Arial"/>
              <a:ea typeface="Arial"/>
              <a:cs typeface="Arial"/>
              <a:sym typeface="Arial"/>
            </a:endParaRPr>
          </a:p>
          <a:p>
            <a:pPr indent="0" lvl="0" marL="0" marR="0" rtl="0" algn="l">
              <a:spcBef>
                <a:spcPts val="0"/>
              </a:spcBef>
              <a:spcAft>
                <a:spcPts val="0"/>
              </a:spcAft>
              <a:buClr>
                <a:srgbClr val="FFFFFF"/>
              </a:buClr>
              <a:buSzPts val="1700"/>
              <a:buFont typeface="Play"/>
              <a:buNone/>
            </a:pPr>
            <a:r>
              <a:rPr b="1" lang="uk" sz="1700">
                <a:solidFill>
                  <a:srgbClr val="FFFFFF"/>
                </a:solidFill>
                <a:latin typeface="Play"/>
                <a:ea typeface="Play"/>
                <a:cs typeface="Play"/>
                <a:sym typeface="Play"/>
              </a:rPr>
              <a:t>оподаткування в міжнародному бізнесі</a:t>
            </a:r>
            <a:endParaRPr sz="1700">
              <a:solidFill>
                <a:schemeClr val="dk1"/>
              </a:solidFill>
              <a:latin typeface="Arial"/>
              <a:ea typeface="Arial"/>
              <a:cs typeface="Arial"/>
              <a:sym typeface="Arial"/>
            </a:endParaRPr>
          </a:p>
        </p:txBody>
      </p:sp>
      <p:sp>
        <p:nvSpPr>
          <p:cNvPr id="67" name="Google Shape;67;p16"/>
          <p:cNvSpPr/>
          <p:nvPr/>
        </p:nvSpPr>
        <p:spPr>
          <a:xfrm>
            <a:off x="562356" y="2441448"/>
            <a:ext cx="3086100" cy="20574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E0F0"/>
              </a:buClr>
              <a:buSzPts val="1200"/>
              <a:buFont typeface="Arial"/>
              <a:buNone/>
            </a:pPr>
            <a:r>
              <a:rPr lang="uk" sz="1200">
                <a:solidFill>
                  <a:srgbClr val="D4E0F0"/>
                </a:solidFill>
                <a:latin typeface="Arial"/>
                <a:ea typeface="Arial"/>
                <a:cs typeface="Arial"/>
                <a:sym typeface="Arial"/>
              </a:rPr>
              <a:t>Сучасні форми міжнародного бізнесу</a:t>
            </a:r>
            <a:endParaRPr sz="1300">
              <a:solidFill>
                <a:schemeClr val="dk1"/>
              </a:solidFill>
              <a:latin typeface="Arial"/>
              <a:ea typeface="Arial"/>
              <a:cs typeface="Arial"/>
              <a:sym typeface="Arial"/>
            </a:endParaRPr>
          </a:p>
        </p:txBody>
      </p:sp>
      <p:sp>
        <p:nvSpPr>
          <p:cNvPr id="68" name="Google Shape;68;p16"/>
          <p:cNvSpPr/>
          <p:nvPr/>
        </p:nvSpPr>
        <p:spPr>
          <a:xfrm>
            <a:off x="562356" y="2756916"/>
            <a:ext cx="3737610" cy="78867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EEF4FA"/>
              </a:buClr>
              <a:buSzPts val="1300"/>
              <a:buFont typeface="Arial"/>
              <a:buNone/>
            </a:pPr>
            <a:r>
              <a:rPr lang="uk" sz="1300">
                <a:solidFill>
                  <a:srgbClr val="EEF4FA"/>
                </a:solidFill>
                <a:latin typeface="Arial"/>
                <a:ea typeface="Arial"/>
                <a:cs typeface="Arial"/>
                <a:sym typeface="Arial"/>
              </a:rPr>
              <a:t>Податок у глобальному бізнесі — це не лише ставка, а й питання місця створення вартості, договорів, комплаєнсу та репутації.</a:t>
            </a:r>
            <a:endParaRPr sz="1300">
              <a:solidFill>
                <a:schemeClr val="dk1"/>
              </a:solidFill>
              <a:latin typeface="Arial"/>
              <a:ea typeface="Arial"/>
              <a:cs typeface="Arial"/>
              <a:sym typeface="Arial"/>
            </a:endParaRPr>
          </a:p>
        </p:txBody>
      </p:sp>
      <p:sp>
        <p:nvSpPr>
          <p:cNvPr id="69" name="Google Shape;69;p16"/>
          <p:cNvSpPr/>
          <p:nvPr/>
        </p:nvSpPr>
        <p:spPr>
          <a:xfrm>
            <a:off x="5486400" y="857250"/>
            <a:ext cx="2983230" cy="3394710"/>
          </a:xfrm>
          <a:prstGeom prst="roundRect">
            <a:avLst>
              <a:gd fmla="val 1839" name="adj"/>
            </a:avLst>
          </a:prstGeom>
          <a:solidFill>
            <a:srgbClr val="102845"/>
          </a:solidFill>
          <a:ln cap="flat" cmpd="sng" w="12700">
            <a:solidFill>
              <a:srgbClr val="34507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0" name="Google Shape;70;p16"/>
          <p:cNvSpPr/>
          <p:nvPr/>
        </p:nvSpPr>
        <p:spPr>
          <a:xfrm>
            <a:off x="5774436" y="1165860"/>
            <a:ext cx="706374" cy="836676"/>
          </a:xfrm>
          <a:prstGeom prst="roundRect">
            <a:avLst>
              <a:gd fmla="val 485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1" name="Google Shape;71;p16"/>
          <p:cNvSpPr/>
          <p:nvPr/>
        </p:nvSpPr>
        <p:spPr>
          <a:xfrm>
            <a:off x="5815584" y="1289304"/>
            <a:ext cx="624078"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300"/>
              <a:buFont typeface="Play"/>
              <a:buNone/>
            </a:pPr>
            <a:r>
              <a:rPr b="1" lang="uk" sz="1300">
                <a:solidFill>
                  <a:srgbClr val="D4A62A"/>
                </a:solidFill>
                <a:latin typeface="Play"/>
                <a:ea typeface="Play"/>
                <a:cs typeface="Play"/>
                <a:sym typeface="Play"/>
              </a:rPr>
              <a:t>21.1%</a:t>
            </a:r>
            <a:endParaRPr sz="1400">
              <a:solidFill>
                <a:schemeClr val="dk1"/>
              </a:solidFill>
              <a:latin typeface="Arial"/>
              <a:ea typeface="Arial"/>
              <a:cs typeface="Arial"/>
              <a:sym typeface="Arial"/>
            </a:endParaRPr>
          </a:p>
        </p:txBody>
      </p:sp>
      <p:sp>
        <p:nvSpPr>
          <p:cNvPr id="72" name="Google Shape;72;p16"/>
          <p:cNvSpPr/>
          <p:nvPr/>
        </p:nvSpPr>
        <p:spPr>
          <a:xfrm>
            <a:off x="5829300" y="1563624"/>
            <a:ext cx="596646"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середня</a:t>
            </a:r>
            <a:endParaRPr sz="6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ставка CIT</a:t>
            </a:r>
            <a:endParaRPr sz="600">
              <a:solidFill>
                <a:schemeClr val="dk1"/>
              </a:solidFill>
              <a:latin typeface="Arial"/>
              <a:ea typeface="Arial"/>
              <a:cs typeface="Arial"/>
              <a:sym typeface="Arial"/>
            </a:endParaRPr>
          </a:p>
        </p:txBody>
      </p:sp>
      <p:sp>
        <p:nvSpPr>
          <p:cNvPr id="73" name="Google Shape;73;p16"/>
          <p:cNvSpPr/>
          <p:nvPr/>
        </p:nvSpPr>
        <p:spPr>
          <a:xfrm>
            <a:off x="7365492" y="1165860"/>
            <a:ext cx="706374" cy="836676"/>
          </a:xfrm>
          <a:prstGeom prst="roundRect">
            <a:avLst>
              <a:gd fmla="val 485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4" name="Google Shape;74;p16"/>
          <p:cNvSpPr/>
          <p:nvPr/>
        </p:nvSpPr>
        <p:spPr>
          <a:xfrm>
            <a:off x="7406640" y="1289304"/>
            <a:ext cx="624078"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F5CC2"/>
              </a:buClr>
              <a:buSzPts val="1300"/>
              <a:buFont typeface="Play"/>
              <a:buNone/>
            </a:pPr>
            <a:r>
              <a:rPr b="1" lang="uk" sz="1300">
                <a:solidFill>
                  <a:srgbClr val="6F5CC2"/>
                </a:solidFill>
                <a:latin typeface="Play"/>
                <a:ea typeface="Play"/>
                <a:cs typeface="Play"/>
                <a:sym typeface="Play"/>
              </a:rPr>
              <a:t>3 000+</a:t>
            </a:r>
            <a:endParaRPr sz="1400">
              <a:solidFill>
                <a:schemeClr val="dk1"/>
              </a:solidFill>
              <a:latin typeface="Arial"/>
              <a:ea typeface="Arial"/>
              <a:cs typeface="Arial"/>
              <a:sym typeface="Arial"/>
            </a:endParaRPr>
          </a:p>
        </p:txBody>
      </p:sp>
      <p:sp>
        <p:nvSpPr>
          <p:cNvPr id="75" name="Google Shape;75;p16"/>
          <p:cNvSpPr/>
          <p:nvPr/>
        </p:nvSpPr>
        <p:spPr>
          <a:xfrm>
            <a:off x="7392925" y="1563625"/>
            <a:ext cx="644700" cy="3156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податкових</a:t>
            </a:r>
            <a:endParaRPr sz="6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договорів</a:t>
            </a:r>
            <a:endParaRPr sz="600">
              <a:solidFill>
                <a:schemeClr val="dk1"/>
              </a:solidFill>
              <a:latin typeface="Arial"/>
              <a:ea typeface="Arial"/>
              <a:cs typeface="Arial"/>
              <a:sym typeface="Arial"/>
            </a:endParaRPr>
          </a:p>
        </p:txBody>
      </p:sp>
      <p:sp>
        <p:nvSpPr>
          <p:cNvPr id="76" name="Google Shape;76;p16"/>
          <p:cNvSpPr/>
          <p:nvPr/>
        </p:nvSpPr>
        <p:spPr>
          <a:xfrm>
            <a:off x="5774436" y="2043684"/>
            <a:ext cx="2263140" cy="3429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B9C7DA"/>
              </a:buClr>
              <a:buSzPts val="800"/>
              <a:buFont typeface="Arial"/>
              <a:buNone/>
            </a:pPr>
            <a:r>
              <a:rPr lang="uk" sz="800">
                <a:solidFill>
                  <a:srgbClr val="B9C7DA"/>
                </a:solidFill>
                <a:latin typeface="Arial"/>
                <a:ea typeface="Arial"/>
                <a:cs typeface="Arial"/>
                <a:sym typeface="Arial"/>
              </a:rPr>
              <a:t>Статистика підкреслює масштаб теми: корпоративні податки залишаються важливими для держав, а договори й нові глобальні правила змінюють логіку податкового планування.</a:t>
            </a:r>
            <a:endParaRPr sz="800">
              <a:solidFill>
                <a:schemeClr val="dk1"/>
              </a:solidFill>
              <a:latin typeface="Arial"/>
              <a:ea typeface="Arial"/>
              <a:cs typeface="Arial"/>
              <a:sym typeface="Arial"/>
            </a:endParaRPr>
          </a:p>
        </p:txBody>
      </p:sp>
      <p:sp>
        <p:nvSpPr>
          <p:cNvPr id="77" name="Google Shape;77;p16"/>
          <p:cNvSpPr/>
          <p:nvPr/>
        </p:nvSpPr>
        <p:spPr>
          <a:xfrm>
            <a:off x="5777863" y="2767075"/>
            <a:ext cx="2400300" cy="14031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8" name="Google Shape;78;p16"/>
          <p:cNvSpPr/>
          <p:nvPr/>
        </p:nvSpPr>
        <p:spPr>
          <a:xfrm>
            <a:off x="5736721" y="2796543"/>
            <a:ext cx="41100" cy="1344300"/>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9" name="Google Shape;79;p16"/>
          <p:cNvSpPr/>
          <p:nvPr/>
        </p:nvSpPr>
        <p:spPr>
          <a:xfrm>
            <a:off x="5901311" y="2725927"/>
            <a:ext cx="2208300" cy="2331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Чотири питання лекції</a:t>
            </a:r>
            <a:endParaRPr sz="1300">
              <a:solidFill>
                <a:schemeClr val="dk1"/>
              </a:solidFill>
              <a:latin typeface="Arial"/>
              <a:ea typeface="Arial"/>
              <a:cs typeface="Arial"/>
              <a:sym typeface="Arial"/>
            </a:endParaRPr>
          </a:p>
        </p:txBody>
      </p:sp>
      <p:sp>
        <p:nvSpPr>
          <p:cNvPr id="80" name="Google Shape;80;p16"/>
          <p:cNvSpPr/>
          <p:nvPr/>
        </p:nvSpPr>
        <p:spPr>
          <a:xfrm>
            <a:off x="5901311" y="2986531"/>
            <a:ext cx="2208300" cy="9327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1) Як податкова політика змінює інвестиційні рішення?</a:t>
            </a:r>
            <a:endParaRPr sz="10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2) Як працюють CIT, ПДВ і мита?</a:t>
            </a:r>
            <a:endParaRPr sz="10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3) Як договори усувають подвійне оподаткування?</a:t>
            </a:r>
            <a:endParaRPr sz="10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4) Де межа між оптимізацією і зловживанням?</a:t>
            </a:r>
            <a:endParaRPr sz="100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11" name="Shape 311"/>
        <p:cNvGrpSpPr/>
        <p:nvPr/>
      </p:nvGrpSpPr>
      <p:grpSpPr>
        <a:xfrm>
          <a:off x="0" y="0"/>
          <a:ext cx="0" cy="0"/>
          <a:chOff x="0" y="0"/>
          <a:chExt cx="0" cy="0"/>
        </a:xfrm>
      </p:grpSpPr>
      <p:sp>
        <p:nvSpPr>
          <p:cNvPr id="312" name="Google Shape;312;p25"/>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Податок на прибуток: базова механіка</a:t>
            </a:r>
            <a:endParaRPr sz="2100">
              <a:solidFill>
                <a:schemeClr val="dk1"/>
              </a:solidFill>
              <a:latin typeface="Arial"/>
              <a:ea typeface="Arial"/>
              <a:cs typeface="Arial"/>
              <a:sym typeface="Arial"/>
            </a:endParaRPr>
          </a:p>
        </p:txBody>
      </p:sp>
      <p:sp>
        <p:nvSpPr>
          <p:cNvPr id="313" name="Google Shape;313;p25"/>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CORPORATE INCOME TAX</a:t>
            </a:r>
            <a:endParaRPr sz="600">
              <a:solidFill>
                <a:schemeClr val="dk1"/>
              </a:solidFill>
              <a:latin typeface="Arial"/>
              <a:ea typeface="Arial"/>
              <a:cs typeface="Arial"/>
              <a:sym typeface="Arial"/>
            </a:endParaRPr>
          </a:p>
        </p:txBody>
      </p:sp>
      <p:sp>
        <p:nvSpPr>
          <p:cNvPr id="314" name="Google Shape;314;p25"/>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15" name="Google Shape;315;p25"/>
          <p:cNvSpPr/>
          <p:nvPr/>
        </p:nvSpPr>
        <p:spPr>
          <a:xfrm>
            <a:off x="651510" y="1083564"/>
            <a:ext cx="7818120" cy="699516"/>
          </a:xfrm>
          <a:prstGeom prst="roundRect">
            <a:avLst>
              <a:gd fmla="val 4902" name="adj"/>
            </a:avLst>
          </a:prstGeom>
          <a:solidFill>
            <a:srgbClr val="F4F7FB"/>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16" name="Google Shape;316;p25"/>
          <p:cNvSpPr/>
          <p:nvPr/>
        </p:nvSpPr>
        <p:spPr>
          <a:xfrm>
            <a:off x="822960" y="1316736"/>
            <a:ext cx="7475220" cy="20574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ДОХІД – ВИТРАТИ ± КОРИГУВАННЯ = ОПОДАТКОВУВАНИЙ ПРИБУТОК × СТАВКА = ПОДАТКОВЕ ЗОБОВ’ЯЗАННЯ</a:t>
            </a:r>
            <a:endParaRPr sz="1600">
              <a:solidFill>
                <a:schemeClr val="dk1"/>
              </a:solidFill>
              <a:latin typeface="Arial"/>
              <a:ea typeface="Arial"/>
              <a:cs typeface="Arial"/>
              <a:sym typeface="Arial"/>
            </a:endParaRPr>
          </a:p>
        </p:txBody>
      </p:sp>
      <p:sp>
        <p:nvSpPr>
          <p:cNvPr id="317" name="Google Shape;317;p25"/>
          <p:cNvSpPr/>
          <p:nvPr/>
        </p:nvSpPr>
        <p:spPr>
          <a:xfrm>
            <a:off x="651510" y="2057400"/>
            <a:ext cx="178308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18" name="Google Shape;318;p25"/>
          <p:cNvSpPr/>
          <p:nvPr/>
        </p:nvSpPr>
        <p:spPr>
          <a:xfrm>
            <a:off x="665226" y="2071116"/>
            <a:ext cx="41148" cy="165277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19" name="Google Shape;319;p25"/>
          <p:cNvSpPr/>
          <p:nvPr/>
        </p:nvSpPr>
        <p:spPr>
          <a:xfrm>
            <a:off x="774954" y="2153412"/>
            <a:ext cx="15910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 Податкова база</a:t>
            </a:r>
            <a:endParaRPr sz="1300">
              <a:solidFill>
                <a:schemeClr val="dk1"/>
              </a:solidFill>
              <a:latin typeface="Arial"/>
              <a:ea typeface="Arial"/>
              <a:cs typeface="Arial"/>
              <a:sym typeface="Arial"/>
            </a:endParaRPr>
          </a:p>
        </p:txBody>
      </p:sp>
      <p:sp>
        <p:nvSpPr>
          <p:cNvPr id="320" name="Google Shape;320;p25"/>
          <p:cNvSpPr/>
          <p:nvPr/>
        </p:nvSpPr>
        <p:spPr>
          <a:xfrm>
            <a:off x="774954" y="2414016"/>
            <a:ext cx="159105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Залежить від правил визнання доходів і витрат, амортизації, обмежень щодо процентів, CFC, використання збитків і спеціальних режимів.</a:t>
            </a:r>
            <a:endParaRPr sz="1100">
              <a:solidFill>
                <a:schemeClr val="dk1"/>
              </a:solidFill>
              <a:latin typeface="Arial"/>
              <a:ea typeface="Arial"/>
              <a:cs typeface="Arial"/>
              <a:sym typeface="Arial"/>
            </a:endParaRPr>
          </a:p>
        </p:txBody>
      </p:sp>
      <p:sp>
        <p:nvSpPr>
          <p:cNvPr id="321" name="Google Shape;321;p25"/>
          <p:cNvSpPr/>
          <p:nvPr/>
        </p:nvSpPr>
        <p:spPr>
          <a:xfrm>
            <a:off x="2571750" y="2057400"/>
            <a:ext cx="178308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22" name="Google Shape;322;p25"/>
          <p:cNvSpPr/>
          <p:nvPr/>
        </p:nvSpPr>
        <p:spPr>
          <a:xfrm>
            <a:off x="2585466" y="2071116"/>
            <a:ext cx="41148" cy="165277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23" name="Google Shape;323;p25"/>
          <p:cNvSpPr/>
          <p:nvPr/>
        </p:nvSpPr>
        <p:spPr>
          <a:xfrm>
            <a:off x="2695194" y="2153412"/>
            <a:ext cx="15910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 Ставка</a:t>
            </a:r>
            <a:endParaRPr sz="1300">
              <a:solidFill>
                <a:schemeClr val="dk1"/>
              </a:solidFill>
              <a:latin typeface="Arial"/>
              <a:ea typeface="Arial"/>
              <a:cs typeface="Arial"/>
              <a:sym typeface="Arial"/>
            </a:endParaRPr>
          </a:p>
        </p:txBody>
      </p:sp>
      <p:sp>
        <p:nvSpPr>
          <p:cNvPr id="324" name="Google Shape;324;p25"/>
          <p:cNvSpPr/>
          <p:nvPr/>
        </p:nvSpPr>
        <p:spPr>
          <a:xfrm>
            <a:off x="2695194" y="2414016"/>
            <a:ext cx="159105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Може бути національною або комбінованою з субнаціональним рівнем. Номінальна ставка не дорівнює ефективній ставці.</a:t>
            </a:r>
            <a:endParaRPr sz="1100">
              <a:solidFill>
                <a:schemeClr val="dk1"/>
              </a:solidFill>
              <a:latin typeface="Arial"/>
              <a:ea typeface="Arial"/>
              <a:cs typeface="Arial"/>
              <a:sym typeface="Arial"/>
            </a:endParaRPr>
          </a:p>
        </p:txBody>
      </p:sp>
      <p:sp>
        <p:nvSpPr>
          <p:cNvPr id="325" name="Google Shape;325;p25"/>
          <p:cNvSpPr/>
          <p:nvPr/>
        </p:nvSpPr>
        <p:spPr>
          <a:xfrm>
            <a:off x="4491990" y="2057400"/>
            <a:ext cx="178308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26" name="Google Shape;326;p25"/>
          <p:cNvSpPr/>
          <p:nvPr/>
        </p:nvSpPr>
        <p:spPr>
          <a:xfrm>
            <a:off x="4505706" y="2071116"/>
            <a:ext cx="41148" cy="165277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27" name="Google Shape;327;p25"/>
          <p:cNvSpPr/>
          <p:nvPr/>
        </p:nvSpPr>
        <p:spPr>
          <a:xfrm>
            <a:off x="4615434" y="2153412"/>
            <a:ext cx="15910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3. Nexus</a:t>
            </a:r>
            <a:endParaRPr sz="1300">
              <a:solidFill>
                <a:schemeClr val="dk1"/>
              </a:solidFill>
              <a:latin typeface="Arial"/>
              <a:ea typeface="Arial"/>
              <a:cs typeface="Arial"/>
              <a:sym typeface="Arial"/>
            </a:endParaRPr>
          </a:p>
        </p:txBody>
      </p:sp>
      <p:sp>
        <p:nvSpPr>
          <p:cNvPr id="328" name="Google Shape;328;p25"/>
          <p:cNvSpPr/>
          <p:nvPr/>
        </p:nvSpPr>
        <p:spPr>
          <a:xfrm>
            <a:off x="4615434" y="2414016"/>
            <a:ext cx="159105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Податкові права залежать від резидентності компанії, джерела доходу і наявності постійного представництва в іншій країні.</a:t>
            </a:r>
            <a:endParaRPr sz="1100">
              <a:solidFill>
                <a:schemeClr val="dk1"/>
              </a:solidFill>
              <a:latin typeface="Arial"/>
              <a:ea typeface="Arial"/>
              <a:cs typeface="Arial"/>
              <a:sym typeface="Arial"/>
            </a:endParaRPr>
          </a:p>
        </p:txBody>
      </p:sp>
      <p:sp>
        <p:nvSpPr>
          <p:cNvPr id="329" name="Google Shape;329;p25"/>
          <p:cNvSpPr/>
          <p:nvPr/>
        </p:nvSpPr>
        <p:spPr>
          <a:xfrm>
            <a:off x="6412230" y="2057400"/>
            <a:ext cx="178308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30" name="Google Shape;330;p25"/>
          <p:cNvSpPr/>
          <p:nvPr/>
        </p:nvSpPr>
        <p:spPr>
          <a:xfrm>
            <a:off x="6425946" y="2071116"/>
            <a:ext cx="41148" cy="165277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31" name="Google Shape;331;p25"/>
          <p:cNvSpPr/>
          <p:nvPr/>
        </p:nvSpPr>
        <p:spPr>
          <a:xfrm>
            <a:off x="6535674" y="2153412"/>
            <a:ext cx="15910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4. Пільги та кредити</a:t>
            </a:r>
            <a:endParaRPr sz="1300">
              <a:solidFill>
                <a:schemeClr val="dk1"/>
              </a:solidFill>
              <a:latin typeface="Arial"/>
              <a:ea typeface="Arial"/>
              <a:cs typeface="Arial"/>
              <a:sym typeface="Arial"/>
            </a:endParaRPr>
          </a:p>
        </p:txBody>
      </p:sp>
      <p:sp>
        <p:nvSpPr>
          <p:cNvPr id="332" name="Google Shape;332;p25"/>
          <p:cNvSpPr/>
          <p:nvPr/>
        </p:nvSpPr>
        <p:spPr>
          <a:xfrm>
            <a:off x="6535674" y="2414016"/>
            <a:ext cx="159105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R&amp;D incentives, investment allowances, tax credits і правила договорів можуть суттєво змінювати фактичний податковий результат.</a:t>
            </a:r>
            <a:endParaRPr sz="1100">
              <a:solidFill>
                <a:schemeClr val="dk1"/>
              </a:solidFill>
              <a:latin typeface="Arial"/>
              <a:ea typeface="Arial"/>
              <a:cs typeface="Arial"/>
              <a:sym typeface="Arial"/>
            </a:endParaRPr>
          </a:p>
        </p:txBody>
      </p:sp>
      <p:sp>
        <p:nvSpPr>
          <p:cNvPr id="333" name="Google Shape;333;p25"/>
          <p:cNvSpPr/>
          <p:nvPr/>
        </p:nvSpPr>
        <p:spPr>
          <a:xfrm>
            <a:off x="672084" y="4046220"/>
            <a:ext cx="7715250" cy="21945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Податок на прибуток “читається” не як ставка, а як комбінація бази, nexus, пільг і правил розподілу прибутку між юрисдикціями.</a:t>
            </a:r>
            <a:endParaRPr sz="1400">
              <a:solidFill>
                <a:schemeClr val="dk1"/>
              </a:solidFill>
              <a:latin typeface="Arial"/>
              <a:ea typeface="Arial"/>
              <a:cs typeface="Arial"/>
              <a:sym typeface="Arial"/>
            </a:endParaRPr>
          </a:p>
        </p:txBody>
      </p:sp>
      <p:sp>
        <p:nvSpPr>
          <p:cNvPr id="334" name="Google Shape;334;p25"/>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механіка CIT</a:t>
            </a:r>
            <a:endParaRPr sz="700">
              <a:solidFill>
                <a:schemeClr val="dk1"/>
              </a:solidFill>
              <a:latin typeface="Arial"/>
              <a:ea typeface="Arial"/>
              <a:cs typeface="Arial"/>
              <a:sym typeface="Arial"/>
            </a:endParaRPr>
          </a:p>
        </p:txBody>
      </p:sp>
      <p:sp>
        <p:nvSpPr>
          <p:cNvPr id="335" name="Google Shape;335;p25"/>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40" name="Shape 340"/>
        <p:cNvGrpSpPr/>
        <p:nvPr/>
      </p:nvGrpSpPr>
      <p:grpSpPr>
        <a:xfrm>
          <a:off x="0" y="0"/>
          <a:ext cx="0" cy="0"/>
          <a:chOff x="0" y="0"/>
          <a:chExt cx="0" cy="0"/>
        </a:xfrm>
      </p:grpSpPr>
      <p:sp>
        <p:nvSpPr>
          <p:cNvPr id="341" name="Google Shape;341;p26"/>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Порівняння окремих ставок корпоративного податку</a:t>
            </a:r>
            <a:endParaRPr sz="1800">
              <a:solidFill>
                <a:schemeClr val="dk1"/>
              </a:solidFill>
              <a:latin typeface="Arial"/>
              <a:ea typeface="Arial"/>
              <a:cs typeface="Arial"/>
              <a:sym typeface="Arial"/>
            </a:endParaRPr>
          </a:p>
        </p:txBody>
      </p:sp>
      <p:sp>
        <p:nvSpPr>
          <p:cNvPr id="342" name="Google Shape;342;p26"/>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SELECTED JURISDICTIONS</a:t>
            </a:r>
            <a:endParaRPr sz="600">
              <a:solidFill>
                <a:schemeClr val="dk1"/>
              </a:solidFill>
              <a:latin typeface="Arial"/>
              <a:ea typeface="Arial"/>
              <a:cs typeface="Arial"/>
              <a:sym typeface="Arial"/>
            </a:endParaRPr>
          </a:p>
        </p:txBody>
      </p:sp>
      <p:sp>
        <p:nvSpPr>
          <p:cNvPr id="343" name="Google Shape;343;p26"/>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pic>
        <p:nvPicPr>
          <p:cNvPr id="344" name="Google Shape;344;p26"/>
          <p:cNvPicPr preferRelativeResize="0"/>
          <p:nvPr/>
        </p:nvPicPr>
        <p:blipFill rotWithShape="1">
          <a:blip r:embed="rId3">
            <a:alphaModFix/>
          </a:blip>
          <a:srcRect b="0" l="0" r="0" t="0"/>
          <a:stretch/>
        </p:blipFill>
        <p:spPr>
          <a:xfrm>
            <a:off x="617220" y="994410"/>
            <a:ext cx="5280660" cy="3326130"/>
          </a:xfrm>
          <a:prstGeom prst="rect">
            <a:avLst/>
          </a:prstGeom>
          <a:noFill/>
          <a:ln>
            <a:noFill/>
          </a:ln>
        </p:spPr>
      </p:pic>
      <p:sp>
        <p:nvSpPr>
          <p:cNvPr id="345" name="Google Shape;345;p26"/>
          <p:cNvSpPr/>
          <p:nvPr/>
        </p:nvSpPr>
        <p:spPr>
          <a:xfrm>
            <a:off x="6137910" y="1062990"/>
            <a:ext cx="222885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46" name="Google Shape;346;p26"/>
          <p:cNvSpPr/>
          <p:nvPr/>
        </p:nvSpPr>
        <p:spPr>
          <a:xfrm>
            <a:off x="6151626" y="1076706"/>
            <a:ext cx="41148" cy="103555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47" name="Google Shape;347;p26"/>
          <p:cNvSpPr/>
          <p:nvPr/>
        </p:nvSpPr>
        <p:spPr>
          <a:xfrm>
            <a:off x="6261354" y="1159002"/>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Як читати графік</a:t>
            </a:r>
            <a:endParaRPr sz="1300">
              <a:solidFill>
                <a:schemeClr val="dk1"/>
              </a:solidFill>
              <a:latin typeface="Arial"/>
              <a:ea typeface="Arial"/>
              <a:cs typeface="Arial"/>
              <a:sym typeface="Arial"/>
            </a:endParaRPr>
          </a:p>
        </p:txBody>
      </p:sp>
      <p:sp>
        <p:nvSpPr>
          <p:cNvPr id="348" name="Google Shape;348;p26"/>
          <p:cNvSpPr/>
          <p:nvPr/>
        </p:nvSpPr>
        <p:spPr>
          <a:xfrm>
            <a:off x="6261354" y="1419606"/>
            <a:ext cx="203682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Порівнювати потрібно лише однорідні показники: для США — федеральна ставка 21%; для Німеччини — середній комбінований тягар близько 30%; для Ірландії — 12,5% лише для trading income.</a:t>
            </a:r>
            <a:endParaRPr sz="1000">
              <a:solidFill>
                <a:schemeClr val="dk1"/>
              </a:solidFill>
              <a:latin typeface="Arial"/>
              <a:ea typeface="Arial"/>
              <a:cs typeface="Arial"/>
              <a:sym typeface="Arial"/>
            </a:endParaRPr>
          </a:p>
        </p:txBody>
      </p:sp>
      <p:sp>
        <p:nvSpPr>
          <p:cNvPr id="349" name="Google Shape;349;p26"/>
          <p:cNvSpPr/>
          <p:nvPr/>
        </p:nvSpPr>
        <p:spPr>
          <a:xfrm>
            <a:off x="6137910" y="2297430"/>
            <a:ext cx="2228850" cy="13716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50" name="Google Shape;350;p26"/>
          <p:cNvSpPr/>
          <p:nvPr/>
        </p:nvSpPr>
        <p:spPr>
          <a:xfrm>
            <a:off x="6151626" y="2311146"/>
            <a:ext cx="41148" cy="134416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51" name="Google Shape;351;p26"/>
          <p:cNvSpPr/>
          <p:nvPr/>
        </p:nvSpPr>
        <p:spPr>
          <a:xfrm>
            <a:off x="6261354" y="2393442"/>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Висновок</a:t>
            </a:r>
            <a:endParaRPr sz="1300">
              <a:solidFill>
                <a:schemeClr val="dk1"/>
              </a:solidFill>
              <a:latin typeface="Arial"/>
              <a:ea typeface="Arial"/>
              <a:cs typeface="Arial"/>
              <a:sym typeface="Arial"/>
            </a:endParaRPr>
          </a:p>
        </p:txBody>
      </p:sp>
      <p:sp>
        <p:nvSpPr>
          <p:cNvPr id="352" name="Google Shape;352;p26"/>
          <p:cNvSpPr/>
          <p:nvPr/>
        </p:nvSpPr>
        <p:spPr>
          <a:xfrm>
            <a:off x="6261354" y="2654046"/>
            <a:ext cx="2036826" cy="9326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Номінальна ставка — корисний індикатор, але остаточне рішення про локацію не можна приймати без аналізу VAT, мит, WHT, договорів, substance та адміністративних витрат.</a:t>
            </a:r>
            <a:endParaRPr sz="1100">
              <a:solidFill>
                <a:schemeClr val="dk1"/>
              </a:solidFill>
              <a:latin typeface="Arial"/>
              <a:ea typeface="Arial"/>
              <a:cs typeface="Arial"/>
              <a:sym typeface="Arial"/>
            </a:endParaRPr>
          </a:p>
        </p:txBody>
      </p:sp>
      <p:sp>
        <p:nvSpPr>
          <p:cNvPr id="353" name="Google Shape;353;p26"/>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міжнародне порівняння CIT</a:t>
            </a:r>
            <a:endParaRPr sz="700">
              <a:solidFill>
                <a:schemeClr val="dk1"/>
              </a:solidFill>
              <a:latin typeface="Arial"/>
              <a:ea typeface="Arial"/>
              <a:cs typeface="Arial"/>
              <a:sym typeface="Arial"/>
            </a:endParaRPr>
          </a:p>
        </p:txBody>
      </p:sp>
      <p:sp>
        <p:nvSpPr>
          <p:cNvPr id="354" name="Google Shape;354;p26"/>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59" name="Shape 359"/>
        <p:cNvGrpSpPr/>
        <p:nvPr/>
      </p:nvGrpSpPr>
      <p:grpSpPr>
        <a:xfrm>
          <a:off x="0" y="0"/>
          <a:ext cx="0" cy="0"/>
          <a:chOff x="0" y="0"/>
          <a:chExt cx="0" cy="0"/>
        </a:xfrm>
      </p:grpSpPr>
      <p:sp>
        <p:nvSpPr>
          <p:cNvPr id="360" name="Google Shape;360;p27"/>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Резидентність, джерело доходу та постійне представництво</a:t>
            </a:r>
            <a:endParaRPr sz="1800">
              <a:solidFill>
                <a:schemeClr val="dk1"/>
              </a:solidFill>
              <a:latin typeface="Arial"/>
              <a:ea typeface="Arial"/>
              <a:cs typeface="Arial"/>
              <a:sym typeface="Arial"/>
            </a:endParaRPr>
          </a:p>
        </p:txBody>
      </p:sp>
      <p:sp>
        <p:nvSpPr>
          <p:cNvPr id="361" name="Google Shape;361;p27"/>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NEXUS</a:t>
            </a:r>
            <a:endParaRPr sz="600">
              <a:solidFill>
                <a:schemeClr val="dk1"/>
              </a:solidFill>
              <a:latin typeface="Arial"/>
              <a:ea typeface="Arial"/>
              <a:cs typeface="Arial"/>
              <a:sym typeface="Arial"/>
            </a:endParaRPr>
          </a:p>
        </p:txBody>
      </p:sp>
      <p:sp>
        <p:nvSpPr>
          <p:cNvPr id="362" name="Google Shape;362;p27"/>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63" name="Google Shape;363;p27"/>
          <p:cNvSpPr/>
          <p:nvPr/>
        </p:nvSpPr>
        <p:spPr>
          <a:xfrm>
            <a:off x="617220" y="1062990"/>
            <a:ext cx="2434590" cy="2400300"/>
          </a:xfrm>
          <a:prstGeom prst="roundRect">
            <a:avLst>
              <a:gd fmla="val 228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64" name="Google Shape;364;p27"/>
          <p:cNvSpPr/>
          <p:nvPr/>
        </p:nvSpPr>
        <p:spPr>
          <a:xfrm>
            <a:off x="630936" y="1076706"/>
            <a:ext cx="41148" cy="237286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65" name="Google Shape;365;p27"/>
          <p:cNvSpPr/>
          <p:nvPr/>
        </p:nvSpPr>
        <p:spPr>
          <a:xfrm>
            <a:off x="740664" y="1159002"/>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Резидентність</a:t>
            </a:r>
            <a:endParaRPr sz="1300">
              <a:solidFill>
                <a:schemeClr val="dk1"/>
              </a:solidFill>
              <a:latin typeface="Arial"/>
              <a:ea typeface="Arial"/>
              <a:cs typeface="Arial"/>
              <a:sym typeface="Arial"/>
            </a:endParaRPr>
          </a:p>
        </p:txBody>
      </p:sp>
      <p:sp>
        <p:nvSpPr>
          <p:cNvPr id="366" name="Google Shape;366;p27"/>
          <p:cNvSpPr/>
          <p:nvPr/>
        </p:nvSpPr>
        <p:spPr>
          <a:xfrm>
            <a:off x="740664" y="1419606"/>
            <a:ext cx="2242566" cy="19613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Країна резидентності часто претендує на оподаткування світового доходу компанії. Критерії визначаються місцем інкорпорації, effective management або іншими тестами.</a:t>
            </a:r>
            <a:endParaRPr sz="1100">
              <a:solidFill>
                <a:schemeClr val="dk1"/>
              </a:solidFill>
              <a:latin typeface="Arial"/>
              <a:ea typeface="Arial"/>
              <a:cs typeface="Arial"/>
              <a:sym typeface="Arial"/>
            </a:endParaRPr>
          </a:p>
        </p:txBody>
      </p:sp>
      <p:sp>
        <p:nvSpPr>
          <p:cNvPr id="367" name="Google Shape;367;p27"/>
          <p:cNvSpPr/>
          <p:nvPr/>
        </p:nvSpPr>
        <p:spPr>
          <a:xfrm>
            <a:off x="3346704" y="1062990"/>
            <a:ext cx="2434590" cy="2400300"/>
          </a:xfrm>
          <a:prstGeom prst="roundRect">
            <a:avLst>
              <a:gd fmla="val 228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68" name="Google Shape;368;p27"/>
          <p:cNvSpPr/>
          <p:nvPr/>
        </p:nvSpPr>
        <p:spPr>
          <a:xfrm>
            <a:off x="3360420" y="1076706"/>
            <a:ext cx="41148" cy="237286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69" name="Google Shape;369;p27"/>
          <p:cNvSpPr/>
          <p:nvPr/>
        </p:nvSpPr>
        <p:spPr>
          <a:xfrm>
            <a:off x="3470148" y="1159002"/>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Джерело доходу</a:t>
            </a:r>
            <a:endParaRPr sz="1300">
              <a:solidFill>
                <a:schemeClr val="dk1"/>
              </a:solidFill>
              <a:latin typeface="Arial"/>
              <a:ea typeface="Arial"/>
              <a:cs typeface="Arial"/>
              <a:sym typeface="Arial"/>
            </a:endParaRPr>
          </a:p>
        </p:txBody>
      </p:sp>
      <p:sp>
        <p:nvSpPr>
          <p:cNvPr id="370" name="Google Shape;370;p27"/>
          <p:cNvSpPr/>
          <p:nvPr/>
        </p:nvSpPr>
        <p:spPr>
          <a:xfrm>
            <a:off x="3470148" y="1419606"/>
            <a:ext cx="2242566" cy="19613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Країна джерела доходу може оподатковувати прибуток, утримувати WHT або вимагати місцеву VAT-реєстрацію, якщо дохід виникає на її території або пов’язаний з місцевим ринком.</a:t>
            </a:r>
            <a:endParaRPr sz="1100">
              <a:solidFill>
                <a:schemeClr val="dk1"/>
              </a:solidFill>
              <a:latin typeface="Arial"/>
              <a:ea typeface="Arial"/>
              <a:cs typeface="Arial"/>
              <a:sym typeface="Arial"/>
            </a:endParaRPr>
          </a:p>
        </p:txBody>
      </p:sp>
      <p:sp>
        <p:nvSpPr>
          <p:cNvPr id="371" name="Google Shape;371;p27"/>
          <p:cNvSpPr/>
          <p:nvPr/>
        </p:nvSpPr>
        <p:spPr>
          <a:xfrm>
            <a:off x="6076188" y="1062990"/>
            <a:ext cx="2434590" cy="2400300"/>
          </a:xfrm>
          <a:prstGeom prst="roundRect">
            <a:avLst>
              <a:gd fmla="val 228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72" name="Google Shape;372;p27"/>
          <p:cNvSpPr/>
          <p:nvPr/>
        </p:nvSpPr>
        <p:spPr>
          <a:xfrm>
            <a:off x="6089904" y="1076706"/>
            <a:ext cx="41148" cy="237286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73" name="Google Shape;373;p27"/>
          <p:cNvSpPr/>
          <p:nvPr/>
        </p:nvSpPr>
        <p:spPr>
          <a:xfrm>
            <a:off x="6199632" y="1159002"/>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Постійне представництво (PE)</a:t>
            </a:r>
            <a:endParaRPr sz="1300">
              <a:solidFill>
                <a:schemeClr val="dk1"/>
              </a:solidFill>
              <a:latin typeface="Arial"/>
              <a:ea typeface="Arial"/>
              <a:cs typeface="Arial"/>
              <a:sym typeface="Arial"/>
            </a:endParaRPr>
          </a:p>
        </p:txBody>
      </p:sp>
      <p:sp>
        <p:nvSpPr>
          <p:cNvPr id="374" name="Google Shape;374;p27"/>
          <p:cNvSpPr/>
          <p:nvPr/>
        </p:nvSpPr>
        <p:spPr>
          <a:xfrm>
            <a:off x="6199632" y="1419606"/>
            <a:ext cx="2242566" cy="19613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Коли іноземна компанія має достатню фізичну або функціональну присутність у країні, вона може стати платником податку на прибуток щодо прибутку, який відноситься до PE.</a:t>
            </a:r>
            <a:endParaRPr sz="1100">
              <a:solidFill>
                <a:schemeClr val="dk1"/>
              </a:solidFill>
              <a:latin typeface="Arial"/>
              <a:ea typeface="Arial"/>
              <a:cs typeface="Arial"/>
              <a:sym typeface="Arial"/>
            </a:endParaRPr>
          </a:p>
        </p:txBody>
      </p:sp>
      <p:cxnSp>
        <p:nvCxnSpPr>
          <p:cNvPr id="375" name="Google Shape;375;p27"/>
          <p:cNvCxnSpPr/>
          <p:nvPr/>
        </p:nvCxnSpPr>
        <p:spPr>
          <a:xfrm>
            <a:off x="1831086" y="3737610"/>
            <a:ext cx="1543050" cy="0"/>
          </a:xfrm>
          <a:prstGeom prst="straightConnector1">
            <a:avLst/>
          </a:prstGeom>
          <a:noFill/>
          <a:ln cap="flat" cmpd="sng" w="12700">
            <a:solidFill>
              <a:srgbClr val="D9E1EC"/>
            </a:solidFill>
            <a:prstDash val="solid"/>
            <a:round/>
            <a:headEnd len="sm" w="sm" type="none"/>
            <a:tailEnd len="sm" w="sm" type="none"/>
          </a:ln>
        </p:spPr>
      </p:cxnSp>
      <p:cxnSp>
        <p:nvCxnSpPr>
          <p:cNvPr id="376" name="Google Shape;376;p27"/>
          <p:cNvCxnSpPr/>
          <p:nvPr/>
        </p:nvCxnSpPr>
        <p:spPr>
          <a:xfrm>
            <a:off x="4560570" y="3737610"/>
            <a:ext cx="1543050" cy="0"/>
          </a:xfrm>
          <a:prstGeom prst="straightConnector1">
            <a:avLst/>
          </a:prstGeom>
          <a:noFill/>
          <a:ln cap="flat" cmpd="sng" w="12700">
            <a:solidFill>
              <a:srgbClr val="D9E1EC"/>
            </a:solidFill>
            <a:prstDash val="solid"/>
            <a:round/>
            <a:headEnd len="sm" w="sm" type="none"/>
            <a:tailEnd len="sm" w="sm" type="none"/>
          </a:ln>
        </p:spPr>
      </p:cxnSp>
      <p:sp>
        <p:nvSpPr>
          <p:cNvPr id="377" name="Google Shape;377;p27"/>
          <p:cNvSpPr/>
          <p:nvPr/>
        </p:nvSpPr>
        <p:spPr>
          <a:xfrm>
            <a:off x="685800" y="3991356"/>
            <a:ext cx="7680960"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Помилка у визначенні nexus змінює все: де платити CIT, коли виникає WHT, чи потрібна VAT-реєстрація і як будувати міжгрупові договори.</a:t>
            </a:r>
            <a:endParaRPr sz="1400">
              <a:solidFill>
                <a:schemeClr val="dk1"/>
              </a:solidFill>
              <a:latin typeface="Arial"/>
              <a:ea typeface="Arial"/>
              <a:cs typeface="Arial"/>
              <a:sym typeface="Arial"/>
            </a:endParaRPr>
          </a:p>
        </p:txBody>
      </p:sp>
      <p:sp>
        <p:nvSpPr>
          <p:cNvPr id="378" name="Google Shape;378;p27"/>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податковий nexus</a:t>
            </a:r>
            <a:endParaRPr sz="700">
              <a:solidFill>
                <a:schemeClr val="dk1"/>
              </a:solidFill>
              <a:latin typeface="Arial"/>
              <a:ea typeface="Arial"/>
              <a:cs typeface="Arial"/>
              <a:sym typeface="Arial"/>
            </a:endParaRPr>
          </a:p>
        </p:txBody>
      </p:sp>
      <p:sp>
        <p:nvSpPr>
          <p:cNvPr id="379" name="Google Shape;379;p27"/>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84" name="Shape 384"/>
        <p:cNvGrpSpPr/>
        <p:nvPr/>
      </p:nvGrpSpPr>
      <p:grpSpPr>
        <a:xfrm>
          <a:off x="0" y="0"/>
          <a:ext cx="0" cy="0"/>
          <a:chOff x="0" y="0"/>
          <a:chExt cx="0" cy="0"/>
        </a:xfrm>
      </p:grpSpPr>
      <p:sp>
        <p:nvSpPr>
          <p:cNvPr id="385" name="Google Shape;385;p28"/>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Кейс-історія: контракт, який може відкрити ЄС — або знищити маржу</a:t>
            </a:r>
            <a:endParaRPr sz="1700">
              <a:solidFill>
                <a:schemeClr val="dk1"/>
              </a:solidFill>
              <a:latin typeface="Arial"/>
              <a:ea typeface="Arial"/>
              <a:cs typeface="Arial"/>
              <a:sym typeface="Arial"/>
            </a:endParaRPr>
          </a:p>
        </p:txBody>
      </p:sp>
      <p:sp>
        <p:nvSpPr>
          <p:cNvPr id="386" name="Google Shape;386;p28"/>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ЕМОЦІЙНЕ ЯДРО ЛЕКЦІЇ</a:t>
            </a:r>
            <a:endParaRPr sz="600">
              <a:solidFill>
                <a:schemeClr val="dk1"/>
              </a:solidFill>
              <a:latin typeface="Arial"/>
              <a:ea typeface="Arial"/>
              <a:cs typeface="Arial"/>
              <a:sym typeface="Arial"/>
            </a:endParaRPr>
          </a:p>
        </p:txBody>
      </p:sp>
      <p:sp>
        <p:nvSpPr>
          <p:cNvPr id="387" name="Google Shape;387;p28"/>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88" name="Google Shape;388;p28"/>
          <p:cNvSpPr/>
          <p:nvPr/>
        </p:nvSpPr>
        <p:spPr>
          <a:xfrm>
            <a:off x="589788" y="1028700"/>
            <a:ext cx="3086100" cy="3394710"/>
          </a:xfrm>
          <a:prstGeom prst="roundRect">
            <a:avLst>
              <a:gd fmla="val 1778" name="adj"/>
            </a:avLst>
          </a:prstGeom>
          <a:solidFill>
            <a:srgbClr val="0B1F3A"/>
          </a:solidFill>
          <a:ln cap="flat" cmpd="sng" w="12700">
            <a:solidFill>
              <a:srgbClr val="0B1F3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89" name="Google Shape;389;p28"/>
          <p:cNvSpPr/>
          <p:nvPr/>
        </p:nvSpPr>
        <p:spPr>
          <a:xfrm>
            <a:off x="788670" y="1248156"/>
            <a:ext cx="1508760" cy="4526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1600"/>
              <a:buFont typeface="Play"/>
              <a:buNone/>
            </a:pPr>
            <a:r>
              <a:rPr b="1" lang="uk" sz="1600">
                <a:solidFill>
                  <a:srgbClr val="FFFFFF"/>
                </a:solidFill>
                <a:latin typeface="Play"/>
                <a:ea typeface="Play"/>
                <a:cs typeface="Play"/>
                <a:sym typeface="Play"/>
              </a:rPr>
              <a:t>UkrPack</a:t>
            </a:r>
            <a:endParaRPr sz="1700">
              <a:solidFill>
                <a:schemeClr val="dk1"/>
              </a:solidFill>
              <a:latin typeface="Arial"/>
              <a:ea typeface="Arial"/>
              <a:cs typeface="Arial"/>
              <a:sym typeface="Arial"/>
            </a:endParaRPr>
          </a:p>
          <a:p>
            <a:pPr indent="0" lvl="0" marL="0" marR="0" rtl="0" algn="l">
              <a:spcBef>
                <a:spcPts val="0"/>
              </a:spcBef>
              <a:spcAft>
                <a:spcPts val="0"/>
              </a:spcAft>
              <a:buClr>
                <a:srgbClr val="FFFFFF"/>
              </a:buClr>
              <a:buSzPts val="1600"/>
              <a:buFont typeface="Play"/>
              <a:buNone/>
            </a:pPr>
            <a:r>
              <a:rPr b="1" lang="uk" sz="1600">
                <a:solidFill>
                  <a:srgbClr val="FFFFFF"/>
                </a:solidFill>
                <a:latin typeface="Play"/>
                <a:ea typeface="Play"/>
                <a:cs typeface="Play"/>
                <a:sym typeface="Play"/>
              </a:rPr>
              <a:t>Systems</a:t>
            </a:r>
            <a:endParaRPr sz="1700">
              <a:solidFill>
                <a:schemeClr val="dk1"/>
              </a:solidFill>
              <a:latin typeface="Arial"/>
              <a:ea typeface="Arial"/>
              <a:cs typeface="Arial"/>
              <a:sym typeface="Arial"/>
            </a:endParaRPr>
          </a:p>
        </p:txBody>
      </p:sp>
      <p:sp>
        <p:nvSpPr>
          <p:cNvPr id="390" name="Google Shape;390;p28"/>
          <p:cNvSpPr/>
          <p:nvPr/>
        </p:nvSpPr>
        <p:spPr>
          <a:xfrm>
            <a:off x="788670" y="1659636"/>
            <a:ext cx="2400300"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6E2F2"/>
              </a:buClr>
              <a:buSzPts val="1100"/>
              <a:buFont typeface="Arial"/>
              <a:buNone/>
            </a:pPr>
            <a:r>
              <a:rPr lang="uk" sz="1100">
                <a:solidFill>
                  <a:srgbClr val="D6E2F2"/>
                </a:solidFill>
                <a:latin typeface="Arial"/>
                <a:ea typeface="Arial"/>
                <a:cs typeface="Arial"/>
                <a:sym typeface="Arial"/>
              </a:rPr>
              <a:t>Середній український виробник пакувального обладнання</a:t>
            </a:r>
            <a:endParaRPr sz="1100">
              <a:solidFill>
                <a:schemeClr val="dk1"/>
              </a:solidFill>
              <a:latin typeface="Arial"/>
              <a:ea typeface="Arial"/>
              <a:cs typeface="Arial"/>
              <a:sym typeface="Arial"/>
            </a:endParaRPr>
          </a:p>
        </p:txBody>
      </p:sp>
      <p:sp>
        <p:nvSpPr>
          <p:cNvPr id="391" name="Google Shape;391;p28"/>
          <p:cNvSpPr/>
          <p:nvPr/>
        </p:nvSpPr>
        <p:spPr>
          <a:xfrm>
            <a:off x="822960" y="2091690"/>
            <a:ext cx="630936" cy="720090"/>
          </a:xfrm>
          <a:prstGeom prst="roundRect">
            <a:avLst>
              <a:gd fmla="val 5435"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92" name="Google Shape;392;p28"/>
          <p:cNvSpPr/>
          <p:nvPr/>
        </p:nvSpPr>
        <p:spPr>
          <a:xfrm>
            <a:off x="857250" y="2208276"/>
            <a:ext cx="56235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200"/>
              <a:buFont typeface="Play"/>
              <a:buNone/>
            </a:pPr>
            <a:r>
              <a:rPr b="1" lang="uk" sz="1200">
                <a:solidFill>
                  <a:srgbClr val="D4A62A"/>
                </a:solidFill>
                <a:latin typeface="Play"/>
                <a:ea typeface="Play"/>
                <a:cs typeface="Play"/>
                <a:sym typeface="Play"/>
              </a:rPr>
              <a:t>120</a:t>
            </a:r>
            <a:endParaRPr sz="1200">
              <a:solidFill>
                <a:schemeClr val="dk1"/>
              </a:solidFill>
              <a:latin typeface="Arial"/>
              <a:ea typeface="Arial"/>
              <a:cs typeface="Arial"/>
              <a:sym typeface="Arial"/>
            </a:endParaRPr>
          </a:p>
        </p:txBody>
      </p:sp>
      <p:sp>
        <p:nvSpPr>
          <p:cNvPr id="393" name="Google Shape;393;p28"/>
          <p:cNvSpPr/>
          <p:nvPr/>
        </p:nvSpPr>
        <p:spPr>
          <a:xfrm>
            <a:off x="857250" y="2400300"/>
            <a:ext cx="562356"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робочих</a:t>
            </a:r>
            <a:endParaRPr sz="6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місць</a:t>
            </a:r>
            <a:endParaRPr sz="600">
              <a:solidFill>
                <a:schemeClr val="dk1"/>
              </a:solidFill>
              <a:latin typeface="Arial"/>
              <a:ea typeface="Arial"/>
              <a:cs typeface="Arial"/>
              <a:sym typeface="Arial"/>
            </a:endParaRPr>
          </a:p>
        </p:txBody>
      </p:sp>
      <p:sp>
        <p:nvSpPr>
          <p:cNvPr id="394" name="Google Shape;394;p28"/>
          <p:cNvSpPr/>
          <p:nvPr/>
        </p:nvSpPr>
        <p:spPr>
          <a:xfrm>
            <a:off x="1632204" y="2091690"/>
            <a:ext cx="630936" cy="720090"/>
          </a:xfrm>
          <a:prstGeom prst="roundRect">
            <a:avLst>
              <a:gd fmla="val 5435"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95" name="Google Shape;395;p28"/>
          <p:cNvSpPr/>
          <p:nvPr/>
        </p:nvSpPr>
        <p:spPr>
          <a:xfrm>
            <a:off x="1666494" y="2208276"/>
            <a:ext cx="56235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78F8A"/>
              </a:buClr>
              <a:buSzPts val="1200"/>
              <a:buFont typeface="Play"/>
              <a:buNone/>
            </a:pPr>
            <a:r>
              <a:rPr b="1" lang="uk" sz="1200">
                <a:solidFill>
                  <a:srgbClr val="178F8A"/>
                </a:solidFill>
                <a:latin typeface="Play"/>
                <a:ea typeface="Play"/>
                <a:cs typeface="Play"/>
                <a:sym typeface="Play"/>
              </a:rPr>
              <a:t>€2.4M</a:t>
            </a:r>
            <a:endParaRPr sz="1200">
              <a:solidFill>
                <a:schemeClr val="dk1"/>
              </a:solidFill>
              <a:latin typeface="Arial"/>
              <a:ea typeface="Arial"/>
              <a:cs typeface="Arial"/>
              <a:sym typeface="Arial"/>
            </a:endParaRPr>
          </a:p>
        </p:txBody>
      </p:sp>
      <p:sp>
        <p:nvSpPr>
          <p:cNvPr id="396" name="Google Shape;396;p28"/>
          <p:cNvSpPr/>
          <p:nvPr/>
        </p:nvSpPr>
        <p:spPr>
          <a:xfrm>
            <a:off x="1666494" y="2400300"/>
            <a:ext cx="562356"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перший</a:t>
            </a:r>
            <a:endParaRPr sz="6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контракт</a:t>
            </a:r>
            <a:endParaRPr sz="600">
              <a:solidFill>
                <a:schemeClr val="dk1"/>
              </a:solidFill>
              <a:latin typeface="Arial"/>
              <a:ea typeface="Arial"/>
              <a:cs typeface="Arial"/>
              <a:sym typeface="Arial"/>
            </a:endParaRPr>
          </a:p>
        </p:txBody>
      </p:sp>
      <p:sp>
        <p:nvSpPr>
          <p:cNvPr id="397" name="Google Shape;397;p28"/>
          <p:cNvSpPr/>
          <p:nvPr/>
        </p:nvSpPr>
        <p:spPr>
          <a:xfrm>
            <a:off x="2441448" y="2091690"/>
            <a:ext cx="630936" cy="720090"/>
          </a:xfrm>
          <a:prstGeom prst="roundRect">
            <a:avLst>
              <a:gd fmla="val 5435"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98" name="Google Shape;398;p28"/>
          <p:cNvSpPr/>
          <p:nvPr/>
        </p:nvSpPr>
        <p:spPr>
          <a:xfrm>
            <a:off x="2475738" y="2208276"/>
            <a:ext cx="56235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C4554D"/>
              </a:buClr>
              <a:buSzPts val="1200"/>
              <a:buFont typeface="Play"/>
              <a:buNone/>
            </a:pPr>
            <a:r>
              <a:rPr b="1" lang="uk" sz="1200">
                <a:solidFill>
                  <a:srgbClr val="C4554D"/>
                </a:solidFill>
                <a:latin typeface="Play"/>
                <a:ea typeface="Play"/>
                <a:cs typeface="Play"/>
                <a:sym typeface="Play"/>
              </a:rPr>
              <a:t>90 дн.</a:t>
            </a:r>
            <a:endParaRPr sz="1200">
              <a:solidFill>
                <a:schemeClr val="dk1"/>
              </a:solidFill>
              <a:latin typeface="Arial"/>
              <a:ea typeface="Arial"/>
              <a:cs typeface="Arial"/>
              <a:sym typeface="Arial"/>
            </a:endParaRPr>
          </a:p>
        </p:txBody>
      </p:sp>
      <p:sp>
        <p:nvSpPr>
          <p:cNvPr id="399" name="Google Shape;399;p28"/>
          <p:cNvSpPr/>
          <p:nvPr/>
        </p:nvSpPr>
        <p:spPr>
          <a:xfrm>
            <a:off x="2475738" y="2400300"/>
            <a:ext cx="562356"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відстрочка</a:t>
            </a:r>
            <a:endParaRPr sz="6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платежу</a:t>
            </a:r>
            <a:endParaRPr sz="600">
              <a:solidFill>
                <a:schemeClr val="dk1"/>
              </a:solidFill>
              <a:latin typeface="Arial"/>
              <a:ea typeface="Arial"/>
              <a:cs typeface="Arial"/>
              <a:sym typeface="Arial"/>
            </a:endParaRPr>
          </a:p>
        </p:txBody>
      </p:sp>
      <p:sp>
        <p:nvSpPr>
          <p:cNvPr id="400" name="Google Shape;400;p28"/>
          <p:cNvSpPr/>
          <p:nvPr/>
        </p:nvSpPr>
        <p:spPr>
          <a:xfrm>
            <a:off x="788670" y="3051810"/>
            <a:ext cx="2640330" cy="96012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EEF4FA"/>
              </a:buClr>
              <a:buSzPts val="1100"/>
              <a:buFont typeface="Arial"/>
              <a:buNone/>
            </a:pPr>
            <a:r>
              <a:rPr lang="uk" sz="1100">
                <a:solidFill>
                  <a:srgbClr val="EEF4FA"/>
                </a:solidFill>
                <a:latin typeface="Arial"/>
                <a:ea typeface="Arial"/>
                <a:cs typeface="Arial"/>
                <a:sym typeface="Arial"/>
              </a:rPr>
              <a:t>Керівник продажів бачить шанс вийти на ринок ЄС. CFO бачить інакше: VAT, митну вартість, можливий PE через монтаж, WHT на сервісні платежі, трансфертні ціни та ризик подвійного оподаткування.</a:t>
            </a:r>
            <a:endParaRPr sz="1100">
              <a:solidFill>
                <a:schemeClr val="dk1"/>
              </a:solidFill>
              <a:latin typeface="Arial"/>
              <a:ea typeface="Arial"/>
              <a:cs typeface="Arial"/>
              <a:sym typeface="Arial"/>
            </a:endParaRPr>
          </a:p>
        </p:txBody>
      </p:sp>
      <p:sp>
        <p:nvSpPr>
          <p:cNvPr id="401" name="Google Shape;401;p28"/>
          <p:cNvSpPr/>
          <p:nvPr/>
        </p:nvSpPr>
        <p:spPr>
          <a:xfrm>
            <a:off x="3977640" y="1110996"/>
            <a:ext cx="4114800" cy="891540"/>
          </a:xfrm>
          <a:prstGeom prst="roundRect">
            <a:avLst>
              <a:gd fmla="val 615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2" name="Google Shape;402;p28"/>
          <p:cNvSpPr/>
          <p:nvPr/>
        </p:nvSpPr>
        <p:spPr>
          <a:xfrm>
            <a:off x="3991356" y="1124712"/>
            <a:ext cx="41148" cy="86410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3" name="Google Shape;403;p28"/>
          <p:cNvSpPr/>
          <p:nvPr/>
        </p:nvSpPr>
        <p:spPr>
          <a:xfrm>
            <a:off x="4101084" y="1207008"/>
            <a:ext cx="39227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Педагогічний сенс кейсу</a:t>
            </a:r>
            <a:endParaRPr sz="1300">
              <a:solidFill>
                <a:schemeClr val="dk1"/>
              </a:solidFill>
              <a:latin typeface="Arial"/>
              <a:ea typeface="Arial"/>
              <a:cs typeface="Arial"/>
              <a:sym typeface="Arial"/>
            </a:endParaRPr>
          </a:p>
        </p:txBody>
      </p:sp>
      <p:sp>
        <p:nvSpPr>
          <p:cNvPr id="404" name="Google Shape;404;p28"/>
          <p:cNvSpPr/>
          <p:nvPr/>
        </p:nvSpPr>
        <p:spPr>
          <a:xfrm>
            <a:off x="4101084" y="1467612"/>
            <a:ext cx="3922776" cy="4526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Упродовж лекції ми повернемося до цієї історії чотири рази і побачимо, як податкове рішення змінює реальну економіку контракту.</a:t>
            </a:r>
            <a:endParaRPr sz="1100">
              <a:solidFill>
                <a:schemeClr val="dk1"/>
              </a:solidFill>
              <a:latin typeface="Arial"/>
              <a:ea typeface="Arial"/>
              <a:cs typeface="Arial"/>
              <a:sym typeface="Arial"/>
            </a:endParaRPr>
          </a:p>
        </p:txBody>
      </p:sp>
      <p:sp>
        <p:nvSpPr>
          <p:cNvPr id="405" name="Google Shape;405;p28"/>
          <p:cNvSpPr/>
          <p:nvPr/>
        </p:nvSpPr>
        <p:spPr>
          <a:xfrm>
            <a:off x="3977640" y="2125980"/>
            <a:ext cx="185166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6" name="Google Shape;406;p28"/>
          <p:cNvSpPr/>
          <p:nvPr/>
        </p:nvSpPr>
        <p:spPr>
          <a:xfrm>
            <a:off x="3991356" y="2139696"/>
            <a:ext cx="41148" cy="165277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7" name="Google Shape;407;p28"/>
          <p:cNvSpPr/>
          <p:nvPr/>
        </p:nvSpPr>
        <p:spPr>
          <a:xfrm>
            <a:off x="4101084" y="222199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Ризик 1</a:t>
            </a:r>
            <a:endParaRPr sz="1300">
              <a:solidFill>
                <a:schemeClr val="dk1"/>
              </a:solidFill>
              <a:latin typeface="Arial"/>
              <a:ea typeface="Arial"/>
              <a:cs typeface="Arial"/>
              <a:sym typeface="Arial"/>
            </a:endParaRPr>
          </a:p>
        </p:txBody>
      </p:sp>
      <p:sp>
        <p:nvSpPr>
          <p:cNvPr id="408" name="Google Shape;408;p28"/>
          <p:cNvSpPr/>
          <p:nvPr/>
        </p:nvSpPr>
        <p:spPr>
          <a:xfrm>
            <a:off x="4101084" y="2482596"/>
            <a:ext cx="165963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Контракт оформлюють як “чистий експорт”, хоча частина вартості — це локальний монтаж і сервіс у Польщі.</a:t>
            </a:r>
            <a:endParaRPr sz="1100">
              <a:solidFill>
                <a:schemeClr val="dk1"/>
              </a:solidFill>
              <a:latin typeface="Arial"/>
              <a:ea typeface="Arial"/>
              <a:cs typeface="Arial"/>
              <a:sym typeface="Arial"/>
            </a:endParaRPr>
          </a:p>
        </p:txBody>
      </p:sp>
      <p:sp>
        <p:nvSpPr>
          <p:cNvPr id="409" name="Google Shape;409;p28"/>
          <p:cNvSpPr/>
          <p:nvPr/>
        </p:nvSpPr>
        <p:spPr>
          <a:xfrm>
            <a:off x="6000750" y="2125980"/>
            <a:ext cx="1851660" cy="1680210"/>
          </a:xfrm>
          <a:prstGeom prst="roundRect">
            <a:avLst>
              <a:gd fmla="val 3265"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10" name="Google Shape;410;p28"/>
          <p:cNvSpPr/>
          <p:nvPr/>
        </p:nvSpPr>
        <p:spPr>
          <a:xfrm>
            <a:off x="6014466" y="2139696"/>
            <a:ext cx="41148" cy="165277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11" name="Google Shape;411;p28"/>
          <p:cNvSpPr/>
          <p:nvPr/>
        </p:nvSpPr>
        <p:spPr>
          <a:xfrm>
            <a:off x="6124194" y="222199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Ризик 2</a:t>
            </a:r>
            <a:endParaRPr sz="1300">
              <a:solidFill>
                <a:schemeClr val="dk1"/>
              </a:solidFill>
              <a:latin typeface="Arial"/>
              <a:ea typeface="Arial"/>
              <a:cs typeface="Arial"/>
              <a:sym typeface="Arial"/>
            </a:endParaRPr>
          </a:p>
        </p:txBody>
      </p:sp>
      <p:sp>
        <p:nvSpPr>
          <p:cNvPr id="412" name="Google Shape;412;p28"/>
          <p:cNvSpPr/>
          <p:nvPr/>
        </p:nvSpPr>
        <p:spPr>
          <a:xfrm>
            <a:off x="6124194" y="2482596"/>
            <a:ext cx="1659636" cy="12412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Компанія не моделює VAT-наслідки і митну вартість до підписання прайс-листа.</a:t>
            </a:r>
            <a:endParaRPr sz="1100">
              <a:solidFill>
                <a:schemeClr val="dk1"/>
              </a:solidFill>
              <a:latin typeface="Arial"/>
              <a:ea typeface="Arial"/>
              <a:cs typeface="Arial"/>
              <a:sym typeface="Arial"/>
            </a:endParaRPr>
          </a:p>
        </p:txBody>
      </p:sp>
      <p:sp>
        <p:nvSpPr>
          <p:cNvPr id="413" name="Google Shape;413;p28"/>
          <p:cNvSpPr/>
          <p:nvPr/>
        </p:nvSpPr>
        <p:spPr>
          <a:xfrm>
            <a:off x="3977640" y="3943350"/>
            <a:ext cx="3874770" cy="411480"/>
          </a:xfrm>
          <a:prstGeom prst="roundRect">
            <a:avLst>
              <a:gd fmla="val 13333" name="adj"/>
            </a:avLst>
          </a:prstGeom>
          <a:solidFill>
            <a:srgbClr val="EEF2F7"/>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14" name="Google Shape;414;p28"/>
          <p:cNvSpPr/>
          <p:nvPr/>
        </p:nvSpPr>
        <p:spPr>
          <a:xfrm>
            <a:off x="3991356" y="3957066"/>
            <a:ext cx="41148" cy="3840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15" name="Google Shape;415;p28"/>
          <p:cNvSpPr/>
          <p:nvPr/>
        </p:nvSpPr>
        <p:spPr>
          <a:xfrm>
            <a:off x="4101084" y="4039362"/>
            <a:ext cx="36827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Навчальний кейс створений спеціально для цієї презентації; він є типовим для середнього експортера.</a:t>
            </a:r>
            <a:endParaRPr sz="1300">
              <a:solidFill>
                <a:schemeClr val="dk1"/>
              </a:solidFill>
              <a:latin typeface="Arial"/>
              <a:ea typeface="Arial"/>
              <a:cs typeface="Arial"/>
              <a:sym typeface="Arial"/>
            </a:endParaRPr>
          </a:p>
        </p:txBody>
      </p:sp>
      <p:sp>
        <p:nvSpPr>
          <p:cNvPr id="416" name="Google Shape;416;p28"/>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наскрізний кейс лекції</a:t>
            </a:r>
            <a:endParaRPr sz="700">
              <a:solidFill>
                <a:schemeClr val="dk1"/>
              </a:solidFill>
              <a:latin typeface="Arial"/>
              <a:ea typeface="Arial"/>
              <a:cs typeface="Arial"/>
              <a:sym typeface="Arial"/>
            </a:endParaRPr>
          </a:p>
        </p:txBody>
      </p:sp>
      <p:sp>
        <p:nvSpPr>
          <p:cNvPr id="417" name="Google Shape;417;p28"/>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22" name="Shape 422"/>
        <p:cNvGrpSpPr/>
        <p:nvPr/>
      </p:nvGrpSpPr>
      <p:grpSpPr>
        <a:xfrm>
          <a:off x="0" y="0"/>
          <a:ext cx="0" cy="0"/>
          <a:chOff x="0" y="0"/>
          <a:chExt cx="0" cy="0"/>
        </a:xfrm>
      </p:grpSpPr>
      <p:sp>
        <p:nvSpPr>
          <p:cNvPr id="423" name="Google Shape;423;p29"/>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Кейс: три моделі виходу на ринок ЄС</a:t>
            </a:r>
            <a:endParaRPr sz="2100">
              <a:solidFill>
                <a:schemeClr val="dk1"/>
              </a:solidFill>
              <a:latin typeface="Arial"/>
              <a:ea typeface="Arial"/>
              <a:cs typeface="Arial"/>
              <a:sym typeface="Arial"/>
            </a:endParaRPr>
          </a:p>
        </p:txBody>
      </p:sp>
      <p:sp>
        <p:nvSpPr>
          <p:cNvPr id="424" name="Google Shape;424;p29"/>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ПОРІВНЯННЯ</a:t>
            </a:r>
            <a:endParaRPr sz="600">
              <a:solidFill>
                <a:schemeClr val="dk1"/>
              </a:solidFill>
              <a:latin typeface="Arial"/>
              <a:ea typeface="Arial"/>
              <a:cs typeface="Arial"/>
              <a:sym typeface="Arial"/>
            </a:endParaRPr>
          </a:p>
        </p:txBody>
      </p:sp>
      <p:sp>
        <p:nvSpPr>
          <p:cNvPr id="425" name="Google Shape;425;p29"/>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26" name="Google Shape;426;p29"/>
          <p:cNvSpPr/>
          <p:nvPr/>
        </p:nvSpPr>
        <p:spPr>
          <a:xfrm>
            <a:off x="534924" y="809244"/>
            <a:ext cx="3771900" cy="17145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67085"/>
              </a:buClr>
              <a:buSzPts val="900"/>
              <a:buFont typeface="Arial"/>
              <a:buNone/>
            </a:pPr>
            <a:r>
              <a:rPr b="1" lang="uk" sz="900">
                <a:solidFill>
                  <a:srgbClr val="667085"/>
                </a:solidFill>
                <a:latin typeface="Arial"/>
                <a:ea typeface="Arial"/>
                <a:cs typeface="Arial"/>
                <a:sym typeface="Arial"/>
              </a:rPr>
              <a:t>МОДЕЛІ</a:t>
            </a:r>
            <a:endParaRPr sz="900">
              <a:solidFill>
                <a:schemeClr val="dk1"/>
              </a:solidFill>
              <a:latin typeface="Arial"/>
              <a:ea typeface="Arial"/>
              <a:cs typeface="Arial"/>
              <a:sym typeface="Arial"/>
            </a:endParaRPr>
          </a:p>
        </p:txBody>
      </p:sp>
      <p:sp>
        <p:nvSpPr>
          <p:cNvPr id="427" name="Google Shape;427;p29"/>
          <p:cNvSpPr/>
          <p:nvPr/>
        </p:nvSpPr>
        <p:spPr>
          <a:xfrm>
            <a:off x="4800600" y="809244"/>
            <a:ext cx="3771900" cy="17145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67085"/>
              </a:buClr>
              <a:buSzPts val="900"/>
              <a:buFont typeface="Arial"/>
              <a:buNone/>
            </a:pPr>
            <a:r>
              <a:rPr b="1" lang="uk" sz="900">
                <a:solidFill>
                  <a:srgbClr val="667085"/>
                </a:solidFill>
                <a:latin typeface="Arial"/>
                <a:ea typeface="Arial"/>
                <a:cs typeface="Arial"/>
                <a:sym typeface="Arial"/>
              </a:rPr>
              <a:t>ПОДАТКОВА ЛОГІКА</a:t>
            </a:r>
            <a:endParaRPr sz="900">
              <a:solidFill>
                <a:schemeClr val="dk1"/>
              </a:solidFill>
              <a:latin typeface="Arial"/>
              <a:ea typeface="Arial"/>
              <a:cs typeface="Arial"/>
              <a:sym typeface="Arial"/>
            </a:endParaRPr>
          </a:p>
        </p:txBody>
      </p:sp>
      <p:sp>
        <p:nvSpPr>
          <p:cNvPr id="428" name="Google Shape;428;p29"/>
          <p:cNvSpPr/>
          <p:nvPr/>
        </p:nvSpPr>
        <p:spPr>
          <a:xfrm>
            <a:off x="582930" y="1028700"/>
            <a:ext cx="250317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29" name="Google Shape;429;p29"/>
          <p:cNvSpPr/>
          <p:nvPr/>
        </p:nvSpPr>
        <p:spPr>
          <a:xfrm>
            <a:off x="596646" y="1042416"/>
            <a:ext cx="41148" cy="93268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30" name="Google Shape;430;p29"/>
          <p:cNvSpPr/>
          <p:nvPr/>
        </p:nvSpPr>
        <p:spPr>
          <a:xfrm>
            <a:off x="706374" y="112471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A. Прямий експорт з України</a:t>
            </a:r>
            <a:endParaRPr sz="1300">
              <a:solidFill>
                <a:schemeClr val="dk1"/>
              </a:solidFill>
              <a:latin typeface="Arial"/>
              <a:ea typeface="Arial"/>
              <a:cs typeface="Arial"/>
              <a:sym typeface="Arial"/>
            </a:endParaRPr>
          </a:p>
        </p:txBody>
      </p:sp>
      <p:sp>
        <p:nvSpPr>
          <p:cNvPr id="431" name="Google Shape;431;p29"/>
          <p:cNvSpPr/>
          <p:nvPr/>
        </p:nvSpPr>
        <p:spPr>
          <a:xfrm>
            <a:off x="706374" y="1385316"/>
            <a:ext cx="2311146" cy="5212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900">
                <a:solidFill>
                  <a:srgbClr val="1C2430"/>
                </a:solidFill>
                <a:latin typeface="Arial"/>
                <a:ea typeface="Arial"/>
                <a:cs typeface="Arial"/>
                <a:sym typeface="Arial"/>
              </a:rPr>
              <a:t>Найменше корпоративної складності, але виникають питання VAT, мит, сервісного PE і локальної відповідальності перед клієнтом.</a:t>
            </a:r>
            <a:endParaRPr sz="1000">
              <a:solidFill>
                <a:schemeClr val="dk1"/>
              </a:solidFill>
              <a:latin typeface="Arial"/>
              <a:ea typeface="Arial"/>
              <a:cs typeface="Arial"/>
              <a:sym typeface="Arial"/>
            </a:endParaRPr>
          </a:p>
        </p:txBody>
      </p:sp>
      <p:sp>
        <p:nvSpPr>
          <p:cNvPr id="432" name="Google Shape;432;p29"/>
          <p:cNvSpPr/>
          <p:nvPr/>
        </p:nvSpPr>
        <p:spPr>
          <a:xfrm>
            <a:off x="582930" y="2125980"/>
            <a:ext cx="250317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33" name="Google Shape;433;p29"/>
          <p:cNvSpPr/>
          <p:nvPr/>
        </p:nvSpPr>
        <p:spPr>
          <a:xfrm>
            <a:off x="596646" y="2139696"/>
            <a:ext cx="41148" cy="93268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34" name="Google Shape;434;p29"/>
          <p:cNvSpPr/>
          <p:nvPr/>
        </p:nvSpPr>
        <p:spPr>
          <a:xfrm>
            <a:off x="706374" y="222199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B. Дистриб’ютор / дочірня компанія в ЄС</a:t>
            </a:r>
            <a:endParaRPr sz="1300">
              <a:solidFill>
                <a:schemeClr val="dk1"/>
              </a:solidFill>
              <a:latin typeface="Arial"/>
              <a:ea typeface="Arial"/>
              <a:cs typeface="Arial"/>
              <a:sym typeface="Arial"/>
            </a:endParaRPr>
          </a:p>
        </p:txBody>
      </p:sp>
      <p:sp>
        <p:nvSpPr>
          <p:cNvPr id="435" name="Google Shape;435;p29"/>
          <p:cNvSpPr/>
          <p:nvPr/>
        </p:nvSpPr>
        <p:spPr>
          <a:xfrm>
            <a:off x="706375" y="2584200"/>
            <a:ext cx="2311200" cy="5211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900">
                <a:solidFill>
                  <a:srgbClr val="1C2430"/>
                </a:solidFill>
                <a:latin typeface="Arial"/>
                <a:ea typeface="Arial"/>
                <a:cs typeface="Arial"/>
                <a:sym typeface="Arial"/>
              </a:rPr>
              <a:t>Краще для локального ринку та сервісу, але з’являється окремий платник податків, transfer pricing і поділ прибутку між країнами.</a:t>
            </a:r>
            <a:endParaRPr sz="1000">
              <a:solidFill>
                <a:schemeClr val="dk1"/>
              </a:solidFill>
              <a:latin typeface="Arial"/>
              <a:ea typeface="Arial"/>
              <a:cs typeface="Arial"/>
              <a:sym typeface="Arial"/>
            </a:endParaRPr>
          </a:p>
        </p:txBody>
      </p:sp>
      <p:sp>
        <p:nvSpPr>
          <p:cNvPr id="436" name="Google Shape;436;p29"/>
          <p:cNvSpPr/>
          <p:nvPr/>
        </p:nvSpPr>
        <p:spPr>
          <a:xfrm>
            <a:off x="582930" y="3223260"/>
            <a:ext cx="250317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37" name="Google Shape;437;p29"/>
          <p:cNvSpPr/>
          <p:nvPr/>
        </p:nvSpPr>
        <p:spPr>
          <a:xfrm>
            <a:off x="596646" y="3236976"/>
            <a:ext cx="41148" cy="93268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38" name="Google Shape;438;p29"/>
          <p:cNvSpPr/>
          <p:nvPr/>
        </p:nvSpPr>
        <p:spPr>
          <a:xfrm>
            <a:off x="706374" y="331927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C. Змішана модель: експорт + сервісна присутність</a:t>
            </a:r>
            <a:endParaRPr sz="1300">
              <a:solidFill>
                <a:schemeClr val="dk1"/>
              </a:solidFill>
              <a:latin typeface="Arial"/>
              <a:ea typeface="Arial"/>
              <a:cs typeface="Arial"/>
              <a:sym typeface="Arial"/>
            </a:endParaRPr>
          </a:p>
        </p:txBody>
      </p:sp>
      <p:sp>
        <p:nvSpPr>
          <p:cNvPr id="439" name="Google Shape;439;p29"/>
          <p:cNvSpPr/>
          <p:nvPr/>
        </p:nvSpPr>
        <p:spPr>
          <a:xfrm>
            <a:off x="706374" y="3700676"/>
            <a:ext cx="2311200" cy="5211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900">
                <a:solidFill>
                  <a:srgbClr val="1C2430"/>
                </a:solidFill>
                <a:latin typeface="Arial"/>
                <a:ea typeface="Arial"/>
                <a:cs typeface="Arial"/>
                <a:sym typeface="Arial"/>
              </a:rPr>
              <a:t>Найбільш гнучка, але й найризикованіша з точки зору визначення PE, WHT та VAT-обліку послуг.</a:t>
            </a:r>
            <a:endParaRPr sz="1000">
              <a:solidFill>
                <a:schemeClr val="dk1"/>
              </a:solidFill>
              <a:latin typeface="Arial"/>
              <a:ea typeface="Arial"/>
              <a:cs typeface="Arial"/>
              <a:sym typeface="Arial"/>
            </a:endParaRPr>
          </a:p>
        </p:txBody>
      </p:sp>
      <p:sp>
        <p:nvSpPr>
          <p:cNvPr id="440" name="Google Shape;440;p29"/>
          <p:cNvSpPr/>
          <p:nvPr/>
        </p:nvSpPr>
        <p:spPr>
          <a:xfrm>
            <a:off x="3600450" y="1028700"/>
            <a:ext cx="462915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41" name="Google Shape;441;p29"/>
          <p:cNvSpPr/>
          <p:nvPr/>
        </p:nvSpPr>
        <p:spPr>
          <a:xfrm>
            <a:off x="3614166" y="1042416"/>
            <a:ext cx="41148" cy="93268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42" name="Google Shape;442;p29"/>
          <p:cNvSpPr/>
          <p:nvPr/>
        </p:nvSpPr>
        <p:spPr>
          <a:xfrm>
            <a:off x="3723894" y="1124712"/>
            <a:ext cx="44371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A: простота проти контролю</a:t>
            </a:r>
            <a:endParaRPr sz="1300">
              <a:solidFill>
                <a:schemeClr val="dk1"/>
              </a:solidFill>
              <a:latin typeface="Arial"/>
              <a:ea typeface="Arial"/>
              <a:cs typeface="Arial"/>
              <a:sym typeface="Arial"/>
            </a:endParaRPr>
          </a:p>
        </p:txBody>
      </p:sp>
      <p:sp>
        <p:nvSpPr>
          <p:cNvPr id="443" name="Google Shape;443;p29"/>
          <p:cNvSpPr/>
          <p:nvPr/>
        </p:nvSpPr>
        <p:spPr>
          <a:xfrm>
            <a:off x="3723894" y="1385316"/>
            <a:ext cx="4437126" cy="5212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Підходить на старті, якщо монтаж і сервіс мінімальні, а клієнт бере на себе імпортні формальності. Інакше частина податкового ризику залишається “поза радаром”.</a:t>
            </a:r>
            <a:endParaRPr sz="1100">
              <a:solidFill>
                <a:schemeClr val="dk1"/>
              </a:solidFill>
              <a:latin typeface="Arial"/>
              <a:ea typeface="Arial"/>
              <a:cs typeface="Arial"/>
              <a:sym typeface="Arial"/>
            </a:endParaRPr>
          </a:p>
        </p:txBody>
      </p:sp>
      <p:sp>
        <p:nvSpPr>
          <p:cNvPr id="444" name="Google Shape;444;p29"/>
          <p:cNvSpPr/>
          <p:nvPr/>
        </p:nvSpPr>
        <p:spPr>
          <a:xfrm>
            <a:off x="3600450" y="2125980"/>
            <a:ext cx="462915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45" name="Google Shape;445;p29"/>
          <p:cNvSpPr/>
          <p:nvPr/>
        </p:nvSpPr>
        <p:spPr>
          <a:xfrm>
            <a:off x="3614166" y="2139696"/>
            <a:ext cx="41148" cy="93268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46" name="Google Shape;446;p29"/>
          <p:cNvSpPr/>
          <p:nvPr/>
        </p:nvSpPr>
        <p:spPr>
          <a:xfrm>
            <a:off x="3723894" y="2221992"/>
            <a:ext cx="44371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B: більше прозорості, більше комплаєнсу</a:t>
            </a:r>
            <a:endParaRPr sz="1300">
              <a:solidFill>
                <a:schemeClr val="dk1"/>
              </a:solidFill>
              <a:latin typeface="Arial"/>
              <a:ea typeface="Arial"/>
              <a:cs typeface="Arial"/>
              <a:sym typeface="Arial"/>
            </a:endParaRPr>
          </a:p>
        </p:txBody>
      </p:sp>
      <p:sp>
        <p:nvSpPr>
          <p:cNvPr id="447" name="Google Shape;447;p29"/>
          <p:cNvSpPr/>
          <p:nvPr/>
        </p:nvSpPr>
        <p:spPr>
          <a:xfrm>
            <a:off x="3723894" y="2482596"/>
            <a:ext cx="4437126" cy="5212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Локальна структура часто підвищує довіру клієнтів та керованість VAT/сервісом, але вимагає обґрунтованої трансфертної моделі й окремого управління прибутком.</a:t>
            </a:r>
            <a:endParaRPr sz="1100">
              <a:solidFill>
                <a:schemeClr val="dk1"/>
              </a:solidFill>
              <a:latin typeface="Arial"/>
              <a:ea typeface="Arial"/>
              <a:cs typeface="Arial"/>
              <a:sym typeface="Arial"/>
            </a:endParaRPr>
          </a:p>
        </p:txBody>
      </p:sp>
      <p:sp>
        <p:nvSpPr>
          <p:cNvPr id="448" name="Google Shape;448;p29"/>
          <p:cNvSpPr/>
          <p:nvPr/>
        </p:nvSpPr>
        <p:spPr>
          <a:xfrm>
            <a:off x="3600450" y="3223260"/>
            <a:ext cx="4629150" cy="960120"/>
          </a:xfrm>
          <a:prstGeom prst="roundRect">
            <a:avLst>
              <a:gd fmla="val 571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49" name="Google Shape;449;p29"/>
          <p:cNvSpPr/>
          <p:nvPr/>
        </p:nvSpPr>
        <p:spPr>
          <a:xfrm>
            <a:off x="3614166" y="3236976"/>
            <a:ext cx="41148" cy="93268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50" name="Google Shape;450;p29"/>
          <p:cNvSpPr/>
          <p:nvPr/>
        </p:nvSpPr>
        <p:spPr>
          <a:xfrm>
            <a:off x="3723894" y="3319272"/>
            <a:ext cx="44371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C: економічна реальність важливіша за форму</a:t>
            </a:r>
            <a:endParaRPr sz="1300">
              <a:solidFill>
                <a:schemeClr val="dk1"/>
              </a:solidFill>
              <a:latin typeface="Arial"/>
              <a:ea typeface="Arial"/>
              <a:cs typeface="Arial"/>
              <a:sym typeface="Arial"/>
            </a:endParaRPr>
          </a:p>
        </p:txBody>
      </p:sp>
      <p:sp>
        <p:nvSpPr>
          <p:cNvPr id="451" name="Google Shape;451;p29"/>
          <p:cNvSpPr/>
          <p:nvPr/>
        </p:nvSpPr>
        <p:spPr>
          <a:xfrm>
            <a:off x="3723894" y="3579876"/>
            <a:ext cx="4437126" cy="5212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Якщо персонал або монтажна команда фактично працює в країні клієнта, формальне оформлення “чистого експорту” може не захистити від перерозподілу податкових прав.</a:t>
            </a:r>
            <a:endParaRPr sz="1100">
              <a:solidFill>
                <a:schemeClr val="dk1"/>
              </a:solidFill>
              <a:latin typeface="Arial"/>
              <a:ea typeface="Arial"/>
              <a:cs typeface="Arial"/>
              <a:sym typeface="Arial"/>
            </a:endParaRPr>
          </a:p>
        </p:txBody>
      </p:sp>
      <p:sp>
        <p:nvSpPr>
          <p:cNvPr id="452" name="Google Shape;452;p29"/>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case design</a:t>
            </a:r>
            <a:endParaRPr sz="700">
              <a:solidFill>
                <a:schemeClr val="dk1"/>
              </a:solidFill>
              <a:latin typeface="Arial"/>
              <a:ea typeface="Arial"/>
              <a:cs typeface="Arial"/>
              <a:sym typeface="Arial"/>
            </a:endParaRPr>
          </a:p>
        </p:txBody>
      </p:sp>
      <p:sp>
        <p:nvSpPr>
          <p:cNvPr id="453" name="Google Shape;453;p29"/>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458" name="Shape 458"/>
        <p:cNvGrpSpPr/>
        <p:nvPr/>
      </p:nvGrpSpPr>
      <p:grpSpPr>
        <a:xfrm>
          <a:off x="0" y="0"/>
          <a:ext cx="0" cy="0"/>
          <a:chOff x="0" y="0"/>
          <a:chExt cx="0" cy="0"/>
        </a:xfrm>
      </p:grpSpPr>
      <p:sp>
        <p:nvSpPr>
          <p:cNvPr id="459" name="Google Shape;459;p30"/>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Кейс: як одна податкова помилка запускає “каскад втрат”</a:t>
            </a:r>
            <a:endParaRPr sz="1800">
              <a:solidFill>
                <a:schemeClr val="dk1"/>
              </a:solidFill>
              <a:latin typeface="Arial"/>
              <a:ea typeface="Arial"/>
              <a:cs typeface="Arial"/>
              <a:sym typeface="Arial"/>
            </a:endParaRPr>
          </a:p>
        </p:txBody>
      </p:sp>
      <p:sp>
        <p:nvSpPr>
          <p:cNvPr id="460" name="Google Shape;460;p30"/>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РИЗИКОВА ЛОГІКА</a:t>
            </a:r>
            <a:endParaRPr sz="600">
              <a:solidFill>
                <a:schemeClr val="dk1"/>
              </a:solidFill>
              <a:latin typeface="Arial"/>
              <a:ea typeface="Arial"/>
              <a:cs typeface="Arial"/>
              <a:sym typeface="Arial"/>
            </a:endParaRPr>
          </a:p>
        </p:txBody>
      </p:sp>
      <p:sp>
        <p:nvSpPr>
          <p:cNvPr id="461" name="Google Shape;461;p30"/>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62" name="Google Shape;462;p30"/>
          <p:cNvSpPr/>
          <p:nvPr/>
        </p:nvSpPr>
        <p:spPr>
          <a:xfrm>
            <a:off x="630936" y="1405890"/>
            <a:ext cx="1371600" cy="226314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63" name="Google Shape;463;p30"/>
          <p:cNvSpPr/>
          <p:nvPr/>
        </p:nvSpPr>
        <p:spPr>
          <a:xfrm>
            <a:off x="644652" y="1419606"/>
            <a:ext cx="41148" cy="223570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64" name="Google Shape;464;p30"/>
          <p:cNvSpPr/>
          <p:nvPr/>
        </p:nvSpPr>
        <p:spPr>
          <a:xfrm>
            <a:off x="754380" y="1501902"/>
            <a:ext cx="11795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Невірна модель входу</a:t>
            </a:r>
            <a:endParaRPr sz="1300">
              <a:solidFill>
                <a:schemeClr val="dk1"/>
              </a:solidFill>
              <a:latin typeface="Arial"/>
              <a:ea typeface="Arial"/>
              <a:cs typeface="Arial"/>
              <a:sym typeface="Arial"/>
            </a:endParaRPr>
          </a:p>
        </p:txBody>
      </p:sp>
      <p:sp>
        <p:nvSpPr>
          <p:cNvPr id="465" name="Google Shape;465;p30"/>
          <p:cNvSpPr/>
          <p:nvPr/>
        </p:nvSpPr>
        <p:spPr>
          <a:xfrm>
            <a:off x="754380" y="1762506"/>
            <a:ext cx="1179576" cy="18242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Компанія оформлює контракт як звичайний експорт, хоча в країні клієнта фактично виникає сервісна присутність.</a:t>
            </a:r>
            <a:endParaRPr sz="1000">
              <a:solidFill>
                <a:schemeClr val="dk1"/>
              </a:solidFill>
              <a:latin typeface="Arial"/>
              <a:ea typeface="Arial"/>
              <a:cs typeface="Arial"/>
              <a:sym typeface="Arial"/>
            </a:endParaRPr>
          </a:p>
        </p:txBody>
      </p:sp>
      <p:sp>
        <p:nvSpPr>
          <p:cNvPr id="466" name="Google Shape;466;p30"/>
          <p:cNvSpPr/>
          <p:nvPr/>
        </p:nvSpPr>
        <p:spPr>
          <a:xfrm>
            <a:off x="2297430" y="1405890"/>
            <a:ext cx="1371600" cy="226314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67" name="Google Shape;467;p30"/>
          <p:cNvSpPr/>
          <p:nvPr/>
        </p:nvSpPr>
        <p:spPr>
          <a:xfrm>
            <a:off x="2311146" y="1419606"/>
            <a:ext cx="41148" cy="223570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68" name="Google Shape;468;p30"/>
          <p:cNvSpPr/>
          <p:nvPr/>
        </p:nvSpPr>
        <p:spPr>
          <a:xfrm>
            <a:off x="2420874" y="1501902"/>
            <a:ext cx="11795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Помилка з VAT/митом</a:t>
            </a:r>
            <a:endParaRPr sz="1300">
              <a:solidFill>
                <a:schemeClr val="dk1"/>
              </a:solidFill>
              <a:latin typeface="Arial"/>
              <a:ea typeface="Arial"/>
              <a:cs typeface="Arial"/>
              <a:sym typeface="Arial"/>
            </a:endParaRPr>
          </a:p>
        </p:txBody>
      </p:sp>
      <p:sp>
        <p:nvSpPr>
          <p:cNvPr id="469" name="Google Shape;469;p30"/>
          <p:cNvSpPr/>
          <p:nvPr/>
        </p:nvSpPr>
        <p:spPr>
          <a:xfrm>
            <a:off x="2420874" y="1762506"/>
            <a:ext cx="1179576" cy="18242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Частина вартості не включена у правильний VAT- або митний сценарій; виникає потреба у донарахуванні.</a:t>
            </a:r>
            <a:endParaRPr sz="1000">
              <a:solidFill>
                <a:schemeClr val="dk1"/>
              </a:solidFill>
              <a:latin typeface="Arial"/>
              <a:ea typeface="Arial"/>
              <a:cs typeface="Arial"/>
              <a:sym typeface="Arial"/>
            </a:endParaRPr>
          </a:p>
        </p:txBody>
      </p:sp>
      <p:sp>
        <p:nvSpPr>
          <p:cNvPr id="470" name="Google Shape;470;p30"/>
          <p:cNvSpPr/>
          <p:nvPr/>
        </p:nvSpPr>
        <p:spPr>
          <a:xfrm>
            <a:off x="3963924" y="1405890"/>
            <a:ext cx="1371600" cy="226314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71" name="Google Shape;471;p30"/>
          <p:cNvSpPr/>
          <p:nvPr/>
        </p:nvSpPr>
        <p:spPr>
          <a:xfrm>
            <a:off x="3977640" y="1419606"/>
            <a:ext cx="41148" cy="223570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72" name="Google Shape;472;p30"/>
          <p:cNvSpPr/>
          <p:nvPr/>
        </p:nvSpPr>
        <p:spPr>
          <a:xfrm>
            <a:off x="4087368" y="1501902"/>
            <a:ext cx="11795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Неправильний розподіл прибутку</a:t>
            </a:r>
            <a:endParaRPr sz="1300">
              <a:solidFill>
                <a:schemeClr val="dk1"/>
              </a:solidFill>
              <a:latin typeface="Arial"/>
              <a:ea typeface="Arial"/>
              <a:cs typeface="Arial"/>
              <a:sym typeface="Arial"/>
            </a:endParaRPr>
          </a:p>
        </p:txBody>
      </p:sp>
      <p:sp>
        <p:nvSpPr>
          <p:cNvPr id="473" name="Google Shape;473;p30"/>
          <p:cNvSpPr/>
          <p:nvPr/>
        </p:nvSpPr>
        <p:spPr>
          <a:xfrm>
            <a:off x="4087368" y="1762506"/>
            <a:ext cx="1179576" cy="18242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Прибуток залишається “не там”, де фактично створюється частина цінності, що провокує претензії.</a:t>
            </a:r>
            <a:endParaRPr sz="1000">
              <a:solidFill>
                <a:schemeClr val="dk1"/>
              </a:solidFill>
              <a:latin typeface="Arial"/>
              <a:ea typeface="Arial"/>
              <a:cs typeface="Arial"/>
              <a:sym typeface="Arial"/>
            </a:endParaRPr>
          </a:p>
        </p:txBody>
      </p:sp>
      <p:sp>
        <p:nvSpPr>
          <p:cNvPr id="474" name="Google Shape;474;p30"/>
          <p:cNvSpPr/>
          <p:nvPr/>
        </p:nvSpPr>
        <p:spPr>
          <a:xfrm>
            <a:off x="5630418" y="1405890"/>
            <a:ext cx="1371600" cy="226314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75" name="Google Shape;475;p30"/>
          <p:cNvSpPr/>
          <p:nvPr/>
        </p:nvSpPr>
        <p:spPr>
          <a:xfrm>
            <a:off x="5644134" y="1419606"/>
            <a:ext cx="41148" cy="223570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76" name="Google Shape;476;p30"/>
          <p:cNvSpPr/>
          <p:nvPr/>
        </p:nvSpPr>
        <p:spPr>
          <a:xfrm>
            <a:off x="5753862" y="1501902"/>
            <a:ext cx="11795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Податковий спір</a:t>
            </a:r>
            <a:endParaRPr sz="1300">
              <a:solidFill>
                <a:schemeClr val="dk1"/>
              </a:solidFill>
              <a:latin typeface="Arial"/>
              <a:ea typeface="Arial"/>
              <a:cs typeface="Arial"/>
              <a:sym typeface="Arial"/>
            </a:endParaRPr>
          </a:p>
        </p:txBody>
      </p:sp>
      <p:sp>
        <p:nvSpPr>
          <p:cNvPr id="477" name="Google Shape;477;p30"/>
          <p:cNvSpPr/>
          <p:nvPr/>
        </p:nvSpPr>
        <p:spPr>
          <a:xfrm>
            <a:off x="5753862" y="1762506"/>
            <a:ext cx="1179576" cy="18242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З’являються резерви, штрафи, затримка повернення VAT або подвійне оподаткування до врегулювання.</a:t>
            </a:r>
            <a:endParaRPr sz="1000">
              <a:solidFill>
                <a:schemeClr val="dk1"/>
              </a:solidFill>
              <a:latin typeface="Arial"/>
              <a:ea typeface="Arial"/>
              <a:cs typeface="Arial"/>
              <a:sym typeface="Arial"/>
            </a:endParaRPr>
          </a:p>
        </p:txBody>
      </p:sp>
      <p:sp>
        <p:nvSpPr>
          <p:cNvPr id="478" name="Google Shape;478;p30"/>
          <p:cNvSpPr/>
          <p:nvPr/>
        </p:nvSpPr>
        <p:spPr>
          <a:xfrm>
            <a:off x="7296912" y="1405890"/>
            <a:ext cx="1371600" cy="226314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79" name="Google Shape;479;p30"/>
          <p:cNvSpPr/>
          <p:nvPr/>
        </p:nvSpPr>
        <p:spPr>
          <a:xfrm>
            <a:off x="7310628" y="1419606"/>
            <a:ext cx="41148" cy="223570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0" name="Google Shape;480;p30"/>
          <p:cNvSpPr/>
          <p:nvPr/>
        </p:nvSpPr>
        <p:spPr>
          <a:xfrm>
            <a:off x="7420356" y="1501902"/>
            <a:ext cx="11795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Фінансовий удар</a:t>
            </a:r>
            <a:endParaRPr sz="1300">
              <a:solidFill>
                <a:schemeClr val="dk1"/>
              </a:solidFill>
              <a:latin typeface="Arial"/>
              <a:ea typeface="Arial"/>
              <a:cs typeface="Arial"/>
              <a:sym typeface="Arial"/>
            </a:endParaRPr>
          </a:p>
        </p:txBody>
      </p:sp>
      <p:sp>
        <p:nvSpPr>
          <p:cNvPr id="481" name="Google Shape;481;p30"/>
          <p:cNvSpPr/>
          <p:nvPr/>
        </p:nvSpPr>
        <p:spPr>
          <a:xfrm>
            <a:off x="7420356" y="1762506"/>
            <a:ext cx="1179576" cy="18242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Контракт стає менш прибутковим, погіршується cash-flow, під загрозою інвестиції та робочі місця.</a:t>
            </a:r>
            <a:endParaRPr sz="1000">
              <a:solidFill>
                <a:schemeClr val="dk1"/>
              </a:solidFill>
              <a:latin typeface="Arial"/>
              <a:ea typeface="Arial"/>
              <a:cs typeface="Arial"/>
              <a:sym typeface="Arial"/>
            </a:endParaRPr>
          </a:p>
        </p:txBody>
      </p:sp>
      <p:sp>
        <p:nvSpPr>
          <p:cNvPr id="482" name="Google Shape;482;p30"/>
          <p:cNvSpPr/>
          <p:nvPr/>
        </p:nvSpPr>
        <p:spPr>
          <a:xfrm>
            <a:off x="1988820" y="2345436"/>
            <a:ext cx="178308" cy="27432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3" name="Google Shape;483;p30"/>
          <p:cNvSpPr/>
          <p:nvPr/>
        </p:nvSpPr>
        <p:spPr>
          <a:xfrm>
            <a:off x="3655314" y="2345436"/>
            <a:ext cx="178308" cy="27432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4" name="Google Shape;484;p30"/>
          <p:cNvSpPr/>
          <p:nvPr/>
        </p:nvSpPr>
        <p:spPr>
          <a:xfrm>
            <a:off x="5321808" y="2345436"/>
            <a:ext cx="178308" cy="27432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5" name="Google Shape;485;p30"/>
          <p:cNvSpPr/>
          <p:nvPr/>
        </p:nvSpPr>
        <p:spPr>
          <a:xfrm>
            <a:off x="6988302" y="2345436"/>
            <a:ext cx="178308" cy="27432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6" name="Google Shape;486;p30"/>
          <p:cNvSpPr/>
          <p:nvPr/>
        </p:nvSpPr>
        <p:spPr>
          <a:xfrm>
            <a:off x="857250" y="4046228"/>
            <a:ext cx="7406700" cy="712800"/>
          </a:xfrm>
          <a:prstGeom prst="roundRect">
            <a:avLst>
              <a:gd fmla="val 9677"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87" name="Google Shape;487;p30"/>
          <p:cNvSpPr/>
          <p:nvPr/>
        </p:nvSpPr>
        <p:spPr>
          <a:xfrm>
            <a:off x="1097280" y="4183380"/>
            <a:ext cx="6926580" cy="15087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Саме тому податкова функція повинна працювати до підписання контракту, а не після першої перевірки.</a:t>
            </a:r>
            <a:endParaRPr sz="1500">
              <a:solidFill>
                <a:schemeClr val="dk1"/>
              </a:solidFill>
              <a:latin typeface="Arial"/>
              <a:ea typeface="Arial"/>
              <a:cs typeface="Arial"/>
              <a:sym typeface="Arial"/>
            </a:endParaRPr>
          </a:p>
        </p:txBody>
      </p:sp>
      <p:sp>
        <p:nvSpPr>
          <p:cNvPr id="488" name="Google Shape;488;p30"/>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чому податкові рішення не можна відкладати</a:t>
            </a:r>
            <a:endParaRPr sz="700">
              <a:solidFill>
                <a:schemeClr val="dk1"/>
              </a:solidFill>
              <a:latin typeface="Arial"/>
              <a:ea typeface="Arial"/>
              <a:cs typeface="Arial"/>
              <a:sym typeface="Arial"/>
            </a:endParaRPr>
          </a:p>
        </p:txBody>
      </p:sp>
      <p:sp>
        <p:nvSpPr>
          <p:cNvPr id="489" name="Google Shape;489;p30"/>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8172D"/>
        </a:solidFill>
      </p:bgPr>
    </p:bg>
    <p:spTree>
      <p:nvGrpSpPr>
        <p:cNvPr id="494" name="Shape 494"/>
        <p:cNvGrpSpPr/>
        <p:nvPr/>
      </p:nvGrpSpPr>
      <p:grpSpPr>
        <a:xfrm>
          <a:off x="0" y="0"/>
          <a:ext cx="0" cy="0"/>
          <a:chOff x="0" y="0"/>
          <a:chExt cx="0" cy="0"/>
        </a:xfrm>
      </p:grpSpPr>
      <p:sp>
        <p:nvSpPr>
          <p:cNvPr id="495" name="Google Shape;495;p31"/>
          <p:cNvSpPr/>
          <p:nvPr/>
        </p:nvSpPr>
        <p:spPr>
          <a:xfrm>
            <a:off x="0" y="0"/>
            <a:ext cx="9143771" cy="5143500"/>
          </a:xfrm>
          <a:prstGeom prst="rect">
            <a:avLst/>
          </a:prstGeom>
          <a:solidFill>
            <a:srgbClr val="08172D"/>
          </a:solidFill>
          <a:ln cap="flat" cmpd="sng" w="12700">
            <a:solidFill>
              <a:srgbClr val="08172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96" name="Google Shape;496;p31"/>
          <p:cNvSpPr/>
          <p:nvPr/>
        </p:nvSpPr>
        <p:spPr>
          <a:xfrm>
            <a:off x="548640" y="514350"/>
            <a:ext cx="123444" cy="4080510"/>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97" name="Google Shape;497;p31"/>
          <p:cNvSpPr/>
          <p:nvPr/>
        </p:nvSpPr>
        <p:spPr>
          <a:xfrm>
            <a:off x="788670" y="706374"/>
            <a:ext cx="994410" cy="61722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2900"/>
              <a:buFont typeface="Play"/>
              <a:buNone/>
            </a:pPr>
            <a:r>
              <a:rPr b="1" lang="uk" sz="2900">
                <a:solidFill>
                  <a:srgbClr val="178F8A"/>
                </a:solidFill>
                <a:latin typeface="Play"/>
                <a:ea typeface="Play"/>
                <a:cs typeface="Play"/>
                <a:sym typeface="Play"/>
              </a:rPr>
              <a:t>02</a:t>
            </a:r>
            <a:endParaRPr sz="2900">
              <a:solidFill>
                <a:schemeClr val="dk1"/>
              </a:solidFill>
              <a:latin typeface="Arial"/>
              <a:ea typeface="Arial"/>
              <a:cs typeface="Arial"/>
              <a:sym typeface="Arial"/>
            </a:endParaRPr>
          </a:p>
        </p:txBody>
      </p:sp>
      <p:sp>
        <p:nvSpPr>
          <p:cNvPr id="498" name="Google Shape;498;p31"/>
          <p:cNvSpPr/>
          <p:nvPr/>
        </p:nvSpPr>
        <p:spPr>
          <a:xfrm>
            <a:off x="788670" y="1371600"/>
            <a:ext cx="7406640" cy="685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2100"/>
              <a:buFont typeface="Play"/>
              <a:buNone/>
            </a:pPr>
            <a:r>
              <a:rPr b="1" lang="uk" sz="2100">
                <a:solidFill>
                  <a:srgbClr val="FFFFFF"/>
                </a:solidFill>
                <a:latin typeface="Play"/>
                <a:ea typeface="Play"/>
                <a:cs typeface="Play"/>
                <a:sym typeface="Play"/>
              </a:rPr>
              <a:t>Основні податки у міжнародному бізнесі</a:t>
            </a:r>
            <a:endParaRPr sz="2100">
              <a:solidFill>
                <a:schemeClr val="dk1"/>
              </a:solidFill>
              <a:latin typeface="Arial"/>
              <a:ea typeface="Arial"/>
              <a:cs typeface="Arial"/>
              <a:sym typeface="Arial"/>
            </a:endParaRPr>
          </a:p>
        </p:txBody>
      </p:sp>
      <p:sp>
        <p:nvSpPr>
          <p:cNvPr id="499" name="Google Shape;499;p31"/>
          <p:cNvSpPr/>
          <p:nvPr/>
        </p:nvSpPr>
        <p:spPr>
          <a:xfrm>
            <a:off x="788670" y="2091690"/>
            <a:ext cx="7132320" cy="89154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6E2F2"/>
              </a:buClr>
              <a:buSzPts val="1300"/>
              <a:buFont typeface="Arial"/>
              <a:buNone/>
            </a:pPr>
            <a:r>
              <a:rPr lang="uk" sz="1300">
                <a:solidFill>
                  <a:srgbClr val="D6E2F2"/>
                </a:solidFill>
                <a:latin typeface="Arial"/>
                <a:ea typeface="Arial"/>
                <a:cs typeface="Arial"/>
                <a:sym typeface="Arial"/>
              </a:rPr>
              <a:t>Податок на прибуток ми вже розклали на складові. Далі — ПДВ, sales tax, мита та сукупний податковий тягар транскордонної операції.</a:t>
            </a:r>
            <a:endParaRPr sz="1400">
              <a:solidFill>
                <a:schemeClr val="dk1"/>
              </a:solidFill>
              <a:latin typeface="Arial"/>
              <a:ea typeface="Arial"/>
              <a:cs typeface="Arial"/>
              <a:sym typeface="Arial"/>
            </a:endParaRPr>
          </a:p>
        </p:txBody>
      </p:sp>
      <p:sp>
        <p:nvSpPr>
          <p:cNvPr id="500" name="Google Shape;500;p31"/>
          <p:cNvSpPr/>
          <p:nvPr/>
        </p:nvSpPr>
        <p:spPr>
          <a:xfrm>
            <a:off x="788670" y="4629150"/>
            <a:ext cx="2743200" cy="1508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9DB1CC"/>
              </a:buClr>
              <a:buSzPts val="800"/>
              <a:buFont typeface="Arial"/>
              <a:buNone/>
            </a:pPr>
            <a:r>
              <a:rPr lang="uk" sz="800">
                <a:solidFill>
                  <a:srgbClr val="9DB1CC"/>
                </a:solidFill>
                <a:latin typeface="Arial"/>
                <a:ea typeface="Arial"/>
                <a:cs typeface="Arial"/>
                <a:sym typeface="Arial"/>
              </a:rPr>
              <a:t>Сучасні форми міжнародного бізнесу</a:t>
            </a:r>
            <a:endParaRPr sz="80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05" name="Shape 505"/>
        <p:cNvGrpSpPr/>
        <p:nvPr/>
      </p:nvGrpSpPr>
      <p:grpSpPr>
        <a:xfrm>
          <a:off x="0" y="0"/>
          <a:ext cx="0" cy="0"/>
          <a:chOff x="0" y="0"/>
          <a:chExt cx="0" cy="0"/>
        </a:xfrm>
      </p:grpSpPr>
      <p:sp>
        <p:nvSpPr>
          <p:cNvPr id="506" name="Google Shape;506;p32"/>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ПДВ: податок на додану вартість у кожній ланці</a:t>
            </a:r>
            <a:endParaRPr sz="2100">
              <a:solidFill>
                <a:schemeClr val="dk1"/>
              </a:solidFill>
              <a:latin typeface="Arial"/>
              <a:ea typeface="Arial"/>
              <a:cs typeface="Arial"/>
              <a:sym typeface="Arial"/>
            </a:endParaRPr>
          </a:p>
        </p:txBody>
      </p:sp>
      <p:sp>
        <p:nvSpPr>
          <p:cNvPr id="507" name="Google Shape;507;p32"/>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VAT MECHANICS</a:t>
            </a:r>
            <a:endParaRPr sz="600">
              <a:solidFill>
                <a:schemeClr val="dk1"/>
              </a:solidFill>
              <a:latin typeface="Arial"/>
              <a:ea typeface="Arial"/>
              <a:cs typeface="Arial"/>
              <a:sym typeface="Arial"/>
            </a:endParaRPr>
          </a:p>
        </p:txBody>
      </p:sp>
      <p:sp>
        <p:nvSpPr>
          <p:cNvPr id="508" name="Google Shape;508;p32"/>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09" name="Google Shape;509;p32"/>
          <p:cNvSpPr/>
          <p:nvPr/>
        </p:nvSpPr>
        <p:spPr>
          <a:xfrm>
            <a:off x="617220" y="1508760"/>
            <a:ext cx="1371600" cy="925830"/>
          </a:xfrm>
          <a:prstGeom prst="roundRect">
            <a:avLst>
              <a:gd fmla="val 370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10" name="Google Shape;510;p32"/>
          <p:cNvSpPr/>
          <p:nvPr/>
        </p:nvSpPr>
        <p:spPr>
          <a:xfrm>
            <a:off x="740664" y="1680210"/>
            <a:ext cx="1124712"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100"/>
              <a:buFont typeface="Arial"/>
              <a:buNone/>
            </a:pPr>
            <a:r>
              <a:rPr b="1" lang="uk" sz="1100">
                <a:solidFill>
                  <a:srgbClr val="0B1F3A"/>
                </a:solidFill>
                <a:latin typeface="Arial"/>
                <a:ea typeface="Arial"/>
                <a:cs typeface="Arial"/>
                <a:sym typeface="Arial"/>
              </a:rPr>
              <a:t>Постачальник сировини</a:t>
            </a:r>
            <a:endParaRPr sz="1100">
              <a:solidFill>
                <a:schemeClr val="dk1"/>
              </a:solidFill>
              <a:latin typeface="Arial"/>
              <a:ea typeface="Arial"/>
              <a:cs typeface="Arial"/>
              <a:sym typeface="Arial"/>
            </a:endParaRPr>
          </a:p>
        </p:txBody>
      </p:sp>
      <p:sp>
        <p:nvSpPr>
          <p:cNvPr id="511" name="Google Shape;511;p32"/>
          <p:cNvSpPr/>
          <p:nvPr/>
        </p:nvSpPr>
        <p:spPr>
          <a:xfrm>
            <a:off x="740664" y="2023110"/>
            <a:ext cx="1124712"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Output VAT –</a:t>
            </a:r>
            <a:endParaRPr sz="1000">
              <a:solidFill>
                <a:schemeClr val="dk1"/>
              </a:solidFill>
              <a:latin typeface="Arial"/>
              <a:ea typeface="Arial"/>
              <a:cs typeface="Arial"/>
              <a:sym typeface="Arial"/>
            </a:endParaRPr>
          </a:p>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Input VAT</a:t>
            </a:r>
            <a:endParaRPr sz="1000">
              <a:solidFill>
                <a:schemeClr val="dk1"/>
              </a:solidFill>
              <a:latin typeface="Arial"/>
              <a:ea typeface="Arial"/>
              <a:cs typeface="Arial"/>
              <a:sym typeface="Arial"/>
            </a:endParaRPr>
          </a:p>
        </p:txBody>
      </p:sp>
      <p:sp>
        <p:nvSpPr>
          <p:cNvPr id="512" name="Google Shape;512;p32"/>
          <p:cNvSpPr/>
          <p:nvPr/>
        </p:nvSpPr>
        <p:spPr>
          <a:xfrm>
            <a:off x="2009394" y="1865376"/>
            <a:ext cx="240030" cy="219456"/>
          </a:xfrm>
          <a:prstGeom prst="chevron">
            <a:avLst>
              <a:gd fmla="val 50000"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13" name="Google Shape;513;p32"/>
          <p:cNvSpPr/>
          <p:nvPr/>
        </p:nvSpPr>
        <p:spPr>
          <a:xfrm>
            <a:off x="2194560" y="1508760"/>
            <a:ext cx="1371600" cy="925830"/>
          </a:xfrm>
          <a:prstGeom prst="roundRect">
            <a:avLst>
              <a:gd fmla="val 370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14" name="Google Shape;514;p32"/>
          <p:cNvSpPr/>
          <p:nvPr/>
        </p:nvSpPr>
        <p:spPr>
          <a:xfrm>
            <a:off x="2318004" y="1680210"/>
            <a:ext cx="1124712"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100"/>
              <a:buFont typeface="Arial"/>
              <a:buNone/>
            </a:pPr>
            <a:r>
              <a:rPr b="1" lang="uk" sz="1100">
                <a:solidFill>
                  <a:srgbClr val="0B1F3A"/>
                </a:solidFill>
                <a:latin typeface="Arial"/>
                <a:ea typeface="Arial"/>
                <a:cs typeface="Arial"/>
                <a:sym typeface="Arial"/>
              </a:rPr>
              <a:t>Виробник</a:t>
            </a:r>
            <a:endParaRPr sz="1100">
              <a:solidFill>
                <a:schemeClr val="dk1"/>
              </a:solidFill>
              <a:latin typeface="Arial"/>
              <a:ea typeface="Arial"/>
              <a:cs typeface="Arial"/>
              <a:sym typeface="Arial"/>
            </a:endParaRPr>
          </a:p>
        </p:txBody>
      </p:sp>
      <p:sp>
        <p:nvSpPr>
          <p:cNvPr id="515" name="Google Shape;515;p32"/>
          <p:cNvSpPr/>
          <p:nvPr/>
        </p:nvSpPr>
        <p:spPr>
          <a:xfrm>
            <a:off x="2318004" y="2023110"/>
            <a:ext cx="1124712"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Output VAT –</a:t>
            </a:r>
            <a:endParaRPr sz="1000">
              <a:solidFill>
                <a:schemeClr val="dk1"/>
              </a:solidFill>
              <a:latin typeface="Arial"/>
              <a:ea typeface="Arial"/>
              <a:cs typeface="Arial"/>
              <a:sym typeface="Arial"/>
            </a:endParaRPr>
          </a:p>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Input VAT</a:t>
            </a:r>
            <a:endParaRPr sz="1000">
              <a:solidFill>
                <a:schemeClr val="dk1"/>
              </a:solidFill>
              <a:latin typeface="Arial"/>
              <a:ea typeface="Arial"/>
              <a:cs typeface="Arial"/>
              <a:sym typeface="Arial"/>
            </a:endParaRPr>
          </a:p>
        </p:txBody>
      </p:sp>
      <p:sp>
        <p:nvSpPr>
          <p:cNvPr id="516" name="Google Shape;516;p32"/>
          <p:cNvSpPr/>
          <p:nvPr/>
        </p:nvSpPr>
        <p:spPr>
          <a:xfrm>
            <a:off x="3586734" y="1865376"/>
            <a:ext cx="240030" cy="219456"/>
          </a:xfrm>
          <a:prstGeom prst="chevron">
            <a:avLst>
              <a:gd fmla="val 50000"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17" name="Google Shape;517;p32"/>
          <p:cNvSpPr/>
          <p:nvPr/>
        </p:nvSpPr>
        <p:spPr>
          <a:xfrm>
            <a:off x="3771900" y="1508760"/>
            <a:ext cx="1371600" cy="925830"/>
          </a:xfrm>
          <a:prstGeom prst="roundRect">
            <a:avLst>
              <a:gd fmla="val 370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18" name="Google Shape;518;p32"/>
          <p:cNvSpPr/>
          <p:nvPr/>
        </p:nvSpPr>
        <p:spPr>
          <a:xfrm>
            <a:off x="3895344" y="1680210"/>
            <a:ext cx="1124712"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100"/>
              <a:buFont typeface="Arial"/>
              <a:buNone/>
            </a:pPr>
            <a:r>
              <a:rPr b="1" lang="uk" sz="1100">
                <a:solidFill>
                  <a:srgbClr val="0B1F3A"/>
                </a:solidFill>
                <a:latin typeface="Arial"/>
                <a:ea typeface="Arial"/>
                <a:cs typeface="Arial"/>
                <a:sym typeface="Arial"/>
              </a:rPr>
              <a:t>Дистриб’ютор</a:t>
            </a:r>
            <a:endParaRPr sz="1100">
              <a:solidFill>
                <a:schemeClr val="dk1"/>
              </a:solidFill>
              <a:latin typeface="Arial"/>
              <a:ea typeface="Arial"/>
              <a:cs typeface="Arial"/>
              <a:sym typeface="Arial"/>
            </a:endParaRPr>
          </a:p>
        </p:txBody>
      </p:sp>
      <p:sp>
        <p:nvSpPr>
          <p:cNvPr id="519" name="Google Shape;519;p32"/>
          <p:cNvSpPr/>
          <p:nvPr/>
        </p:nvSpPr>
        <p:spPr>
          <a:xfrm>
            <a:off x="3895344" y="2023110"/>
            <a:ext cx="1124712"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Output VAT –</a:t>
            </a:r>
            <a:endParaRPr sz="1000">
              <a:solidFill>
                <a:schemeClr val="dk1"/>
              </a:solidFill>
              <a:latin typeface="Arial"/>
              <a:ea typeface="Arial"/>
              <a:cs typeface="Arial"/>
              <a:sym typeface="Arial"/>
            </a:endParaRPr>
          </a:p>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Input VAT</a:t>
            </a:r>
            <a:endParaRPr sz="1000">
              <a:solidFill>
                <a:schemeClr val="dk1"/>
              </a:solidFill>
              <a:latin typeface="Arial"/>
              <a:ea typeface="Arial"/>
              <a:cs typeface="Arial"/>
              <a:sym typeface="Arial"/>
            </a:endParaRPr>
          </a:p>
        </p:txBody>
      </p:sp>
      <p:sp>
        <p:nvSpPr>
          <p:cNvPr id="520" name="Google Shape;520;p32"/>
          <p:cNvSpPr/>
          <p:nvPr/>
        </p:nvSpPr>
        <p:spPr>
          <a:xfrm>
            <a:off x="5164074" y="1865376"/>
            <a:ext cx="240030" cy="219456"/>
          </a:xfrm>
          <a:prstGeom prst="chevron">
            <a:avLst>
              <a:gd fmla="val 50000"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21" name="Google Shape;521;p32"/>
          <p:cNvSpPr/>
          <p:nvPr/>
        </p:nvSpPr>
        <p:spPr>
          <a:xfrm>
            <a:off x="5349240" y="1508760"/>
            <a:ext cx="1371600" cy="925830"/>
          </a:xfrm>
          <a:prstGeom prst="roundRect">
            <a:avLst>
              <a:gd fmla="val 3704"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22" name="Google Shape;522;p32"/>
          <p:cNvSpPr/>
          <p:nvPr/>
        </p:nvSpPr>
        <p:spPr>
          <a:xfrm>
            <a:off x="5472684" y="1680210"/>
            <a:ext cx="1124712"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100"/>
              <a:buFont typeface="Arial"/>
              <a:buNone/>
            </a:pPr>
            <a:r>
              <a:rPr b="1" lang="uk" sz="1100">
                <a:solidFill>
                  <a:srgbClr val="0B1F3A"/>
                </a:solidFill>
                <a:latin typeface="Arial"/>
                <a:ea typeface="Arial"/>
                <a:cs typeface="Arial"/>
                <a:sym typeface="Arial"/>
              </a:rPr>
              <a:t>Роздріб</a:t>
            </a:r>
            <a:endParaRPr sz="1100">
              <a:solidFill>
                <a:schemeClr val="dk1"/>
              </a:solidFill>
              <a:latin typeface="Arial"/>
              <a:ea typeface="Arial"/>
              <a:cs typeface="Arial"/>
              <a:sym typeface="Arial"/>
            </a:endParaRPr>
          </a:p>
        </p:txBody>
      </p:sp>
      <p:sp>
        <p:nvSpPr>
          <p:cNvPr id="523" name="Google Shape;523;p32"/>
          <p:cNvSpPr/>
          <p:nvPr/>
        </p:nvSpPr>
        <p:spPr>
          <a:xfrm>
            <a:off x="5472684" y="2023110"/>
            <a:ext cx="1124712"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Output VAT –</a:t>
            </a:r>
            <a:endParaRPr sz="1000">
              <a:solidFill>
                <a:schemeClr val="dk1"/>
              </a:solidFill>
              <a:latin typeface="Arial"/>
              <a:ea typeface="Arial"/>
              <a:cs typeface="Arial"/>
              <a:sym typeface="Arial"/>
            </a:endParaRPr>
          </a:p>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Input VAT</a:t>
            </a:r>
            <a:endParaRPr sz="1000">
              <a:solidFill>
                <a:schemeClr val="dk1"/>
              </a:solidFill>
              <a:latin typeface="Arial"/>
              <a:ea typeface="Arial"/>
              <a:cs typeface="Arial"/>
              <a:sym typeface="Arial"/>
            </a:endParaRPr>
          </a:p>
        </p:txBody>
      </p:sp>
      <p:sp>
        <p:nvSpPr>
          <p:cNvPr id="524" name="Google Shape;524;p32"/>
          <p:cNvSpPr/>
          <p:nvPr/>
        </p:nvSpPr>
        <p:spPr>
          <a:xfrm>
            <a:off x="6741414" y="1865376"/>
            <a:ext cx="240030" cy="219456"/>
          </a:xfrm>
          <a:prstGeom prst="chevron">
            <a:avLst>
              <a:gd fmla="val 50000"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25" name="Google Shape;525;p32"/>
          <p:cNvSpPr/>
          <p:nvPr/>
        </p:nvSpPr>
        <p:spPr>
          <a:xfrm>
            <a:off x="6926580" y="1508760"/>
            <a:ext cx="1371600" cy="925830"/>
          </a:xfrm>
          <a:prstGeom prst="roundRect">
            <a:avLst>
              <a:gd fmla="val 3704" name="adj"/>
            </a:avLst>
          </a:prstGeom>
          <a:solidFill>
            <a:srgbClr val="E9F6EE"/>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26" name="Google Shape;526;p32"/>
          <p:cNvSpPr/>
          <p:nvPr/>
        </p:nvSpPr>
        <p:spPr>
          <a:xfrm>
            <a:off x="7050024" y="1680210"/>
            <a:ext cx="1124712"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100"/>
              <a:buFont typeface="Arial"/>
              <a:buNone/>
            </a:pPr>
            <a:r>
              <a:rPr b="1" lang="uk" sz="1100">
                <a:solidFill>
                  <a:srgbClr val="0B1F3A"/>
                </a:solidFill>
                <a:latin typeface="Arial"/>
                <a:ea typeface="Arial"/>
                <a:cs typeface="Arial"/>
                <a:sym typeface="Arial"/>
              </a:rPr>
              <a:t>Кінцевий споживач</a:t>
            </a:r>
            <a:endParaRPr sz="1100">
              <a:solidFill>
                <a:schemeClr val="dk1"/>
              </a:solidFill>
              <a:latin typeface="Arial"/>
              <a:ea typeface="Arial"/>
              <a:cs typeface="Arial"/>
              <a:sym typeface="Arial"/>
            </a:endParaRPr>
          </a:p>
        </p:txBody>
      </p:sp>
      <p:sp>
        <p:nvSpPr>
          <p:cNvPr id="527" name="Google Shape;527;p32"/>
          <p:cNvSpPr/>
          <p:nvPr/>
        </p:nvSpPr>
        <p:spPr>
          <a:xfrm>
            <a:off x="7050024" y="2023110"/>
            <a:ext cx="1124712" cy="24003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ПДВ включений</a:t>
            </a:r>
            <a:endParaRPr sz="1000">
              <a:solidFill>
                <a:schemeClr val="dk1"/>
              </a:solidFill>
              <a:latin typeface="Arial"/>
              <a:ea typeface="Arial"/>
              <a:cs typeface="Arial"/>
              <a:sym typeface="Arial"/>
            </a:endParaRPr>
          </a:p>
          <a:p>
            <a:pPr indent="0" lvl="0" marL="0" marR="0" rtl="0" algn="ctr">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у ціну</a:t>
            </a:r>
            <a:endParaRPr sz="1000">
              <a:solidFill>
                <a:schemeClr val="dk1"/>
              </a:solidFill>
              <a:latin typeface="Arial"/>
              <a:ea typeface="Arial"/>
              <a:cs typeface="Arial"/>
              <a:sym typeface="Arial"/>
            </a:endParaRPr>
          </a:p>
        </p:txBody>
      </p:sp>
      <p:sp>
        <p:nvSpPr>
          <p:cNvPr id="528" name="Google Shape;528;p32"/>
          <p:cNvSpPr/>
          <p:nvPr/>
        </p:nvSpPr>
        <p:spPr>
          <a:xfrm>
            <a:off x="822960" y="2948940"/>
            <a:ext cx="288036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29" name="Google Shape;529;p32"/>
          <p:cNvSpPr/>
          <p:nvPr/>
        </p:nvSpPr>
        <p:spPr>
          <a:xfrm>
            <a:off x="836676" y="2962656"/>
            <a:ext cx="41148" cy="103555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30" name="Google Shape;530;p32"/>
          <p:cNvSpPr/>
          <p:nvPr/>
        </p:nvSpPr>
        <p:spPr>
          <a:xfrm>
            <a:off x="946404" y="3044952"/>
            <a:ext cx="26883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Сутність механізму</a:t>
            </a:r>
            <a:endParaRPr sz="1300">
              <a:solidFill>
                <a:schemeClr val="dk1"/>
              </a:solidFill>
              <a:latin typeface="Arial"/>
              <a:ea typeface="Arial"/>
              <a:cs typeface="Arial"/>
              <a:sym typeface="Arial"/>
            </a:endParaRPr>
          </a:p>
        </p:txBody>
      </p:sp>
      <p:sp>
        <p:nvSpPr>
          <p:cNvPr id="531" name="Google Shape;531;p32"/>
          <p:cNvSpPr/>
          <p:nvPr/>
        </p:nvSpPr>
        <p:spPr>
          <a:xfrm>
            <a:off x="946404" y="3305556"/>
            <a:ext cx="268833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Кожний учасник ланцюга сплачує податок лише з доданої ним вартості: від вихідного ПДВ віднімається вхідний ПДВ за придбаннями.</a:t>
            </a:r>
            <a:endParaRPr sz="1100">
              <a:solidFill>
                <a:schemeClr val="dk1"/>
              </a:solidFill>
              <a:latin typeface="Arial"/>
              <a:ea typeface="Arial"/>
              <a:cs typeface="Arial"/>
              <a:sym typeface="Arial"/>
            </a:endParaRPr>
          </a:p>
        </p:txBody>
      </p:sp>
      <p:sp>
        <p:nvSpPr>
          <p:cNvPr id="532" name="Google Shape;532;p32"/>
          <p:cNvSpPr/>
          <p:nvPr/>
        </p:nvSpPr>
        <p:spPr>
          <a:xfrm>
            <a:off x="3943350" y="2948940"/>
            <a:ext cx="353187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33" name="Google Shape;533;p32"/>
          <p:cNvSpPr/>
          <p:nvPr/>
        </p:nvSpPr>
        <p:spPr>
          <a:xfrm>
            <a:off x="3957066" y="2962656"/>
            <a:ext cx="41148" cy="103555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34" name="Google Shape;534;p32"/>
          <p:cNvSpPr/>
          <p:nvPr/>
        </p:nvSpPr>
        <p:spPr>
          <a:xfrm>
            <a:off x="4066794" y="3044952"/>
            <a:ext cx="33398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міжнародного бізнесу</a:t>
            </a:r>
            <a:endParaRPr sz="1300">
              <a:solidFill>
                <a:schemeClr val="dk1"/>
              </a:solidFill>
              <a:latin typeface="Arial"/>
              <a:ea typeface="Arial"/>
              <a:cs typeface="Arial"/>
              <a:sym typeface="Arial"/>
            </a:endParaRPr>
          </a:p>
        </p:txBody>
      </p:sp>
      <p:sp>
        <p:nvSpPr>
          <p:cNvPr id="535" name="Google Shape;535;p32"/>
          <p:cNvSpPr/>
          <p:nvPr/>
        </p:nvSpPr>
        <p:spPr>
          <a:xfrm>
            <a:off x="4066794" y="3305556"/>
            <a:ext cx="333984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Проблема полягає не лише у ставці, а у визначенні місця постачання, права на кредит, ставки для транскордонної операції, відповідальності за реєстрацію і термінів відшкодування.</a:t>
            </a:r>
            <a:endParaRPr sz="1100">
              <a:solidFill>
                <a:schemeClr val="dk1"/>
              </a:solidFill>
              <a:latin typeface="Arial"/>
              <a:ea typeface="Arial"/>
              <a:cs typeface="Arial"/>
              <a:sym typeface="Arial"/>
            </a:endParaRPr>
          </a:p>
        </p:txBody>
      </p:sp>
      <p:sp>
        <p:nvSpPr>
          <p:cNvPr id="536" name="Google Shape;536;p32"/>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механіка VAT</a:t>
            </a:r>
            <a:endParaRPr sz="700">
              <a:solidFill>
                <a:schemeClr val="dk1"/>
              </a:solidFill>
              <a:latin typeface="Arial"/>
              <a:ea typeface="Arial"/>
              <a:cs typeface="Arial"/>
              <a:sym typeface="Arial"/>
            </a:endParaRPr>
          </a:p>
        </p:txBody>
      </p:sp>
      <p:sp>
        <p:nvSpPr>
          <p:cNvPr id="537" name="Google Shape;537;p32"/>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42" name="Shape 542"/>
        <p:cNvGrpSpPr/>
        <p:nvPr/>
      </p:nvGrpSpPr>
      <p:grpSpPr>
        <a:xfrm>
          <a:off x="0" y="0"/>
          <a:ext cx="0" cy="0"/>
          <a:chOff x="0" y="0"/>
          <a:chExt cx="0" cy="0"/>
        </a:xfrm>
      </p:grpSpPr>
      <p:sp>
        <p:nvSpPr>
          <p:cNvPr id="543" name="Google Shape;543;p33"/>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ПДВ у ЄС vs sales tax у США</a:t>
            </a:r>
            <a:endParaRPr sz="2100">
              <a:solidFill>
                <a:schemeClr val="dk1"/>
              </a:solidFill>
              <a:latin typeface="Arial"/>
              <a:ea typeface="Arial"/>
              <a:cs typeface="Arial"/>
              <a:sym typeface="Arial"/>
            </a:endParaRPr>
          </a:p>
        </p:txBody>
      </p:sp>
      <p:sp>
        <p:nvSpPr>
          <p:cNvPr id="544" name="Google Shape;544;p33"/>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ПОРІВНЯННЯ СИСТЕМ</a:t>
            </a:r>
            <a:endParaRPr sz="600">
              <a:solidFill>
                <a:schemeClr val="dk1"/>
              </a:solidFill>
              <a:latin typeface="Arial"/>
              <a:ea typeface="Arial"/>
              <a:cs typeface="Arial"/>
              <a:sym typeface="Arial"/>
            </a:endParaRPr>
          </a:p>
        </p:txBody>
      </p:sp>
      <p:sp>
        <p:nvSpPr>
          <p:cNvPr id="545" name="Google Shape;545;p33"/>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546" name="Google Shape;546;p33"/>
          <p:cNvGraphicFramePr/>
          <p:nvPr/>
        </p:nvGraphicFramePr>
        <p:xfrm>
          <a:off x="582930" y="1042416"/>
          <a:ext cx="3000000" cy="3000000"/>
        </p:xfrm>
        <a:graphic>
          <a:graphicData uri="http://schemas.openxmlformats.org/drawingml/2006/table">
            <a:tbl>
              <a:tblPr>
                <a:noFill/>
                <a:tableStyleId>{00ADFBC6-A329-4E2D-AB66-D3088D95A76A}</a:tableStyleId>
              </a:tblPr>
              <a:tblGrid>
                <a:gridCol w="1474450"/>
                <a:gridCol w="2057400"/>
                <a:gridCol w="2023100"/>
              </a:tblGrid>
              <a:tr h="514350">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Критерій</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ПДВ (VAT)</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Sales tax</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14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Момент стягнення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На кожному етапі ланцюга з механізмом credit/refund.</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Переважно на фінальному продажі кінцевому споживачу.</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14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Платник у ланцюгу</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Кожен учасник є частиною механізму обліку.</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Ключовим стає продавець на останньому етапі.</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14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Документування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Висока роль інвойсів, місця постачання, права на input VAT.</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Велика роль правил nexus на рівні штатів і продавця.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14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Управлінський наслідок</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Неправильна VAT-модель блокує cash-flow.</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Помилка з nexus веде до недонарахування tax на продажі.</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547" name="Google Shape;547;p33"/>
          <p:cNvSpPr/>
          <p:nvPr/>
        </p:nvSpPr>
        <p:spPr>
          <a:xfrm>
            <a:off x="6275070" y="1097280"/>
            <a:ext cx="2160270" cy="113157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48" name="Google Shape;548;p33"/>
          <p:cNvSpPr/>
          <p:nvPr/>
        </p:nvSpPr>
        <p:spPr>
          <a:xfrm>
            <a:off x="6288786" y="1110996"/>
            <a:ext cx="41148" cy="110413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49" name="Google Shape;549;p33"/>
          <p:cNvSpPr/>
          <p:nvPr/>
        </p:nvSpPr>
        <p:spPr>
          <a:xfrm>
            <a:off x="6398514" y="1193292"/>
            <a:ext cx="19682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це важливо</a:t>
            </a:r>
            <a:endParaRPr sz="1300">
              <a:solidFill>
                <a:schemeClr val="dk1"/>
              </a:solidFill>
              <a:latin typeface="Arial"/>
              <a:ea typeface="Arial"/>
              <a:cs typeface="Arial"/>
              <a:sym typeface="Arial"/>
            </a:endParaRPr>
          </a:p>
        </p:txBody>
      </p:sp>
      <p:sp>
        <p:nvSpPr>
          <p:cNvPr id="550" name="Google Shape;550;p33"/>
          <p:cNvSpPr/>
          <p:nvPr/>
        </p:nvSpPr>
        <p:spPr>
          <a:xfrm>
            <a:off x="6398514" y="1453896"/>
            <a:ext cx="196824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Компанія, що продає і в ЄС, і в США, повинна одночасно мислити двома різними логіками непрямого оподаткування.</a:t>
            </a:r>
            <a:endParaRPr sz="1100">
              <a:solidFill>
                <a:schemeClr val="dk1"/>
              </a:solidFill>
              <a:latin typeface="Arial"/>
              <a:ea typeface="Arial"/>
              <a:cs typeface="Arial"/>
              <a:sym typeface="Arial"/>
            </a:endParaRPr>
          </a:p>
        </p:txBody>
      </p:sp>
      <p:sp>
        <p:nvSpPr>
          <p:cNvPr id="551" name="Google Shape;551;p33"/>
          <p:cNvSpPr/>
          <p:nvPr/>
        </p:nvSpPr>
        <p:spPr>
          <a:xfrm>
            <a:off x="6275070" y="2434590"/>
            <a:ext cx="2160270" cy="1268730"/>
          </a:xfrm>
          <a:prstGeom prst="roundRect">
            <a:avLst>
              <a:gd fmla="val 432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52" name="Google Shape;552;p33"/>
          <p:cNvSpPr/>
          <p:nvPr/>
        </p:nvSpPr>
        <p:spPr>
          <a:xfrm>
            <a:off x="6288786" y="2448306"/>
            <a:ext cx="41148" cy="124129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53" name="Google Shape;553;p33"/>
          <p:cNvSpPr/>
          <p:nvPr/>
        </p:nvSpPr>
        <p:spPr>
          <a:xfrm>
            <a:off x="6398514" y="2530602"/>
            <a:ext cx="19682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Навчальний висновок</a:t>
            </a:r>
            <a:endParaRPr sz="1300">
              <a:solidFill>
                <a:schemeClr val="dk1"/>
              </a:solidFill>
              <a:latin typeface="Arial"/>
              <a:ea typeface="Arial"/>
              <a:cs typeface="Arial"/>
              <a:sym typeface="Arial"/>
            </a:endParaRPr>
          </a:p>
        </p:txBody>
      </p:sp>
      <p:sp>
        <p:nvSpPr>
          <p:cNvPr id="554" name="Google Shape;554;p33"/>
          <p:cNvSpPr/>
          <p:nvPr/>
        </p:nvSpPr>
        <p:spPr>
          <a:xfrm>
            <a:off x="6398514" y="2791206"/>
            <a:ext cx="1968246" cy="8298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Там, де бізнес бачить “податок на продаж”, податковий менеджер має побачити конкретний режим: VAT або state-level sales tax.</a:t>
            </a:r>
            <a:endParaRPr sz="1100">
              <a:solidFill>
                <a:schemeClr val="dk1"/>
              </a:solidFill>
              <a:latin typeface="Arial"/>
              <a:ea typeface="Arial"/>
              <a:cs typeface="Arial"/>
              <a:sym typeface="Arial"/>
            </a:endParaRPr>
          </a:p>
        </p:txBody>
      </p:sp>
      <p:sp>
        <p:nvSpPr>
          <p:cNvPr id="555" name="Google Shape;555;p33"/>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VAT vs sales tax</a:t>
            </a:r>
            <a:endParaRPr sz="700">
              <a:solidFill>
                <a:schemeClr val="dk1"/>
              </a:solidFill>
              <a:latin typeface="Arial"/>
              <a:ea typeface="Arial"/>
              <a:cs typeface="Arial"/>
              <a:sym typeface="Arial"/>
            </a:endParaRPr>
          </a:p>
        </p:txBody>
      </p:sp>
      <p:sp>
        <p:nvSpPr>
          <p:cNvPr id="556" name="Google Shape;556;p33"/>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61" name="Shape 561"/>
        <p:cNvGrpSpPr/>
        <p:nvPr/>
      </p:nvGrpSpPr>
      <p:grpSpPr>
        <a:xfrm>
          <a:off x="0" y="0"/>
          <a:ext cx="0" cy="0"/>
          <a:chOff x="0" y="0"/>
          <a:chExt cx="0" cy="0"/>
        </a:xfrm>
      </p:grpSpPr>
      <p:sp>
        <p:nvSpPr>
          <p:cNvPr id="562" name="Google Shape;562;p34"/>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Стандартні ставки ПДВ у вибраних країнах ЄС</a:t>
            </a:r>
            <a:endParaRPr sz="2100">
              <a:solidFill>
                <a:schemeClr val="dk1"/>
              </a:solidFill>
              <a:latin typeface="Arial"/>
              <a:ea typeface="Arial"/>
              <a:cs typeface="Arial"/>
              <a:sym typeface="Arial"/>
            </a:endParaRPr>
          </a:p>
        </p:txBody>
      </p:sp>
      <p:sp>
        <p:nvSpPr>
          <p:cNvPr id="563" name="Google Shape;563;p34"/>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YOUR EUROPE DATA</a:t>
            </a:r>
            <a:endParaRPr sz="600">
              <a:solidFill>
                <a:schemeClr val="dk1"/>
              </a:solidFill>
              <a:latin typeface="Arial"/>
              <a:ea typeface="Arial"/>
              <a:cs typeface="Arial"/>
              <a:sym typeface="Arial"/>
            </a:endParaRPr>
          </a:p>
        </p:txBody>
      </p:sp>
      <p:sp>
        <p:nvSpPr>
          <p:cNvPr id="564" name="Google Shape;564;p34"/>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pic>
        <p:nvPicPr>
          <p:cNvPr id="565" name="Google Shape;565;p34"/>
          <p:cNvPicPr preferRelativeResize="0"/>
          <p:nvPr/>
        </p:nvPicPr>
        <p:blipFill rotWithShape="1">
          <a:blip r:embed="rId3">
            <a:alphaModFix/>
          </a:blip>
          <a:srcRect b="0" l="0" r="0" t="0"/>
          <a:stretch/>
        </p:blipFill>
        <p:spPr>
          <a:xfrm>
            <a:off x="617220" y="994410"/>
            <a:ext cx="5212080" cy="3394710"/>
          </a:xfrm>
          <a:prstGeom prst="rect">
            <a:avLst/>
          </a:prstGeom>
          <a:noFill/>
          <a:ln>
            <a:noFill/>
          </a:ln>
        </p:spPr>
      </p:pic>
      <p:sp>
        <p:nvSpPr>
          <p:cNvPr id="566" name="Google Shape;566;p34"/>
          <p:cNvSpPr/>
          <p:nvPr/>
        </p:nvSpPr>
        <p:spPr>
          <a:xfrm>
            <a:off x="6103620" y="1110996"/>
            <a:ext cx="2228850" cy="1234440"/>
          </a:xfrm>
          <a:prstGeom prst="roundRect">
            <a:avLst>
              <a:gd fmla="val 444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67" name="Google Shape;567;p34"/>
          <p:cNvSpPr/>
          <p:nvPr/>
        </p:nvSpPr>
        <p:spPr>
          <a:xfrm>
            <a:off x="6117336" y="1124712"/>
            <a:ext cx="41148" cy="120700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68" name="Google Shape;568;p34"/>
          <p:cNvSpPr/>
          <p:nvPr/>
        </p:nvSpPr>
        <p:spPr>
          <a:xfrm>
            <a:off x="6227064" y="1207008"/>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бачимо</a:t>
            </a:r>
            <a:endParaRPr sz="1300">
              <a:solidFill>
                <a:schemeClr val="dk1"/>
              </a:solidFill>
              <a:latin typeface="Arial"/>
              <a:ea typeface="Arial"/>
              <a:cs typeface="Arial"/>
              <a:sym typeface="Arial"/>
            </a:endParaRPr>
          </a:p>
        </p:txBody>
      </p:sp>
      <p:sp>
        <p:nvSpPr>
          <p:cNvPr id="569" name="Google Shape;569;p34"/>
          <p:cNvSpPr/>
          <p:nvPr/>
        </p:nvSpPr>
        <p:spPr>
          <a:xfrm>
            <a:off x="6227064" y="1467612"/>
            <a:ext cx="2036826" cy="7955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У межах єдиного ринку ЄС компанія стикається не з однією “ставкою ПДВ”, а з палітрою національних ставок і правил знижень. Це ускладнює ціноутворення і VAT-планування.</a:t>
            </a:r>
            <a:endParaRPr sz="1100">
              <a:solidFill>
                <a:schemeClr val="dk1"/>
              </a:solidFill>
              <a:latin typeface="Arial"/>
              <a:ea typeface="Arial"/>
              <a:cs typeface="Arial"/>
              <a:sym typeface="Arial"/>
            </a:endParaRPr>
          </a:p>
        </p:txBody>
      </p:sp>
      <p:sp>
        <p:nvSpPr>
          <p:cNvPr id="570" name="Google Shape;570;p34"/>
          <p:cNvSpPr/>
          <p:nvPr/>
        </p:nvSpPr>
        <p:spPr>
          <a:xfrm>
            <a:off x="6103620" y="2523744"/>
            <a:ext cx="2228850" cy="1234440"/>
          </a:xfrm>
          <a:prstGeom prst="roundRect">
            <a:avLst>
              <a:gd fmla="val 444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71" name="Google Shape;571;p34"/>
          <p:cNvSpPr/>
          <p:nvPr/>
        </p:nvSpPr>
        <p:spPr>
          <a:xfrm>
            <a:off x="6117336" y="2537460"/>
            <a:ext cx="41148" cy="120700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72" name="Google Shape;572;p34"/>
          <p:cNvSpPr/>
          <p:nvPr/>
        </p:nvSpPr>
        <p:spPr>
          <a:xfrm>
            <a:off x="6227064" y="2619756"/>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Практичний урок</a:t>
            </a:r>
            <a:endParaRPr sz="1300">
              <a:solidFill>
                <a:schemeClr val="dk1"/>
              </a:solidFill>
              <a:latin typeface="Arial"/>
              <a:ea typeface="Arial"/>
              <a:cs typeface="Arial"/>
              <a:sym typeface="Arial"/>
            </a:endParaRPr>
          </a:p>
        </p:txBody>
      </p:sp>
      <p:sp>
        <p:nvSpPr>
          <p:cNvPr id="573" name="Google Shape;573;p34"/>
          <p:cNvSpPr/>
          <p:nvPr/>
        </p:nvSpPr>
        <p:spPr>
          <a:xfrm>
            <a:off x="6227064" y="2880360"/>
            <a:ext cx="2036826" cy="7955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Навіть коли продукт однаковий, after-tax consumer price і конкурентна позиція можуть різнитися залежно від юрисдикції постачання.</a:t>
            </a:r>
            <a:endParaRPr sz="1100">
              <a:solidFill>
                <a:schemeClr val="dk1"/>
              </a:solidFill>
              <a:latin typeface="Arial"/>
              <a:ea typeface="Arial"/>
              <a:cs typeface="Arial"/>
              <a:sym typeface="Arial"/>
            </a:endParaRPr>
          </a:p>
        </p:txBody>
      </p:sp>
      <p:sp>
        <p:nvSpPr>
          <p:cNvPr id="574" name="Google Shape;574;p34"/>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ставки ПДВ у ЄС</a:t>
            </a:r>
            <a:endParaRPr sz="700">
              <a:solidFill>
                <a:schemeClr val="dk1"/>
              </a:solidFill>
              <a:latin typeface="Arial"/>
              <a:ea typeface="Arial"/>
              <a:cs typeface="Arial"/>
              <a:sym typeface="Arial"/>
            </a:endParaRPr>
          </a:p>
        </p:txBody>
      </p:sp>
      <p:sp>
        <p:nvSpPr>
          <p:cNvPr id="575" name="Google Shape;575;p34"/>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5" name="Shape 85"/>
        <p:cNvGrpSpPr/>
        <p:nvPr/>
      </p:nvGrpSpPr>
      <p:grpSpPr>
        <a:xfrm>
          <a:off x="0" y="0"/>
          <a:ext cx="0" cy="0"/>
          <a:chOff x="0" y="0"/>
          <a:chExt cx="0" cy="0"/>
        </a:xfrm>
      </p:grpSpPr>
      <p:sp>
        <p:nvSpPr>
          <p:cNvPr id="86" name="Google Shape;86;p17"/>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Чому тема критично важлива саме зараз</a:t>
            </a:r>
            <a:endParaRPr sz="2100">
              <a:solidFill>
                <a:schemeClr val="dk1"/>
              </a:solidFill>
              <a:latin typeface="Arial"/>
              <a:ea typeface="Arial"/>
              <a:cs typeface="Arial"/>
              <a:sym typeface="Arial"/>
            </a:endParaRPr>
          </a:p>
        </p:txBody>
      </p:sp>
      <p:sp>
        <p:nvSpPr>
          <p:cNvPr id="87" name="Google Shape;87;p17"/>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КОНТЕКСТ</a:t>
            </a:r>
            <a:endParaRPr sz="600">
              <a:solidFill>
                <a:schemeClr val="dk1"/>
              </a:solidFill>
              <a:latin typeface="Arial"/>
              <a:ea typeface="Arial"/>
              <a:cs typeface="Arial"/>
              <a:sym typeface="Arial"/>
            </a:endParaRPr>
          </a:p>
        </p:txBody>
      </p:sp>
      <p:sp>
        <p:nvSpPr>
          <p:cNvPr id="88" name="Google Shape;88;p17"/>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 name="Google Shape;89;p17"/>
          <p:cNvSpPr/>
          <p:nvPr/>
        </p:nvSpPr>
        <p:spPr>
          <a:xfrm>
            <a:off x="548650" y="960126"/>
            <a:ext cx="1611600" cy="1172700"/>
          </a:xfrm>
          <a:prstGeom prst="roundRect">
            <a:avLst>
              <a:gd fmla="val 38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0" name="Google Shape;90;p17"/>
          <p:cNvSpPr/>
          <p:nvPr/>
        </p:nvSpPr>
        <p:spPr>
          <a:xfrm>
            <a:off x="651510" y="1083564"/>
            <a:ext cx="140589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C4554D"/>
              </a:buClr>
              <a:buSzPts val="1800"/>
              <a:buFont typeface="Play"/>
              <a:buNone/>
            </a:pPr>
            <a:r>
              <a:rPr b="1" lang="uk" sz="1800">
                <a:solidFill>
                  <a:srgbClr val="C4554D"/>
                </a:solidFill>
                <a:latin typeface="Play"/>
                <a:ea typeface="Play"/>
                <a:cs typeface="Play"/>
                <a:sym typeface="Play"/>
              </a:rPr>
              <a:t>15%</a:t>
            </a:r>
            <a:endParaRPr sz="1800">
              <a:solidFill>
                <a:schemeClr val="dk1"/>
              </a:solidFill>
              <a:latin typeface="Arial"/>
              <a:ea typeface="Arial"/>
              <a:cs typeface="Arial"/>
              <a:sym typeface="Arial"/>
            </a:endParaRPr>
          </a:p>
        </p:txBody>
      </p:sp>
      <p:sp>
        <p:nvSpPr>
          <p:cNvPr id="91" name="Google Shape;91;p17"/>
          <p:cNvSpPr/>
          <p:nvPr/>
        </p:nvSpPr>
        <p:spPr>
          <a:xfrm>
            <a:off x="685800" y="1522476"/>
            <a:ext cx="1337310"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Pillar Two встановлює глобальний мінімум для великих груп</a:t>
            </a:r>
            <a:endParaRPr sz="900">
              <a:solidFill>
                <a:schemeClr val="dk1"/>
              </a:solidFill>
              <a:latin typeface="Arial"/>
              <a:ea typeface="Arial"/>
              <a:cs typeface="Arial"/>
              <a:sym typeface="Arial"/>
            </a:endParaRPr>
          </a:p>
        </p:txBody>
      </p:sp>
      <p:sp>
        <p:nvSpPr>
          <p:cNvPr id="92" name="Google Shape;92;p17"/>
          <p:cNvSpPr/>
          <p:nvPr/>
        </p:nvSpPr>
        <p:spPr>
          <a:xfrm>
            <a:off x="2297425" y="960125"/>
            <a:ext cx="1611600" cy="1172700"/>
          </a:xfrm>
          <a:prstGeom prst="roundRect">
            <a:avLst>
              <a:gd fmla="val 38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3" name="Google Shape;93;p17"/>
          <p:cNvSpPr/>
          <p:nvPr/>
        </p:nvSpPr>
        <p:spPr>
          <a:xfrm>
            <a:off x="2400300" y="1083564"/>
            <a:ext cx="140589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78F8A"/>
              </a:buClr>
              <a:buSzPts val="1800"/>
              <a:buFont typeface="Play"/>
              <a:buNone/>
            </a:pPr>
            <a:r>
              <a:rPr b="1" lang="uk" sz="1800">
                <a:solidFill>
                  <a:srgbClr val="178F8A"/>
                </a:solidFill>
                <a:latin typeface="Play"/>
                <a:ea typeface="Play"/>
                <a:cs typeface="Play"/>
                <a:sym typeface="Play"/>
              </a:rPr>
              <a:t>€99 млрд</a:t>
            </a:r>
            <a:endParaRPr sz="1800">
              <a:solidFill>
                <a:schemeClr val="dk1"/>
              </a:solidFill>
              <a:latin typeface="Arial"/>
              <a:ea typeface="Arial"/>
              <a:cs typeface="Arial"/>
              <a:sym typeface="Arial"/>
            </a:endParaRPr>
          </a:p>
        </p:txBody>
      </p:sp>
      <p:sp>
        <p:nvSpPr>
          <p:cNvPr id="94" name="Google Shape;94;p17"/>
          <p:cNvSpPr/>
          <p:nvPr/>
        </p:nvSpPr>
        <p:spPr>
          <a:xfrm>
            <a:off x="2434590" y="1522476"/>
            <a:ext cx="1337310"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оцінений VAT gap у ЄС у 2020 р.; чверть напряму пов’язана з шахрайством</a:t>
            </a:r>
            <a:endParaRPr sz="900">
              <a:solidFill>
                <a:schemeClr val="dk1"/>
              </a:solidFill>
              <a:latin typeface="Arial"/>
              <a:ea typeface="Arial"/>
              <a:cs typeface="Arial"/>
              <a:sym typeface="Arial"/>
            </a:endParaRPr>
          </a:p>
        </p:txBody>
      </p:sp>
      <p:sp>
        <p:nvSpPr>
          <p:cNvPr id="95" name="Google Shape;95;p17"/>
          <p:cNvSpPr/>
          <p:nvPr/>
        </p:nvSpPr>
        <p:spPr>
          <a:xfrm>
            <a:off x="4046225" y="960125"/>
            <a:ext cx="1611600" cy="1172700"/>
          </a:xfrm>
          <a:prstGeom prst="roundRect">
            <a:avLst>
              <a:gd fmla="val 38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6" name="Google Shape;96;p17"/>
          <p:cNvSpPr/>
          <p:nvPr/>
        </p:nvSpPr>
        <p:spPr>
          <a:xfrm>
            <a:off x="4149090" y="1083564"/>
            <a:ext cx="140589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800"/>
              <a:buFont typeface="Play"/>
              <a:buNone/>
            </a:pPr>
            <a:r>
              <a:rPr b="1" lang="uk" sz="1800">
                <a:solidFill>
                  <a:srgbClr val="D4A62A"/>
                </a:solidFill>
                <a:latin typeface="Play"/>
                <a:ea typeface="Play"/>
                <a:cs typeface="Play"/>
                <a:sym typeface="Play"/>
              </a:rPr>
              <a:t>21.1%</a:t>
            </a:r>
            <a:endParaRPr sz="1800">
              <a:solidFill>
                <a:schemeClr val="dk1"/>
              </a:solidFill>
              <a:latin typeface="Arial"/>
              <a:ea typeface="Arial"/>
              <a:cs typeface="Arial"/>
              <a:sym typeface="Arial"/>
            </a:endParaRPr>
          </a:p>
        </p:txBody>
      </p:sp>
      <p:sp>
        <p:nvSpPr>
          <p:cNvPr id="97" name="Google Shape;97;p17"/>
          <p:cNvSpPr/>
          <p:nvPr/>
        </p:nvSpPr>
        <p:spPr>
          <a:xfrm>
            <a:off x="4183380" y="1522476"/>
            <a:ext cx="1337310"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середня комбінована ставка CIT уже не падає так швидко, як у 2000-х</a:t>
            </a:r>
            <a:endParaRPr sz="900">
              <a:solidFill>
                <a:schemeClr val="dk1"/>
              </a:solidFill>
              <a:latin typeface="Arial"/>
              <a:ea typeface="Arial"/>
              <a:cs typeface="Arial"/>
              <a:sym typeface="Arial"/>
            </a:endParaRPr>
          </a:p>
        </p:txBody>
      </p:sp>
      <p:sp>
        <p:nvSpPr>
          <p:cNvPr id="98" name="Google Shape;98;p17"/>
          <p:cNvSpPr/>
          <p:nvPr/>
        </p:nvSpPr>
        <p:spPr>
          <a:xfrm>
            <a:off x="5795000" y="960125"/>
            <a:ext cx="1611600" cy="1172700"/>
          </a:xfrm>
          <a:prstGeom prst="roundRect">
            <a:avLst>
              <a:gd fmla="val 38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9" name="Google Shape;99;p17"/>
          <p:cNvSpPr/>
          <p:nvPr/>
        </p:nvSpPr>
        <p:spPr>
          <a:xfrm>
            <a:off x="5897880" y="1083564"/>
            <a:ext cx="140589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F5CC2"/>
              </a:buClr>
              <a:buSzPts val="1800"/>
              <a:buFont typeface="Play"/>
              <a:buNone/>
            </a:pPr>
            <a:r>
              <a:rPr b="1" lang="uk" sz="1800">
                <a:solidFill>
                  <a:srgbClr val="6F5CC2"/>
                </a:solidFill>
                <a:latin typeface="Play"/>
                <a:ea typeface="Play"/>
                <a:cs typeface="Play"/>
                <a:sym typeface="Play"/>
              </a:rPr>
              <a:t>138</a:t>
            </a:r>
            <a:endParaRPr sz="1800">
              <a:solidFill>
                <a:schemeClr val="dk1"/>
              </a:solidFill>
              <a:latin typeface="Arial"/>
              <a:ea typeface="Arial"/>
              <a:cs typeface="Arial"/>
              <a:sym typeface="Arial"/>
            </a:endParaRPr>
          </a:p>
        </p:txBody>
      </p:sp>
      <p:sp>
        <p:nvSpPr>
          <p:cNvPr id="100" name="Google Shape;100;p17"/>
          <p:cNvSpPr/>
          <p:nvPr/>
        </p:nvSpPr>
        <p:spPr>
          <a:xfrm>
            <a:off x="5932170" y="1522476"/>
            <a:ext cx="1337310"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юрисдикцій проходять peer review з CbC reporting</a:t>
            </a:r>
            <a:endParaRPr sz="900">
              <a:solidFill>
                <a:schemeClr val="dk1"/>
              </a:solidFill>
              <a:latin typeface="Arial"/>
              <a:ea typeface="Arial"/>
              <a:cs typeface="Arial"/>
              <a:sym typeface="Arial"/>
            </a:endParaRPr>
          </a:p>
        </p:txBody>
      </p:sp>
      <p:sp>
        <p:nvSpPr>
          <p:cNvPr id="101" name="Google Shape;101;p17"/>
          <p:cNvSpPr/>
          <p:nvPr/>
        </p:nvSpPr>
        <p:spPr>
          <a:xfrm>
            <a:off x="562356" y="2263140"/>
            <a:ext cx="2647188" cy="1611630"/>
          </a:xfrm>
          <a:prstGeom prst="roundRect">
            <a:avLst>
              <a:gd fmla="val 340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2" name="Google Shape;102;p17"/>
          <p:cNvSpPr/>
          <p:nvPr/>
        </p:nvSpPr>
        <p:spPr>
          <a:xfrm>
            <a:off x="576072" y="2276856"/>
            <a:ext cx="41148" cy="158419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3" name="Google Shape;103;p17"/>
          <p:cNvSpPr/>
          <p:nvPr/>
        </p:nvSpPr>
        <p:spPr>
          <a:xfrm>
            <a:off x="685800" y="2359152"/>
            <a:ext cx="2455164"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Податок став стратегічним фактором</a:t>
            </a:r>
            <a:endParaRPr sz="1300">
              <a:solidFill>
                <a:schemeClr val="dk1"/>
              </a:solidFill>
              <a:latin typeface="Arial"/>
              <a:ea typeface="Arial"/>
              <a:cs typeface="Arial"/>
              <a:sym typeface="Arial"/>
            </a:endParaRPr>
          </a:p>
        </p:txBody>
      </p:sp>
      <p:sp>
        <p:nvSpPr>
          <p:cNvPr id="104" name="Google Shape;104;p17"/>
          <p:cNvSpPr/>
          <p:nvPr/>
        </p:nvSpPr>
        <p:spPr>
          <a:xfrm>
            <a:off x="706363" y="2774081"/>
            <a:ext cx="2455200" cy="11727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Міжнародні компанії проєктують бізнес-моделі з урахуванням ставки, правил nexus, VAT-реєстрації, митної вартості, трансфертних цін і стандартів прозорості.</a:t>
            </a:r>
            <a:endParaRPr sz="1100">
              <a:solidFill>
                <a:schemeClr val="dk1"/>
              </a:solidFill>
              <a:latin typeface="Arial"/>
              <a:ea typeface="Arial"/>
              <a:cs typeface="Arial"/>
              <a:sym typeface="Arial"/>
            </a:endParaRPr>
          </a:p>
        </p:txBody>
      </p:sp>
      <p:sp>
        <p:nvSpPr>
          <p:cNvPr id="105" name="Google Shape;105;p17"/>
          <p:cNvSpPr/>
          <p:nvPr/>
        </p:nvSpPr>
        <p:spPr>
          <a:xfrm>
            <a:off x="3250692" y="2263140"/>
            <a:ext cx="2647188" cy="1611630"/>
          </a:xfrm>
          <a:prstGeom prst="roundRect">
            <a:avLst>
              <a:gd fmla="val 340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6" name="Google Shape;106;p17"/>
          <p:cNvSpPr/>
          <p:nvPr/>
        </p:nvSpPr>
        <p:spPr>
          <a:xfrm>
            <a:off x="3264408" y="2276856"/>
            <a:ext cx="41148" cy="158419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7" name="Google Shape;107;p17"/>
          <p:cNvSpPr/>
          <p:nvPr/>
        </p:nvSpPr>
        <p:spPr>
          <a:xfrm>
            <a:off x="3374136" y="2359152"/>
            <a:ext cx="2455164"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Ера “дешевих юрисдикцій” змінюється</a:t>
            </a:r>
            <a:endParaRPr sz="1300">
              <a:solidFill>
                <a:schemeClr val="dk1"/>
              </a:solidFill>
              <a:latin typeface="Arial"/>
              <a:ea typeface="Arial"/>
              <a:cs typeface="Arial"/>
              <a:sym typeface="Arial"/>
            </a:endParaRPr>
          </a:p>
        </p:txBody>
      </p:sp>
      <p:sp>
        <p:nvSpPr>
          <p:cNvPr id="108" name="Google Shape;108;p17"/>
          <p:cNvSpPr/>
          <p:nvPr/>
        </p:nvSpPr>
        <p:spPr>
          <a:xfrm>
            <a:off x="3394711" y="2774068"/>
            <a:ext cx="2455200" cy="11727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Після BEPS, CbC reporting і глобального мінімального податку дедалі важливішими стають economic substance, документування та реальна бізнес-функція в кожній країні.</a:t>
            </a:r>
            <a:endParaRPr sz="1100">
              <a:solidFill>
                <a:schemeClr val="dk1"/>
              </a:solidFill>
              <a:latin typeface="Arial"/>
              <a:ea typeface="Arial"/>
              <a:cs typeface="Arial"/>
              <a:sym typeface="Arial"/>
            </a:endParaRPr>
          </a:p>
        </p:txBody>
      </p:sp>
      <p:sp>
        <p:nvSpPr>
          <p:cNvPr id="109" name="Google Shape;109;p17"/>
          <p:cNvSpPr/>
          <p:nvPr/>
        </p:nvSpPr>
        <p:spPr>
          <a:xfrm>
            <a:off x="5939028" y="2263140"/>
            <a:ext cx="2647188" cy="1611630"/>
          </a:xfrm>
          <a:prstGeom prst="roundRect">
            <a:avLst>
              <a:gd fmla="val 340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0" name="Google Shape;110;p17"/>
          <p:cNvSpPr/>
          <p:nvPr/>
        </p:nvSpPr>
        <p:spPr>
          <a:xfrm>
            <a:off x="5952744" y="2276856"/>
            <a:ext cx="41148" cy="158419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1" name="Google Shape;111;p17"/>
          <p:cNvSpPr/>
          <p:nvPr/>
        </p:nvSpPr>
        <p:spPr>
          <a:xfrm>
            <a:off x="6062472" y="2359152"/>
            <a:ext cx="2455164"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Податкові помилки вбивають маржу</a:t>
            </a:r>
            <a:endParaRPr sz="1300">
              <a:solidFill>
                <a:schemeClr val="dk1"/>
              </a:solidFill>
              <a:latin typeface="Arial"/>
              <a:ea typeface="Arial"/>
              <a:cs typeface="Arial"/>
              <a:sym typeface="Arial"/>
            </a:endParaRPr>
          </a:p>
        </p:txBody>
      </p:sp>
      <p:sp>
        <p:nvSpPr>
          <p:cNvPr id="112" name="Google Shape;112;p17"/>
          <p:cNvSpPr/>
          <p:nvPr/>
        </p:nvSpPr>
        <p:spPr>
          <a:xfrm>
            <a:off x="6048772" y="2774068"/>
            <a:ext cx="2455200" cy="11727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Помилка у VAT-ланцюгу, митній класифікації або структурі платежів швидко перетворює прибутковий експортний контракт на збитковий. Податкова функція тепер впливає на cash-flow щодня.</a:t>
            </a:r>
            <a:endParaRPr sz="1100">
              <a:solidFill>
                <a:schemeClr val="dk1"/>
              </a:solidFill>
              <a:latin typeface="Arial"/>
              <a:ea typeface="Arial"/>
              <a:cs typeface="Arial"/>
              <a:sym typeface="Arial"/>
            </a:endParaRPr>
          </a:p>
        </p:txBody>
      </p:sp>
      <p:sp>
        <p:nvSpPr>
          <p:cNvPr id="113" name="Google Shape;113;p17"/>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значення податкової політики</a:t>
            </a:r>
            <a:endParaRPr sz="700">
              <a:solidFill>
                <a:schemeClr val="dk1"/>
              </a:solidFill>
              <a:latin typeface="Arial"/>
              <a:ea typeface="Arial"/>
              <a:cs typeface="Arial"/>
              <a:sym typeface="Arial"/>
            </a:endParaRPr>
          </a:p>
        </p:txBody>
      </p:sp>
      <p:sp>
        <p:nvSpPr>
          <p:cNvPr id="114" name="Google Shape;114;p17"/>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80" name="Shape 580"/>
        <p:cNvGrpSpPr/>
        <p:nvPr/>
      </p:nvGrpSpPr>
      <p:grpSpPr>
        <a:xfrm>
          <a:off x="0" y="0"/>
          <a:ext cx="0" cy="0"/>
          <a:chOff x="0" y="0"/>
          <a:chExt cx="0" cy="0"/>
        </a:xfrm>
      </p:grpSpPr>
      <p:sp>
        <p:nvSpPr>
          <p:cNvPr id="581" name="Google Shape;581;p35"/>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Мита: податок на перетин кордону, а не просто “додаткова ставка”</a:t>
            </a:r>
            <a:endParaRPr sz="1700">
              <a:solidFill>
                <a:schemeClr val="dk1"/>
              </a:solidFill>
              <a:latin typeface="Arial"/>
              <a:ea typeface="Arial"/>
              <a:cs typeface="Arial"/>
              <a:sym typeface="Arial"/>
            </a:endParaRPr>
          </a:p>
        </p:txBody>
      </p:sp>
      <p:sp>
        <p:nvSpPr>
          <p:cNvPr id="582" name="Google Shape;582;p35"/>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CUSTOMS</a:t>
            </a:r>
            <a:endParaRPr sz="600">
              <a:solidFill>
                <a:schemeClr val="dk1"/>
              </a:solidFill>
              <a:latin typeface="Arial"/>
              <a:ea typeface="Arial"/>
              <a:cs typeface="Arial"/>
              <a:sym typeface="Arial"/>
            </a:endParaRPr>
          </a:p>
        </p:txBody>
      </p:sp>
      <p:sp>
        <p:nvSpPr>
          <p:cNvPr id="583" name="Google Shape;583;p35"/>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84" name="Google Shape;584;p35"/>
          <p:cNvSpPr/>
          <p:nvPr/>
        </p:nvSpPr>
        <p:spPr>
          <a:xfrm>
            <a:off x="617220" y="1062990"/>
            <a:ext cx="2503170" cy="1440180"/>
          </a:xfrm>
          <a:prstGeom prst="roundRect">
            <a:avLst>
              <a:gd fmla="val 381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85" name="Google Shape;585;p35"/>
          <p:cNvSpPr/>
          <p:nvPr/>
        </p:nvSpPr>
        <p:spPr>
          <a:xfrm>
            <a:off x="630936" y="1076706"/>
            <a:ext cx="41148" cy="14127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86" name="Google Shape;586;p35"/>
          <p:cNvSpPr/>
          <p:nvPr/>
        </p:nvSpPr>
        <p:spPr>
          <a:xfrm>
            <a:off x="740664" y="115900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таке мито</a:t>
            </a:r>
            <a:endParaRPr sz="1300">
              <a:solidFill>
                <a:schemeClr val="dk1"/>
              </a:solidFill>
              <a:latin typeface="Arial"/>
              <a:ea typeface="Arial"/>
              <a:cs typeface="Arial"/>
              <a:sym typeface="Arial"/>
            </a:endParaRPr>
          </a:p>
        </p:txBody>
      </p:sp>
      <p:sp>
        <p:nvSpPr>
          <p:cNvPr id="587" name="Google Shape;587;p35"/>
          <p:cNvSpPr/>
          <p:nvPr/>
        </p:nvSpPr>
        <p:spPr>
          <a:xfrm>
            <a:off x="740664" y="1419606"/>
            <a:ext cx="2311146" cy="10012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Мито — це елемент торговельної політики, який змінює відносні ціни імпортованих товарів, впливає на вибір джерел постачання і структуру ланцюга створення вартості.</a:t>
            </a:r>
            <a:endParaRPr sz="1100">
              <a:solidFill>
                <a:schemeClr val="dk1"/>
              </a:solidFill>
              <a:latin typeface="Arial"/>
              <a:ea typeface="Arial"/>
              <a:cs typeface="Arial"/>
              <a:sym typeface="Arial"/>
            </a:endParaRPr>
          </a:p>
        </p:txBody>
      </p:sp>
      <p:sp>
        <p:nvSpPr>
          <p:cNvPr id="588" name="Google Shape;588;p35"/>
          <p:cNvSpPr/>
          <p:nvPr/>
        </p:nvSpPr>
        <p:spPr>
          <a:xfrm>
            <a:off x="3326130" y="1062990"/>
            <a:ext cx="2503170" cy="1440180"/>
          </a:xfrm>
          <a:prstGeom prst="roundRect">
            <a:avLst>
              <a:gd fmla="val 381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89" name="Google Shape;589;p35"/>
          <p:cNvSpPr/>
          <p:nvPr/>
        </p:nvSpPr>
        <p:spPr>
          <a:xfrm>
            <a:off x="3339846" y="1076706"/>
            <a:ext cx="41148" cy="14127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90" name="Google Shape;590;p35"/>
          <p:cNvSpPr/>
          <p:nvPr/>
        </p:nvSpPr>
        <p:spPr>
          <a:xfrm>
            <a:off x="3449574" y="115900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бізнесу важливо</a:t>
            </a:r>
            <a:endParaRPr sz="1300">
              <a:solidFill>
                <a:schemeClr val="dk1"/>
              </a:solidFill>
              <a:latin typeface="Arial"/>
              <a:ea typeface="Arial"/>
              <a:cs typeface="Arial"/>
              <a:sym typeface="Arial"/>
            </a:endParaRPr>
          </a:p>
        </p:txBody>
      </p:sp>
      <p:sp>
        <p:nvSpPr>
          <p:cNvPr id="591" name="Google Shape;591;p35"/>
          <p:cNvSpPr/>
          <p:nvPr/>
        </p:nvSpPr>
        <p:spPr>
          <a:xfrm>
            <a:off x="3449574" y="1419606"/>
            <a:ext cx="2311146" cy="10012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Правильна класифікація товару, країна походження, митна вартість і преференційний режим часто мають більший економічний ефект, ніж номінальна ставка CIT.</a:t>
            </a:r>
            <a:endParaRPr sz="1100">
              <a:solidFill>
                <a:schemeClr val="dk1"/>
              </a:solidFill>
              <a:latin typeface="Arial"/>
              <a:ea typeface="Arial"/>
              <a:cs typeface="Arial"/>
              <a:sym typeface="Arial"/>
            </a:endParaRPr>
          </a:p>
        </p:txBody>
      </p:sp>
      <p:sp>
        <p:nvSpPr>
          <p:cNvPr id="592" name="Google Shape;592;p35"/>
          <p:cNvSpPr/>
          <p:nvPr/>
        </p:nvSpPr>
        <p:spPr>
          <a:xfrm>
            <a:off x="6035040" y="1062990"/>
            <a:ext cx="2503170" cy="1440180"/>
          </a:xfrm>
          <a:prstGeom prst="roundRect">
            <a:avLst>
              <a:gd fmla="val 381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93" name="Google Shape;593;p35"/>
          <p:cNvSpPr/>
          <p:nvPr/>
        </p:nvSpPr>
        <p:spPr>
          <a:xfrm>
            <a:off x="6048756" y="1076706"/>
            <a:ext cx="41148" cy="14127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94" name="Google Shape;594;p35"/>
          <p:cNvSpPr/>
          <p:nvPr/>
        </p:nvSpPr>
        <p:spPr>
          <a:xfrm>
            <a:off x="6158484" y="1159002"/>
            <a:ext cx="23111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Логістичний ефект</a:t>
            </a:r>
            <a:endParaRPr sz="1300">
              <a:solidFill>
                <a:schemeClr val="dk1"/>
              </a:solidFill>
              <a:latin typeface="Arial"/>
              <a:ea typeface="Arial"/>
              <a:cs typeface="Arial"/>
              <a:sym typeface="Arial"/>
            </a:endParaRPr>
          </a:p>
        </p:txBody>
      </p:sp>
      <p:sp>
        <p:nvSpPr>
          <p:cNvPr id="595" name="Google Shape;595;p35"/>
          <p:cNvSpPr/>
          <p:nvPr/>
        </p:nvSpPr>
        <p:spPr>
          <a:xfrm>
            <a:off x="6158484" y="1419606"/>
            <a:ext cx="2311146" cy="10012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Під час торговельних конфліктів або змін преференцій саме мита змушують компанії переносити виробництво, переформатовувати маршрути або переглядати Incoterms.</a:t>
            </a:r>
            <a:endParaRPr sz="1100">
              <a:solidFill>
                <a:schemeClr val="dk1"/>
              </a:solidFill>
              <a:latin typeface="Arial"/>
              <a:ea typeface="Arial"/>
              <a:cs typeface="Arial"/>
              <a:sym typeface="Arial"/>
            </a:endParaRPr>
          </a:p>
        </p:txBody>
      </p:sp>
      <p:sp>
        <p:nvSpPr>
          <p:cNvPr id="596" name="Google Shape;596;p35"/>
          <p:cNvSpPr/>
          <p:nvPr/>
        </p:nvSpPr>
        <p:spPr>
          <a:xfrm>
            <a:off x="788675" y="2948953"/>
            <a:ext cx="7540800" cy="1299600"/>
          </a:xfrm>
          <a:prstGeom prst="roundRect">
            <a:avLst>
              <a:gd fmla="val 4000" name="adj"/>
            </a:avLst>
          </a:prstGeom>
          <a:solidFill>
            <a:srgbClr val="F4F7FB"/>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597" name="Google Shape;597;p35"/>
          <p:cNvSpPr/>
          <p:nvPr/>
        </p:nvSpPr>
        <p:spPr>
          <a:xfrm>
            <a:off x="960120" y="3195828"/>
            <a:ext cx="7200900"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Митний тягар = ставка мита × митна вартість + супутні наслідки для VAT, складування, сертифікації та оборотного капіталу</a:t>
            </a:r>
            <a:endParaRPr sz="1600">
              <a:solidFill>
                <a:schemeClr val="dk1"/>
              </a:solidFill>
              <a:latin typeface="Arial"/>
              <a:ea typeface="Arial"/>
              <a:cs typeface="Arial"/>
              <a:sym typeface="Arial"/>
            </a:endParaRPr>
          </a:p>
        </p:txBody>
      </p:sp>
      <p:sp>
        <p:nvSpPr>
          <p:cNvPr id="598" name="Google Shape;598;p35"/>
          <p:cNvSpPr/>
          <p:nvPr/>
        </p:nvSpPr>
        <p:spPr>
          <a:xfrm>
            <a:off x="958620" y="3872010"/>
            <a:ext cx="7200900" cy="1782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1100"/>
              <a:buFont typeface="Arial"/>
              <a:buNone/>
            </a:pPr>
            <a:r>
              <a:rPr i="1" lang="uk" sz="1100">
                <a:solidFill>
                  <a:srgbClr val="667085"/>
                </a:solidFill>
                <a:latin typeface="Arial"/>
                <a:ea typeface="Arial"/>
                <a:cs typeface="Arial"/>
                <a:sym typeface="Arial"/>
              </a:rPr>
              <a:t>Пам’ятка: висока митна ставка часто “вбиває” не тільки прибуток, а й швидкість обороту коштів.</a:t>
            </a:r>
            <a:endParaRPr sz="1200">
              <a:solidFill>
                <a:schemeClr val="dk1"/>
              </a:solidFill>
              <a:latin typeface="Arial"/>
              <a:ea typeface="Arial"/>
              <a:cs typeface="Arial"/>
              <a:sym typeface="Arial"/>
            </a:endParaRPr>
          </a:p>
        </p:txBody>
      </p:sp>
      <p:sp>
        <p:nvSpPr>
          <p:cNvPr id="599" name="Google Shape;599;p35"/>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митна логіка</a:t>
            </a:r>
            <a:endParaRPr sz="700">
              <a:solidFill>
                <a:schemeClr val="dk1"/>
              </a:solidFill>
              <a:latin typeface="Arial"/>
              <a:ea typeface="Arial"/>
              <a:cs typeface="Arial"/>
              <a:sym typeface="Arial"/>
            </a:endParaRPr>
          </a:p>
        </p:txBody>
      </p:sp>
      <p:sp>
        <p:nvSpPr>
          <p:cNvPr id="600" name="Google Shape;600;p35"/>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05" name="Shape 605"/>
        <p:cNvGrpSpPr/>
        <p:nvPr/>
      </p:nvGrpSpPr>
      <p:grpSpPr>
        <a:xfrm>
          <a:off x="0" y="0"/>
          <a:ext cx="0" cy="0"/>
          <a:chOff x="0" y="0"/>
          <a:chExt cx="0" cy="0"/>
        </a:xfrm>
      </p:grpSpPr>
      <p:sp>
        <p:nvSpPr>
          <p:cNvPr id="606" name="Google Shape;606;p36"/>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Три точки контролю митного навантаження</a:t>
            </a:r>
            <a:endParaRPr sz="2100">
              <a:solidFill>
                <a:schemeClr val="dk1"/>
              </a:solidFill>
              <a:latin typeface="Arial"/>
              <a:ea typeface="Arial"/>
              <a:cs typeface="Arial"/>
              <a:sym typeface="Arial"/>
            </a:endParaRPr>
          </a:p>
        </p:txBody>
      </p:sp>
      <p:sp>
        <p:nvSpPr>
          <p:cNvPr id="607" name="Google Shape;607;p36"/>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МИТНА ВАРТІСТЬ • ПОХОДЖЕННЯ • INCOTERMS</a:t>
            </a:r>
            <a:endParaRPr sz="600">
              <a:solidFill>
                <a:schemeClr val="dk1"/>
              </a:solidFill>
              <a:latin typeface="Arial"/>
              <a:ea typeface="Arial"/>
              <a:cs typeface="Arial"/>
              <a:sym typeface="Arial"/>
            </a:endParaRPr>
          </a:p>
        </p:txBody>
      </p:sp>
      <p:sp>
        <p:nvSpPr>
          <p:cNvPr id="608" name="Google Shape;608;p36"/>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09" name="Google Shape;609;p36"/>
          <p:cNvSpPr/>
          <p:nvPr/>
        </p:nvSpPr>
        <p:spPr>
          <a:xfrm>
            <a:off x="685800" y="1200150"/>
            <a:ext cx="2263140" cy="2057400"/>
          </a:xfrm>
          <a:prstGeom prst="roundRect">
            <a:avLst>
              <a:gd fmla="val 2667"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0" name="Google Shape;610;p36"/>
          <p:cNvSpPr/>
          <p:nvPr/>
        </p:nvSpPr>
        <p:spPr>
          <a:xfrm>
            <a:off x="699516" y="1213866"/>
            <a:ext cx="41148" cy="202996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1" name="Google Shape;611;p36"/>
          <p:cNvSpPr/>
          <p:nvPr/>
        </p:nvSpPr>
        <p:spPr>
          <a:xfrm>
            <a:off x="809244" y="1296162"/>
            <a:ext cx="20711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 Митна вартість</a:t>
            </a:r>
            <a:endParaRPr sz="1300">
              <a:solidFill>
                <a:schemeClr val="dk1"/>
              </a:solidFill>
              <a:latin typeface="Arial"/>
              <a:ea typeface="Arial"/>
              <a:cs typeface="Arial"/>
              <a:sym typeface="Arial"/>
            </a:endParaRPr>
          </a:p>
        </p:txBody>
      </p:sp>
      <p:sp>
        <p:nvSpPr>
          <p:cNvPr id="612" name="Google Shape;612;p36"/>
          <p:cNvSpPr/>
          <p:nvPr/>
        </p:nvSpPr>
        <p:spPr>
          <a:xfrm>
            <a:off x="809244" y="1556766"/>
            <a:ext cx="2071116" cy="16184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Визначає базу, від якої розраховується мито. Неправильний склад вартості одразу змінює суму податку і може вплинути на VAT при імпорті.</a:t>
            </a:r>
            <a:endParaRPr sz="1100">
              <a:solidFill>
                <a:schemeClr val="dk1"/>
              </a:solidFill>
              <a:latin typeface="Arial"/>
              <a:ea typeface="Arial"/>
              <a:cs typeface="Arial"/>
              <a:sym typeface="Arial"/>
            </a:endParaRPr>
          </a:p>
        </p:txBody>
      </p:sp>
      <p:sp>
        <p:nvSpPr>
          <p:cNvPr id="613" name="Google Shape;613;p36"/>
          <p:cNvSpPr/>
          <p:nvPr/>
        </p:nvSpPr>
        <p:spPr>
          <a:xfrm>
            <a:off x="3429000" y="1200150"/>
            <a:ext cx="2263140" cy="2057400"/>
          </a:xfrm>
          <a:prstGeom prst="roundRect">
            <a:avLst>
              <a:gd fmla="val 2667"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4" name="Google Shape;614;p36"/>
          <p:cNvSpPr/>
          <p:nvPr/>
        </p:nvSpPr>
        <p:spPr>
          <a:xfrm>
            <a:off x="3442716" y="1213866"/>
            <a:ext cx="41148" cy="202996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5" name="Google Shape;615;p36"/>
          <p:cNvSpPr/>
          <p:nvPr/>
        </p:nvSpPr>
        <p:spPr>
          <a:xfrm>
            <a:off x="3552444" y="1296162"/>
            <a:ext cx="20711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 Походження товару</a:t>
            </a:r>
            <a:endParaRPr sz="1300">
              <a:solidFill>
                <a:schemeClr val="dk1"/>
              </a:solidFill>
              <a:latin typeface="Arial"/>
              <a:ea typeface="Arial"/>
              <a:cs typeface="Arial"/>
              <a:sym typeface="Arial"/>
            </a:endParaRPr>
          </a:p>
        </p:txBody>
      </p:sp>
      <p:sp>
        <p:nvSpPr>
          <p:cNvPr id="616" name="Google Shape;616;p36"/>
          <p:cNvSpPr/>
          <p:nvPr/>
        </p:nvSpPr>
        <p:spPr>
          <a:xfrm>
            <a:off x="3552444" y="1556766"/>
            <a:ext cx="2071116" cy="16184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Саме правила походження відкривають або закривають доступ до преференційного тарифу. Походження — не те саме, що країна відправлення.</a:t>
            </a:r>
            <a:endParaRPr sz="1100">
              <a:solidFill>
                <a:schemeClr val="dk1"/>
              </a:solidFill>
              <a:latin typeface="Arial"/>
              <a:ea typeface="Arial"/>
              <a:cs typeface="Arial"/>
              <a:sym typeface="Arial"/>
            </a:endParaRPr>
          </a:p>
        </p:txBody>
      </p:sp>
      <p:sp>
        <p:nvSpPr>
          <p:cNvPr id="617" name="Google Shape;617;p36"/>
          <p:cNvSpPr/>
          <p:nvPr/>
        </p:nvSpPr>
        <p:spPr>
          <a:xfrm>
            <a:off x="6172200" y="1200150"/>
            <a:ext cx="2263140" cy="2057400"/>
          </a:xfrm>
          <a:prstGeom prst="roundRect">
            <a:avLst>
              <a:gd fmla="val 2667"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8" name="Google Shape;618;p36"/>
          <p:cNvSpPr/>
          <p:nvPr/>
        </p:nvSpPr>
        <p:spPr>
          <a:xfrm>
            <a:off x="6185916" y="1213866"/>
            <a:ext cx="41148" cy="202996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19" name="Google Shape;619;p36"/>
          <p:cNvSpPr/>
          <p:nvPr/>
        </p:nvSpPr>
        <p:spPr>
          <a:xfrm>
            <a:off x="6295644" y="1296162"/>
            <a:ext cx="20711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3. Incoterms</a:t>
            </a:r>
            <a:endParaRPr sz="1300">
              <a:solidFill>
                <a:schemeClr val="dk1"/>
              </a:solidFill>
              <a:latin typeface="Arial"/>
              <a:ea typeface="Arial"/>
              <a:cs typeface="Arial"/>
              <a:sym typeface="Arial"/>
            </a:endParaRPr>
          </a:p>
        </p:txBody>
      </p:sp>
      <p:sp>
        <p:nvSpPr>
          <p:cNvPr id="620" name="Google Shape;620;p36"/>
          <p:cNvSpPr/>
          <p:nvPr/>
        </p:nvSpPr>
        <p:spPr>
          <a:xfrm>
            <a:off x="6295644" y="1556766"/>
            <a:ext cx="2071116" cy="16184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Умови поставки змінюють розподіл витрат, обов’язків і митних формальностей між продавцем та покупцем, а отже й податкові ризики.</a:t>
            </a:r>
            <a:endParaRPr sz="1100">
              <a:solidFill>
                <a:schemeClr val="dk1"/>
              </a:solidFill>
              <a:latin typeface="Arial"/>
              <a:ea typeface="Arial"/>
              <a:cs typeface="Arial"/>
              <a:sym typeface="Arial"/>
            </a:endParaRPr>
          </a:p>
        </p:txBody>
      </p:sp>
      <p:sp>
        <p:nvSpPr>
          <p:cNvPr id="621" name="Google Shape;621;p36"/>
          <p:cNvSpPr/>
          <p:nvPr/>
        </p:nvSpPr>
        <p:spPr>
          <a:xfrm>
            <a:off x="3065526" y="2057400"/>
            <a:ext cx="171450" cy="30861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22" name="Google Shape;622;p36"/>
          <p:cNvSpPr/>
          <p:nvPr/>
        </p:nvSpPr>
        <p:spPr>
          <a:xfrm>
            <a:off x="5808726" y="2057400"/>
            <a:ext cx="171450" cy="30861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23" name="Google Shape;623;p36"/>
          <p:cNvSpPr/>
          <p:nvPr/>
        </p:nvSpPr>
        <p:spPr>
          <a:xfrm>
            <a:off x="788670" y="3806190"/>
            <a:ext cx="7543800" cy="21945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В експортному контракті неправильне рішення в будь-якій із трьох точок здатне звести нанівець перевагу низької ставки CIT.</a:t>
            </a:r>
            <a:endParaRPr sz="1400">
              <a:solidFill>
                <a:schemeClr val="dk1"/>
              </a:solidFill>
              <a:latin typeface="Arial"/>
              <a:ea typeface="Arial"/>
              <a:cs typeface="Arial"/>
              <a:sym typeface="Arial"/>
            </a:endParaRPr>
          </a:p>
        </p:txBody>
      </p:sp>
      <p:sp>
        <p:nvSpPr>
          <p:cNvPr id="624" name="Google Shape;624;p36"/>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керування митним навантаженням</a:t>
            </a:r>
            <a:endParaRPr sz="700">
              <a:solidFill>
                <a:schemeClr val="dk1"/>
              </a:solidFill>
              <a:latin typeface="Arial"/>
              <a:ea typeface="Arial"/>
              <a:cs typeface="Arial"/>
              <a:sym typeface="Arial"/>
            </a:endParaRPr>
          </a:p>
        </p:txBody>
      </p:sp>
      <p:sp>
        <p:nvSpPr>
          <p:cNvPr id="625" name="Google Shape;625;p36"/>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30" name="Shape 630"/>
        <p:cNvGrpSpPr/>
        <p:nvPr/>
      </p:nvGrpSpPr>
      <p:grpSpPr>
        <a:xfrm>
          <a:off x="0" y="0"/>
          <a:ext cx="0" cy="0"/>
          <a:chOff x="0" y="0"/>
          <a:chExt cx="0" cy="0"/>
        </a:xfrm>
      </p:grpSpPr>
      <p:sp>
        <p:nvSpPr>
          <p:cNvPr id="631" name="Google Shape;631;p37"/>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Сукупне податкове навантаження на транскордонну угоду</a:t>
            </a:r>
            <a:endParaRPr sz="1800">
              <a:solidFill>
                <a:schemeClr val="dk1"/>
              </a:solidFill>
              <a:latin typeface="Arial"/>
              <a:ea typeface="Arial"/>
              <a:cs typeface="Arial"/>
              <a:sym typeface="Arial"/>
            </a:endParaRPr>
          </a:p>
        </p:txBody>
      </p:sp>
      <p:sp>
        <p:nvSpPr>
          <p:cNvPr id="632" name="Google Shape;632;p37"/>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LANDED COST LOGIC</a:t>
            </a:r>
            <a:endParaRPr sz="600">
              <a:solidFill>
                <a:schemeClr val="dk1"/>
              </a:solidFill>
              <a:latin typeface="Arial"/>
              <a:ea typeface="Arial"/>
              <a:cs typeface="Arial"/>
              <a:sym typeface="Arial"/>
            </a:endParaRPr>
          </a:p>
        </p:txBody>
      </p:sp>
      <p:sp>
        <p:nvSpPr>
          <p:cNvPr id="633" name="Google Shape;633;p37"/>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34" name="Google Shape;634;p37"/>
          <p:cNvSpPr/>
          <p:nvPr/>
        </p:nvSpPr>
        <p:spPr>
          <a:xfrm>
            <a:off x="651510" y="1268730"/>
            <a:ext cx="1337310" cy="685800"/>
          </a:xfrm>
          <a:prstGeom prst="roundRect">
            <a:avLst>
              <a:gd fmla="val 5000" name="adj"/>
            </a:avLst>
          </a:prstGeom>
          <a:solidFill>
            <a:srgbClr val="EAF4FF"/>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35" name="Google Shape;635;p37"/>
          <p:cNvSpPr/>
          <p:nvPr/>
        </p:nvSpPr>
        <p:spPr>
          <a:xfrm>
            <a:off x="822960" y="1495044"/>
            <a:ext cx="994410"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EXW ціна</a:t>
            </a:r>
            <a:endParaRPr sz="1300">
              <a:solidFill>
                <a:schemeClr val="dk1"/>
              </a:solidFill>
              <a:latin typeface="Arial"/>
              <a:ea typeface="Arial"/>
              <a:cs typeface="Arial"/>
              <a:sym typeface="Arial"/>
            </a:endParaRPr>
          </a:p>
        </p:txBody>
      </p:sp>
      <p:sp>
        <p:nvSpPr>
          <p:cNvPr id="636" name="Google Shape;636;p37"/>
          <p:cNvSpPr/>
          <p:nvPr/>
        </p:nvSpPr>
        <p:spPr>
          <a:xfrm>
            <a:off x="2043684" y="1474470"/>
            <a:ext cx="260604" cy="24003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37" name="Google Shape;637;p37"/>
          <p:cNvSpPr/>
          <p:nvPr/>
        </p:nvSpPr>
        <p:spPr>
          <a:xfrm>
            <a:off x="2297430" y="1268730"/>
            <a:ext cx="1028700" cy="685800"/>
          </a:xfrm>
          <a:prstGeom prst="roundRect">
            <a:avLst>
              <a:gd fmla="val 5000" name="adj"/>
            </a:avLst>
          </a:prstGeom>
          <a:solidFill>
            <a:srgbClr val="FFFFFF"/>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38" name="Google Shape;638;p37"/>
          <p:cNvSpPr/>
          <p:nvPr/>
        </p:nvSpPr>
        <p:spPr>
          <a:xfrm>
            <a:off x="2366010" y="1426464"/>
            <a:ext cx="891540" cy="26060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4F7DD4"/>
              </a:buClr>
              <a:buSzPts val="1100"/>
              <a:buFont typeface="Arial"/>
              <a:buNone/>
            </a:pPr>
            <a:r>
              <a:rPr b="1" lang="uk" sz="1100">
                <a:solidFill>
                  <a:srgbClr val="4F7DD4"/>
                </a:solidFill>
                <a:latin typeface="Arial"/>
                <a:ea typeface="Arial"/>
                <a:cs typeface="Arial"/>
                <a:sym typeface="Arial"/>
              </a:rPr>
              <a:t>+ логістика</a:t>
            </a:r>
            <a:endParaRPr sz="1100">
              <a:solidFill>
                <a:schemeClr val="dk1"/>
              </a:solidFill>
              <a:latin typeface="Arial"/>
              <a:ea typeface="Arial"/>
              <a:cs typeface="Arial"/>
              <a:sym typeface="Arial"/>
            </a:endParaRPr>
          </a:p>
        </p:txBody>
      </p:sp>
      <p:sp>
        <p:nvSpPr>
          <p:cNvPr id="639" name="Google Shape;639;p37"/>
          <p:cNvSpPr/>
          <p:nvPr/>
        </p:nvSpPr>
        <p:spPr>
          <a:xfrm>
            <a:off x="3394710" y="1474470"/>
            <a:ext cx="192024" cy="24003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0" name="Google Shape;640;p37"/>
          <p:cNvSpPr/>
          <p:nvPr/>
        </p:nvSpPr>
        <p:spPr>
          <a:xfrm>
            <a:off x="3655314" y="1268730"/>
            <a:ext cx="994410" cy="685800"/>
          </a:xfrm>
          <a:prstGeom prst="roundRect">
            <a:avLst>
              <a:gd fmla="val 5000" name="adj"/>
            </a:avLst>
          </a:prstGeom>
          <a:solidFill>
            <a:srgbClr val="FFFFFF"/>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1" name="Google Shape;641;p37"/>
          <p:cNvSpPr/>
          <p:nvPr/>
        </p:nvSpPr>
        <p:spPr>
          <a:xfrm>
            <a:off x="3723894" y="1426464"/>
            <a:ext cx="857250" cy="26060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100"/>
              <a:buFont typeface="Arial"/>
              <a:buNone/>
            </a:pPr>
            <a:r>
              <a:rPr b="1" lang="uk" sz="1100">
                <a:solidFill>
                  <a:srgbClr val="D4A62A"/>
                </a:solidFill>
                <a:latin typeface="Arial"/>
                <a:ea typeface="Arial"/>
                <a:cs typeface="Arial"/>
                <a:sym typeface="Arial"/>
              </a:rPr>
              <a:t>+ мито</a:t>
            </a:r>
            <a:endParaRPr sz="1100">
              <a:solidFill>
                <a:schemeClr val="dk1"/>
              </a:solidFill>
              <a:latin typeface="Arial"/>
              <a:ea typeface="Arial"/>
              <a:cs typeface="Arial"/>
              <a:sym typeface="Arial"/>
            </a:endParaRPr>
          </a:p>
        </p:txBody>
      </p:sp>
      <p:sp>
        <p:nvSpPr>
          <p:cNvPr id="642" name="Google Shape;642;p37"/>
          <p:cNvSpPr/>
          <p:nvPr/>
        </p:nvSpPr>
        <p:spPr>
          <a:xfrm>
            <a:off x="4718304" y="1474470"/>
            <a:ext cx="192024" cy="24003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3" name="Google Shape;643;p37"/>
          <p:cNvSpPr/>
          <p:nvPr/>
        </p:nvSpPr>
        <p:spPr>
          <a:xfrm>
            <a:off x="4978908" y="1268730"/>
            <a:ext cx="1165860" cy="685800"/>
          </a:xfrm>
          <a:prstGeom prst="roundRect">
            <a:avLst>
              <a:gd fmla="val 5000" name="adj"/>
            </a:avLst>
          </a:prstGeom>
          <a:solidFill>
            <a:srgbClr val="FFFFFF"/>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4" name="Google Shape;644;p37"/>
          <p:cNvSpPr/>
          <p:nvPr/>
        </p:nvSpPr>
        <p:spPr>
          <a:xfrm>
            <a:off x="5047488" y="1426464"/>
            <a:ext cx="1028700" cy="26060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78F8A"/>
              </a:buClr>
              <a:buSzPts val="1000"/>
              <a:buFont typeface="Arial"/>
              <a:buNone/>
            </a:pPr>
            <a:r>
              <a:rPr b="1" lang="uk" sz="1000">
                <a:solidFill>
                  <a:srgbClr val="178F8A"/>
                </a:solidFill>
                <a:latin typeface="Arial"/>
                <a:ea typeface="Arial"/>
                <a:cs typeface="Arial"/>
                <a:sym typeface="Arial"/>
              </a:rPr>
              <a:t>+ імпортний</a:t>
            </a:r>
            <a:endParaRPr sz="1100">
              <a:solidFill>
                <a:schemeClr val="dk1"/>
              </a:solidFill>
              <a:latin typeface="Arial"/>
              <a:ea typeface="Arial"/>
              <a:cs typeface="Arial"/>
              <a:sym typeface="Arial"/>
            </a:endParaRPr>
          </a:p>
          <a:p>
            <a:pPr indent="0" lvl="0" marL="0" marR="0" rtl="0" algn="ctr">
              <a:spcBef>
                <a:spcPts val="0"/>
              </a:spcBef>
              <a:spcAft>
                <a:spcPts val="0"/>
              </a:spcAft>
              <a:buClr>
                <a:srgbClr val="178F8A"/>
              </a:buClr>
              <a:buSzPts val="1000"/>
              <a:buFont typeface="Arial"/>
              <a:buNone/>
            </a:pPr>
            <a:r>
              <a:rPr b="1" lang="uk" sz="1000">
                <a:solidFill>
                  <a:srgbClr val="178F8A"/>
                </a:solidFill>
                <a:latin typeface="Arial"/>
                <a:ea typeface="Arial"/>
                <a:cs typeface="Arial"/>
                <a:sym typeface="Arial"/>
              </a:rPr>
              <a:t>ПДВ</a:t>
            </a:r>
            <a:endParaRPr sz="1100">
              <a:solidFill>
                <a:schemeClr val="dk1"/>
              </a:solidFill>
              <a:latin typeface="Arial"/>
              <a:ea typeface="Arial"/>
              <a:cs typeface="Arial"/>
              <a:sym typeface="Arial"/>
            </a:endParaRPr>
          </a:p>
        </p:txBody>
      </p:sp>
      <p:sp>
        <p:nvSpPr>
          <p:cNvPr id="645" name="Google Shape;645;p37"/>
          <p:cNvSpPr/>
          <p:nvPr/>
        </p:nvSpPr>
        <p:spPr>
          <a:xfrm>
            <a:off x="6213348" y="1474470"/>
            <a:ext cx="192024" cy="24003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6" name="Google Shape;646;p37"/>
          <p:cNvSpPr/>
          <p:nvPr/>
        </p:nvSpPr>
        <p:spPr>
          <a:xfrm>
            <a:off x="6473952" y="1268730"/>
            <a:ext cx="1165860" cy="685800"/>
          </a:xfrm>
          <a:prstGeom prst="roundRect">
            <a:avLst>
              <a:gd fmla="val 5000" name="adj"/>
            </a:avLst>
          </a:prstGeom>
          <a:solidFill>
            <a:srgbClr val="FFFFFF"/>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7" name="Google Shape;647;p37"/>
          <p:cNvSpPr/>
          <p:nvPr/>
        </p:nvSpPr>
        <p:spPr>
          <a:xfrm>
            <a:off x="6542532" y="1426464"/>
            <a:ext cx="1028700" cy="26060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F5CC2"/>
              </a:buClr>
              <a:buSzPts val="1000"/>
              <a:buFont typeface="Arial"/>
              <a:buNone/>
            </a:pPr>
            <a:r>
              <a:rPr b="1" lang="uk" sz="1000">
                <a:solidFill>
                  <a:srgbClr val="6F5CC2"/>
                </a:solidFill>
                <a:latin typeface="Arial"/>
                <a:ea typeface="Arial"/>
                <a:cs typeface="Arial"/>
                <a:sym typeface="Arial"/>
              </a:rPr>
              <a:t>+ локальні</a:t>
            </a:r>
            <a:endParaRPr sz="1100">
              <a:solidFill>
                <a:schemeClr val="dk1"/>
              </a:solidFill>
              <a:latin typeface="Arial"/>
              <a:ea typeface="Arial"/>
              <a:cs typeface="Arial"/>
              <a:sym typeface="Arial"/>
            </a:endParaRPr>
          </a:p>
          <a:p>
            <a:pPr indent="0" lvl="0" marL="0" marR="0" rtl="0" algn="ctr">
              <a:spcBef>
                <a:spcPts val="0"/>
              </a:spcBef>
              <a:spcAft>
                <a:spcPts val="0"/>
              </a:spcAft>
              <a:buClr>
                <a:srgbClr val="6F5CC2"/>
              </a:buClr>
              <a:buSzPts val="1000"/>
              <a:buFont typeface="Arial"/>
              <a:buNone/>
            </a:pPr>
            <a:r>
              <a:rPr b="1" lang="uk" sz="1000">
                <a:solidFill>
                  <a:srgbClr val="6F5CC2"/>
                </a:solidFill>
                <a:latin typeface="Arial"/>
                <a:ea typeface="Arial"/>
                <a:cs typeface="Arial"/>
                <a:sym typeface="Arial"/>
              </a:rPr>
              <a:t>витрати</a:t>
            </a:r>
            <a:endParaRPr sz="1100">
              <a:solidFill>
                <a:schemeClr val="dk1"/>
              </a:solidFill>
              <a:latin typeface="Arial"/>
              <a:ea typeface="Arial"/>
              <a:cs typeface="Arial"/>
              <a:sym typeface="Arial"/>
            </a:endParaRPr>
          </a:p>
        </p:txBody>
      </p:sp>
      <p:sp>
        <p:nvSpPr>
          <p:cNvPr id="648" name="Google Shape;648;p37"/>
          <p:cNvSpPr/>
          <p:nvPr/>
        </p:nvSpPr>
        <p:spPr>
          <a:xfrm>
            <a:off x="7708392" y="1474470"/>
            <a:ext cx="192024" cy="24003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49" name="Google Shape;649;p37"/>
          <p:cNvSpPr/>
          <p:nvPr/>
        </p:nvSpPr>
        <p:spPr>
          <a:xfrm>
            <a:off x="7968996" y="1268730"/>
            <a:ext cx="1131570" cy="685800"/>
          </a:xfrm>
          <a:prstGeom prst="roundRect">
            <a:avLst>
              <a:gd fmla="val 5000" name="adj"/>
            </a:avLst>
          </a:prstGeom>
          <a:solidFill>
            <a:srgbClr val="FFFFFF"/>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0" name="Google Shape;650;p37"/>
          <p:cNvSpPr/>
          <p:nvPr/>
        </p:nvSpPr>
        <p:spPr>
          <a:xfrm>
            <a:off x="8037576" y="1426464"/>
            <a:ext cx="994410" cy="26060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3D8B5A"/>
              </a:buClr>
              <a:buSzPts val="1000"/>
              <a:buFont typeface="Arial"/>
              <a:buNone/>
            </a:pPr>
            <a:r>
              <a:rPr b="1" lang="uk" sz="1000">
                <a:solidFill>
                  <a:srgbClr val="3D8B5A"/>
                </a:solidFill>
                <a:latin typeface="Arial"/>
                <a:ea typeface="Arial"/>
                <a:cs typeface="Arial"/>
                <a:sym typeface="Arial"/>
              </a:rPr>
              <a:t>= landed cost</a:t>
            </a:r>
            <a:endParaRPr sz="1100">
              <a:solidFill>
                <a:schemeClr val="dk1"/>
              </a:solidFill>
              <a:latin typeface="Arial"/>
              <a:ea typeface="Arial"/>
              <a:cs typeface="Arial"/>
              <a:sym typeface="Arial"/>
            </a:endParaRPr>
          </a:p>
        </p:txBody>
      </p:sp>
      <p:sp>
        <p:nvSpPr>
          <p:cNvPr id="651" name="Google Shape;651;p37"/>
          <p:cNvSpPr/>
          <p:nvPr/>
        </p:nvSpPr>
        <p:spPr>
          <a:xfrm>
            <a:off x="788670" y="2743200"/>
            <a:ext cx="3257550" cy="120015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2" name="Google Shape;652;p37"/>
          <p:cNvSpPr/>
          <p:nvPr/>
        </p:nvSpPr>
        <p:spPr>
          <a:xfrm>
            <a:off x="802386" y="2756916"/>
            <a:ext cx="41148" cy="117271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3" name="Google Shape;653;p37"/>
          <p:cNvSpPr/>
          <p:nvPr/>
        </p:nvSpPr>
        <p:spPr>
          <a:xfrm>
            <a:off x="912114" y="2839212"/>
            <a:ext cx="30655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часто недооцінюють</a:t>
            </a:r>
            <a:endParaRPr sz="1300">
              <a:solidFill>
                <a:schemeClr val="dk1"/>
              </a:solidFill>
              <a:latin typeface="Arial"/>
              <a:ea typeface="Arial"/>
              <a:cs typeface="Arial"/>
              <a:sym typeface="Arial"/>
            </a:endParaRPr>
          </a:p>
        </p:txBody>
      </p:sp>
      <p:sp>
        <p:nvSpPr>
          <p:cNvPr id="654" name="Google Shape;654;p37"/>
          <p:cNvSpPr/>
          <p:nvPr/>
        </p:nvSpPr>
        <p:spPr>
          <a:xfrm>
            <a:off x="912114" y="3099816"/>
            <a:ext cx="306552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Компанія може мати чудову “виробничу” маржу, але програти через неправильне моделювання мит, імпортного VAT, локального сервісу або строків відшкодування податку.</a:t>
            </a:r>
            <a:endParaRPr sz="1100">
              <a:solidFill>
                <a:schemeClr val="dk1"/>
              </a:solidFill>
              <a:latin typeface="Arial"/>
              <a:ea typeface="Arial"/>
              <a:cs typeface="Arial"/>
              <a:sym typeface="Arial"/>
            </a:endParaRPr>
          </a:p>
        </p:txBody>
      </p:sp>
      <p:sp>
        <p:nvSpPr>
          <p:cNvPr id="655" name="Google Shape;655;p37"/>
          <p:cNvSpPr/>
          <p:nvPr/>
        </p:nvSpPr>
        <p:spPr>
          <a:xfrm>
            <a:off x="4251960" y="2743200"/>
            <a:ext cx="3531870" cy="120015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6" name="Google Shape;656;p37"/>
          <p:cNvSpPr/>
          <p:nvPr/>
        </p:nvSpPr>
        <p:spPr>
          <a:xfrm>
            <a:off x="4265676" y="2756916"/>
            <a:ext cx="41148" cy="117271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57" name="Google Shape;657;p37"/>
          <p:cNvSpPr/>
          <p:nvPr/>
        </p:nvSpPr>
        <p:spPr>
          <a:xfrm>
            <a:off x="4375404" y="2839212"/>
            <a:ext cx="33398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Практичний висновок для кейсу UkrPack</a:t>
            </a:r>
            <a:endParaRPr sz="1300">
              <a:solidFill>
                <a:schemeClr val="dk1"/>
              </a:solidFill>
              <a:latin typeface="Arial"/>
              <a:ea typeface="Arial"/>
              <a:cs typeface="Arial"/>
              <a:sym typeface="Arial"/>
            </a:endParaRPr>
          </a:p>
        </p:txBody>
      </p:sp>
      <p:sp>
        <p:nvSpPr>
          <p:cNvPr id="658" name="Google Shape;658;p37"/>
          <p:cNvSpPr/>
          <p:nvPr/>
        </p:nvSpPr>
        <p:spPr>
          <a:xfrm>
            <a:off x="4375404" y="3099816"/>
            <a:ext cx="333984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Перед підписанням прайсингу потрібно моделювати landed cost у країні клієнта. Лише тоді фінансист бачить реальну післяподаткову прибутковість контракту.</a:t>
            </a:r>
            <a:endParaRPr sz="1100">
              <a:solidFill>
                <a:schemeClr val="dk1"/>
              </a:solidFill>
              <a:latin typeface="Arial"/>
              <a:ea typeface="Arial"/>
              <a:cs typeface="Arial"/>
              <a:sym typeface="Arial"/>
            </a:endParaRPr>
          </a:p>
        </p:txBody>
      </p:sp>
      <p:sp>
        <p:nvSpPr>
          <p:cNvPr id="659" name="Google Shape;659;p37"/>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логіка landed cost</a:t>
            </a:r>
            <a:endParaRPr sz="700">
              <a:solidFill>
                <a:schemeClr val="dk1"/>
              </a:solidFill>
              <a:latin typeface="Arial"/>
              <a:ea typeface="Arial"/>
              <a:cs typeface="Arial"/>
              <a:sym typeface="Arial"/>
            </a:endParaRPr>
          </a:p>
        </p:txBody>
      </p:sp>
      <p:sp>
        <p:nvSpPr>
          <p:cNvPr id="660" name="Google Shape;660;p37"/>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65" name="Shape 665"/>
        <p:cNvGrpSpPr/>
        <p:nvPr/>
      </p:nvGrpSpPr>
      <p:grpSpPr>
        <a:xfrm>
          <a:off x="0" y="0"/>
          <a:ext cx="0" cy="0"/>
          <a:chOff x="0" y="0"/>
          <a:chExt cx="0" cy="0"/>
        </a:xfrm>
      </p:grpSpPr>
      <p:sp>
        <p:nvSpPr>
          <p:cNvPr id="666" name="Google Shape;666;p38"/>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Подвійне оподаткування: коли один дохід опиняється між двома податковими системами</a:t>
            </a:r>
            <a:endParaRPr sz="1700">
              <a:solidFill>
                <a:schemeClr val="dk1"/>
              </a:solidFill>
              <a:latin typeface="Arial"/>
              <a:ea typeface="Arial"/>
              <a:cs typeface="Arial"/>
              <a:sym typeface="Arial"/>
            </a:endParaRPr>
          </a:p>
        </p:txBody>
      </p:sp>
      <p:sp>
        <p:nvSpPr>
          <p:cNvPr id="667" name="Google Shape;667;p38"/>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CORE PROBLEM</a:t>
            </a:r>
            <a:endParaRPr sz="600">
              <a:solidFill>
                <a:schemeClr val="dk1"/>
              </a:solidFill>
              <a:latin typeface="Arial"/>
              <a:ea typeface="Arial"/>
              <a:cs typeface="Arial"/>
              <a:sym typeface="Arial"/>
            </a:endParaRPr>
          </a:p>
        </p:txBody>
      </p:sp>
      <p:sp>
        <p:nvSpPr>
          <p:cNvPr id="668" name="Google Shape;668;p38"/>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69" name="Google Shape;669;p38"/>
          <p:cNvSpPr/>
          <p:nvPr/>
        </p:nvSpPr>
        <p:spPr>
          <a:xfrm>
            <a:off x="685800" y="1234440"/>
            <a:ext cx="2743200" cy="2297430"/>
          </a:xfrm>
          <a:prstGeom prst="roundRect">
            <a:avLst>
              <a:gd fmla="val 238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70" name="Google Shape;670;p38"/>
          <p:cNvSpPr/>
          <p:nvPr/>
        </p:nvSpPr>
        <p:spPr>
          <a:xfrm>
            <a:off x="699516" y="1248156"/>
            <a:ext cx="41148" cy="226999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71" name="Google Shape;671;p38"/>
          <p:cNvSpPr/>
          <p:nvPr/>
        </p:nvSpPr>
        <p:spPr>
          <a:xfrm>
            <a:off x="809244" y="1330452"/>
            <a:ext cx="25511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Країна А: резидентність</a:t>
            </a:r>
            <a:endParaRPr sz="1300">
              <a:solidFill>
                <a:schemeClr val="dk1"/>
              </a:solidFill>
              <a:latin typeface="Arial"/>
              <a:ea typeface="Arial"/>
              <a:cs typeface="Arial"/>
              <a:sym typeface="Arial"/>
            </a:endParaRPr>
          </a:p>
        </p:txBody>
      </p:sp>
      <p:sp>
        <p:nvSpPr>
          <p:cNvPr id="672" name="Google Shape;672;p38"/>
          <p:cNvSpPr/>
          <p:nvPr/>
        </p:nvSpPr>
        <p:spPr>
          <a:xfrm>
            <a:off x="809244" y="1591056"/>
            <a:ext cx="2551176" cy="18585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Держава резидентності компанії претендує на оподаткування її прибутку як частини глобального доходу.</a:t>
            </a:r>
            <a:endParaRPr sz="1100">
              <a:solidFill>
                <a:schemeClr val="dk1"/>
              </a:solidFill>
              <a:latin typeface="Arial"/>
              <a:ea typeface="Arial"/>
              <a:cs typeface="Arial"/>
              <a:sym typeface="Arial"/>
            </a:endParaRPr>
          </a:p>
        </p:txBody>
      </p:sp>
      <p:sp>
        <p:nvSpPr>
          <p:cNvPr id="673" name="Google Shape;673;p38"/>
          <p:cNvSpPr/>
          <p:nvPr/>
        </p:nvSpPr>
        <p:spPr>
          <a:xfrm>
            <a:off x="5692140" y="1234440"/>
            <a:ext cx="2743200" cy="2297430"/>
          </a:xfrm>
          <a:prstGeom prst="roundRect">
            <a:avLst>
              <a:gd fmla="val 238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74" name="Google Shape;674;p38"/>
          <p:cNvSpPr/>
          <p:nvPr/>
        </p:nvSpPr>
        <p:spPr>
          <a:xfrm>
            <a:off x="5705856" y="1248156"/>
            <a:ext cx="41148" cy="226999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75" name="Google Shape;675;p38"/>
          <p:cNvSpPr/>
          <p:nvPr/>
        </p:nvSpPr>
        <p:spPr>
          <a:xfrm>
            <a:off x="5815584" y="1330452"/>
            <a:ext cx="25511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Країна Б: джерело доходу</a:t>
            </a:r>
            <a:endParaRPr sz="1300">
              <a:solidFill>
                <a:schemeClr val="dk1"/>
              </a:solidFill>
              <a:latin typeface="Arial"/>
              <a:ea typeface="Arial"/>
              <a:cs typeface="Arial"/>
              <a:sym typeface="Arial"/>
            </a:endParaRPr>
          </a:p>
        </p:txBody>
      </p:sp>
      <p:sp>
        <p:nvSpPr>
          <p:cNvPr id="676" name="Google Shape;676;p38"/>
          <p:cNvSpPr/>
          <p:nvPr/>
        </p:nvSpPr>
        <p:spPr>
          <a:xfrm>
            <a:off x="5815584" y="1591056"/>
            <a:ext cx="2551176" cy="18585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Держава, де виникає дохід або є місце діяльності, також вважає, що має право оподатковувати той самий прибуток.</a:t>
            </a:r>
            <a:endParaRPr sz="1100">
              <a:solidFill>
                <a:schemeClr val="dk1"/>
              </a:solidFill>
              <a:latin typeface="Arial"/>
              <a:ea typeface="Arial"/>
              <a:cs typeface="Arial"/>
              <a:sym typeface="Arial"/>
            </a:endParaRPr>
          </a:p>
        </p:txBody>
      </p:sp>
      <p:sp>
        <p:nvSpPr>
          <p:cNvPr id="677" name="Google Shape;677;p38"/>
          <p:cNvSpPr/>
          <p:nvPr/>
        </p:nvSpPr>
        <p:spPr>
          <a:xfrm>
            <a:off x="3669030" y="1954530"/>
            <a:ext cx="925830" cy="466344"/>
          </a:xfrm>
          <a:prstGeom prst="chevron">
            <a:avLst>
              <a:gd fmla="val 50000" name="adj"/>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78" name="Google Shape;678;p38"/>
          <p:cNvSpPr/>
          <p:nvPr/>
        </p:nvSpPr>
        <p:spPr>
          <a:xfrm>
            <a:off x="3429000" y="1577340"/>
            <a:ext cx="1371600" cy="19202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F5CC2"/>
              </a:buClr>
              <a:buSzPts val="1300"/>
              <a:buFont typeface="Play"/>
              <a:buNone/>
            </a:pPr>
            <a:r>
              <a:rPr b="1" lang="uk" sz="1300">
                <a:solidFill>
                  <a:srgbClr val="6F5CC2"/>
                </a:solidFill>
                <a:latin typeface="Play"/>
                <a:ea typeface="Play"/>
                <a:cs typeface="Play"/>
                <a:sym typeface="Play"/>
              </a:rPr>
              <a:t>ОДИН І ТОЙ САМИЙ ДОХІД</a:t>
            </a:r>
            <a:endParaRPr sz="1400">
              <a:solidFill>
                <a:schemeClr val="dk1"/>
              </a:solidFill>
              <a:latin typeface="Arial"/>
              <a:ea typeface="Arial"/>
              <a:cs typeface="Arial"/>
              <a:sym typeface="Arial"/>
            </a:endParaRPr>
          </a:p>
        </p:txBody>
      </p:sp>
      <p:sp>
        <p:nvSpPr>
          <p:cNvPr id="679" name="Google Shape;679;p38"/>
          <p:cNvSpPr/>
          <p:nvPr/>
        </p:nvSpPr>
        <p:spPr>
          <a:xfrm>
            <a:off x="1062990" y="3840480"/>
            <a:ext cx="7029450" cy="534924"/>
          </a:xfrm>
          <a:prstGeom prst="roundRect">
            <a:avLst>
              <a:gd fmla="val 6410"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80" name="Google Shape;680;p38"/>
          <p:cNvSpPr/>
          <p:nvPr/>
        </p:nvSpPr>
        <p:spPr>
          <a:xfrm>
            <a:off x="1303020" y="4032504"/>
            <a:ext cx="6549390"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Наслідок: зростання effective tax rate, погіршення cash-flow і зниження привабливості іноземної інвестиції.</a:t>
            </a:r>
            <a:endParaRPr sz="1400">
              <a:solidFill>
                <a:schemeClr val="dk1"/>
              </a:solidFill>
              <a:latin typeface="Arial"/>
              <a:ea typeface="Arial"/>
              <a:cs typeface="Arial"/>
              <a:sym typeface="Arial"/>
            </a:endParaRPr>
          </a:p>
        </p:txBody>
      </p:sp>
      <p:sp>
        <p:nvSpPr>
          <p:cNvPr id="681" name="Google Shape;681;p38"/>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подвійне оподаткування</a:t>
            </a:r>
            <a:endParaRPr sz="700">
              <a:solidFill>
                <a:schemeClr val="dk1"/>
              </a:solidFill>
              <a:latin typeface="Arial"/>
              <a:ea typeface="Arial"/>
              <a:cs typeface="Arial"/>
              <a:sym typeface="Arial"/>
            </a:endParaRPr>
          </a:p>
        </p:txBody>
      </p:sp>
      <p:sp>
        <p:nvSpPr>
          <p:cNvPr id="682" name="Google Shape;682;p38"/>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87" name="Shape 687"/>
        <p:cNvGrpSpPr/>
        <p:nvPr/>
      </p:nvGrpSpPr>
      <p:grpSpPr>
        <a:xfrm>
          <a:off x="0" y="0"/>
          <a:ext cx="0" cy="0"/>
          <a:chOff x="0" y="0"/>
          <a:chExt cx="0" cy="0"/>
        </a:xfrm>
      </p:grpSpPr>
      <p:sp>
        <p:nvSpPr>
          <p:cNvPr id="688" name="Google Shape;688;p39"/>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Як податкові угоди розподіляють податкові права</a:t>
            </a:r>
            <a:endParaRPr sz="1800">
              <a:solidFill>
                <a:schemeClr val="dk1"/>
              </a:solidFill>
              <a:latin typeface="Arial"/>
              <a:ea typeface="Arial"/>
              <a:cs typeface="Arial"/>
              <a:sym typeface="Arial"/>
            </a:endParaRPr>
          </a:p>
        </p:txBody>
      </p:sp>
      <p:sp>
        <p:nvSpPr>
          <p:cNvPr id="689" name="Google Shape;689;p39"/>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TAX TREATIES</a:t>
            </a:r>
            <a:endParaRPr sz="600">
              <a:solidFill>
                <a:schemeClr val="dk1"/>
              </a:solidFill>
              <a:latin typeface="Arial"/>
              <a:ea typeface="Arial"/>
              <a:cs typeface="Arial"/>
              <a:sym typeface="Arial"/>
            </a:endParaRPr>
          </a:p>
        </p:txBody>
      </p:sp>
      <p:sp>
        <p:nvSpPr>
          <p:cNvPr id="690" name="Google Shape;690;p39"/>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91" name="Google Shape;691;p39"/>
          <p:cNvSpPr/>
          <p:nvPr/>
        </p:nvSpPr>
        <p:spPr>
          <a:xfrm>
            <a:off x="651510" y="1083564"/>
            <a:ext cx="2434590" cy="113157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92" name="Google Shape;692;p39"/>
          <p:cNvSpPr/>
          <p:nvPr/>
        </p:nvSpPr>
        <p:spPr>
          <a:xfrm>
            <a:off x="665226" y="1097280"/>
            <a:ext cx="41148" cy="110413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93" name="Google Shape;693;p39"/>
          <p:cNvSpPr/>
          <p:nvPr/>
        </p:nvSpPr>
        <p:spPr>
          <a:xfrm>
            <a:off x="774954"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 Визначають резидентність</a:t>
            </a:r>
            <a:endParaRPr sz="1300">
              <a:solidFill>
                <a:schemeClr val="dk1"/>
              </a:solidFill>
              <a:latin typeface="Arial"/>
              <a:ea typeface="Arial"/>
              <a:cs typeface="Arial"/>
              <a:sym typeface="Arial"/>
            </a:endParaRPr>
          </a:p>
        </p:txBody>
      </p:sp>
      <p:sp>
        <p:nvSpPr>
          <p:cNvPr id="694" name="Google Shape;694;p39"/>
          <p:cNvSpPr/>
          <p:nvPr/>
        </p:nvSpPr>
        <p:spPr>
          <a:xfrm>
            <a:off x="774954" y="1440180"/>
            <a:ext cx="224256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Договір містить “tie-breaker” логіку або посилання на критерії, які допомагають уникнути подвійної резидентності.</a:t>
            </a:r>
            <a:endParaRPr sz="1100">
              <a:solidFill>
                <a:schemeClr val="dk1"/>
              </a:solidFill>
              <a:latin typeface="Arial"/>
              <a:ea typeface="Arial"/>
              <a:cs typeface="Arial"/>
              <a:sym typeface="Arial"/>
            </a:endParaRPr>
          </a:p>
        </p:txBody>
      </p:sp>
      <p:sp>
        <p:nvSpPr>
          <p:cNvPr id="695" name="Google Shape;695;p39"/>
          <p:cNvSpPr/>
          <p:nvPr/>
        </p:nvSpPr>
        <p:spPr>
          <a:xfrm>
            <a:off x="3360420" y="1083564"/>
            <a:ext cx="2434590" cy="113157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96" name="Google Shape;696;p39"/>
          <p:cNvSpPr/>
          <p:nvPr/>
        </p:nvSpPr>
        <p:spPr>
          <a:xfrm>
            <a:off x="3374136" y="1097280"/>
            <a:ext cx="41148" cy="110413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697" name="Google Shape;697;p39"/>
          <p:cNvSpPr/>
          <p:nvPr/>
        </p:nvSpPr>
        <p:spPr>
          <a:xfrm>
            <a:off x="3483864"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 Розподіляють право на CIT</a:t>
            </a:r>
            <a:endParaRPr sz="1300">
              <a:solidFill>
                <a:schemeClr val="dk1"/>
              </a:solidFill>
              <a:latin typeface="Arial"/>
              <a:ea typeface="Arial"/>
              <a:cs typeface="Arial"/>
              <a:sym typeface="Arial"/>
            </a:endParaRPr>
          </a:p>
        </p:txBody>
      </p:sp>
      <p:sp>
        <p:nvSpPr>
          <p:cNvPr id="698" name="Google Shape;698;p39"/>
          <p:cNvSpPr/>
          <p:nvPr/>
        </p:nvSpPr>
        <p:spPr>
          <a:xfrm>
            <a:off x="3483864" y="1440180"/>
            <a:ext cx="224256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З’ясовують, де має оподатковуватися прибуток від підприємницької діяльності і за яких умов виникає PE.</a:t>
            </a:r>
            <a:endParaRPr sz="1100">
              <a:solidFill>
                <a:schemeClr val="dk1"/>
              </a:solidFill>
              <a:latin typeface="Arial"/>
              <a:ea typeface="Arial"/>
              <a:cs typeface="Arial"/>
              <a:sym typeface="Arial"/>
            </a:endParaRPr>
          </a:p>
        </p:txBody>
      </p:sp>
      <p:sp>
        <p:nvSpPr>
          <p:cNvPr id="699" name="Google Shape;699;p39"/>
          <p:cNvSpPr/>
          <p:nvPr/>
        </p:nvSpPr>
        <p:spPr>
          <a:xfrm>
            <a:off x="6069330" y="1083564"/>
            <a:ext cx="2434590" cy="113157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00" name="Google Shape;700;p39"/>
          <p:cNvSpPr/>
          <p:nvPr/>
        </p:nvSpPr>
        <p:spPr>
          <a:xfrm>
            <a:off x="6083046" y="1097280"/>
            <a:ext cx="41148" cy="110413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01" name="Google Shape;701;p39"/>
          <p:cNvSpPr/>
          <p:nvPr/>
        </p:nvSpPr>
        <p:spPr>
          <a:xfrm>
            <a:off x="6192774"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3. Обмежують WHT</a:t>
            </a:r>
            <a:endParaRPr sz="1300">
              <a:solidFill>
                <a:schemeClr val="dk1"/>
              </a:solidFill>
              <a:latin typeface="Arial"/>
              <a:ea typeface="Arial"/>
              <a:cs typeface="Arial"/>
              <a:sym typeface="Arial"/>
            </a:endParaRPr>
          </a:p>
        </p:txBody>
      </p:sp>
      <p:sp>
        <p:nvSpPr>
          <p:cNvPr id="702" name="Google Shape;702;p39"/>
          <p:cNvSpPr/>
          <p:nvPr/>
        </p:nvSpPr>
        <p:spPr>
          <a:xfrm>
            <a:off x="6192774" y="1440180"/>
            <a:ext cx="224256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Часто знижують ставки утримання на дивіденди, проценти і роялті у транскордонних виплатах.</a:t>
            </a:r>
            <a:endParaRPr sz="1100">
              <a:solidFill>
                <a:schemeClr val="dk1"/>
              </a:solidFill>
              <a:latin typeface="Arial"/>
              <a:ea typeface="Arial"/>
              <a:cs typeface="Arial"/>
              <a:sym typeface="Arial"/>
            </a:endParaRPr>
          </a:p>
        </p:txBody>
      </p:sp>
      <p:sp>
        <p:nvSpPr>
          <p:cNvPr id="703" name="Google Shape;703;p39"/>
          <p:cNvSpPr/>
          <p:nvPr/>
        </p:nvSpPr>
        <p:spPr>
          <a:xfrm>
            <a:off x="1440180" y="2674620"/>
            <a:ext cx="6275070" cy="120015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04" name="Google Shape;704;p39"/>
          <p:cNvSpPr/>
          <p:nvPr/>
        </p:nvSpPr>
        <p:spPr>
          <a:xfrm>
            <a:off x="1453896" y="2688336"/>
            <a:ext cx="41148" cy="117271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05" name="Google Shape;705;p39"/>
          <p:cNvSpPr/>
          <p:nvPr/>
        </p:nvSpPr>
        <p:spPr>
          <a:xfrm>
            <a:off x="1563624" y="2770632"/>
            <a:ext cx="60830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4. Дають механізм усунення подвійного оподаткування</a:t>
            </a:r>
            <a:endParaRPr sz="1300">
              <a:solidFill>
                <a:schemeClr val="dk1"/>
              </a:solidFill>
              <a:latin typeface="Arial"/>
              <a:ea typeface="Arial"/>
              <a:cs typeface="Arial"/>
              <a:sym typeface="Arial"/>
            </a:endParaRPr>
          </a:p>
        </p:txBody>
      </p:sp>
      <p:sp>
        <p:nvSpPr>
          <p:cNvPr id="706" name="Google Shape;706;p39"/>
          <p:cNvSpPr/>
          <p:nvPr/>
        </p:nvSpPr>
        <p:spPr>
          <a:xfrm>
            <a:off x="1563624" y="3031236"/>
            <a:ext cx="608304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Через credit method, exemption method або інші механізми угода дозволяє країні резидентності врахувати податок, сплачений за кордоном, або відмовитися від оподаткування певного доходу.</a:t>
            </a:r>
            <a:endParaRPr sz="1100">
              <a:solidFill>
                <a:schemeClr val="dk1"/>
              </a:solidFill>
              <a:latin typeface="Arial"/>
              <a:ea typeface="Arial"/>
              <a:cs typeface="Arial"/>
              <a:sym typeface="Arial"/>
            </a:endParaRPr>
          </a:p>
        </p:txBody>
      </p:sp>
      <p:sp>
        <p:nvSpPr>
          <p:cNvPr id="707" name="Google Shape;707;p39"/>
          <p:cNvSpPr/>
          <p:nvPr/>
        </p:nvSpPr>
        <p:spPr>
          <a:xfrm>
            <a:off x="720090" y="4149090"/>
            <a:ext cx="7680960" cy="20574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Податковий договір не “скасовує” податки. Він визначає, хто, коли і в якій мірі має право їх стягувати.</a:t>
            </a:r>
            <a:endParaRPr sz="1400">
              <a:solidFill>
                <a:schemeClr val="dk1"/>
              </a:solidFill>
              <a:latin typeface="Arial"/>
              <a:ea typeface="Arial"/>
              <a:cs typeface="Arial"/>
              <a:sym typeface="Arial"/>
            </a:endParaRPr>
          </a:p>
        </p:txBody>
      </p:sp>
      <p:sp>
        <p:nvSpPr>
          <p:cNvPr id="708" name="Google Shape;708;p39"/>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дія tax treaties</a:t>
            </a:r>
            <a:endParaRPr sz="700">
              <a:solidFill>
                <a:schemeClr val="dk1"/>
              </a:solidFill>
              <a:latin typeface="Arial"/>
              <a:ea typeface="Arial"/>
              <a:cs typeface="Arial"/>
              <a:sym typeface="Arial"/>
            </a:endParaRPr>
          </a:p>
        </p:txBody>
      </p:sp>
      <p:sp>
        <p:nvSpPr>
          <p:cNvPr id="709" name="Google Shape;709;p39"/>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14" name="Shape 714"/>
        <p:cNvGrpSpPr/>
        <p:nvPr/>
      </p:nvGrpSpPr>
      <p:grpSpPr>
        <a:xfrm>
          <a:off x="0" y="0"/>
          <a:ext cx="0" cy="0"/>
          <a:chOff x="0" y="0"/>
          <a:chExt cx="0" cy="0"/>
        </a:xfrm>
      </p:grpSpPr>
      <p:sp>
        <p:nvSpPr>
          <p:cNvPr id="715" name="Google Shape;715;p40"/>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Таблиця 6.3. Вплив податкових угод на бізнес</a:t>
            </a:r>
            <a:endParaRPr sz="2100">
              <a:solidFill>
                <a:schemeClr val="dk1"/>
              </a:solidFill>
              <a:latin typeface="Arial"/>
              <a:ea typeface="Arial"/>
              <a:cs typeface="Arial"/>
              <a:sym typeface="Arial"/>
            </a:endParaRPr>
          </a:p>
        </p:txBody>
      </p:sp>
      <p:sp>
        <p:nvSpPr>
          <p:cNvPr id="716" name="Google Shape;716;p40"/>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ЛЕКЦІЙНИЙ МАТЕРІАЛ</a:t>
            </a:r>
            <a:endParaRPr sz="600">
              <a:solidFill>
                <a:schemeClr val="dk1"/>
              </a:solidFill>
              <a:latin typeface="Arial"/>
              <a:ea typeface="Arial"/>
              <a:cs typeface="Arial"/>
              <a:sym typeface="Arial"/>
            </a:endParaRPr>
          </a:p>
        </p:txBody>
      </p:sp>
      <p:sp>
        <p:nvSpPr>
          <p:cNvPr id="717" name="Google Shape;717;p40"/>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718" name="Google Shape;718;p40"/>
          <p:cNvGraphicFramePr/>
          <p:nvPr/>
        </p:nvGraphicFramePr>
        <p:xfrm>
          <a:off x="582930" y="1069848"/>
          <a:ext cx="3000000" cy="3000000"/>
        </p:xfrm>
        <a:graphic>
          <a:graphicData uri="http://schemas.openxmlformats.org/drawingml/2006/table">
            <a:tbl>
              <a:tblPr>
                <a:noFill/>
                <a:tableStyleId>{00ADFBC6-A329-4E2D-AB66-D3088D95A76A}</a:tableStyleId>
              </a:tblPr>
              <a:tblGrid>
                <a:gridCol w="2057400"/>
                <a:gridCol w="3291825"/>
              </a:tblGrid>
              <a:tr h="493775">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Фактор</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Вплив на компанії</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937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Уникнення подвійного оподаткування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Зниження податкового навантаження та стабілізація after-tax return міжнародної операції.</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937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Зниження ставок на міжнародні платежі</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Оптимізація витрат на дивіденди, проценти, роялті та інші транскордонні виплати.</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937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Прозорість податкових зобов’язань</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Мінімізація спорів, краща передбачуваність планування і підвищення довіри інвесторів.</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719" name="Google Shape;719;p40"/>
          <p:cNvSpPr/>
          <p:nvPr/>
        </p:nvSpPr>
        <p:spPr>
          <a:xfrm>
            <a:off x="6172200" y="1097280"/>
            <a:ext cx="222885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20" name="Google Shape;720;p40"/>
          <p:cNvSpPr/>
          <p:nvPr/>
        </p:nvSpPr>
        <p:spPr>
          <a:xfrm>
            <a:off x="6185916" y="1110996"/>
            <a:ext cx="41148" cy="103555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21" name="Google Shape;721;p40"/>
          <p:cNvSpPr/>
          <p:nvPr/>
        </p:nvSpPr>
        <p:spPr>
          <a:xfrm>
            <a:off x="6295644" y="1193292"/>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Пастка для практики</a:t>
            </a:r>
            <a:endParaRPr sz="1300">
              <a:solidFill>
                <a:schemeClr val="dk1"/>
              </a:solidFill>
              <a:latin typeface="Arial"/>
              <a:ea typeface="Arial"/>
              <a:cs typeface="Arial"/>
              <a:sym typeface="Arial"/>
            </a:endParaRPr>
          </a:p>
        </p:txBody>
      </p:sp>
      <p:sp>
        <p:nvSpPr>
          <p:cNvPr id="722" name="Google Shape;722;p40"/>
          <p:cNvSpPr/>
          <p:nvPr/>
        </p:nvSpPr>
        <p:spPr>
          <a:xfrm>
            <a:off x="6295644" y="1453896"/>
            <a:ext cx="203682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Наявність договору ще не означає автоматичну пільгу. Бізнес повинен виконати умови бенефіціарного власника, документування та anti-abuse rules.</a:t>
            </a:r>
            <a:endParaRPr sz="1100">
              <a:solidFill>
                <a:schemeClr val="dk1"/>
              </a:solidFill>
              <a:latin typeface="Arial"/>
              <a:ea typeface="Arial"/>
              <a:cs typeface="Arial"/>
              <a:sym typeface="Arial"/>
            </a:endParaRPr>
          </a:p>
        </p:txBody>
      </p:sp>
      <p:sp>
        <p:nvSpPr>
          <p:cNvPr id="723" name="Google Shape;723;p40"/>
          <p:cNvSpPr/>
          <p:nvPr/>
        </p:nvSpPr>
        <p:spPr>
          <a:xfrm>
            <a:off x="6172200" y="2345436"/>
            <a:ext cx="2228850" cy="1405890"/>
          </a:xfrm>
          <a:prstGeom prst="roundRect">
            <a:avLst>
              <a:gd fmla="val 390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24" name="Google Shape;724;p40"/>
          <p:cNvSpPr/>
          <p:nvPr/>
        </p:nvSpPr>
        <p:spPr>
          <a:xfrm>
            <a:off x="6185916" y="2359152"/>
            <a:ext cx="41148" cy="137845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25" name="Google Shape;725;p40"/>
          <p:cNvSpPr/>
          <p:nvPr/>
        </p:nvSpPr>
        <p:spPr>
          <a:xfrm>
            <a:off x="6295644" y="2441448"/>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Перевага для кейсу UkrPack</a:t>
            </a:r>
            <a:endParaRPr sz="1300">
              <a:solidFill>
                <a:schemeClr val="dk1"/>
              </a:solidFill>
              <a:latin typeface="Arial"/>
              <a:ea typeface="Arial"/>
              <a:cs typeface="Arial"/>
              <a:sym typeface="Arial"/>
            </a:endParaRPr>
          </a:p>
        </p:txBody>
      </p:sp>
      <p:sp>
        <p:nvSpPr>
          <p:cNvPr id="726" name="Google Shape;726;p40"/>
          <p:cNvSpPr/>
          <p:nvPr/>
        </p:nvSpPr>
        <p:spPr>
          <a:xfrm>
            <a:off x="6295644" y="2702052"/>
            <a:ext cx="2036826" cy="9669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Якщо структура платежів між Україною та країною ринку-покупця продумана правильно, компанія зменшує ризик подвійного оподаткування і може краще прогнозувати маржу.</a:t>
            </a:r>
            <a:endParaRPr sz="1100">
              <a:solidFill>
                <a:schemeClr val="dk1"/>
              </a:solidFill>
              <a:latin typeface="Arial"/>
              <a:ea typeface="Arial"/>
              <a:cs typeface="Arial"/>
              <a:sym typeface="Arial"/>
            </a:endParaRPr>
          </a:p>
        </p:txBody>
      </p:sp>
      <p:sp>
        <p:nvSpPr>
          <p:cNvPr id="727" name="Google Shape;727;p40"/>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таблиця 6.3</a:t>
            </a:r>
            <a:endParaRPr sz="700">
              <a:solidFill>
                <a:schemeClr val="dk1"/>
              </a:solidFill>
              <a:latin typeface="Arial"/>
              <a:ea typeface="Arial"/>
              <a:cs typeface="Arial"/>
              <a:sym typeface="Arial"/>
            </a:endParaRPr>
          </a:p>
        </p:txBody>
      </p:sp>
      <p:sp>
        <p:nvSpPr>
          <p:cNvPr id="728" name="Google Shape;728;p40"/>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33" name="Shape 733"/>
        <p:cNvGrpSpPr/>
        <p:nvPr/>
      </p:nvGrpSpPr>
      <p:grpSpPr>
        <a:xfrm>
          <a:off x="0" y="0"/>
          <a:ext cx="0" cy="0"/>
          <a:chOff x="0" y="0"/>
          <a:chExt cx="0" cy="0"/>
        </a:xfrm>
      </p:grpSpPr>
      <p:sp>
        <p:nvSpPr>
          <p:cNvPr id="734" name="Google Shape;734;p41"/>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Treaty shopping, beneficial ownership і Principal Purpose Test</a:t>
            </a:r>
            <a:endParaRPr sz="1800">
              <a:solidFill>
                <a:schemeClr val="dk1"/>
              </a:solidFill>
              <a:latin typeface="Arial"/>
              <a:ea typeface="Arial"/>
              <a:cs typeface="Arial"/>
              <a:sym typeface="Arial"/>
            </a:endParaRPr>
          </a:p>
        </p:txBody>
      </p:sp>
      <p:sp>
        <p:nvSpPr>
          <p:cNvPr id="735" name="Google Shape;735;p41"/>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ANTI-ABUSE</a:t>
            </a:r>
            <a:endParaRPr sz="600">
              <a:solidFill>
                <a:schemeClr val="dk1"/>
              </a:solidFill>
              <a:latin typeface="Arial"/>
              <a:ea typeface="Arial"/>
              <a:cs typeface="Arial"/>
              <a:sym typeface="Arial"/>
            </a:endParaRPr>
          </a:p>
        </p:txBody>
      </p:sp>
      <p:sp>
        <p:nvSpPr>
          <p:cNvPr id="736" name="Google Shape;736;p41"/>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37" name="Google Shape;737;p41"/>
          <p:cNvSpPr/>
          <p:nvPr/>
        </p:nvSpPr>
        <p:spPr>
          <a:xfrm>
            <a:off x="651510" y="1131570"/>
            <a:ext cx="2366010" cy="219456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38" name="Google Shape;738;p41"/>
          <p:cNvSpPr/>
          <p:nvPr/>
        </p:nvSpPr>
        <p:spPr>
          <a:xfrm>
            <a:off x="665226" y="1145286"/>
            <a:ext cx="41148" cy="216712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39" name="Google Shape;739;p41"/>
          <p:cNvSpPr/>
          <p:nvPr/>
        </p:nvSpPr>
        <p:spPr>
          <a:xfrm>
            <a:off x="774954" y="122758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таке treaty shopping</a:t>
            </a:r>
            <a:endParaRPr sz="1300">
              <a:solidFill>
                <a:schemeClr val="dk1"/>
              </a:solidFill>
              <a:latin typeface="Arial"/>
              <a:ea typeface="Arial"/>
              <a:cs typeface="Arial"/>
              <a:sym typeface="Arial"/>
            </a:endParaRPr>
          </a:p>
        </p:txBody>
      </p:sp>
      <p:sp>
        <p:nvSpPr>
          <p:cNvPr id="740" name="Google Shape;740;p41"/>
          <p:cNvSpPr/>
          <p:nvPr/>
        </p:nvSpPr>
        <p:spPr>
          <a:xfrm>
            <a:off x="774954" y="1488186"/>
            <a:ext cx="2173986" cy="175564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Спроба опосередковано отримати вигоди договору між двома юрисдикціями через структуру, резидент якої насправді не є адресатом цих вигід.</a:t>
            </a:r>
            <a:endParaRPr sz="1100">
              <a:solidFill>
                <a:schemeClr val="dk1"/>
              </a:solidFill>
              <a:latin typeface="Arial"/>
              <a:ea typeface="Arial"/>
              <a:cs typeface="Arial"/>
              <a:sym typeface="Arial"/>
            </a:endParaRPr>
          </a:p>
        </p:txBody>
      </p:sp>
      <p:sp>
        <p:nvSpPr>
          <p:cNvPr id="741" name="Google Shape;741;p41"/>
          <p:cNvSpPr/>
          <p:nvPr/>
        </p:nvSpPr>
        <p:spPr>
          <a:xfrm>
            <a:off x="3360420" y="1131570"/>
            <a:ext cx="2366010" cy="219456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42" name="Google Shape;742;p41"/>
          <p:cNvSpPr/>
          <p:nvPr/>
        </p:nvSpPr>
        <p:spPr>
          <a:xfrm>
            <a:off x="3374136" y="1145286"/>
            <a:ext cx="41148" cy="216712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43" name="Google Shape;743;p41"/>
          <p:cNvSpPr/>
          <p:nvPr/>
        </p:nvSpPr>
        <p:spPr>
          <a:xfrm>
            <a:off x="3483864" y="122758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це проблема</a:t>
            </a:r>
            <a:endParaRPr sz="1300">
              <a:solidFill>
                <a:schemeClr val="dk1"/>
              </a:solidFill>
              <a:latin typeface="Arial"/>
              <a:ea typeface="Arial"/>
              <a:cs typeface="Arial"/>
              <a:sym typeface="Arial"/>
            </a:endParaRPr>
          </a:p>
        </p:txBody>
      </p:sp>
      <p:sp>
        <p:nvSpPr>
          <p:cNvPr id="744" name="Google Shape;744;p41"/>
          <p:cNvSpPr/>
          <p:nvPr/>
        </p:nvSpPr>
        <p:spPr>
          <a:xfrm>
            <a:off x="3483864" y="1488186"/>
            <a:ext cx="2173986" cy="175564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Такі структури підривають баланс договору, зменшують податкові надходження і можуть призводити до нецільового неналежного зниження оподаткування.</a:t>
            </a:r>
            <a:endParaRPr sz="1100">
              <a:solidFill>
                <a:schemeClr val="dk1"/>
              </a:solidFill>
              <a:latin typeface="Arial"/>
              <a:ea typeface="Arial"/>
              <a:cs typeface="Arial"/>
              <a:sym typeface="Arial"/>
            </a:endParaRPr>
          </a:p>
        </p:txBody>
      </p:sp>
      <p:sp>
        <p:nvSpPr>
          <p:cNvPr id="745" name="Google Shape;745;p41"/>
          <p:cNvSpPr/>
          <p:nvPr/>
        </p:nvSpPr>
        <p:spPr>
          <a:xfrm>
            <a:off x="6069330" y="1131570"/>
            <a:ext cx="2366010" cy="219456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46" name="Google Shape;746;p41"/>
          <p:cNvSpPr/>
          <p:nvPr/>
        </p:nvSpPr>
        <p:spPr>
          <a:xfrm>
            <a:off x="6083046" y="1145286"/>
            <a:ext cx="41148" cy="216712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47" name="Google Shape;747;p41"/>
          <p:cNvSpPr/>
          <p:nvPr/>
        </p:nvSpPr>
        <p:spPr>
          <a:xfrm>
            <a:off x="6192774" y="122758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Як реагують договори</a:t>
            </a:r>
            <a:endParaRPr sz="1300">
              <a:solidFill>
                <a:schemeClr val="dk1"/>
              </a:solidFill>
              <a:latin typeface="Arial"/>
              <a:ea typeface="Arial"/>
              <a:cs typeface="Arial"/>
              <a:sym typeface="Arial"/>
            </a:endParaRPr>
          </a:p>
        </p:txBody>
      </p:sp>
      <p:sp>
        <p:nvSpPr>
          <p:cNvPr id="748" name="Google Shape;748;p41"/>
          <p:cNvSpPr/>
          <p:nvPr/>
        </p:nvSpPr>
        <p:spPr>
          <a:xfrm>
            <a:off x="6192774" y="1488186"/>
            <a:ext cx="2173986" cy="175564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ОЕСР просуває anti-abuse clauses: principal purpose test (PPT), limitation on benefits (LOB), вимоги до beneficial ownership та substance.</a:t>
            </a:r>
            <a:endParaRPr sz="1100">
              <a:solidFill>
                <a:schemeClr val="dk1"/>
              </a:solidFill>
              <a:latin typeface="Arial"/>
              <a:ea typeface="Arial"/>
              <a:cs typeface="Arial"/>
              <a:sym typeface="Arial"/>
            </a:endParaRPr>
          </a:p>
        </p:txBody>
      </p:sp>
      <p:sp>
        <p:nvSpPr>
          <p:cNvPr id="749" name="Google Shape;749;p41"/>
          <p:cNvSpPr/>
          <p:nvPr/>
        </p:nvSpPr>
        <p:spPr>
          <a:xfrm>
            <a:off x="960125" y="3737594"/>
            <a:ext cx="7132200" cy="913200"/>
          </a:xfrm>
          <a:prstGeom prst="roundRect">
            <a:avLst>
              <a:gd fmla="val 7059"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50" name="Google Shape;750;p41"/>
          <p:cNvSpPr/>
          <p:nvPr/>
        </p:nvSpPr>
        <p:spPr>
          <a:xfrm>
            <a:off x="1165860" y="3943350"/>
            <a:ext cx="6720840"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Після BEPS питання звучить не “чи дає договір пільгу?”, а “чи має бізнес економічне право на цю пільгу?”.</a:t>
            </a:r>
            <a:endParaRPr sz="1500">
              <a:solidFill>
                <a:schemeClr val="dk1"/>
              </a:solidFill>
              <a:latin typeface="Arial"/>
              <a:ea typeface="Arial"/>
              <a:cs typeface="Arial"/>
              <a:sym typeface="Arial"/>
            </a:endParaRPr>
          </a:p>
        </p:txBody>
      </p:sp>
      <p:sp>
        <p:nvSpPr>
          <p:cNvPr id="751" name="Google Shape;751;p41"/>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anti-abuse rules</a:t>
            </a:r>
            <a:endParaRPr sz="700">
              <a:solidFill>
                <a:schemeClr val="dk1"/>
              </a:solidFill>
              <a:latin typeface="Arial"/>
              <a:ea typeface="Arial"/>
              <a:cs typeface="Arial"/>
              <a:sym typeface="Arial"/>
            </a:endParaRPr>
          </a:p>
        </p:txBody>
      </p:sp>
      <p:sp>
        <p:nvSpPr>
          <p:cNvPr id="752" name="Google Shape;752;p41"/>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57" name="Shape 757"/>
        <p:cNvGrpSpPr/>
        <p:nvPr/>
      </p:nvGrpSpPr>
      <p:grpSpPr>
        <a:xfrm>
          <a:off x="0" y="0"/>
          <a:ext cx="0" cy="0"/>
          <a:chOff x="0" y="0"/>
          <a:chExt cx="0" cy="0"/>
        </a:xfrm>
      </p:grpSpPr>
      <p:sp>
        <p:nvSpPr>
          <p:cNvPr id="758" name="Google Shape;758;p42"/>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Трансфертне ціноутворення: де “живе” прибуток групи</a:t>
            </a:r>
            <a:endParaRPr sz="1800">
              <a:solidFill>
                <a:schemeClr val="dk1"/>
              </a:solidFill>
              <a:latin typeface="Arial"/>
              <a:ea typeface="Arial"/>
              <a:cs typeface="Arial"/>
              <a:sym typeface="Arial"/>
            </a:endParaRPr>
          </a:p>
        </p:txBody>
      </p:sp>
      <p:sp>
        <p:nvSpPr>
          <p:cNvPr id="759" name="Google Shape;759;p42"/>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TRANSFER PRICING</a:t>
            </a:r>
            <a:endParaRPr sz="600">
              <a:solidFill>
                <a:schemeClr val="dk1"/>
              </a:solidFill>
              <a:latin typeface="Arial"/>
              <a:ea typeface="Arial"/>
              <a:cs typeface="Arial"/>
              <a:sym typeface="Arial"/>
            </a:endParaRPr>
          </a:p>
        </p:txBody>
      </p:sp>
      <p:sp>
        <p:nvSpPr>
          <p:cNvPr id="760" name="Google Shape;760;p42"/>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61" name="Google Shape;761;p42"/>
          <p:cNvSpPr/>
          <p:nvPr/>
        </p:nvSpPr>
        <p:spPr>
          <a:xfrm>
            <a:off x="617220" y="1131570"/>
            <a:ext cx="1783080" cy="857250"/>
          </a:xfrm>
          <a:prstGeom prst="roundRect">
            <a:avLst>
              <a:gd fmla="val 4000" name="adj"/>
            </a:avLst>
          </a:prstGeom>
          <a:solidFill>
            <a:srgbClr val="FFFFFF"/>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62" name="Google Shape;762;p42"/>
          <p:cNvSpPr/>
          <p:nvPr/>
        </p:nvSpPr>
        <p:spPr>
          <a:xfrm>
            <a:off x="822960" y="1371600"/>
            <a:ext cx="1371600" cy="27432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Материнська</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компанія</a:t>
            </a:r>
            <a:endParaRPr sz="1500">
              <a:solidFill>
                <a:schemeClr val="dk1"/>
              </a:solidFill>
              <a:latin typeface="Arial"/>
              <a:ea typeface="Arial"/>
              <a:cs typeface="Arial"/>
              <a:sym typeface="Arial"/>
            </a:endParaRPr>
          </a:p>
        </p:txBody>
      </p:sp>
      <p:sp>
        <p:nvSpPr>
          <p:cNvPr id="763" name="Google Shape;763;p42"/>
          <p:cNvSpPr/>
          <p:nvPr/>
        </p:nvSpPr>
        <p:spPr>
          <a:xfrm>
            <a:off x="3689604" y="822960"/>
            <a:ext cx="1783080" cy="857250"/>
          </a:xfrm>
          <a:prstGeom prst="roundRect">
            <a:avLst>
              <a:gd fmla="val 4000" name="adj"/>
            </a:avLst>
          </a:prstGeom>
          <a:solidFill>
            <a:srgbClr val="FFFFFF"/>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64" name="Google Shape;764;p42"/>
          <p:cNvSpPr/>
          <p:nvPr/>
        </p:nvSpPr>
        <p:spPr>
          <a:xfrm>
            <a:off x="3909060" y="1062990"/>
            <a:ext cx="1371600" cy="27432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Виробник</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(Україна)</a:t>
            </a:r>
            <a:endParaRPr sz="1500">
              <a:solidFill>
                <a:schemeClr val="dk1"/>
              </a:solidFill>
              <a:latin typeface="Arial"/>
              <a:ea typeface="Arial"/>
              <a:cs typeface="Arial"/>
              <a:sym typeface="Arial"/>
            </a:endParaRPr>
          </a:p>
        </p:txBody>
      </p:sp>
      <p:sp>
        <p:nvSpPr>
          <p:cNvPr id="765" name="Google Shape;765;p42"/>
          <p:cNvSpPr/>
          <p:nvPr/>
        </p:nvSpPr>
        <p:spPr>
          <a:xfrm>
            <a:off x="3689604" y="2160270"/>
            <a:ext cx="1783080" cy="857250"/>
          </a:xfrm>
          <a:prstGeom prst="roundRect">
            <a:avLst>
              <a:gd fmla="val 4000" name="adj"/>
            </a:avLst>
          </a:prstGeom>
          <a:solidFill>
            <a:srgbClr val="FFFFFF"/>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66" name="Google Shape;766;p42"/>
          <p:cNvSpPr/>
          <p:nvPr/>
        </p:nvSpPr>
        <p:spPr>
          <a:xfrm>
            <a:off x="3909060" y="2400300"/>
            <a:ext cx="1371600" cy="27432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Дистриб’ютор</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(ЄС)</a:t>
            </a:r>
            <a:endParaRPr sz="1500">
              <a:solidFill>
                <a:schemeClr val="dk1"/>
              </a:solidFill>
              <a:latin typeface="Arial"/>
              <a:ea typeface="Arial"/>
              <a:cs typeface="Arial"/>
              <a:sym typeface="Arial"/>
            </a:endParaRPr>
          </a:p>
        </p:txBody>
      </p:sp>
      <p:sp>
        <p:nvSpPr>
          <p:cNvPr id="767" name="Google Shape;767;p42"/>
          <p:cNvSpPr/>
          <p:nvPr/>
        </p:nvSpPr>
        <p:spPr>
          <a:xfrm>
            <a:off x="6755130" y="1495044"/>
            <a:ext cx="1783080" cy="857250"/>
          </a:xfrm>
          <a:prstGeom prst="roundRect">
            <a:avLst>
              <a:gd fmla="val 4000" name="adj"/>
            </a:avLst>
          </a:prstGeom>
          <a:solidFill>
            <a:srgbClr val="FFFFFF"/>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68" name="Google Shape;768;p42"/>
          <p:cNvSpPr/>
          <p:nvPr/>
        </p:nvSpPr>
        <p:spPr>
          <a:xfrm>
            <a:off x="6960870" y="1735074"/>
            <a:ext cx="1371600" cy="27432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Сервісний центр</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(Польща)</a:t>
            </a:r>
            <a:endParaRPr sz="1500">
              <a:solidFill>
                <a:schemeClr val="dk1"/>
              </a:solidFill>
              <a:latin typeface="Arial"/>
              <a:ea typeface="Arial"/>
              <a:cs typeface="Arial"/>
              <a:sym typeface="Arial"/>
            </a:endParaRPr>
          </a:p>
        </p:txBody>
      </p:sp>
      <p:cxnSp>
        <p:nvCxnSpPr>
          <p:cNvPr id="769" name="Google Shape;769;p42"/>
          <p:cNvCxnSpPr/>
          <p:nvPr/>
        </p:nvCxnSpPr>
        <p:spPr>
          <a:xfrm flipH="1" rot="10800000">
            <a:off x="2434590" y="1323594"/>
            <a:ext cx="1152144" cy="240030"/>
          </a:xfrm>
          <a:prstGeom prst="straightConnector1">
            <a:avLst/>
          </a:prstGeom>
          <a:noFill/>
          <a:ln cap="flat" cmpd="sng" w="12700">
            <a:solidFill>
              <a:srgbClr val="D9E1EC"/>
            </a:solidFill>
            <a:prstDash val="solid"/>
            <a:round/>
            <a:headEnd len="sm" w="sm" type="none"/>
            <a:tailEnd len="med" w="med" type="triangle"/>
          </a:ln>
        </p:spPr>
      </p:cxnSp>
      <p:cxnSp>
        <p:nvCxnSpPr>
          <p:cNvPr id="770" name="Google Shape;770;p42"/>
          <p:cNvCxnSpPr/>
          <p:nvPr/>
        </p:nvCxnSpPr>
        <p:spPr>
          <a:xfrm>
            <a:off x="2434590" y="1563624"/>
            <a:ext cx="1152144" cy="1062990"/>
          </a:xfrm>
          <a:prstGeom prst="straightConnector1">
            <a:avLst/>
          </a:prstGeom>
          <a:noFill/>
          <a:ln cap="flat" cmpd="sng" w="12700">
            <a:solidFill>
              <a:srgbClr val="D9E1EC"/>
            </a:solidFill>
            <a:prstDash val="solid"/>
            <a:round/>
            <a:headEnd len="sm" w="sm" type="none"/>
            <a:tailEnd len="med" w="med" type="triangle"/>
          </a:ln>
        </p:spPr>
      </p:cxnSp>
      <p:cxnSp>
        <p:nvCxnSpPr>
          <p:cNvPr id="771" name="Google Shape;771;p42"/>
          <p:cNvCxnSpPr/>
          <p:nvPr/>
        </p:nvCxnSpPr>
        <p:spPr>
          <a:xfrm>
            <a:off x="5472684" y="1954530"/>
            <a:ext cx="1110996" cy="0"/>
          </a:xfrm>
          <a:prstGeom prst="straightConnector1">
            <a:avLst/>
          </a:prstGeom>
          <a:noFill/>
          <a:ln cap="flat" cmpd="sng" w="12700">
            <a:solidFill>
              <a:srgbClr val="D9E1EC"/>
            </a:solidFill>
            <a:prstDash val="solid"/>
            <a:round/>
            <a:headEnd len="sm" w="sm" type="none"/>
            <a:tailEnd len="med" w="med" type="triangle"/>
          </a:ln>
        </p:spPr>
      </p:cxnSp>
      <p:sp>
        <p:nvSpPr>
          <p:cNvPr id="772" name="Google Shape;772;p42"/>
          <p:cNvSpPr/>
          <p:nvPr/>
        </p:nvSpPr>
        <p:spPr>
          <a:xfrm>
            <a:off x="2551176" y="1042416"/>
            <a:ext cx="720090" cy="178308"/>
          </a:xfrm>
          <a:prstGeom prst="roundRect">
            <a:avLst>
              <a:gd fmla="val 38462"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73" name="Google Shape;773;p42"/>
          <p:cNvSpPr/>
          <p:nvPr/>
        </p:nvSpPr>
        <p:spPr>
          <a:xfrm>
            <a:off x="2551176" y="1083564"/>
            <a:ext cx="720090" cy="9601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Ліцензія</a:t>
            </a:r>
            <a:endParaRPr sz="800">
              <a:solidFill>
                <a:schemeClr val="dk1"/>
              </a:solidFill>
              <a:latin typeface="Arial"/>
              <a:ea typeface="Arial"/>
              <a:cs typeface="Arial"/>
              <a:sym typeface="Arial"/>
            </a:endParaRPr>
          </a:p>
        </p:txBody>
      </p:sp>
      <p:sp>
        <p:nvSpPr>
          <p:cNvPr id="774" name="Google Shape;774;p42"/>
          <p:cNvSpPr/>
          <p:nvPr/>
        </p:nvSpPr>
        <p:spPr>
          <a:xfrm>
            <a:off x="2551176" y="2263140"/>
            <a:ext cx="720090" cy="178308"/>
          </a:xfrm>
          <a:prstGeom prst="roundRect">
            <a:avLst>
              <a:gd fmla="val 38462" name="adj"/>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75" name="Google Shape;775;p42"/>
          <p:cNvSpPr/>
          <p:nvPr/>
        </p:nvSpPr>
        <p:spPr>
          <a:xfrm>
            <a:off x="2551176" y="2304288"/>
            <a:ext cx="720090" cy="9601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800"/>
              <a:buFont typeface="Arial"/>
              <a:buNone/>
            </a:pPr>
            <a:r>
              <a:rPr b="1" lang="uk" sz="800">
                <a:solidFill>
                  <a:srgbClr val="0B1F3A"/>
                </a:solidFill>
                <a:latin typeface="Arial"/>
                <a:ea typeface="Arial"/>
                <a:cs typeface="Arial"/>
                <a:sym typeface="Arial"/>
              </a:rPr>
              <a:t>Товари</a:t>
            </a:r>
            <a:endParaRPr sz="800">
              <a:solidFill>
                <a:schemeClr val="dk1"/>
              </a:solidFill>
              <a:latin typeface="Arial"/>
              <a:ea typeface="Arial"/>
              <a:cs typeface="Arial"/>
              <a:sym typeface="Arial"/>
            </a:endParaRPr>
          </a:p>
        </p:txBody>
      </p:sp>
      <p:sp>
        <p:nvSpPr>
          <p:cNvPr id="776" name="Google Shape;776;p42"/>
          <p:cNvSpPr/>
          <p:nvPr/>
        </p:nvSpPr>
        <p:spPr>
          <a:xfrm>
            <a:off x="5678424" y="1659636"/>
            <a:ext cx="685800" cy="178308"/>
          </a:xfrm>
          <a:prstGeom prst="roundRect">
            <a:avLst>
              <a:gd fmla="val 38462" name="adj"/>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77" name="Google Shape;777;p42"/>
          <p:cNvSpPr/>
          <p:nvPr/>
        </p:nvSpPr>
        <p:spPr>
          <a:xfrm>
            <a:off x="5678424" y="1700784"/>
            <a:ext cx="685800" cy="9601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Сервіси</a:t>
            </a:r>
            <a:endParaRPr sz="800">
              <a:solidFill>
                <a:schemeClr val="dk1"/>
              </a:solidFill>
              <a:latin typeface="Arial"/>
              <a:ea typeface="Arial"/>
              <a:cs typeface="Arial"/>
              <a:sym typeface="Arial"/>
            </a:endParaRPr>
          </a:p>
        </p:txBody>
      </p:sp>
      <p:sp>
        <p:nvSpPr>
          <p:cNvPr id="778" name="Google Shape;778;p42"/>
          <p:cNvSpPr/>
          <p:nvPr/>
        </p:nvSpPr>
        <p:spPr>
          <a:xfrm>
            <a:off x="651510" y="3463290"/>
            <a:ext cx="7749540" cy="768096"/>
          </a:xfrm>
          <a:prstGeom prst="roundRect">
            <a:avLst>
              <a:gd fmla="val 714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79" name="Google Shape;779;p42"/>
          <p:cNvSpPr/>
          <p:nvPr/>
        </p:nvSpPr>
        <p:spPr>
          <a:xfrm>
            <a:off x="665226" y="3477006"/>
            <a:ext cx="41148" cy="740664"/>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80" name="Google Shape;780;p42"/>
          <p:cNvSpPr/>
          <p:nvPr/>
        </p:nvSpPr>
        <p:spPr>
          <a:xfrm>
            <a:off x="774954" y="3559302"/>
            <a:ext cx="75575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Принцип “витягнутої руки”</a:t>
            </a:r>
            <a:endParaRPr sz="1300">
              <a:solidFill>
                <a:schemeClr val="dk1"/>
              </a:solidFill>
              <a:latin typeface="Arial"/>
              <a:ea typeface="Arial"/>
              <a:cs typeface="Arial"/>
              <a:sym typeface="Arial"/>
            </a:endParaRPr>
          </a:p>
        </p:txBody>
      </p:sp>
      <p:sp>
        <p:nvSpPr>
          <p:cNvPr id="781" name="Google Shape;781;p42"/>
          <p:cNvSpPr/>
          <p:nvPr/>
        </p:nvSpPr>
        <p:spPr>
          <a:xfrm>
            <a:off x="774954" y="3819906"/>
            <a:ext cx="7557516" cy="329184"/>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Внутрішньогрупові ціни мають відповідати тому, як би поводилися незалежні сторони в порівнюваних умовах. У центрі аналізу — функції, активи, ризики та документування економічної сутності операції.</a:t>
            </a:r>
            <a:endParaRPr sz="1100">
              <a:solidFill>
                <a:schemeClr val="dk1"/>
              </a:solidFill>
              <a:latin typeface="Arial"/>
              <a:ea typeface="Arial"/>
              <a:cs typeface="Arial"/>
              <a:sym typeface="Arial"/>
            </a:endParaRPr>
          </a:p>
        </p:txBody>
      </p:sp>
      <p:sp>
        <p:nvSpPr>
          <p:cNvPr id="782" name="Google Shape;782;p42"/>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transfer pricing</a:t>
            </a:r>
            <a:endParaRPr sz="700">
              <a:solidFill>
                <a:schemeClr val="dk1"/>
              </a:solidFill>
              <a:latin typeface="Arial"/>
              <a:ea typeface="Arial"/>
              <a:cs typeface="Arial"/>
              <a:sym typeface="Arial"/>
            </a:endParaRPr>
          </a:p>
        </p:txBody>
      </p:sp>
      <p:sp>
        <p:nvSpPr>
          <p:cNvPr id="783" name="Google Shape;783;p42"/>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788" name="Shape 788"/>
        <p:cNvGrpSpPr/>
        <p:nvPr/>
      </p:nvGrpSpPr>
      <p:grpSpPr>
        <a:xfrm>
          <a:off x="0" y="0"/>
          <a:ext cx="0" cy="0"/>
          <a:chOff x="0" y="0"/>
          <a:chExt cx="0" cy="0"/>
        </a:xfrm>
      </p:grpSpPr>
      <p:sp>
        <p:nvSpPr>
          <p:cNvPr id="789" name="Google Shape;789;p43"/>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Трансфертне ціноутворення: не тільки “ціна”, а й метод, comparables і документація</a:t>
            </a:r>
            <a:endParaRPr sz="1700">
              <a:solidFill>
                <a:schemeClr val="dk1"/>
              </a:solidFill>
              <a:latin typeface="Arial"/>
              <a:ea typeface="Arial"/>
              <a:cs typeface="Arial"/>
              <a:sym typeface="Arial"/>
            </a:endParaRPr>
          </a:p>
        </p:txBody>
      </p:sp>
      <p:sp>
        <p:nvSpPr>
          <p:cNvPr id="790" name="Google Shape;790;p43"/>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TP METHODS</a:t>
            </a:r>
            <a:endParaRPr sz="600">
              <a:solidFill>
                <a:schemeClr val="dk1"/>
              </a:solidFill>
              <a:latin typeface="Arial"/>
              <a:ea typeface="Arial"/>
              <a:cs typeface="Arial"/>
              <a:sym typeface="Arial"/>
            </a:endParaRPr>
          </a:p>
        </p:txBody>
      </p:sp>
      <p:sp>
        <p:nvSpPr>
          <p:cNvPr id="791" name="Google Shape;791;p43"/>
          <p:cNvSpPr/>
          <p:nvPr/>
        </p:nvSpPr>
        <p:spPr>
          <a:xfrm>
            <a:off x="530046" y="809311"/>
            <a:ext cx="685800" cy="41100"/>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792" name="Google Shape;792;p43"/>
          <p:cNvGraphicFramePr/>
          <p:nvPr/>
        </p:nvGraphicFramePr>
        <p:xfrm>
          <a:off x="582930" y="1069848"/>
          <a:ext cx="3000000" cy="3000000"/>
        </p:xfrm>
        <a:graphic>
          <a:graphicData uri="http://schemas.openxmlformats.org/drawingml/2006/table">
            <a:tbl>
              <a:tblPr>
                <a:noFill/>
                <a:tableStyleId>{00ADFBC6-A329-4E2D-AB66-D3088D95A76A}</a:tableStyleId>
              </a:tblPr>
              <a:tblGrid>
                <a:gridCol w="1371600"/>
                <a:gridCol w="4114800"/>
              </a:tblGrid>
              <a:tr h="562350">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Елемент</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Що аналізує компанія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62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Метод</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CUP, resale price, cost plus, TNMM, profit split — обирається залежно від характеру операції та наявності зіставних даних.</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62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Comparability</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Функції, активи, ризики, контрактні умови, ринок, обсяг, валюта, строк і комерційний контекст.</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62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Документація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Local file, master file, функціональний аналіз, економічне обґрунтування, політика внутрішньогрупових платежів.</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62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Контрольний тест</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Чи не переміщується прибуток туди, де немає реального створення вартості?</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793" name="Google Shape;793;p43"/>
          <p:cNvSpPr/>
          <p:nvPr/>
        </p:nvSpPr>
        <p:spPr>
          <a:xfrm>
            <a:off x="6172200" y="1083564"/>
            <a:ext cx="2194560" cy="1097280"/>
          </a:xfrm>
          <a:prstGeom prst="roundRect">
            <a:avLst>
              <a:gd fmla="val 5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94" name="Google Shape;794;p43"/>
          <p:cNvSpPr/>
          <p:nvPr/>
        </p:nvSpPr>
        <p:spPr>
          <a:xfrm>
            <a:off x="6185916" y="1097280"/>
            <a:ext cx="41148" cy="10698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95" name="Google Shape;795;p43"/>
          <p:cNvSpPr/>
          <p:nvPr/>
        </p:nvSpPr>
        <p:spPr>
          <a:xfrm>
            <a:off x="6295644" y="1179576"/>
            <a:ext cx="20025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Практичний висновок</a:t>
            </a:r>
            <a:endParaRPr sz="1300">
              <a:solidFill>
                <a:schemeClr val="dk1"/>
              </a:solidFill>
              <a:latin typeface="Arial"/>
              <a:ea typeface="Arial"/>
              <a:cs typeface="Arial"/>
              <a:sym typeface="Arial"/>
            </a:endParaRPr>
          </a:p>
        </p:txBody>
      </p:sp>
      <p:sp>
        <p:nvSpPr>
          <p:cNvPr id="796" name="Google Shape;796;p43"/>
          <p:cNvSpPr/>
          <p:nvPr/>
        </p:nvSpPr>
        <p:spPr>
          <a:xfrm>
            <a:off x="6295644" y="1440180"/>
            <a:ext cx="2002536" cy="6583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TP — це мова, якою група пояснює податковим органам, чому прибуток розподілено саме так.</a:t>
            </a:r>
            <a:endParaRPr sz="1100">
              <a:solidFill>
                <a:schemeClr val="dk1"/>
              </a:solidFill>
              <a:latin typeface="Arial"/>
              <a:ea typeface="Arial"/>
              <a:cs typeface="Arial"/>
              <a:sym typeface="Arial"/>
            </a:endParaRPr>
          </a:p>
        </p:txBody>
      </p:sp>
      <p:sp>
        <p:nvSpPr>
          <p:cNvPr id="797" name="Google Shape;797;p43"/>
          <p:cNvSpPr/>
          <p:nvPr/>
        </p:nvSpPr>
        <p:spPr>
          <a:xfrm>
            <a:off x="6172200" y="2366010"/>
            <a:ext cx="2194560" cy="13716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98" name="Google Shape;798;p43"/>
          <p:cNvSpPr/>
          <p:nvPr/>
        </p:nvSpPr>
        <p:spPr>
          <a:xfrm>
            <a:off x="6185916" y="2379726"/>
            <a:ext cx="41148" cy="134416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799" name="Google Shape;799;p43"/>
          <p:cNvSpPr/>
          <p:nvPr/>
        </p:nvSpPr>
        <p:spPr>
          <a:xfrm>
            <a:off x="6295644" y="2462022"/>
            <a:ext cx="20025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кейсу</a:t>
            </a:r>
            <a:endParaRPr sz="1300">
              <a:solidFill>
                <a:schemeClr val="dk1"/>
              </a:solidFill>
              <a:latin typeface="Arial"/>
              <a:ea typeface="Arial"/>
              <a:cs typeface="Arial"/>
              <a:sym typeface="Arial"/>
            </a:endParaRPr>
          </a:p>
        </p:txBody>
      </p:sp>
      <p:sp>
        <p:nvSpPr>
          <p:cNvPr id="800" name="Google Shape;800;p43"/>
          <p:cNvSpPr/>
          <p:nvPr/>
        </p:nvSpPr>
        <p:spPr>
          <a:xfrm>
            <a:off x="6295644" y="2722626"/>
            <a:ext cx="2002536" cy="9326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Якщо дистриб’ютор у Польщі виконує лише “рутину”, його прибуток не може виглядати як прибуток власника ключових нематеріальних активів. І навпаки.</a:t>
            </a:r>
            <a:endParaRPr sz="1100">
              <a:solidFill>
                <a:schemeClr val="dk1"/>
              </a:solidFill>
              <a:latin typeface="Arial"/>
              <a:ea typeface="Arial"/>
              <a:cs typeface="Arial"/>
              <a:sym typeface="Arial"/>
            </a:endParaRPr>
          </a:p>
        </p:txBody>
      </p:sp>
      <p:sp>
        <p:nvSpPr>
          <p:cNvPr id="801" name="Google Shape;801;p43"/>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елементи TP</a:t>
            </a:r>
            <a:endParaRPr sz="700">
              <a:solidFill>
                <a:schemeClr val="dk1"/>
              </a:solidFill>
              <a:latin typeface="Arial"/>
              <a:ea typeface="Arial"/>
              <a:cs typeface="Arial"/>
              <a:sym typeface="Arial"/>
            </a:endParaRPr>
          </a:p>
        </p:txBody>
      </p:sp>
      <p:sp>
        <p:nvSpPr>
          <p:cNvPr id="802" name="Google Shape;802;p43"/>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07" name="Shape 807"/>
        <p:cNvGrpSpPr/>
        <p:nvPr/>
      </p:nvGrpSpPr>
      <p:grpSpPr>
        <a:xfrm>
          <a:off x="0" y="0"/>
          <a:ext cx="0" cy="0"/>
          <a:chOff x="0" y="0"/>
          <a:chExt cx="0" cy="0"/>
        </a:xfrm>
      </p:grpSpPr>
      <p:sp>
        <p:nvSpPr>
          <p:cNvPr id="808" name="Google Shape;808;p44"/>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Country-by-Country Reporting: прозорість на рівні всієї групи</a:t>
            </a:r>
            <a:endParaRPr sz="1800">
              <a:solidFill>
                <a:schemeClr val="dk1"/>
              </a:solidFill>
              <a:latin typeface="Arial"/>
              <a:ea typeface="Arial"/>
              <a:cs typeface="Arial"/>
              <a:sym typeface="Arial"/>
            </a:endParaRPr>
          </a:p>
        </p:txBody>
      </p:sp>
      <p:sp>
        <p:nvSpPr>
          <p:cNvPr id="809" name="Google Shape;809;p44"/>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4F7DD4"/>
              </a:buClr>
              <a:buSzPts val="800"/>
              <a:buFont typeface="Arial"/>
              <a:buNone/>
            </a:pPr>
            <a:r>
              <a:rPr b="1" lang="uk" sz="800">
                <a:solidFill>
                  <a:srgbClr val="4F7DD4"/>
                </a:solidFill>
                <a:latin typeface="Arial"/>
                <a:ea typeface="Arial"/>
                <a:cs typeface="Arial"/>
                <a:sym typeface="Arial"/>
              </a:rPr>
              <a:t>CBCR</a:t>
            </a:r>
            <a:endParaRPr sz="600">
              <a:solidFill>
                <a:schemeClr val="dk1"/>
              </a:solidFill>
              <a:latin typeface="Arial"/>
              <a:ea typeface="Arial"/>
              <a:cs typeface="Arial"/>
              <a:sym typeface="Arial"/>
            </a:endParaRPr>
          </a:p>
        </p:txBody>
      </p:sp>
      <p:sp>
        <p:nvSpPr>
          <p:cNvPr id="810" name="Google Shape;810;p44"/>
          <p:cNvSpPr/>
          <p:nvPr/>
        </p:nvSpPr>
        <p:spPr>
          <a:xfrm>
            <a:off x="425196" y="630936"/>
            <a:ext cx="685800" cy="4114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11" name="Google Shape;811;p44"/>
          <p:cNvSpPr/>
          <p:nvPr/>
        </p:nvSpPr>
        <p:spPr>
          <a:xfrm>
            <a:off x="651510" y="1083564"/>
            <a:ext cx="2434590" cy="1268730"/>
          </a:xfrm>
          <a:prstGeom prst="roundRect">
            <a:avLst>
              <a:gd fmla="val 432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12" name="Google Shape;812;p44"/>
          <p:cNvSpPr/>
          <p:nvPr/>
        </p:nvSpPr>
        <p:spPr>
          <a:xfrm>
            <a:off x="665226" y="1097280"/>
            <a:ext cx="41148" cy="124129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13" name="Google Shape;813;p44"/>
          <p:cNvSpPr/>
          <p:nvPr/>
        </p:nvSpPr>
        <p:spPr>
          <a:xfrm>
            <a:off x="774954"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Хто подає</a:t>
            </a:r>
            <a:endParaRPr sz="1300">
              <a:solidFill>
                <a:schemeClr val="dk1"/>
              </a:solidFill>
              <a:latin typeface="Arial"/>
              <a:ea typeface="Arial"/>
              <a:cs typeface="Arial"/>
              <a:sym typeface="Arial"/>
            </a:endParaRPr>
          </a:p>
        </p:txBody>
      </p:sp>
      <p:sp>
        <p:nvSpPr>
          <p:cNvPr id="814" name="Google Shape;814;p44"/>
          <p:cNvSpPr/>
          <p:nvPr/>
        </p:nvSpPr>
        <p:spPr>
          <a:xfrm>
            <a:off x="774954" y="1440180"/>
            <a:ext cx="2242566" cy="8298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Великі MNE groups з консолідованим доходом вище узгодженого порога повинні щороку подавати CbC report.</a:t>
            </a:r>
            <a:endParaRPr sz="1100">
              <a:solidFill>
                <a:schemeClr val="dk1"/>
              </a:solidFill>
              <a:latin typeface="Arial"/>
              <a:ea typeface="Arial"/>
              <a:cs typeface="Arial"/>
              <a:sym typeface="Arial"/>
            </a:endParaRPr>
          </a:p>
        </p:txBody>
      </p:sp>
      <p:sp>
        <p:nvSpPr>
          <p:cNvPr id="815" name="Google Shape;815;p44"/>
          <p:cNvSpPr/>
          <p:nvPr/>
        </p:nvSpPr>
        <p:spPr>
          <a:xfrm>
            <a:off x="3346704" y="1083564"/>
            <a:ext cx="2434590" cy="1268730"/>
          </a:xfrm>
          <a:prstGeom prst="roundRect">
            <a:avLst>
              <a:gd fmla="val 432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16" name="Google Shape;816;p44"/>
          <p:cNvSpPr/>
          <p:nvPr/>
        </p:nvSpPr>
        <p:spPr>
          <a:xfrm>
            <a:off x="3360420" y="1097280"/>
            <a:ext cx="41148" cy="124129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17" name="Google Shape;817;p44"/>
          <p:cNvSpPr/>
          <p:nvPr/>
        </p:nvSpPr>
        <p:spPr>
          <a:xfrm>
            <a:off x="3470148"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містить</a:t>
            </a:r>
            <a:endParaRPr sz="1300">
              <a:solidFill>
                <a:schemeClr val="dk1"/>
              </a:solidFill>
              <a:latin typeface="Arial"/>
              <a:ea typeface="Arial"/>
              <a:cs typeface="Arial"/>
              <a:sym typeface="Arial"/>
            </a:endParaRPr>
          </a:p>
        </p:txBody>
      </p:sp>
      <p:sp>
        <p:nvSpPr>
          <p:cNvPr id="818" name="Google Shape;818;p44"/>
          <p:cNvSpPr/>
          <p:nvPr/>
        </p:nvSpPr>
        <p:spPr>
          <a:xfrm>
            <a:off x="3470148" y="1440180"/>
            <a:ext cx="2242566" cy="8298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За кожною юрисдикцією: revenue, profit before tax, tax paid/accrued, employees, tangible assets та ідентифікацію entities.</a:t>
            </a:r>
            <a:endParaRPr sz="1100">
              <a:solidFill>
                <a:schemeClr val="dk1"/>
              </a:solidFill>
              <a:latin typeface="Arial"/>
              <a:ea typeface="Arial"/>
              <a:cs typeface="Arial"/>
              <a:sym typeface="Arial"/>
            </a:endParaRPr>
          </a:p>
        </p:txBody>
      </p:sp>
      <p:sp>
        <p:nvSpPr>
          <p:cNvPr id="819" name="Google Shape;819;p44"/>
          <p:cNvSpPr/>
          <p:nvPr/>
        </p:nvSpPr>
        <p:spPr>
          <a:xfrm>
            <a:off x="6041898" y="1083564"/>
            <a:ext cx="2434590" cy="1268730"/>
          </a:xfrm>
          <a:prstGeom prst="roundRect">
            <a:avLst>
              <a:gd fmla="val 432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20" name="Google Shape;820;p44"/>
          <p:cNvSpPr/>
          <p:nvPr/>
        </p:nvSpPr>
        <p:spPr>
          <a:xfrm>
            <a:off x="6055614" y="1097280"/>
            <a:ext cx="41148" cy="124129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21" name="Google Shape;821;p44"/>
          <p:cNvSpPr/>
          <p:nvPr/>
        </p:nvSpPr>
        <p:spPr>
          <a:xfrm>
            <a:off x="6165342" y="1179576"/>
            <a:ext cx="22425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Навіщо це податківцям</a:t>
            </a:r>
            <a:endParaRPr sz="1300">
              <a:solidFill>
                <a:schemeClr val="dk1"/>
              </a:solidFill>
              <a:latin typeface="Arial"/>
              <a:ea typeface="Arial"/>
              <a:cs typeface="Arial"/>
              <a:sym typeface="Arial"/>
            </a:endParaRPr>
          </a:p>
        </p:txBody>
      </p:sp>
      <p:sp>
        <p:nvSpPr>
          <p:cNvPr id="822" name="Google Shape;822;p44"/>
          <p:cNvSpPr/>
          <p:nvPr/>
        </p:nvSpPr>
        <p:spPr>
          <a:xfrm>
            <a:off x="6165342" y="1440180"/>
            <a:ext cx="2242566" cy="82981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CbC допомагає краще бачити структуру групи, співвідносити прибуток і substance та посилює risk assessment.</a:t>
            </a:r>
            <a:endParaRPr sz="1100">
              <a:solidFill>
                <a:schemeClr val="dk1"/>
              </a:solidFill>
              <a:latin typeface="Arial"/>
              <a:ea typeface="Arial"/>
              <a:cs typeface="Arial"/>
              <a:sym typeface="Arial"/>
            </a:endParaRPr>
          </a:p>
        </p:txBody>
      </p:sp>
      <p:sp>
        <p:nvSpPr>
          <p:cNvPr id="823" name="Google Shape;823;p44"/>
          <p:cNvSpPr/>
          <p:nvPr/>
        </p:nvSpPr>
        <p:spPr>
          <a:xfrm>
            <a:off x="788670" y="2743200"/>
            <a:ext cx="7440930" cy="1268730"/>
          </a:xfrm>
          <a:prstGeom prst="roundRect">
            <a:avLst>
              <a:gd fmla="val 3243"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24" name="Google Shape;824;p44"/>
          <p:cNvSpPr/>
          <p:nvPr/>
        </p:nvSpPr>
        <p:spPr>
          <a:xfrm>
            <a:off x="1028700" y="3038094"/>
            <a:ext cx="6960870"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Епоха “невидимого” глобального прибутку закінчується: великі групи дедалі меншою мірою можуть покладатися на непрозорі трансфертні схеми.</a:t>
            </a:r>
            <a:endParaRPr sz="1600">
              <a:solidFill>
                <a:schemeClr val="dk1"/>
              </a:solidFill>
              <a:latin typeface="Arial"/>
              <a:ea typeface="Arial"/>
              <a:cs typeface="Arial"/>
              <a:sym typeface="Arial"/>
            </a:endParaRPr>
          </a:p>
        </p:txBody>
      </p:sp>
      <p:sp>
        <p:nvSpPr>
          <p:cNvPr id="825" name="Google Shape;825;p44"/>
          <p:cNvSpPr/>
          <p:nvPr/>
        </p:nvSpPr>
        <p:spPr>
          <a:xfrm>
            <a:off x="1028700" y="3449574"/>
            <a:ext cx="6960870" cy="192024"/>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1200"/>
              <a:buFont typeface="Arial"/>
              <a:buNone/>
            </a:pPr>
            <a:r>
              <a:rPr lang="uk" sz="1200">
                <a:solidFill>
                  <a:srgbClr val="667085"/>
                </a:solidFill>
                <a:latin typeface="Arial"/>
                <a:ea typeface="Arial"/>
                <a:cs typeface="Arial"/>
                <a:sym typeface="Arial"/>
              </a:rPr>
              <a:t>Це важливо навіть для середніх компаній: вимоги великих контрагентів щодо даних і комплаєнсу поширюються вниз по ланцюгу.</a:t>
            </a:r>
            <a:endParaRPr sz="1200">
              <a:solidFill>
                <a:schemeClr val="dk1"/>
              </a:solidFill>
              <a:latin typeface="Arial"/>
              <a:ea typeface="Arial"/>
              <a:cs typeface="Arial"/>
              <a:sym typeface="Arial"/>
            </a:endParaRPr>
          </a:p>
        </p:txBody>
      </p:sp>
      <p:sp>
        <p:nvSpPr>
          <p:cNvPr id="826" name="Google Shape;826;p44"/>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CbC reporting</a:t>
            </a:r>
            <a:endParaRPr sz="700">
              <a:solidFill>
                <a:schemeClr val="dk1"/>
              </a:solidFill>
              <a:latin typeface="Arial"/>
              <a:ea typeface="Arial"/>
              <a:cs typeface="Arial"/>
              <a:sym typeface="Arial"/>
            </a:endParaRPr>
          </a:p>
        </p:txBody>
      </p:sp>
      <p:sp>
        <p:nvSpPr>
          <p:cNvPr id="827" name="Google Shape;827;p44"/>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9" name="Shape 119"/>
        <p:cNvGrpSpPr/>
        <p:nvPr/>
      </p:nvGrpSpPr>
      <p:grpSpPr>
        <a:xfrm>
          <a:off x="0" y="0"/>
          <a:ext cx="0" cy="0"/>
          <a:chOff x="0" y="0"/>
          <a:chExt cx="0" cy="0"/>
        </a:xfrm>
      </p:grpSpPr>
      <p:sp>
        <p:nvSpPr>
          <p:cNvPr id="120" name="Google Shape;120;p18"/>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Логіка лекції та презентації</a:t>
            </a:r>
            <a:endParaRPr sz="2100">
              <a:solidFill>
                <a:schemeClr val="dk1"/>
              </a:solidFill>
              <a:latin typeface="Arial"/>
              <a:ea typeface="Arial"/>
              <a:cs typeface="Arial"/>
              <a:sym typeface="Arial"/>
            </a:endParaRPr>
          </a:p>
        </p:txBody>
      </p:sp>
      <p:sp>
        <p:nvSpPr>
          <p:cNvPr id="121" name="Google Shape;121;p18"/>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ДОРОЖНЯ КАРТА</a:t>
            </a:r>
            <a:endParaRPr sz="600">
              <a:solidFill>
                <a:schemeClr val="dk1"/>
              </a:solidFill>
              <a:latin typeface="Arial"/>
              <a:ea typeface="Arial"/>
              <a:cs typeface="Arial"/>
              <a:sym typeface="Arial"/>
            </a:endParaRPr>
          </a:p>
        </p:txBody>
      </p:sp>
      <p:sp>
        <p:nvSpPr>
          <p:cNvPr id="122" name="Google Shape;122;p18"/>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23" name="Google Shape;123;p18"/>
          <p:cNvSpPr/>
          <p:nvPr/>
        </p:nvSpPr>
        <p:spPr>
          <a:xfrm>
            <a:off x="548640" y="994410"/>
            <a:ext cx="1851660" cy="3086100"/>
          </a:xfrm>
          <a:prstGeom prst="roundRect">
            <a:avLst>
              <a:gd fmla="val 296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24" name="Google Shape;124;p18"/>
          <p:cNvSpPr/>
          <p:nvPr/>
        </p:nvSpPr>
        <p:spPr>
          <a:xfrm>
            <a:off x="562356" y="1008126"/>
            <a:ext cx="41148" cy="305866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25" name="Google Shape;125;p18"/>
          <p:cNvSpPr/>
          <p:nvPr/>
        </p:nvSpPr>
        <p:spPr>
          <a:xfrm>
            <a:off x="672084" y="109042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 Податкова політика як фактор інвестицій</a:t>
            </a:r>
            <a:endParaRPr sz="1300">
              <a:solidFill>
                <a:schemeClr val="dk1"/>
              </a:solidFill>
              <a:latin typeface="Arial"/>
              <a:ea typeface="Arial"/>
              <a:cs typeface="Arial"/>
              <a:sym typeface="Arial"/>
            </a:endParaRPr>
          </a:p>
        </p:txBody>
      </p:sp>
      <p:sp>
        <p:nvSpPr>
          <p:cNvPr id="126" name="Google Shape;126;p18"/>
          <p:cNvSpPr/>
          <p:nvPr/>
        </p:nvSpPr>
        <p:spPr>
          <a:xfrm>
            <a:off x="672075" y="2169797"/>
            <a:ext cx="1659600" cy="18285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Податкова конкуренція</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Пільги та стимули</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Стабільність законодавства</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Рішення про локацію бізнесу</a:t>
            </a:r>
            <a:endParaRPr sz="1200">
              <a:solidFill>
                <a:schemeClr val="dk1"/>
              </a:solidFill>
              <a:latin typeface="Arial"/>
              <a:ea typeface="Arial"/>
              <a:cs typeface="Arial"/>
              <a:sym typeface="Arial"/>
            </a:endParaRPr>
          </a:p>
        </p:txBody>
      </p:sp>
      <p:sp>
        <p:nvSpPr>
          <p:cNvPr id="127" name="Google Shape;127;p18"/>
          <p:cNvSpPr/>
          <p:nvPr/>
        </p:nvSpPr>
        <p:spPr>
          <a:xfrm>
            <a:off x="2503170" y="994410"/>
            <a:ext cx="1851660" cy="3086100"/>
          </a:xfrm>
          <a:prstGeom prst="roundRect">
            <a:avLst>
              <a:gd fmla="val 296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28" name="Google Shape;128;p18"/>
          <p:cNvSpPr/>
          <p:nvPr/>
        </p:nvSpPr>
        <p:spPr>
          <a:xfrm>
            <a:off x="2516886" y="1008126"/>
            <a:ext cx="41148" cy="305866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29" name="Google Shape;129;p18"/>
          <p:cNvSpPr/>
          <p:nvPr/>
        </p:nvSpPr>
        <p:spPr>
          <a:xfrm>
            <a:off x="2626614" y="109042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 Основні податки</a:t>
            </a:r>
            <a:endParaRPr sz="1300">
              <a:solidFill>
                <a:schemeClr val="dk1"/>
              </a:solidFill>
              <a:latin typeface="Arial"/>
              <a:ea typeface="Arial"/>
              <a:cs typeface="Arial"/>
              <a:sym typeface="Arial"/>
            </a:endParaRPr>
          </a:p>
        </p:txBody>
      </p:sp>
      <p:sp>
        <p:nvSpPr>
          <p:cNvPr id="130" name="Google Shape;130;p18"/>
          <p:cNvSpPr/>
          <p:nvPr/>
        </p:nvSpPr>
        <p:spPr>
          <a:xfrm>
            <a:off x="2626625" y="2169722"/>
            <a:ext cx="1659600" cy="18285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Податок на прибуток</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ПДВ / sales tax</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Мита та митна вартість</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Сукупне податкове навантаження на угоду</a:t>
            </a:r>
            <a:endParaRPr sz="1200">
              <a:solidFill>
                <a:schemeClr val="dk1"/>
              </a:solidFill>
              <a:latin typeface="Arial"/>
              <a:ea typeface="Arial"/>
              <a:cs typeface="Arial"/>
              <a:sym typeface="Arial"/>
            </a:endParaRPr>
          </a:p>
        </p:txBody>
      </p:sp>
      <p:sp>
        <p:nvSpPr>
          <p:cNvPr id="131" name="Google Shape;131;p18"/>
          <p:cNvSpPr/>
          <p:nvPr/>
        </p:nvSpPr>
        <p:spPr>
          <a:xfrm>
            <a:off x="4457700" y="994410"/>
            <a:ext cx="1851660" cy="3086100"/>
          </a:xfrm>
          <a:prstGeom prst="roundRect">
            <a:avLst>
              <a:gd fmla="val 296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32" name="Google Shape;132;p18"/>
          <p:cNvSpPr/>
          <p:nvPr/>
        </p:nvSpPr>
        <p:spPr>
          <a:xfrm>
            <a:off x="4471416" y="1008126"/>
            <a:ext cx="41148" cy="305866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33" name="Google Shape;133;p18"/>
          <p:cNvSpPr/>
          <p:nvPr/>
        </p:nvSpPr>
        <p:spPr>
          <a:xfrm>
            <a:off x="4581144" y="109042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3. Податкові угоди та прозорість</a:t>
            </a:r>
            <a:endParaRPr sz="1300">
              <a:solidFill>
                <a:schemeClr val="dk1"/>
              </a:solidFill>
              <a:latin typeface="Arial"/>
              <a:ea typeface="Arial"/>
              <a:cs typeface="Arial"/>
              <a:sym typeface="Arial"/>
            </a:endParaRPr>
          </a:p>
        </p:txBody>
      </p:sp>
      <p:sp>
        <p:nvSpPr>
          <p:cNvPr id="134" name="Google Shape;134;p18"/>
          <p:cNvSpPr/>
          <p:nvPr/>
        </p:nvSpPr>
        <p:spPr>
          <a:xfrm>
            <a:off x="4581150" y="2169721"/>
            <a:ext cx="1659600" cy="18285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Подвійне оподаткування</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Договірні пільги</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Treaty shopping, PPT, LOB</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CbC reporting, Pillar Two</a:t>
            </a:r>
            <a:endParaRPr sz="1200">
              <a:solidFill>
                <a:schemeClr val="dk1"/>
              </a:solidFill>
              <a:latin typeface="Arial"/>
              <a:ea typeface="Arial"/>
              <a:cs typeface="Arial"/>
              <a:sym typeface="Arial"/>
            </a:endParaRPr>
          </a:p>
        </p:txBody>
      </p:sp>
      <p:sp>
        <p:nvSpPr>
          <p:cNvPr id="135" name="Google Shape;135;p18"/>
          <p:cNvSpPr/>
          <p:nvPr/>
        </p:nvSpPr>
        <p:spPr>
          <a:xfrm>
            <a:off x="6412230" y="994410"/>
            <a:ext cx="1851660" cy="3086100"/>
          </a:xfrm>
          <a:prstGeom prst="roundRect">
            <a:avLst>
              <a:gd fmla="val 296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36" name="Google Shape;136;p18"/>
          <p:cNvSpPr/>
          <p:nvPr/>
        </p:nvSpPr>
        <p:spPr>
          <a:xfrm>
            <a:off x="6425946" y="1008126"/>
            <a:ext cx="41148" cy="305866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37" name="Google Shape;137;p18"/>
          <p:cNvSpPr/>
          <p:nvPr/>
        </p:nvSpPr>
        <p:spPr>
          <a:xfrm>
            <a:off x="6535674" y="1090422"/>
            <a:ext cx="16596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4. Стратегії оптимізації</a:t>
            </a:r>
            <a:endParaRPr sz="1300">
              <a:solidFill>
                <a:schemeClr val="dk1"/>
              </a:solidFill>
              <a:latin typeface="Arial"/>
              <a:ea typeface="Arial"/>
              <a:cs typeface="Arial"/>
              <a:sym typeface="Arial"/>
            </a:endParaRPr>
          </a:p>
        </p:txBody>
      </p:sp>
      <p:sp>
        <p:nvSpPr>
          <p:cNvPr id="138" name="Google Shape;138;p18"/>
          <p:cNvSpPr/>
          <p:nvPr/>
        </p:nvSpPr>
        <p:spPr>
          <a:xfrm>
            <a:off x="6535675" y="2169721"/>
            <a:ext cx="1659600" cy="18285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Законне планування</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Трансфертне ціноутворення</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Репутаційні межі</a:t>
            </a:r>
            <a:endParaRPr sz="12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200"/>
              <a:buFont typeface="Arial"/>
              <a:buNone/>
            </a:pPr>
            <a:r>
              <a:rPr lang="uk" sz="1200">
                <a:solidFill>
                  <a:srgbClr val="1C2430"/>
                </a:solidFill>
                <a:latin typeface="Arial"/>
                <a:ea typeface="Arial"/>
                <a:cs typeface="Arial"/>
                <a:sym typeface="Arial"/>
              </a:rPr>
              <a:t>• Практичний кейс українського експортера</a:t>
            </a:r>
            <a:endParaRPr sz="1200">
              <a:solidFill>
                <a:schemeClr val="dk1"/>
              </a:solidFill>
              <a:latin typeface="Arial"/>
              <a:ea typeface="Arial"/>
              <a:cs typeface="Arial"/>
              <a:sym typeface="Arial"/>
            </a:endParaRPr>
          </a:p>
        </p:txBody>
      </p:sp>
      <p:sp>
        <p:nvSpPr>
          <p:cNvPr id="139" name="Google Shape;139;p18"/>
          <p:cNvSpPr/>
          <p:nvPr/>
        </p:nvSpPr>
        <p:spPr>
          <a:xfrm>
            <a:off x="582930" y="4286250"/>
            <a:ext cx="7989570" cy="3429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300"/>
              <a:buFont typeface="Arial"/>
              <a:buNone/>
            </a:pPr>
            <a:r>
              <a:rPr b="1" lang="uk" sz="1300">
                <a:solidFill>
                  <a:srgbClr val="0B1F3A"/>
                </a:solidFill>
                <a:latin typeface="Arial"/>
                <a:ea typeface="Arial"/>
                <a:cs typeface="Arial"/>
                <a:sym typeface="Arial"/>
              </a:rPr>
              <a:t>Ключова ідея: міжнародне оподаткування потрібно читати як управлінську систему — від інвестиційного рішення і структури контракту до cash-flow, звітності та репутації.</a:t>
            </a:r>
            <a:endParaRPr sz="1400">
              <a:solidFill>
                <a:schemeClr val="dk1"/>
              </a:solidFill>
              <a:latin typeface="Arial"/>
              <a:ea typeface="Arial"/>
              <a:cs typeface="Arial"/>
              <a:sym typeface="Arial"/>
            </a:endParaRPr>
          </a:p>
        </p:txBody>
      </p:sp>
      <p:sp>
        <p:nvSpPr>
          <p:cNvPr id="140" name="Google Shape;140;p18"/>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структура лекції</a:t>
            </a:r>
            <a:endParaRPr sz="700">
              <a:solidFill>
                <a:schemeClr val="dk1"/>
              </a:solidFill>
              <a:latin typeface="Arial"/>
              <a:ea typeface="Arial"/>
              <a:cs typeface="Arial"/>
              <a:sym typeface="Arial"/>
            </a:endParaRPr>
          </a:p>
        </p:txBody>
      </p:sp>
      <p:sp>
        <p:nvSpPr>
          <p:cNvPr id="141" name="Google Shape;141;p18"/>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32" name="Shape 832"/>
        <p:cNvGrpSpPr/>
        <p:nvPr/>
      </p:nvGrpSpPr>
      <p:grpSpPr>
        <a:xfrm>
          <a:off x="0" y="0"/>
          <a:ext cx="0" cy="0"/>
          <a:chOff x="0" y="0"/>
          <a:chExt cx="0" cy="0"/>
        </a:xfrm>
      </p:grpSpPr>
      <p:sp>
        <p:nvSpPr>
          <p:cNvPr id="833" name="Google Shape;833;p45"/>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Pillar Two: глобальний мінімальний податок</a:t>
            </a:r>
            <a:endParaRPr sz="2100">
              <a:solidFill>
                <a:schemeClr val="dk1"/>
              </a:solidFill>
              <a:latin typeface="Arial"/>
              <a:ea typeface="Arial"/>
              <a:cs typeface="Arial"/>
              <a:sym typeface="Arial"/>
            </a:endParaRPr>
          </a:p>
        </p:txBody>
      </p:sp>
      <p:sp>
        <p:nvSpPr>
          <p:cNvPr id="834" name="Google Shape;834;p45"/>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GLOBAL MINIMUM TAX</a:t>
            </a:r>
            <a:endParaRPr sz="600">
              <a:solidFill>
                <a:schemeClr val="dk1"/>
              </a:solidFill>
              <a:latin typeface="Arial"/>
              <a:ea typeface="Arial"/>
              <a:cs typeface="Arial"/>
              <a:sym typeface="Arial"/>
            </a:endParaRPr>
          </a:p>
        </p:txBody>
      </p:sp>
      <p:sp>
        <p:nvSpPr>
          <p:cNvPr id="835" name="Google Shape;835;p45"/>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36" name="Google Shape;836;p45"/>
          <p:cNvSpPr/>
          <p:nvPr/>
        </p:nvSpPr>
        <p:spPr>
          <a:xfrm>
            <a:off x="651510" y="1062990"/>
            <a:ext cx="1680210" cy="1097280"/>
          </a:xfrm>
          <a:prstGeom prst="roundRect">
            <a:avLst>
              <a:gd fmla="val 375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37" name="Google Shape;837;p45"/>
          <p:cNvSpPr/>
          <p:nvPr/>
        </p:nvSpPr>
        <p:spPr>
          <a:xfrm>
            <a:off x="754380" y="1186434"/>
            <a:ext cx="147447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C4554D"/>
              </a:buClr>
              <a:buSzPts val="1800"/>
              <a:buFont typeface="Play"/>
              <a:buNone/>
            </a:pPr>
            <a:r>
              <a:rPr b="1" lang="uk" sz="1800">
                <a:solidFill>
                  <a:srgbClr val="C4554D"/>
                </a:solidFill>
                <a:latin typeface="Play"/>
                <a:ea typeface="Play"/>
                <a:cs typeface="Play"/>
                <a:sym typeface="Play"/>
              </a:rPr>
              <a:t>15%</a:t>
            </a:r>
            <a:endParaRPr sz="1800">
              <a:solidFill>
                <a:schemeClr val="dk1"/>
              </a:solidFill>
              <a:latin typeface="Arial"/>
              <a:ea typeface="Arial"/>
              <a:cs typeface="Arial"/>
              <a:sym typeface="Arial"/>
            </a:endParaRPr>
          </a:p>
        </p:txBody>
      </p:sp>
      <p:sp>
        <p:nvSpPr>
          <p:cNvPr id="838" name="Google Shape;838;p45"/>
          <p:cNvSpPr/>
          <p:nvPr/>
        </p:nvSpPr>
        <p:spPr>
          <a:xfrm>
            <a:off x="788670" y="1625346"/>
            <a:ext cx="1405890" cy="315468"/>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мінімальна ефективна ставка для великих груп</a:t>
            </a:r>
            <a:endParaRPr sz="900">
              <a:solidFill>
                <a:schemeClr val="dk1"/>
              </a:solidFill>
              <a:latin typeface="Arial"/>
              <a:ea typeface="Arial"/>
              <a:cs typeface="Arial"/>
              <a:sym typeface="Arial"/>
            </a:endParaRPr>
          </a:p>
        </p:txBody>
      </p:sp>
      <p:sp>
        <p:nvSpPr>
          <p:cNvPr id="839" name="Google Shape;839;p45"/>
          <p:cNvSpPr/>
          <p:nvPr/>
        </p:nvSpPr>
        <p:spPr>
          <a:xfrm>
            <a:off x="2571750" y="1062990"/>
            <a:ext cx="2366010" cy="1097280"/>
          </a:xfrm>
          <a:prstGeom prst="roundRect">
            <a:avLst>
              <a:gd fmla="val 5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0" name="Google Shape;840;p45"/>
          <p:cNvSpPr/>
          <p:nvPr/>
        </p:nvSpPr>
        <p:spPr>
          <a:xfrm>
            <a:off x="2585466" y="1076706"/>
            <a:ext cx="41148" cy="10698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1" name="Google Shape;841;p45"/>
          <p:cNvSpPr/>
          <p:nvPr/>
        </p:nvSpPr>
        <p:spPr>
          <a:xfrm>
            <a:off x="2695194" y="115900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Суть</a:t>
            </a:r>
            <a:endParaRPr sz="1300">
              <a:solidFill>
                <a:schemeClr val="dk1"/>
              </a:solidFill>
              <a:latin typeface="Arial"/>
              <a:ea typeface="Arial"/>
              <a:cs typeface="Arial"/>
              <a:sym typeface="Arial"/>
            </a:endParaRPr>
          </a:p>
        </p:txBody>
      </p:sp>
      <p:sp>
        <p:nvSpPr>
          <p:cNvPr id="842" name="Google Shape;842;p45"/>
          <p:cNvSpPr/>
          <p:nvPr/>
        </p:nvSpPr>
        <p:spPr>
          <a:xfrm>
            <a:off x="2695194" y="1419606"/>
            <a:ext cx="2173986" cy="6583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Якщо ефективна ставка у певній юрисдикції нижча за мінімум, система передбачає top-up tax, щоб довести оподаткування до мінімального рівня.</a:t>
            </a:r>
            <a:endParaRPr sz="1100">
              <a:solidFill>
                <a:schemeClr val="dk1"/>
              </a:solidFill>
              <a:latin typeface="Arial"/>
              <a:ea typeface="Arial"/>
              <a:cs typeface="Arial"/>
              <a:sym typeface="Arial"/>
            </a:endParaRPr>
          </a:p>
        </p:txBody>
      </p:sp>
      <p:sp>
        <p:nvSpPr>
          <p:cNvPr id="843" name="Google Shape;843;p45"/>
          <p:cNvSpPr/>
          <p:nvPr/>
        </p:nvSpPr>
        <p:spPr>
          <a:xfrm>
            <a:off x="5109210" y="1062990"/>
            <a:ext cx="3257550" cy="1097280"/>
          </a:xfrm>
          <a:prstGeom prst="roundRect">
            <a:avLst>
              <a:gd fmla="val 5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4" name="Google Shape;844;p45"/>
          <p:cNvSpPr/>
          <p:nvPr/>
        </p:nvSpPr>
        <p:spPr>
          <a:xfrm>
            <a:off x="5122926" y="1076706"/>
            <a:ext cx="41148" cy="10698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5" name="Google Shape;845;p45"/>
          <p:cNvSpPr/>
          <p:nvPr/>
        </p:nvSpPr>
        <p:spPr>
          <a:xfrm>
            <a:off x="5232654" y="1159002"/>
            <a:ext cx="30655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це переломний момент</a:t>
            </a:r>
            <a:endParaRPr sz="1300">
              <a:solidFill>
                <a:schemeClr val="dk1"/>
              </a:solidFill>
              <a:latin typeface="Arial"/>
              <a:ea typeface="Arial"/>
              <a:cs typeface="Arial"/>
              <a:sym typeface="Arial"/>
            </a:endParaRPr>
          </a:p>
        </p:txBody>
      </p:sp>
      <p:sp>
        <p:nvSpPr>
          <p:cNvPr id="846" name="Google Shape;846;p45"/>
          <p:cNvSpPr/>
          <p:nvPr/>
        </p:nvSpPr>
        <p:spPr>
          <a:xfrm>
            <a:off x="5232654" y="1419606"/>
            <a:ext cx="3065526" cy="65836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Pillar Two змінює саму логіку міжнародного податкового планування: боротьба йде вже не лише за низьку ставку, а за реальну економічну модель і substance.</a:t>
            </a:r>
            <a:endParaRPr sz="1100">
              <a:solidFill>
                <a:schemeClr val="dk1"/>
              </a:solidFill>
              <a:latin typeface="Arial"/>
              <a:ea typeface="Arial"/>
              <a:cs typeface="Arial"/>
              <a:sym typeface="Arial"/>
            </a:endParaRPr>
          </a:p>
        </p:txBody>
      </p:sp>
      <p:sp>
        <p:nvSpPr>
          <p:cNvPr id="847" name="Google Shape;847;p45"/>
          <p:cNvSpPr/>
          <p:nvPr/>
        </p:nvSpPr>
        <p:spPr>
          <a:xfrm>
            <a:off x="685800" y="2434590"/>
            <a:ext cx="2366010" cy="13716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8" name="Google Shape;848;p45"/>
          <p:cNvSpPr/>
          <p:nvPr/>
        </p:nvSpPr>
        <p:spPr>
          <a:xfrm>
            <a:off x="699516" y="2448306"/>
            <a:ext cx="41148" cy="134416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49" name="Google Shape;849;p45"/>
          <p:cNvSpPr/>
          <p:nvPr/>
        </p:nvSpPr>
        <p:spPr>
          <a:xfrm>
            <a:off x="809244" y="253060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втрачає значення</a:t>
            </a:r>
            <a:endParaRPr sz="1300">
              <a:solidFill>
                <a:schemeClr val="dk1"/>
              </a:solidFill>
              <a:latin typeface="Arial"/>
              <a:ea typeface="Arial"/>
              <a:cs typeface="Arial"/>
              <a:sym typeface="Arial"/>
            </a:endParaRPr>
          </a:p>
        </p:txBody>
      </p:sp>
      <p:sp>
        <p:nvSpPr>
          <p:cNvPr id="850" name="Google Shape;850;p45"/>
          <p:cNvSpPr/>
          <p:nvPr/>
        </p:nvSpPr>
        <p:spPr>
          <a:xfrm>
            <a:off x="809244" y="2791206"/>
            <a:ext cx="2173986" cy="9326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Класична “перепаковка” прибутку через юрисдикцію з дуже низьким CIT стає менш ефективною для великих груп.</a:t>
            </a:r>
            <a:endParaRPr sz="1100">
              <a:solidFill>
                <a:schemeClr val="dk1"/>
              </a:solidFill>
              <a:latin typeface="Arial"/>
              <a:ea typeface="Arial"/>
              <a:cs typeface="Arial"/>
              <a:sym typeface="Arial"/>
            </a:endParaRPr>
          </a:p>
        </p:txBody>
      </p:sp>
      <p:sp>
        <p:nvSpPr>
          <p:cNvPr id="851" name="Google Shape;851;p45"/>
          <p:cNvSpPr/>
          <p:nvPr/>
        </p:nvSpPr>
        <p:spPr>
          <a:xfrm>
            <a:off x="3394710" y="2434590"/>
            <a:ext cx="2366010" cy="13716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52" name="Google Shape;852;p45"/>
          <p:cNvSpPr/>
          <p:nvPr/>
        </p:nvSpPr>
        <p:spPr>
          <a:xfrm>
            <a:off x="3408426" y="2448306"/>
            <a:ext cx="41148" cy="134416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53" name="Google Shape;853;p45"/>
          <p:cNvSpPr/>
          <p:nvPr/>
        </p:nvSpPr>
        <p:spPr>
          <a:xfrm>
            <a:off x="3518154" y="2530602"/>
            <a:ext cx="21739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набуває значення</a:t>
            </a:r>
            <a:endParaRPr sz="1300">
              <a:solidFill>
                <a:schemeClr val="dk1"/>
              </a:solidFill>
              <a:latin typeface="Arial"/>
              <a:ea typeface="Arial"/>
              <a:cs typeface="Arial"/>
              <a:sym typeface="Arial"/>
            </a:endParaRPr>
          </a:p>
        </p:txBody>
      </p:sp>
      <p:sp>
        <p:nvSpPr>
          <p:cNvPr id="854" name="Google Shape;854;p45"/>
          <p:cNvSpPr/>
          <p:nvPr/>
        </p:nvSpPr>
        <p:spPr>
          <a:xfrm>
            <a:off x="3518154" y="2791206"/>
            <a:ext cx="2173986" cy="9326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Substance, локальна присутність, якість обліку, дані для ETR-розрахунку та координація групової податкової політики.</a:t>
            </a:r>
            <a:endParaRPr sz="1100">
              <a:solidFill>
                <a:schemeClr val="dk1"/>
              </a:solidFill>
              <a:latin typeface="Arial"/>
              <a:ea typeface="Arial"/>
              <a:cs typeface="Arial"/>
              <a:sym typeface="Arial"/>
            </a:endParaRPr>
          </a:p>
        </p:txBody>
      </p:sp>
      <p:sp>
        <p:nvSpPr>
          <p:cNvPr id="855" name="Google Shape;855;p45"/>
          <p:cNvSpPr/>
          <p:nvPr/>
        </p:nvSpPr>
        <p:spPr>
          <a:xfrm>
            <a:off x="6103620" y="2434590"/>
            <a:ext cx="2297430" cy="1371600"/>
          </a:xfrm>
          <a:prstGeom prst="roundRect">
            <a:avLst>
              <a:gd fmla="val 40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56" name="Google Shape;856;p45"/>
          <p:cNvSpPr/>
          <p:nvPr/>
        </p:nvSpPr>
        <p:spPr>
          <a:xfrm>
            <a:off x="6117336" y="2448306"/>
            <a:ext cx="41148" cy="134416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57" name="Google Shape;857;p45"/>
          <p:cNvSpPr/>
          <p:nvPr/>
        </p:nvSpPr>
        <p:spPr>
          <a:xfrm>
            <a:off x="6227064" y="2530602"/>
            <a:ext cx="21054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викладача</a:t>
            </a:r>
            <a:endParaRPr sz="1300">
              <a:solidFill>
                <a:schemeClr val="dk1"/>
              </a:solidFill>
              <a:latin typeface="Arial"/>
              <a:ea typeface="Arial"/>
              <a:cs typeface="Arial"/>
              <a:sym typeface="Arial"/>
            </a:endParaRPr>
          </a:p>
        </p:txBody>
      </p:sp>
      <p:sp>
        <p:nvSpPr>
          <p:cNvPr id="858" name="Google Shape;858;p45"/>
          <p:cNvSpPr/>
          <p:nvPr/>
        </p:nvSpPr>
        <p:spPr>
          <a:xfrm>
            <a:off x="6227064" y="2791206"/>
            <a:ext cx="2105406" cy="9326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Слайд добре працює як місток від класичної “оптимізації” до сучасного управління прозорістю та мінімальним рівнем оподаткування.</a:t>
            </a:r>
            <a:endParaRPr sz="1100">
              <a:solidFill>
                <a:schemeClr val="dk1"/>
              </a:solidFill>
              <a:latin typeface="Arial"/>
              <a:ea typeface="Arial"/>
              <a:cs typeface="Arial"/>
              <a:sym typeface="Arial"/>
            </a:endParaRPr>
          </a:p>
        </p:txBody>
      </p:sp>
      <p:sp>
        <p:nvSpPr>
          <p:cNvPr id="859" name="Google Shape;859;p45"/>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Pillar Two</a:t>
            </a:r>
            <a:endParaRPr sz="700">
              <a:solidFill>
                <a:schemeClr val="dk1"/>
              </a:solidFill>
              <a:latin typeface="Arial"/>
              <a:ea typeface="Arial"/>
              <a:cs typeface="Arial"/>
              <a:sym typeface="Arial"/>
            </a:endParaRPr>
          </a:p>
        </p:txBody>
      </p:sp>
      <p:sp>
        <p:nvSpPr>
          <p:cNvPr id="860" name="Google Shape;860;p45"/>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65" name="Shape 865"/>
        <p:cNvGrpSpPr/>
        <p:nvPr/>
      </p:nvGrpSpPr>
      <p:grpSpPr>
        <a:xfrm>
          <a:off x="0" y="0"/>
          <a:ext cx="0" cy="0"/>
          <a:chOff x="0" y="0"/>
          <a:chExt cx="0" cy="0"/>
        </a:xfrm>
      </p:grpSpPr>
      <p:sp>
        <p:nvSpPr>
          <p:cNvPr id="866" name="Google Shape;866;p46"/>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Як працює top-up tax: спрощена логіка Pillar Two</a:t>
            </a:r>
            <a:endParaRPr sz="1800">
              <a:solidFill>
                <a:schemeClr val="dk1"/>
              </a:solidFill>
              <a:latin typeface="Arial"/>
              <a:ea typeface="Arial"/>
              <a:cs typeface="Arial"/>
              <a:sym typeface="Arial"/>
            </a:endParaRPr>
          </a:p>
        </p:txBody>
      </p:sp>
      <p:sp>
        <p:nvSpPr>
          <p:cNvPr id="867" name="Google Shape;867;p46"/>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MECHANICS</a:t>
            </a:r>
            <a:endParaRPr sz="600">
              <a:solidFill>
                <a:schemeClr val="dk1"/>
              </a:solidFill>
              <a:latin typeface="Arial"/>
              <a:ea typeface="Arial"/>
              <a:cs typeface="Arial"/>
              <a:sym typeface="Arial"/>
            </a:endParaRPr>
          </a:p>
        </p:txBody>
      </p:sp>
      <p:sp>
        <p:nvSpPr>
          <p:cNvPr id="868" name="Google Shape;868;p46"/>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69" name="Google Shape;869;p46"/>
          <p:cNvSpPr/>
          <p:nvPr/>
        </p:nvSpPr>
        <p:spPr>
          <a:xfrm>
            <a:off x="651500" y="1405903"/>
            <a:ext cx="1748700" cy="1165800"/>
          </a:xfrm>
          <a:prstGeom prst="roundRect">
            <a:avLst>
              <a:gd fmla="val 4000" name="adj"/>
            </a:avLst>
          </a:prstGeom>
          <a:solidFill>
            <a:srgbClr val="FFFFFF"/>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0" name="Google Shape;870;p46"/>
          <p:cNvSpPr/>
          <p:nvPr/>
        </p:nvSpPr>
        <p:spPr>
          <a:xfrm>
            <a:off x="720100" y="1611625"/>
            <a:ext cx="1606200" cy="3429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Крок 1</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Обчислити ETR</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по юрисдикції</a:t>
            </a:r>
            <a:endParaRPr sz="1500">
              <a:solidFill>
                <a:schemeClr val="dk1"/>
              </a:solidFill>
              <a:latin typeface="Arial"/>
              <a:ea typeface="Arial"/>
              <a:cs typeface="Arial"/>
              <a:sym typeface="Arial"/>
            </a:endParaRPr>
          </a:p>
        </p:txBody>
      </p:sp>
      <p:sp>
        <p:nvSpPr>
          <p:cNvPr id="871" name="Google Shape;871;p46"/>
          <p:cNvSpPr/>
          <p:nvPr/>
        </p:nvSpPr>
        <p:spPr>
          <a:xfrm>
            <a:off x="2571750" y="1659636"/>
            <a:ext cx="308610" cy="288036"/>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2" name="Google Shape;872;p46"/>
          <p:cNvSpPr/>
          <p:nvPr/>
        </p:nvSpPr>
        <p:spPr>
          <a:xfrm>
            <a:off x="3051800" y="1405903"/>
            <a:ext cx="1988700" cy="1165800"/>
          </a:xfrm>
          <a:prstGeom prst="roundRect">
            <a:avLst>
              <a:gd fmla="val 4000" name="adj"/>
            </a:avLst>
          </a:prstGeom>
          <a:solidFill>
            <a:srgbClr val="FFFFFF"/>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3" name="Google Shape;873;p46"/>
          <p:cNvSpPr/>
          <p:nvPr/>
        </p:nvSpPr>
        <p:spPr>
          <a:xfrm>
            <a:off x="3291840" y="1563624"/>
            <a:ext cx="1508760" cy="41148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Крок 2</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Порівняти з</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мінімумом 15%</a:t>
            </a:r>
            <a:endParaRPr sz="1500">
              <a:solidFill>
                <a:schemeClr val="dk1"/>
              </a:solidFill>
              <a:latin typeface="Arial"/>
              <a:ea typeface="Arial"/>
              <a:cs typeface="Arial"/>
              <a:sym typeface="Arial"/>
            </a:endParaRPr>
          </a:p>
        </p:txBody>
      </p:sp>
      <p:sp>
        <p:nvSpPr>
          <p:cNvPr id="874" name="Google Shape;874;p46"/>
          <p:cNvSpPr/>
          <p:nvPr/>
        </p:nvSpPr>
        <p:spPr>
          <a:xfrm>
            <a:off x="5225796" y="1659636"/>
            <a:ext cx="308610" cy="288036"/>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5" name="Google Shape;875;p46"/>
          <p:cNvSpPr/>
          <p:nvPr/>
        </p:nvSpPr>
        <p:spPr>
          <a:xfrm>
            <a:off x="5726425" y="1405904"/>
            <a:ext cx="2057400" cy="1165800"/>
          </a:xfrm>
          <a:prstGeom prst="roundRect">
            <a:avLst>
              <a:gd fmla="val 4000" name="adj"/>
            </a:avLst>
          </a:prstGeom>
          <a:solidFill>
            <a:srgbClr val="FFFFFF"/>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6" name="Google Shape;876;p46"/>
          <p:cNvSpPr/>
          <p:nvPr/>
        </p:nvSpPr>
        <p:spPr>
          <a:xfrm>
            <a:off x="6000750" y="1563624"/>
            <a:ext cx="1508760" cy="41148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Крок 3</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Якщо нижче —</a:t>
            </a:r>
            <a:endParaRPr sz="1500">
              <a:solidFill>
                <a:schemeClr val="dk1"/>
              </a:solidFill>
              <a:latin typeface="Arial"/>
              <a:ea typeface="Arial"/>
              <a:cs typeface="Arial"/>
              <a:sym typeface="Arial"/>
            </a:endParaRPr>
          </a:p>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донарахувати</a:t>
            </a:r>
            <a:endParaRPr sz="1500">
              <a:solidFill>
                <a:schemeClr val="dk1"/>
              </a:solidFill>
              <a:latin typeface="Arial"/>
              <a:ea typeface="Arial"/>
              <a:cs typeface="Arial"/>
              <a:sym typeface="Arial"/>
            </a:endParaRPr>
          </a:p>
        </p:txBody>
      </p:sp>
      <p:sp>
        <p:nvSpPr>
          <p:cNvPr id="877" name="Google Shape;877;p46"/>
          <p:cNvSpPr/>
          <p:nvPr/>
        </p:nvSpPr>
        <p:spPr>
          <a:xfrm>
            <a:off x="665225" y="2894070"/>
            <a:ext cx="7200900" cy="1511700"/>
          </a:xfrm>
          <a:prstGeom prst="roundRect">
            <a:avLst>
              <a:gd fmla="val 4000"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78" name="Google Shape;878;p46"/>
          <p:cNvSpPr/>
          <p:nvPr/>
        </p:nvSpPr>
        <p:spPr>
          <a:xfrm>
            <a:off x="939545" y="3182121"/>
            <a:ext cx="6652200" cy="2058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Top-up tax = (15% – Effective Tax Rate) × відповідний обсяг прибутку у юрисдикції</a:t>
            </a:r>
            <a:endParaRPr sz="1700">
              <a:solidFill>
                <a:schemeClr val="dk1"/>
              </a:solidFill>
              <a:latin typeface="Arial"/>
              <a:ea typeface="Arial"/>
              <a:cs typeface="Arial"/>
              <a:sym typeface="Arial"/>
            </a:endParaRPr>
          </a:p>
        </p:txBody>
      </p:sp>
      <p:sp>
        <p:nvSpPr>
          <p:cNvPr id="879" name="Google Shape;879;p46"/>
          <p:cNvSpPr/>
          <p:nvPr/>
        </p:nvSpPr>
        <p:spPr>
          <a:xfrm>
            <a:off x="733805" y="3854544"/>
            <a:ext cx="7063800" cy="1920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1100"/>
              <a:buFont typeface="Arial"/>
              <a:buNone/>
            </a:pPr>
            <a:r>
              <a:rPr i="1" lang="uk" sz="1100">
                <a:solidFill>
                  <a:srgbClr val="667085"/>
                </a:solidFill>
                <a:latin typeface="Arial"/>
                <a:ea typeface="Arial"/>
                <a:cs typeface="Arial"/>
                <a:sym typeface="Arial"/>
              </a:rPr>
              <a:t>Слайд навмисно спрощує технічні деталі, щоб студенти зрозуміли принцип: “надто низька ставка більше не означає автоматичну податкову перевагу”.</a:t>
            </a:r>
            <a:endParaRPr sz="1200">
              <a:solidFill>
                <a:schemeClr val="dk1"/>
              </a:solidFill>
              <a:latin typeface="Arial"/>
              <a:ea typeface="Arial"/>
              <a:cs typeface="Arial"/>
              <a:sym typeface="Arial"/>
            </a:endParaRPr>
          </a:p>
        </p:txBody>
      </p:sp>
      <p:sp>
        <p:nvSpPr>
          <p:cNvPr id="880" name="Google Shape;880;p46"/>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механіка top-up tax</a:t>
            </a:r>
            <a:endParaRPr sz="700">
              <a:solidFill>
                <a:schemeClr val="dk1"/>
              </a:solidFill>
              <a:latin typeface="Arial"/>
              <a:ea typeface="Arial"/>
              <a:cs typeface="Arial"/>
              <a:sym typeface="Arial"/>
            </a:endParaRPr>
          </a:p>
        </p:txBody>
      </p:sp>
      <p:sp>
        <p:nvSpPr>
          <p:cNvPr id="881" name="Google Shape;881;p46"/>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86" name="Shape 886"/>
        <p:cNvGrpSpPr/>
        <p:nvPr/>
      </p:nvGrpSpPr>
      <p:grpSpPr>
        <a:xfrm>
          <a:off x="0" y="0"/>
          <a:ext cx="0" cy="0"/>
          <a:chOff x="0" y="0"/>
          <a:chExt cx="0" cy="0"/>
        </a:xfrm>
      </p:grpSpPr>
      <p:sp>
        <p:nvSpPr>
          <p:cNvPr id="887" name="Google Shape;887;p47"/>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Цифровізація оподаткування: VAT in the Digital Age (ViDA)</a:t>
            </a:r>
            <a:endParaRPr sz="1800">
              <a:solidFill>
                <a:schemeClr val="dk1"/>
              </a:solidFill>
              <a:latin typeface="Arial"/>
              <a:ea typeface="Arial"/>
              <a:cs typeface="Arial"/>
              <a:sym typeface="Arial"/>
            </a:endParaRPr>
          </a:p>
        </p:txBody>
      </p:sp>
      <p:sp>
        <p:nvSpPr>
          <p:cNvPr id="888" name="Google Shape;888;p47"/>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4F7DD4"/>
              </a:buClr>
              <a:buSzPts val="800"/>
              <a:buFont typeface="Arial"/>
              <a:buNone/>
            </a:pPr>
            <a:r>
              <a:rPr b="1" lang="uk" sz="800">
                <a:solidFill>
                  <a:srgbClr val="4F7DD4"/>
                </a:solidFill>
                <a:latin typeface="Arial"/>
                <a:ea typeface="Arial"/>
                <a:cs typeface="Arial"/>
                <a:sym typeface="Arial"/>
              </a:rPr>
              <a:t>DIGITAL TAX ADMINISTRATION</a:t>
            </a:r>
            <a:endParaRPr sz="600">
              <a:solidFill>
                <a:schemeClr val="dk1"/>
              </a:solidFill>
              <a:latin typeface="Arial"/>
              <a:ea typeface="Arial"/>
              <a:cs typeface="Arial"/>
              <a:sym typeface="Arial"/>
            </a:endParaRPr>
          </a:p>
        </p:txBody>
      </p:sp>
      <p:sp>
        <p:nvSpPr>
          <p:cNvPr id="889" name="Google Shape;889;p47"/>
          <p:cNvSpPr/>
          <p:nvPr/>
        </p:nvSpPr>
        <p:spPr>
          <a:xfrm>
            <a:off x="425196" y="630936"/>
            <a:ext cx="685800" cy="4114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0" name="Google Shape;890;p47"/>
          <p:cNvSpPr/>
          <p:nvPr/>
        </p:nvSpPr>
        <p:spPr>
          <a:xfrm>
            <a:off x="651500" y="1097274"/>
            <a:ext cx="2057400" cy="141600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1" name="Google Shape;891;p47"/>
          <p:cNvSpPr/>
          <p:nvPr/>
        </p:nvSpPr>
        <p:spPr>
          <a:xfrm>
            <a:off x="665226" y="1110996"/>
            <a:ext cx="41148" cy="117271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2" name="Google Shape;892;p47"/>
          <p:cNvSpPr/>
          <p:nvPr/>
        </p:nvSpPr>
        <p:spPr>
          <a:xfrm>
            <a:off x="774954" y="1193292"/>
            <a:ext cx="18653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2022</a:t>
            </a:r>
            <a:endParaRPr sz="1300">
              <a:solidFill>
                <a:schemeClr val="dk1"/>
              </a:solidFill>
              <a:latin typeface="Arial"/>
              <a:ea typeface="Arial"/>
              <a:cs typeface="Arial"/>
              <a:sym typeface="Arial"/>
            </a:endParaRPr>
          </a:p>
        </p:txBody>
      </p:sp>
      <p:sp>
        <p:nvSpPr>
          <p:cNvPr id="893" name="Google Shape;893;p47"/>
          <p:cNvSpPr/>
          <p:nvPr/>
        </p:nvSpPr>
        <p:spPr>
          <a:xfrm>
            <a:off x="774954" y="1453896"/>
            <a:ext cx="186537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Єврокомісія запропонувала пакет для модернізації системи ПДВ, кращої боротьби з шахрайством і адаптації до platform economy.</a:t>
            </a:r>
            <a:endParaRPr sz="1100">
              <a:solidFill>
                <a:schemeClr val="dk1"/>
              </a:solidFill>
              <a:latin typeface="Arial"/>
              <a:ea typeface="Arial"/>
              <a:cs typeface="Arial"/>
              <a:sym typeface="Arial"/>
            </a:endParaRPr>
          </a:p>
        </p:txBody>
      </p:sp>
      <p:sp>
        <p:nvSpPr>
          <p:cNvPr id="894" name="Google Shape;894;p47"/>
          <p:cNvSpPr/>
          <p:nvPr/>
        </p:nvSpPr>
        <p:spPr>
          <a:xfrm>
            <a:off x="3017525" y="1097274"/>
            <a:ext cx="2057400" cy="141600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5" name="Google Shape;895;p47"/>
          <p:cNvSpPr/>
          <p:nvPr/>
        </p:nvSpPr>
        <p:spPr>
          <a:xfrm>
            <a:off x="3031236" y="1110996"/>
            <a:ext cx="41148" cy="117271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6" name="Google Shape;896;p47"/>
          <p:cNvSpPr/>
          <p:nvPr/>
        </p:nvSpPr>
        <p:spPr>
          <a:xfrm>
            <a:off x="3140964" y="1193292"/>
            <a:ext cx="18653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2025</a:t>
            </a:r>
            <a:endParaRPr sz="1300">
              <a:solidFill>
                <a:schemeClr val="dk1"/>
              </a:solidFill>
              <a:latin typeface="Arial"/>
              <a:ea typeface="Arial"/>
              <a:cs typeface="Arial"/>
              <a:sym typeface="Arial"/>
            </a:endParaRPr>
          </a:p>
        </p:txBody>
      </p:sp>
      <p:sp>
        <p:nvSpPr>
          <p:cNvPr id="897" name="Google Shape;897;p47"/>
          <p:cNvSpPr/>
          <p:nvPr/>
        </p:nvSpPr>
        <p:spPr>
          <a:xfrm>
            <a:off x="3140964" y="1453896"/>
            <a:ext cx="186537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11 березня 2025 року пакет ViDA був офіційно ухвалений на рівні ЄС.</a:t>
            </a:r>
            <a:endParaRPr sz="1100">
              <a:solidFill>
                <a:schemeClr val="dk1"/>
              </a:solidFill>
              <a:latin typeface="Arial"/>
              <a:ea typeface="Arial"/>
              <a:cs typeface="Arial"/>
              <a:sym typeface="Arial"/>
            </a:endParaRPr>
          </a:p>
        </p:txBody>
      </p:sp>
      <p:sp>
        <p:nvSpPr>
          <p:cNvPr id="898" name="Google Shape;898;p47"/>
          <p:cNvSpPr/>
          <p:nvPr/>
        </p:nvSpPr>
        <p:spPr>
          <a:xfrm>
            <a:off x="5383525" y="1097274"/>
            <a:ext cx="2057400" cy="141600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899" name="Google Shape;899;p47"/>
          <p:cNvSpPr/>
          <p:nvPr/>
        </p:nvSpPr>
        <p:spPr>
          <a:xfrm>
            <a:off x="5397246" y="1110996"/>
            <a:ext cx="41148" cy="117271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00" name="Google Shape;900;p47"/>
          <p:cNvSpPr/>
          <p:nvPr/>
        </p:nvSpPr>
        <p:spPr>
          <a:xfrm>
            <a:off x="5506974" y="1193292"/>
            <a:ext cx="18653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2035</a:t>
            </a:r>
            <a:endParaRPr sz="1300">
              <a:solidFill>
                <a:schemeClr val="dk1"/>
              </a:solidFill>
              <a:latin typeface="Arial"/>
              <a:ea typeface="Arial"/>
              <a:cs typeface="Arial"/>
              <a:sym typeface="Arial"/>
            </a:endParaRPr>
          </a:p>
        </p:txBody>
      </p:sp>
      <p:sp>
        <p:nvSpPr>
          <p:cNvPr id="901" name="Google Shape;901;p47"/>
          <p:cNvSpPr/>
          <p:nvPr/>
        </p:nvSpPr>
        <p:spPr>
          <a:xfrm>
            <a:off x="5506974" y="1453896"/>
            <a:ext cx="186537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Повний rollout передбачений поетапно до січня 2035 року.</a:t>
            </a:r>
            <a:endParaRPr sz="1100">
              <a:solidFill>
                <a:schemeClr val="dk1"/>
              </a:solidFill>
              <a:latin typeface="Arial"/>
              <a:ea typeface="Arial"/>
              <a:cs typeface="Arial"/>
              <a:sym typeface="Arial"/>
            </a:endParaRPr>
          </a:p>
        </p:txBody>
      </p:sp>
      <p:sp>
        <p:nvSpPr>
          <p:cNvPr id="902" name="Google Shape;902;p47"/>
          <p:cNvSpPr/>
          <p:nvPr/>
        </p:nvSpPr>
        <p:spPr>
          <a:xfrm>
            <a:off x="7509500" y="1097275"/>
            <a:ext cx="1108500" cy="1416000"/>
          </a:xfrm>
          <a:prstGeom prst="roundRect">
            <a:avLst>
              <a:gd fmla="val 444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03" name="Google Shape;903;p47"/>
          <p:cNvSpPr/>
          <p:nvPr/>
        </p:nvSpPr>
        <p:spPr>
          <a:xfrm>
            <a:off x="7612380" y="1220724"/>
            <a:ext cx="720090" cy="37033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C4554D"/>
              </a:buClr>
              <a:buSzPts val="1800"/>
              <a:buFont typeface="Play"/>
              <a:buNone/>
            </a:pPr>
            <a:r>
              <a:rPr b="1" lang="uk" sz="1800">
                <a:solidFill>
                  <a:srgbClr val="C4554D"/>
                </a:solidFill>
                <a:latin typeface="Play"/>
                <a:ea typeface="Play"/>
                <a:cs typeface="Play"/>
                <a:sym typeface="Play"/>
              </a:rPr>
              <a:t>€99B</a:t>
            </a:r>
            <a:endParaRPr sz="1800">
              <a:solidFill>
                <a:schemeClr val="dk1"/>
              </a:solidFill>
              <a:latin typeface="Arial"/>
              <a:ea typeface="Arial"/>
              <a:cs typeface="Arial"/>
              <a:sym typeface="Arial"/>
            </a:endParaRPr>
          </a:p>
        </p:txBody>
      </p:sp>
      <p:sp>
        <p:nvSpPr>
          <p:cNvPr id="904" name="Google Shape;904;p47"/>
          <p:cNvSpPr/>
          <p:nvPr/>
        </p:nvSpPr>
        <p:spPr>
          <a:xfrm>
            <a:off x="7646676" y="1659625"/>
            <a:ext cx="840300" cy="3156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900"/>
              <a:buFont typeface="Arial"/>
              <a:buNone/>
            </a:pPr>
            <a:r>
              <a:rPr lang="uk" sz="900">
                <a:solidFill>
                  <a:srgbClr val="667085"/>
                </a:solidFill>
                <a:latin typeface="Arial"/>
                <a:ea typeface="Arial"/>
                <a:cs typeface="Arial"/>
                <a:sym typeface="Arial"/>
              </a:rPr>
              <a:t>VAT gap у ЄС у 2020 році; чверть прямо пов’язана з fraud</a:t>
            </a:r>
            <a:endParaRPr sz="900">
              <a:solidFill>
                <a:schemeClr val="dk1"/>
              </a:solidFill>
              <a:latin typeface="Arial"/>
              <a:ea typeface="Arial"/>
              <a:cs typeface="Arial"/>
              <a:sym typeface="Arial"/>
            </a:endParaRPr>
          </a:p>
        </p:txBody>
      </p:sp>
      <p:sp>
        <p:nvSpPr>
          <p:cNvPr id="905" name="Google Shape;905;p47"/>
          <p:cNvSpPr/>
          <p:nvPr/>
        </p:nvSpPr>
        <p:spPr>
          <a:xfrm>
            <a:off x="754375" y="2674625"/>
            <a:ext cx="3566100" cy="131550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06" name="Google Shape;906;p47"/>
          <p:cNvSpPr/>
          <p:nvPr/>
        </p:nvSpPr>
        <p:spPr>
          <a:xfrm>
            <a:off x="768096" y="2688336"/>
            <a:ext cx="41148" cy="117271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07" name="Google Shape;907;p47"/>
          <p:cNvSpPr/>
          <p:nvPr/>
        </p:nvSpPr>
        <p:spPr>
          <a:xfrm>
            <a:off x="877824" y="2770632"/>
            <a:ext cx="33741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бізнесу</a:t>
            </a:r>
            <a:endParaRPr sz="1300">
              <a:solidFill>
                <a:schemeClr val="dk1"/>
              </a:solidFill>
              <a:latin typeface="Arial"/>
              <a:ea typeface="Arial"/>
              <a:cs typeface="Arial"/>
              <a:sym typeface="Arial"/>
            </a:endParaRPr>
          </a:p>
        </p:txBody>
      </p:sp>
      <p:sp>
        <p:nvSpPr>
          <p:cNvPr id="908" name="Google Shape;908;p47"/>
          <p:cNvSpPr/>
          <p:nvPr/>
        </p:nvSpPr>
        <p:spPr>
          <a:xfrm>
            <a:off x="877824" y="3031236"/>
            <a:ext cx="337413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Цифрові інвойси, real-time reporting і гармонізованіші цифрові правила означають не лише більше даних для держави, а й менше тертя для сумлінних компаній у транскордонних продажах.</a:t>
            </a:r>
            <a:endParaRPr sz="1100">
              <a:solidFill>
                <a:schemeClr val="dk1"/>
              </a:solidFill>
              <a:latin typeface="Arial"/>
              <a:ea typeface="Arial"/>
              <a:cs typeface="Arial"/>
              <a:sym typeface="Arial"/>
            </a:endParaRPr>
          </a:p>
        </p:txBody>
      </p:sp>
      <p:sp>
        <p:nvSpPr>
          <p:cNvPr id="909" name="Google Shape;909;p47"/>
          <p:cNvSpPr/>
          <p:nvPr/>
        </p:nvSpPr>
        <p:spPr>
          <a:xfrm>
            <a:off x="4526275" y="2674625"/>
            <a:ext cx="3566100" cy="1315500"/>
          </a:xfrm>
          <a:prstGeom prst="roundRect">
            <a:avLst>
              <a:gd fmla="val 457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10" name="Google Shape;910;p47"/>
          <p:cNvSpPr/>
          <p:nvPr/>
        </p:nvSpPr>
        <p:spPr>
          <a:xfrm>
            <a:off x="4539996" y="2688336"/>
            <a:ext cx="41148" cy="117271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11" name="Google Shape;911;p47"/>
          <p:cNvSpPr/>
          <p:nvPr/>
        </p:nvSpPr>
        <p:spPr>
          <a:xfrm>
            <a:off x="4649724" y="2770632"/>
            <a:ext cx="33741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викладацької логіки</a:t>
            </a:r>
            <a:endParaRPr sz="1300">
              <a:solidFill>
                <a:schemeClr val="dk1"/>
              </a:solidFill>
              <a:latin typeface="Arial"/>
              <a:ea typeface="Arial"/>
              <a:cs typeface="Arial"/>
              <a:sym typeface="Arial"/>
            </a:endParaRPr>
          </a:p>
        </p:txBody>
      </p:sp>
      <p:sp>
        <p:nvSpPr>
          <p:cNvPr id="912" name="Google Shape;912;p47"/>
          <p:cNvSpPr/>
          <p:nvPr/>
        </p:nvSpPr>
        <p:spPr>
          <a:xfrm>
            <a:off x="4649724" y="3031236"/>
            <a:ext cx="3374136" cy="7612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ViDA — чудовий приклад того, як податкова політика рухається від “ставок” до цифрової інфраструктури, антифроду і data-driven compliance.</a:t>
            </a:r>
            <a:endParaRPr sz="1100">
              <a:solidFill>
                <a:schemeClr val="dk1"/>
              </a:solidFill>
              <a:latin typeface="Arial"/>
              <a:ea typeface="Arial"/>
              <a:cs typeface="Arial"/>
              <a:sym typeface="Arial"/>
            </a:endParaRPr>
          </a:p>
        </p:txBody>
      </p:sp>
      <p:sp>
        <p:nvSpPr>
          <p:cNvPr id="913" name="Google Shape;913;p47"/>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цифровізація VAT</a:t>
            </a:r>
            <a:endParaRPr sz="700">
              <a:solidFill>
                <a:schemeClr val="dk1"/>
              </a:solidFill>
              <a:latin typeface="Arial"/>
              <a:ea typeface="Arial"/>
              <a:cs typeface="Arial"/>
              <a:sym typeface="Arial"/>
            </a:endParaRPr>
          </a:p>
        </p:txBody>
      </p:sp>
      <p:sp>
        <p:nvSpPr>
          <p:cNvPr id="914" name="Google Shape;914;p47"/>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8172D"/>
        </a:solidFill>
      </p:bgPr>
    </p:bg>
    <p:spTree>
      <p:nvGrpSpPr>
        <p:cNvPr id="919" name="Shape 919"/>
        <p:cNvGrpSpPr/>
        <p:nvPr/>
      </p:nvGrpSpPr>
      <p:grpSpPr>
        <a:xfrm>
          <a:off x="0" y="0"/>
          <a:ext cx="0" cy="0"/>
          <a:chOff x="0" y="0"/>
          <a:chExt cx="0" cy="0"/>
        </a:xfrm>
      </p:grpSpPr>
      <p:sp>
        <p:nvSpPr>
          <p:cNvPr id="920" name="Google Shape;920;p48"/>
          <p:cNvSpPr/>
          <p:nvPr/>
        </p:nvSpPr>
        <p:spPr>
          <a:xfrm>
            <a:off x="0" y="0"/>
            <a:ext cx="9143771" cy="5143500"/>
          </a:xfrm>
          <a:prstGeom prst="rect">
            <a:avLst/>
          </a:prstGeom>
          <a:solidFill>
            <a:srgbClr val="08172D"/>
          </a:solidFill>
          <a:ln cap="flat" cmpd="sng" w="12700">
            <a:solidFill>
              <a:srgbClr val="08172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21" name="Google Shape;921;p48"/>
          <p:cNvSpPr/>
          <p:nvPr/>
        </p:nvSpPr>
        <p:spPr>
          <a:xfrm>
            <a:off x="548640" y="514350"/>
            <a:ext cx="123444" cy="4080510"/>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22" name="Google Shape;922;p48"/>
          <p:cNvSpPr/>
          <p:nvPr/>
        </p:nvSpPr>
        <p:spPr>
          <a:xfrm>
            <a:off x="788670" y="706374"/>
            <a:ext cx="994410" cy="61722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2900"/>
              <a:buFont typeface="Play"/>
              <a:buNone/>
            </a:pPr>
            <a:r>
              <a:rPr b="1" lang="uk" sz="2900">
                <a:solidFill>
                  <a:srgbClr val="C4554D"/>
                </a:solidFill>
                <a:latin typeface="Play"/>
                <a:ea typeface="Play"/>
                <a:cs typeface="Play"/>
                <a:sym typeface="Play"/>
              </a:rPr>
              <a:t>03</a:t>
            </a:r>
            <a:endParaRPr sz="2900">
              <a:solidFill>
                <a:schemeClr val="dk1"/>
              </a:solidFill>
              <a:latin typeface="Arial"/>
              <a:ea typeface="Arial"/>
              <a:cs typeface="Arial"/>
              <a:sym typeface="Arial"/>
            </a:endParaRPr>
          </a:p>
        </p:txBody>
      </p:sp>
      <p:sp>
        <p:nvSpPr>
          <p:cNvPr id="923" name="Google Shape;923;p48"/>
          <p:cNvSpPr/>
          <p:nvPr/>
        </p:nvSpPr>
        <p:spPr>
          <a:xfrm>
            <a:off x="788670" y="1371600"/>
            <a:ext cx="7406640" cy="685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2100"/>
              <a:buFont typeface="Play"/>
              <a:buNone/>
            </a:pPr>
            <a:r>
              <a:rPr b="1" lang="uk" sz="2100">
                <a:solidFill>
                  <a:srgbClr val="FFFFFF"/>
                </a:solidFill>
                <a:latin typeface="Play"/>
                <a:ea typeface="Play"/>
                <a:cs typeface="Play"/>
                <a:sym typeface="Play"/>
              </a:rPr>
              <a:t>Стратегії оптимізації податків у міжнародних корпораціях</a:t>
            </a:r>
            <a:endParaRPr sz="2100">
              <a:solidFill>
                <a:schemeClr val="dk1"/>
              </a:solidFill>
              <a:latin typeface="Arial"/>
              <a:ea typeface="Arial"/>
              <a:cs typeface="Arial"/>
              <a:sym typeface="Arial"/>
            </a:endParaRPr>
          </a:p>
        </p:txBody>
      </p:sp>
      <p:sp>
        <p:nvSpPr>
          <p:cNvPr id="924" name="Google Shape;924;p48"/>
          <p:cNvSpPr/>
          <p:nvPr/>
        </p:nvSpPr>
        <p:spPr>
          <a:xfrm>
            <a:off x="788670" y="2091690"/>
            <a:ext cx="7132320" cy="89154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6E2F2"/>
              </a:buClr>
              <a:buSzPts val="1300"/>
              <a:buFont typeface="Arial"/>
              <a:buNone/>
            </a:pPr>
            <a:r>
              <a:rPr lang="uk" sz="1300">
                <a:solidFill>
                  <a:srgbClr val="D6E2F2"/>
                </a:solidFill>
                <a:latin typeface="Arial"/>
                <a:ea typeface="Arial"/>
                <a:cs typeface="Arial"/>
                <a:sym typeface="Arial"/>
              </a:rPr>
              <a:t>На цьому етапі важливо провести чітку межу: законне податкове планування створює ефективність, а агресивна схема створює ризик спору, штрафу і репутаційного удару.</a:t>
            </a:r>
            <a:endParaRPr sz="1400">
              <a:solidFill>
                <a:schemeClr val="dk1"/>
              </a:solidFill>
              <a:latin typeface="Arial"/>
              <a:ea typeface="Arial"/>
              <a:cs typeface="Arial"/>
              <a:sym typeface="Arial"/>
            </a:endParaRPr>
          </a:p>
        </p:txBody>
      </p:sp>
      <p:sp>
        <p:nvSpPr>
          <p:cNvPr id="925" name="Google Shape;925;p48"/>
          <p:cNvSpPr/>
          <p:nvPr/>
        </p:nvSpPr>
        <p:spPr>
          <a:xfrm>
            <a:off x="788670" y="4629150"/>
            <a:ext cx="2743200" cy="1508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9DB1CC"/>
              </a:buClr>
              <a:buSzPts val="800"/>
              <a:buFont typeface="Arial"/>
              <a:buNone/>
            </a:pPr>
            <a:r>
              <a:rPr lang="uk" sz="800">
                <a:solidFill>
                  <a:srgbClr val="9DB1CC"/>
                </a:solidFill>
                <a:latin typeface="Arial"/>
                <a:ea typeface="Arial"/>
                <a:cs typeface="Arial"/>
                <a:sym typeface="Arial"/>
              </a:rPr>
              <a:t>Сучасні форми міжнародного бізнесу</a:t>
            </a:r>
            <a:endParaRPr sz="800">
              <a:solidFill>
                <a:schemeClr val="dk1"/>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30" name="Shape 930"/>
        <p:cNvGrpSpPr/>
        <p:nvPr/>
      </p:nvGrpSpPr>
      <p:grpSpPr>
        <a:xfrm>
          <a:off x="0" y="0"/>
          <a:ext cx="0" cy="0"/>
          <a:chOff x="0" y="0"/>
          <a:chExt cx="0" cy="0"/>
        </a:xfrm>
      </p:grpSpPr>
      <p:sp>
        <p:nvSpPr>
          <p:cNvPr id="931" name="Google Shape;931;p49"/>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Таблиця 6.4. Основні стратегії оптимізації податків</a:t>
            </a:r>
            <a:endParaRPr sz="1800">
              <a:solidFill>
                <a:schemeClr val="dk1"/>
              </a:solidFill>
              <a:latin typeface="Arial"/>
              <a:ea typeface="Arial"/>
              <a:cs typeface="Arial"/>
              <a:sym typeface="Arial"/>
            </a:endParaRPr>
          </a:p>
        </p:txBody>
      </p:sp>
      <p:sp>
        <p:nvSpPr>
          <p:cNvPr id="932" name="Google Shape;932;p49"/>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ЛЕКЦІЙНИЙ МАТЕРІАЛ</a:t>
            </a:r>
            <a:endParaRPr sz="600">
              <a:solidFill>
                <a:schemeClr val="dk1"/>
              </a:solidFill>
              <a:latin typeface="Arial"/>
              <a:ea typeface="Arial"/>
              <a:cs typeface="Arial"/>
              <a:sym typeface="Arial"/>
            </a:endParaRPr>
          </a:p>
        </p:txBody>
      </p:sp>
      <p:sp>
        <p:nvSpPr>
          <p:cNvPr id="933" name="Google Shape;933;p49"/>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934" name="Google Shape;934;p49"/>
          <p:cNvGraphicFramePr/>
          <p:nvPr/>
        </p:nvGraphicFramePr>
        <p:xfrm>
          <a:off x="582930" y="1062990"/>
          <a:ext cx="3000000" cy="3000000"/>
        </p:xfrm>
        <a:graphic>
          <a:graphicData uri="http://schemas.openxmlformats.org/drawingml/2006/table">
            <a:tbl>
              <a:tblPr>
                <a:noFill/>
                <a:tableStyleId>{00ADFBC6-A329-4E2D-AB66-D3088D95A76A}</a:tableStyleId>
              </a:tblPr>
              <a:tblGrid>
                <a:gridCol w="1783075"/>
                <a:gridCol w="3703300"/>
              </a:tblGrid>
              <a:tr h="534900">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Стратегія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Механізм дії</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3490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Використання податкових угод</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Мінімізація подвійного оподаткування та зниження ставок на транскордонні виплати.</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3490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Трансфертне ціноутворення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Оптимізація внутрішньогрупових цін у межах принципу “витягнутої руки”.</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3490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Офшорні компанії</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Реєстрація в юрисдикціях із низькими ставками; у сучасних умовах потребує особливої обережності через anti-abuse rules.</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53490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Реінвестування прибутку</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Зниження податкового навантаження через утримання прибутку для подальшого розвитку та інвестицій.</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935" name="Google Shape;935;p49"/>
          <p:cNvSpPr/>
          <p:nvPr/>
        </p:nvSpPr>
        <p:spPr>
          <a:xfrm>
            <a:off x="6172200" y="1097280"/>
            <a:ext cx="2228850" cy="113157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36" name="Google Shape;936;p49"/>
          <p:cNvSpPr/>
          <p:nvPr/>
        </p:nvSpPr>
        <p:spPr>
          <a:xfrm>
            <a:off x="6185916" y="1110996"/>
            <a:ext cx="41148" cy="110413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37" name="Google Shape;937;p49"/>
          <p:cNvSpPr/>
          <p:nvPr/>
        </p:nvSpPr>
        <p:spPr>
          <a:xfrm>
            <a:off x="6295644" y="1193292"/>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Сучасне уточнення</a:t>
            </a:r>
            <a:endParaRPr sz="1300">
              <a:solidFill>
                <a:schemeClr val="dk1"/>
              </a:solidFill>
              <a:latin typeface="Arial"/>
              <a:ea typeface="Arial"/>
              <a:cs typeface="Arial"/>
              <a:sym typeface="Arial"/>
            </a:endParaRPr>
          </a:p>
        </p:txBody>
      </p:sp>
      <p:sp>
        <p:nvSpPr>
          <p:cNvPr id="938" name="Google Shape;938;p49"/>
          <p:cNvSpPr/>
          <p:nvPr/>
        </p:nvSpPr>
        <p:spPr>
          <a:xfrm>
            <a:off x="6295644" y="1453896"/>
            <a:ext cx="203682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Таблиця з лекції залишається актуальною, але після BEPS і Pillar Two кожну стратегію треба читати через призму substance, PPT/LOB, CbC та reputational risk.</a:t>
            </a:r>
            <a:endParaRPr sz="1000">
              <a:solidFill>
                <a:schemeClr val="dk1"/>
              </a:solidFill>
              <a:latin typeface="Arial"/>
              <a:ea typeface="Arial"/>
              <a:cs typeface="Arial"/>
              <a:sym typeface="Arial"/>
            </a:endParaRPr>
          </a:p>
        </p:txBody>
      </p:sp>
      <p:sp>
        <p:nvSpPr>
          <p:cNvPr id="939" name="Google Shape;939;p49"/>
          <p:cNvSpPr/>
          <p:nvPr/>
        </p:nvSpPr>
        <p:spPr>
          <a:xfrm>
            <a:off x="6172200" y="2414016"/>
            <a:ext cx="2228850" cy="1303020"/>
          </a:xfrm>
          <a:prstGeom prst="roundRect">
            <a:avLst>
              <a:gd fmla="val 421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40" name="Google Shape;940;p49"/>
          <p:cNvSpPr/>
          <p:nvPr/>
        </p:nvSpPr>
        <p:spPr>
          <a:xfrm>
            <a:off x="6185916" y="2427732"/>
            <a:ext cx="41148" cy="127558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41" name="Google Shape;941;p49"/>
          <p:cNvSpPr/>
          <p:nvPr/>
        </p:nvSpPr>
        <p:spPr>
          <a:xfrm>
            <a:off x="6295644" y="2510028"/>
            <a:ext cx="20368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Ключове правило</a:t>
            </a:r>
            <a:endParaRPr sz="1300">
              <a:solidFill>
                <a:schemeClr val="dk1"/>
              </a:solidFill>
              <a:latin typeface="Arial"/>
              <a:ea typeface="Arial"/>
              <a:cs typeface="Arial"/>
              <a:sym typeface="Arial"/>
            </a:endParaRPr>
          </a:p>
        </p:txBody>
      </p:sp>
      <p:sp>
        <p:nvSpPr>
          <p:cNvPr id="942" name="Google Shape;942;p49"/>
          <p:cNvSpPr/>
          <p:nvPr/>
        </p:nvSpPr>
        <p:spPr>
          <a:xfrm>
            <a:off x="6295644" y="2770632"/>
            <a:ext cx="2036826" cy="8641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Оптимізація має бути підкріплена економічною логікою: де створюється цінність, там і повинен залишатися обґрунтований прибуток.</a:t>
            </a:r>
            <a:endParaRPr sz="1100">
              <a:solidFill>
                <a:schemeClr val="dk1"/>
              </a:solidFill>
              <a:latin typeface="Arial"/>
              <a:ea typeface="Arial"/>
              <a:cs typeface="Arial"/>
              <a:sym typeface="Arial"/>
            </a:endParaRPr>
          </a:p>
        </p:txBody>
      </p:sp>
      <p:sp>
        <p:nvSpPr>
          <p:cNvPr id="943" name="Google Shape;943;p49"/>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таблиця 6.4</a:t>
            </a:r>
            <a:endParaRPr sz="700">
              <a:solidFill>
                <a:schemeClr val="dk1"/>
              </a:solidFill>
              <a:latin typeface="Arial"/>
              <a:ea typeface="Arial"/>
              <a:cs typeface="Arial"/>
              <a:sym typeface="Arial"/>
            </a:endParaRPr>
          </a:p>
        </p:txBody>
      </p:sp>
      <p:sp>
        <p:nvSpPr>
          <p:cNvPr id="944" name="Google Shape;944;p49"/>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49" name="Shape 949"/>
        <p:cNvGrpSpPr/>
        <p:nvPr/>
      </p:nvGrpSpPr>
      <p:grpSpPr>
        <a:xfrm>
          <a:off x="0" y="0"/>
          <a:ext cx="0" cy="0"/>
          <a:chOff x="0" y="0"/>
          <a:chExt cx="0" cy="0"/>
        </a:xfrm>
      </p:grpSpPr>
      <p:sp>
        <p:nvSpPr>
          <p:cNvPr id="950" name="Google Shape;950;p50"/>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Законне планування vs агресивне уникнення: де проходить межа</a:t>
            </a:r>
            <a:endParaRPr sz="1800">
              <a:solidFill>
                <a:schemeClr val="dk1"/>
              </a:solidFill>
              <a:latin typeface="Arial"/>
              <a:ea typeface="Arial"/>
              <a:cs typeface="Arial"/>
              <a:sym typeface="Arial"/>
            </a:endParaRPr>
          </a:p>
        </p:txBody>
      </p:sp>
      <p:sp>
        <p:nvSpPr>
          <p:cNvPr id="951" name="Google Shape;951;p50"/>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COMPLIANCE BOUNDARY</a:t>
            </a:r>
            <a:endParaRPr sz="600">
              <a:solidFill>
                <a:schemeClr val="dk1"/>
              </a:solidFill>
              <a:latin typeface="Arial"/>
              <a:ea typeface="Arial"/>
              <a:cs typeface="Arial"/>
              <a:sym typeface="Arial"/>
            </a:endParaRPr>
          </a:p>
        </p:txBody>
      </p:sp>
      <p:sp>
        <p:nvSpPr>
          <p:cNvPr id="952" name="Google Shape;952;p50"/>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53" name="Google Shape;953;p50"/>
          <p:cNvSpPr/>
          <p:nvPr/>
        </p:nvSpPr>
        <p:spPr>
          <a:xfrm>
            <a:off x="651510" y="1097280"/>
            <a:ext cx="2468880" cy="2228850"/>
          </a:xfrm>
          <a:prstGeom prst="roundRect">
            <a:avLst>
              <a:gd fmla="val 246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54" name="Google Shape;954;p50"/>
          <p:cNvSpPr/>
          <p:nvPr/>
        </p:nvSpPr>
        <p:spPr>
          <a:xfrm>
            <a:off x="665226" y="1110996"/>
            <a:ext cx="41148" cy="220141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55" name="Google Shape;955;p50"/>
          <p:cNvSpPr/>
          <p:nvPr/>
        </p:nvSpPr>
        <p:spPr>
          <a:xfrm>
            <a:off x="774954" y="1193292"/>
            <a:ext cx="22768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Законне планування</a:t>
            </a:r>
            <a:endParaRPr sz="1300">
              <a:solidFill>
                <a:schemeClr val="dk1"/>
              </a:solidFill>
              <a:latin typeface="Arial"/>
              <a:ea typeface="Arial"/>
              <a:cs typeface="Arial"/>
              <a:sym typeface="Arial"/>
            </a:endParaRPr>
          </a:p>
        </p:txBody>
      </p:sp>
      <p:sp>
        <p:nvSpPr>
          <p:cNvPr id="956" name="Google Shape;956;p50"/>
          <p:cNvSpPr/>
          <p:nvPr/>
        </p:nvSpPr>
        <p:spPr>
          <a:xfrm>
            <a:off x="774950" y="1623526"/>
            <a:ext cx="2277000" cy="16203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опирається на норми права</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має бізнес-мету, окрім податку</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відповідає substance</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документально підтверджене</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витримує перевірку економічного змісту</a:t>
            </a:r>
            <a:endParaRPr sz="1100">
              <a:solidFill>
                <a:schemeClr val="dk1"/>
              </a:solidFill>
              <a:latin typeface="Arial"/>
              <a:ea typeface="Arial"/>
              <a:cs typeface="Arial"/>
              <a:sym typeface="Arial"/>
            </a:endParaRPr>
          </a:p>
        </p:txBody>
      </p:sp>
      <p:sp>
        <p:nvSpPr>
          <p:cNvPr id="957" name="Google Shape;957;p50"/>
          <p:cNvSpPr/>
          <p:nvPr/>
        </p:nvSpPr>
        <p:spPr>
          <a:xfrm>
            <a:off x="3339846" y="1097280"/>
            <a:ext cx="2468880" cy="2228850"/>
          </a:xfrm>
          <a:prstGeom prst="roundRect">
            <a:avLst>
              <a:gd fmla="val 246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58" name="Google Shape;958;p50"/>
          <p:cNvSpPr/>
          <p:nvPr/>
        </p:nvSpPr>
        <p:spPr>
          <a:xfrm>
            <a:off x="3353562" y="1110996"/>
            <a:ext cx="41148" cy="220141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59" name="Google Shape;959;p50"/>
          <p:cNvSpPr/>
          <p:nvPr/>
        </p:nvSpPr>
        <p:spPr>
          <a:xfrm>
            <a:off x="3463290" y="1193292"/>
            <a:ext cx="22768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“Сіра зона”</a:t>
            </a:r>
            <a:endParaRPr sz="1300">
              <a:solidFill>
                <a:schemeClr val="dk1"/>
              </a:solidFill>
              <a:latin typeface="Arial"/>
              <a:ea typeface="Arial"/>
              <a:cs typeface="Arial"/>
              <a:sym typeface="Arial"/>
            </a:endParaRPr>
          </a:p>
        </p:txBody>
      </p:sp>
      <p:sp>
        <p:nvSpPr>
          <p:cNvPr id="960" name="Google Shape;960;p50"/>
          <p:cNvSpPr/>
          <p:nvPr/>
        </p:nvSpPr>
        <p:spPr>
          <a:xfrm>
            <a:off x="3463300" y="1623526"/>
            <a:ext cx="2277000" cy="16203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формально законно, але надто штучно</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мінімальна реальна присутність</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непропорційні платежі</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вигода від договору без достатньої ділової логіки</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репутаційний ризик зростає</a:t>
            </a:r>
            <a:endParaRPr sz="1100">
              <a:solidFill>
                <a:schemeClr val="dk1"/>
              </a:solidFill>
              <a:latin typeface="Arial"/>
              <a:ea typeface="Arial"/>
              <a:cs typeface="Arial"/>
              <a:sym typeface="Arial"/>
            </a:endParaRPr>
          </a:p>
        </p:txBody>
      </p:sp>
      <p:sp>
        <p:nvSpPr>
          <p:cNvPr id="961" name="Google Shape;961;p50"/>
          <p:cNvSpPr/>
          <p:nvPr/>
        </p:nvSpPr>
        <p:spPr>
          <a:xfrm>
            <a:off x="6028182" y="1097280"/>
            <a:ext cx="2468880" cy="2228850"/>
          </a:xfrm>
          <a:prstGeom prst="roundRect">
            <a:avLst>
              <a:gd fmla="val 246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62" name="Google Shape;962;p50"/>
          <p:cNvSpPr/>
          <p:nvPr/>
        </p:nvSpPr>
        <p:spPr>
          <a:xfrm>
            <a:off x="6041898" y="1110996"/>
            <a:ext cx="41148" cy="220141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63" name="Google Shape;963;p50"/>
          <p:cNvSpPr/>
          <p:nvPr/>
        </p:nvSpPr>
        <p:spPr>
          <a:xfrm>
            <a:off x="6151626" y="1193292"/>
            <a:ext cx="22768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Агресивне уникнення / abuse</a:t>
            </a:r>
            <a:endParaRPr sz="1300">
              <a:solidFill>
                <a:schemeClr val="dk1"/>
              </a:solidFill>
              <a:latin typeface="Arial"/>
              <a:ea typeface="Arial"/>
              <a:cs typeface="Arial"/>
              <a:sym typeface="Arial"/>
            </a:endParaRPr>
          </a:p>
        </p:txBody>
      </p:sp>
      <p:sp>
        <p:nvSpPr>
          <p:cNvPr id="964" name="Google Shape;964;p50"/>
          <p:cNvSpPr/>
          <p:nvPr/>
        </p:nvSpPr>
        <p:spPr>
          <a:xfrm>
            <a:off x="6151625" y="1623626"/>
            <a:ext cx="2277000" cy="16203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відсутність economic substance</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treaty shopping</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штучне переміщення прибутку</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маніпулятивні внутрішньогрупові ціни</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високий ризик спорів, штрафів і публічного скандалу</a:t>
            </a:r>
            <a:endParaRPr sz="1100">
              <a:solidFill>
                <a:schemeClr val="dk1"/>
              </a:solidFill>
              <a:latin typeface="Arial"/>
              <a:ea typeface="Arial"/>
              <a:cs typeface="Arial"/>
              <a:sym typeface="Arial"/>
            </a:endParaRPr>
          </a:p>
        </p:txBody>
      </p:sp>
      <p:cxnSp>
        <p:nvCxnSpPr>
          <p:cNvPr id="965" name="Google Shape;965;p50"/>
          <p:cNvCxnSpPr/>
          <p:nvPr/>
        </p:nvCxnSpPr>
        <p:spPr>
          <a:xfrm>
            <a:off x="1851660" y="3669030"/>
            <a:ext cx="4937760" cy="0"/>
          </a:xfrm>
          <a:prstGeom prst="straightConnector1">
            <a:avLst/>
          </a:prstGeom>
          <a:noFill/>
          <a:ln cap="flat" cmpd="sng" w="12700">
            <a:solidFill>
              <a:srgbClr val="D9E1EC"/>
            </a:solidFill>
            <a:prstDash val="solid"/>
            <a:round/>
            <a:headEnd len="sm" w="sm" type="none"/>
            <a:tailEnd len="sm" w="sm" type="none"/>
          </a:ln>
        </p:spPr>
      </p:cxnSp>
      <p:sp>
        <p:nvSpPr>
          <p:cNvPr id="966" name="Google Shape;966;p50"/>
          <p:cNvSpPr/>
          <p:nvPr/>
        </p:nvSpPr>
        <p:spPr>
          <a:xfrm>
            <a:off x="4251960" y="3511296"/>
            <a:ext cx="411480" cy="288036"/>
          </a:xfrm>
          <a:prstGeom prst="chevron">
            <a:avLst>
              <a:gd fmla="val 50000" name="adj"/>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67" name="Google Shape;967;p50"/>
          <p:cNvSpPr/>
          <p:nvPr/>
        </p:nvSpPr>
        <p:spPr>
          <a:xfrm>
            <a:off x="1508760" y="3854196"/>
            <a:ext cx="562356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1200"/>
              <a:buFont typeface="Arial"/>
              <a:buNone/>
            </a:pPr>
            <a:r>
              <a:rPr i="1" lang="uk" sz="1200">
                <a:solidFill>
                  <a:srgbClr val="667085"/>
                </a:solidFill>
                <a:latin typeface="Arial"/>
                <a:ea typeface="Arial"/>
                <a:cs typeface="Arial"/>
                <a:sym typeface="Arial"/>
              </a:rPr>
              <a:t>чим штучніша структура — тим дорожчою стає “податкова економія”</a:t>
            </a:r>
            <a:endParaRPr sz="1200">
              <a:solidFill>
                <a:schemeClr val="dk1"/>
              </a:solidFill>
              <a:latin typeface="Arial"/>
              <a:ea typeface="Arial"/>
              <a:cs typeface="Arial"/>
              <a:sym typeface="Arial"/>
            </a:endParaRPr>
          </a:p>
        </p:txBody>
      </p:sp>
      <p:sp>
        <p:nvSpPr>
          <p:cNvPr id="968" name="Google Shape;968;p50"/>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межа допустимого</a:t>
            </a:r>
            <a:endParaRPr sz="700">
              <a:solidFill>
                <a:schemeClr val="dk1"/>
              </a:solidFill>
              <a:latin typeface="Arial"/>
              <a:ea typeface="Arial"/>
              <a:cs typeface="Arial"/>
              <a:sym typeface="Arial"/>
            </a:endParaRPr>
          </a:p>
        </p:txBody>
      </p:sp>
      <p:sp>
        <p:nvSpPr>
          <p:cNvPr id="969" name="Google Shape;969;p50"/>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74" name="Shape 974"/>
        <p:cNvGrpSpPr/>
        <p:nvPr/>
      </p:nvGrpSpPr>
      <p:grpSpPr>
        <a:xfrm>
          <a:off x="0" y="0"/>
          <a:ext cx="0" cy="0"/>
          <a:chOff x="0" y="0"/>
          <a:chExt cx="0" cy="0"/>
        </a:xfrm>
      </p:grpSpPr>
      <p:sp>
        <p:nvSpPr>
          <p:cNvPr id="975" name="Google Shape;975;p51"/>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Інструментарій легальної податкової ефективності</a:t>
            </a:r>
            <a:endParaRPr sz="1800">
              <a:solidFill>
                <a:schemeClr val="dk1"/>
              </a:solidFill>
              <a:latin typeface="Arial"/>
              <a:ea typeface="Arial"/>
              <a:cs typeface="Arial"/>
              <a:sym typeface="Arial"/>
            </a:endParaRPr>
          </a:p>
        </p:txBody>
      </p:sp>
      <p:sp>
        <p:nvSpPr>
          <p:cNvPr id="976" name="Google Shape;976;p51"/>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3D8B5A"/>
              </a:buClr>
              <a:buSzPts val="800"/>
              <a:buFont typeface="Arial"/>
              <a:buNone/>
            </a:pPr>
            <a:r>
              <a:rPr b="1" lang="uk" sz="800">
                <a:solidFill>
                  <a:srgbClr val="3D8B5A"/>
                </a:solidFill>
                <a:latin typeface="Arial"/>
                <a:ea typeface="Arial"/>
                <a:cs typeface="Arial"/>
                <a:sym typeface="Arial"/>
              </a:rPr>
              <a:t>TAX PLANNING TOOLKIT</a:t>
            </a:r>
            <a:endParaRPr sz="600">
              <a:solidFill>
                <a:schemeClr val="dk1"/>
              </a:solidFill>
              <a:latin typeface="Arial"/>
              <a:ea typeface="Arial"/>
              <a:cs typeface="Arial"/>
              <a:sym typeface="Arial"/>
            </a:endParaRPr>
          </a:p>
        </p:txBody>
      </p:sp>
      <p:sp>
        <p:nvSpPr>
          <p:cNvPr id="977" name="Google Shape;977;p51"/>
          <p:cNvSpPr/>
          <p:nvPr/>
        </p:nvSpPr>
        <p:spPr>
          <a:xfrm>
            <a:off x="425196" y="630936"/>
            <a:ext cx="685800" cy="4114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78" name="Google Shape;978;p51"/>
          <p:cNvSpPr/>
          <p:nvPr/>
        </p:nvSpPr>
        <p:spPr>
          <a:xfrm>
            <a:off x="651510" y="1062990"/>
            <a:ext cx="1954530" cy="1577340"/>
          </a:xfrm>
          <a:prstGeom prst="roundRect">
            <a:avLst>
              <a:gd fmla="val 347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79" name="Google Shape;979;p51"/>
          <p:cNvSpPr/>
          <p:nvPr/>
        </p:nvSpPr>
        <p:spPr>
          <a:xfrm>
            <a:off x="665226" y="1076706"/>
            <a:ext cx="41148" cy="154990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80" name="Google Shape;980;p51"/>
          <p:cNvSpPr/>
          <p:nvPr/>
        </p:nvSpPr>
        <p:spPr>
          <a:xfrm>
            <a:off x="774954" y="1159002"/>
            <a:ext cx="17625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Tax treaties</a:t>
            </a:r>
            <a:endParaRPr sz="1300">
              <a:solidFill>
                <a:schemeClr val="dk1"/>
              </a:solidFill>
              <a:latin typeface="Arial"/>
              <a:ea typeface="Arial"/>
              <a:cs typeface="Arial"/>
              <a:sym typeface="Arial"/>
            </a:endParaRPr>
          </a:p>
        </p:txBody>
      </p:sp>
      <p:sp>
        <p:nvSpPr>
          <p:cNvPr id="981" name="Google Shape;981;p51"/>
          <p:cNvSpPr/>
          <p:nvPr/>
        </p:nvSpPr>
        <p:spPr>
          <a:xfrm>
            <a:off x="774954" y="1419606"/>
            <a:ext cx="1762506" cy="11384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Перевірка доступу до договірних пільг, WHT-ставок, PE-ризику та механізмів усунення подвійного оподаткування.</a:t>
            </a:r>
            <a:endParaRPr sz="1100">
              <a:solidFill>
                <a:schemeClr val="dk1"/>
              </a:solidFill>
              <a:latin typeface="Arial"/>
              <a:ea typeface="Arial"/>
              <a:cs typeface="Arial"/>
              <a:sym typeface="Arial"/>
            </a:endParaRPr>
          </a:p>
        </p:txBody>
      </p:sp>
      <p:sp>
        <p:nvSpPr>
          <p:cNvPr id="982" name="Google Shape;982;p51"/>
          <p:cNvSpPr/>
          <p:nvPr/>
        </p:nvSpPr>
        <p:spPr>
          <a:xfrm>
            <a:off x="2743200" y="1062990"/>
            <a:ext cx="1954530" cy="1577340"/>
          </a:xfrm>
          <a:prstGeom prst="roundRect">
            <a:avLst>
              <a:gd fmla="val 347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83" name="Google Shape;983;p51"/>
          <p:cNvSpPr/>
          <p:nvPr/>
        </p:nvSpPr>
        <p:spPr>
          <a:xfrm>
            <a:off x="2756916" y="1076706"/>
            <a:ext cx="41148" cy="154990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84" name="Google Shape;984;p51"/>
          <p:cNvSpPr/>
          <p:nvPr/>
        </p:nvSpPr>
        <p:spPr>
          <a:xfrm>
            <a:off x="2866644" y="1159002"/>
            <a:ext cx="17625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TP policy</a:t>
            </a:r>
            <a:endParaRPr sz="1300">
              <a:solidFill>
                <a:schemeClr val="dk1"/>
              </a:solidFill>
              <a:latin typeface="Arial"/>
              <a:ea typeface="Arial"/>
              <a:cs typeface="Arial"/>
              <a:sym typeface="Arial"/>
            </a:endParaRPr>
          </a:p>
        </p:txBody>
      </p:sp>
      <p:sp>
        <p:nvSpPr>
          <p:cNvPr id="985" name="Google Shape;985;p51"/>
          <p:cNvSpPr/>
          <p:nvPr/>
        </p:nvSpPr>
        <p:spPr>
          <a:xfrm>
            <a:off x="2866644" y="1419606"/>
            <a:ext cx="1762506" cy="11384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Налаштування arm’s length моделі, яка узгоджує прибуток із функціями і ризиками в групі.</a:t>
            </a:r>
            <a:endParaRPr sz="1100">
              <a:solidFill>
                <a:schemeClr val="dk1"/>
              </a:solidFill>
              <a:latin typeface="Arial"/>
              <a:ea typeface="Arial"/>
              <a:cs typeface="Arial"/>
              <a:sym typeface="Arial"/>
            </a:endParaRPr>
          </a:p>
        </p:txBody>
      </p:sp>
      <p:sp>
        <p:nvSpPr>
          <p:cNvPr id="986" name="Google Shape;986;p51"/>
          <p:cNvSpPr/>
          <p:nvPr/>
        </p:nvSpPr>
        <p:spPr>
          <a:xfrm>
            <a:off x="4834890" y="1062990"/>
            <a:ext cx="1954530" cy="1577340"/>
          </a:xfrm>
          <a:prstGeom prst="roundRect">
            <a:avLst>
              <a:gd fmla="val 347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87" name="Google Shape;987;p51"/>
          <p:cNvSpPr/>
          <p:nvPr/>
        </p:nvSpPr>
        <p:spPr>
          <a:xfrm>
            <a:off x="4848606" y="1076706"/>
            <a:ext cx="41148" cy="154990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88" name="Google Shape;988;p51"/>
          <p:cNvSpPr/>
          <p:nvPr/>
        </p:nvSpPr>
        <p:spPr>
          <a:xfrm>
            <a:off x="4958334" y="1159002"/>
            <a:ext cx="17625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Investment incentives</a:t>
            </a:r>
            <a:endParaRPr sz="1300">
              <a:solidFill>
                <a:schemeClr val="dk1"/>
              </a:solidFill>
              <a:latin typeface="Arial"/>
              <a:ea typeface="Arial"/>
              <a:cs typeface="Arial"/>
              <a:sym typeface="Arial"/>
            </a:endParaRPr>
          </a:p>
        </p:txBody>
      </p:sp>
      <p:sp>
        <p:nvSpPr>
          <p:cNvPr id="989" name="Google Shape;989;p51"/>
          <p:cNvSpPr/>
          <p:nvPr/>
        </p:nvSpPr>
        <p:spPr>
          <a:xfrm>
            <a:off x="4958334" y="1419606"/>
            <a:ext cx="1762506" cy="11384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R&amp;D credits, tax holidays, depreciation incentives, green-transition support, startup exemptions.</a:t>
            </a:r>
            <a:endParaRPr sz="1100">
              <a:solidFill>
                <a:schemeClr val="dk1"/>
              </a:solidFill>
              <a:latin typeface="Arial"/>
              <a:ea typeface="Arial"/>
              <a:cs typeface="Arial"/>
              <a:sym typeface="Arial"/>
            </a:endParaRPr>
          </a:p>
        </p:txBody>
      </p:sp>
      <p:sp>
        <p:nvSpPr>
          <p:cNvPr id="990" name="Google Shape;990;p51"/>
          <p:cNvSpPr/>
          <p:nvPr/>
        </p:nvSpPr>
        <p:spPr>
          <a:xfrm>
            <a:off x="6926580" y="1062990"/>
            <a:ext cx="1543050" cy="1577340"/>
          </a:xfrm>
          <a:prstGeom prst="roundRect">
            <a:avLst>
              <a:gd fmla="val 355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91" name="Google Shape;991;p51"/>
          <p:cNvSpPr/>
          <p:nvPr/>
        </p:nvSpPr>
        <p:spPr>
          <a:xfrm>
            <a:off x="6940296" y="1076706"/>
            <a:ext cx="41148" cy="154990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92" name="Google Shape;992;p51"/>
          <p:cNvSpPr/>
          <p:nvPr/>
        </p:nvSpPr>
        <p:spPr>
          <a:xfrm>
            <a:off x="7050024" y="1159002"/>
            <a:ext cx="13510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Reinvestment</a:t>
            </a:r>
            <a:endParaRPr sz="1300">
              <a:solidFill>
                <a:schemeClr val="dk1"/>
              </a:solidFill>
              <a:latin typeface="Arial"/>
              <a:ea typeface="Arial"/>
              <a:cs typeface="Arial"/>
              <a:sym typeface="Arial"/>
            </a:endParaRPr>
          </a:p>
        </p:txBody>
      </p:sp>
      <p:sp>
        <p:nvSpPr>
          <p:cNvPr id="993" name="Google Shape;993;p51"/>
          <p:cNvSpPr/>
          <p:nvPr/>
        </p:nvSpPr>
        <p:spPr>
          <a:xfrm>
            <a:off x="7050024" y="1419606"/>
            <a:ext cx="1351026" cy="11384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Утримання прибутку для масштабування без передчасного tax leakage.</a:t>
            </a:r>
            <a:endParaRPr sz="1100">
              <a:solidFill>
                <a:schemeClr val="dk1"/>
              </a:solidFill>
              <a:latin typeface="Arial"/>
              <a:ea typeface="Arial"/>
              <a:cs typeface="Arial"/>
              <a:sym typeface="Arial"/>
            </a:endParaRPr>
          </a:p>
        </p:txBody>
      </p:sp>
      <p:sp>
        <p:nvSpPr>
          <p:cNvPr id="994" name="Google Shape;994;p51"/>
          <p:cNvSpPr/>
          <p:nvPr/>
        </p:nvSpPr>
        <p:spPr>
          <a:xfrm>
            <a:off x="960120" y="2846070"/>
            <a:ext cx="7132320" cy="1165860"/>
          </a:xfrm>
          <a:prstGeom prst="roundRect">
            <a:avLst>
              <a:gd fmla="val 470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95" name="Google Shape;995;p51"/>
          <p:cNvSpPr/>
          <p:nvPr/>
        </p:nvSpPr>
        <p:spPr>
          <a:xfrm>
            <a:off x="973836" y="2859786"/>
            <a:ext cx="41148" cy="113842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996" name="Google Shape;996;p51"/>
          <p:cNvSpPr/>
          <p:nvPr/>
        </p:nvSpPr>
        <p:spPr>
          <a:xfrm>
            <a:off x="1083564" y="2942082"/>
            <a:ext cx="694029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Головний тест легальності</a:t>
            </a:r>
            <a:endParaRPr sz="1300">
              <a:solidFill>
                <a:schemeClr val="dk1"/>
              </a:solidFill>
              <a:latin typeface="Arial"/>
              <a:ea typeface="Arial"/>
              <a:cs typeface="Arial"/>
              <a:sym typeface="Arial"/>
            </a:endParaRPr>
          </a:p>
        </p:txBody>
      </p:sp>
      <p:sp>
        <p:nvSpPr>
          <p:cNvPr id="997" name="Google Shape;997;p51"/>
          <p:cNvSpPr/>
          <p:nvPr/>
        </p:nvSpPr>
        <p:spPr>
          <a:xfrm>
            <a:off x="1083564" y="3202686"/>
            <a:ext cx="6940296" cy="72694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Якщо податковий ефект неможливо пояснити мовою економіки, операційної моделі та документів — це поганий кандидат для довгострокової стратегії. Сучасна податкова ефективність починається з business substance, а не з красивої схеми на папері.</a:t>
            </a:r>
            <a:endParaRPr sz="1100">
              <a:solidFill>
                <a:schemeClr val="dk1"/>
              </a:solidFill>
              <a:latin typeface="Arial"/>
              <a:ea typeface="Arial"/>
              <a:cs typeface="Arial"/>
              <a:sym typeface="Arial"/>
            </a:endParaRPr>
          </a:p>
        </p:txBody>
      </p:sp>
      <p:sp>
        <p:nvSpPr>
          <p:cNvPr id="998" name="Google Shape;998;p51"/>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законні інструменти оптимізації</a:t>
            </a:r>
            <a:endParaRPr sz="700">
              <a:solidFill>
                <a:schemeClr val="dk1"/>
              </a:solidFill>
              <a:latin typeface="Arial"/>
              <a:ea typeface="Arial"/>
              <a:cs typeface="Arial"/>
              <a:sym typeface="Arial"/>
            </a:endParaRPr>
          </a:p>
        </p:txBody>
      </p:sp>
      <p:sp>
        <p:nvSpPr>
          <p:cNvPr id="999" name="Google Shape;999;p51"/>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04" name="Shape 1004"/>
        <p:cNvGrpSpPr/>
        <p:nvPr/>
      </p:nvGrpSpPr>
      <p:grpSpPr>
        <a:xfrm>
          <a:off x="0" y="0"/>
          <a:ext cx="0" cy="0"/>
          <a:chOff x="0" y="0"/>
          <a:chExt cx="0" cy="0"/>
        </a:xfrm>
      </p:grpSpPr>
      <p:sp>
        <p:nvSpPr>
          <p:cNvPr id="1005" name="Google Shape;1005;p52"/>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Apple–Ireland: чому репутаційний і правовий ризик переживає будь-яку “податкову вигоду”</a:t>
            </a:r>
            <a:endParaRPr sz="1700">
              <a:solidFill>
                <a:schemeClr val="dk1"/>
              </a:solidFill>
              <a:latin typeface="Arial"/>
              <a:ea typeface="Arial"/>
              <a:cs typeface="Arial"/>
              <a:sym typeface="Arial"/>
            </a:endParaRPr>
          </a:p>
        </p:txBody>
      </p:sp>
      <p:sp>
        <p:nvSpPr>
          <p:cNvPr id="1006" name="Google Shape;1006;p52"/>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LANDMARK CASE</a:t>
            </a:r>
            <a:endParaRPr sz="600">
              <a:solidFill>
                <a:schemeClr val="dk1"/>
              </a:solidFill>
              <a:latin typeface="Arial"/>
              <a:ea typeface="Arial"/>
              <a:cs typeface="Arial"/>
              <a:sym typeface="Arial"/>
            </a:endParaRPr>
          </a:p>
        </p:txBody>
      </p:sp>
      <p:sp>
        <p:nvSpPr>
          <p:cNvPr id="1007" name="Google Shape;1007;p52"/>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08" name="Google Shape;1008;p52"/>
          <p:cNvSpPr/>
          <p:nvPr/>
        </p:nvSpPr>
        <p:spPr>
          <a:xfrm>
            <a:off x="651510" y="1110996"/>
            <a:ext cx="1920240" cy="1303020"/>
          </a:xfrm>
          <a:prstGeom prst="roundRect">
            <a:avLst>
              <a:gd fmla="val 421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09" name="Google Shape;1009;p52"/>
          <p:cNvSpPr/>
          <p:nvPr/>
        </p:nvSpPr>
        <p:spPr>
          <a:xfrm>
            <a:off x="665226" y="1124712"/>
            <a:ext cx="41148" cy="127558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10" name="Google Shape;1010;p52"/>
          <p:cNvSpPr/>
          <p:nvPr/>
        </p:nvSpPr>
        <p:spPr>
          <a:xfrm>
            <a:off x="774954" y="1207008"/>
            <a:ext cx="17282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1991 і 2007</a:t>
            </a:r>
            <a:endParaRPr sz="1300">
              <a:solidFill>
                <a:schemeClr val="dk1"/>
              </a:solidFill>
              <a:latin typeface="Arial"/>
              <a:ea typeface="Arial"/>
              <a:cs typeface="Arial"/>
              <a:sym typeface="Arial"/>
            </a:endParaRPr>
          </a:p>
        </p:txBody>
      </p:sp>
      <p:sp>
        <p:nvSpPr>
          <p:cNvPr id="1011" name="Google Shape;1011;p52"/>
          <p:cNvSpPr/>
          <p:nvPr/>
        </p:nvSpPr>
        <p:spPr>
          <a:xfrm>
            <a:off x="774954" y="1467612"/>
            <a:ext cx="1728216" cy="8641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Ірландія видала два tax rulings для компаній групи Apple.</a:t>
            </a:r>
            <a:endParaRPr sz="1100">
              <a:solidFill>
                <a:schemeClr val="dk1"/>
              </a:solidFill>
              <a:latin typeface="Arial"/>
              <a:ea typeface="Arial"/>
              <a:cs typeface="Arial"/>
              <a:sym typeface="Arial"/>
            </a:endParaRPr>
          </a:p>
        </p:txBody>
      </p:sp>
      <p:sp>
        <p:nvSpPr>
          <p:cNvPr id="1012" name="Google Shape;1012;p52"/>
          <p:cNvSpPr/>
          <p:nvPr/>
        </p:nvSpPr>
        <p:spPr>
          <a:xfrm>
            <a:off x="2756916" y="1110996"/>
            <a:ext cx="1920240" cy="1303020"/>
          </a:xfrm>
          <a:prstGeom prst="roundRect">
            <a:avLst>
              <a:gd fmla="val 421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13" name="Google Shape;1013;p52"/>
          <p:cNvSpPr/>
          <p:nvPr/>
        </p:nvSpPr>
        <p:spPr>
          <a:xfrm>
            <a:off x="2770632" y="1124712"/>
            <a:ext cx="41148" cy="127558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14" name="Google Shape;1014;p52"/>
          <p:cNvSpPr/>
          <p:nvPr/>
        </p:nvSpPr>
        <p:spPr>
          <a:xfrm>
            <a:off x="2880360" y="1207008"/>
            <a:ext cx="17282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2016</a:t>
            </a:r>
            <a:endParaRPr sz="1300">
              <a:solidFill>
                <a:schemeClr val="dk1"/>
              </a:solidFill>
              <a:latin typeface="Arial"/>
              <a:ea typeface="Arial"/>
              <a:cs typeface="Arial"/>
              <a:sym typeface="Arial"/>
            </a:endParaRPr>
          </a:p>
        </p:txBody>
      </p:sp>
      <p:sp>
        <p:nvSpPr>
          <p:cNvPr id="1015" name="Google Shape;1015;p52"/>
          <p:cNvSpPr/>
          <p:nvPr/>
        </p:nvSpPr>
        <p:spPr>
          <a:xfrm>
            <a:off x="2880360" y="1467612"/>
            <a:ext cx="1728216" cy="8641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Єврокомісія дійшла висновку, що Ірландія надала Apple unlawful state aid.</a:t>
            </a:r>
            <a:endParaRPr sz="1100">
              <a:solidFill>
                <a:schemeClr val="dk1"/>
              </a:solidFill>
              <a:latin typeface="Arial"/>
              <a:ea typeface="Arial"/>
              <a:cs typeface="Arial"/>
              <a:sym typeface="Arial"/>
            </a:endParaRPr>
          </a:p>
        </p:txBody>
      </p:sp>
      <p:sp>
        <p:nvSpPr>
          <p:cNvPr id="1016" name="Google Shape;1016;p52"/>
          <p:cNvSpPr/>
          <p:nvPr/>
        </p:nvSpPr>
        <p:spPr>
          <a:xfrm>
            <a:off x="4862322" y="1110996"/>
            <a:ext cx="1920240" cy="1303020"/>
          </a:xfrm>
          <a:prstGeom prst="roundRect">
            <a:avLst>
              <a:gd fmla="val 421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17" name="Google Shape;1017;p52"/>
          <p:cNvSpPr/>
          <p:nvPr/>
        </p:nvSpPr>
        <p:spPr>
          <a:xfrm>
            <a:off x="4876038" y="1124712"/>
            <a:ext cx="41148" cy="127558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18" name="Google Shape;1018;p52"/>
          <p:cNvSpPr/>
          <p:nvPr/>
        </p:nvSpPr>
        <p:spPr>
          <a:xfrm>
            <a:off x="4985766" y="1207008"/>
            <a:ext cx="17282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2020</a:t>
            </a:r>
            <a:endParaRPr sz="1300">
              <a:solidFill>
                <a:schemeClr val="dk1"/>
              </a:solidFill>
              <a:latin typeface="Arial"/>
              <a:ea typeface="Arial"/>
              <a:cs typeface="Arial"/>
              <a:sym typeface="Arial"/>
            </a:endParaRPr>
          </a:p>
        </p:txBody>
      </p:sp>
      <p:sp>
        <p:nvSpPr>
          <p:cNvPr id="1019" name="Google Shape;1019;p52"/>
          <p:cNvSpPr/>
          <p:nvPr/>
        </p:nvSpPr>
        <p:spPr>
          <a:xfrm>
            <a:off x="4985766" y="1467612"/>
            <a:ext cx="1728216" cy="8641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General Court скасував рішення Комісії, вказавши на недостатність обґрунтування.</a:t>
            </a:r>
            <a:endParaRPr sz="1100">
              <a:solidFill>
                <a:schemeClr val="dk1"/>
              </a:solidFill>
              <a:latin typeface="Arial"/>
              <a:ea typeface="Arial"/>
              <a:cs typeface="Arial"/>
              <a:sym typeface="Arial"/>
            </a:endParaRPr>
          </a:p>
        </p:txBody>
      </p:sp>
      <p:sp>
        <p:nvSpPr>
          <p:cNvPr id="1020" name="Google Shape;1020;p52"/>
          <p:cNvSpPr/>
          <p:nvPr/>
        </p:nvSpPr>
        <p:spPr>
          <a:xfrm>
            <a:off x="6967728" y="1110996"/>
            <a:ext cx="1508760" cy="1303020"/>
          </a:xfrm>
          <a:prstGeom prst="roundRect">
            <a:avLst>
              <a:gd fmla="val 421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21" name="Google Shape;1021;p52"/>
          <p:cNvSpPr/>
          <p:nvPr/>
        </p:nvSpPr>
        <p:spPr>
          <a:xfrm>
            <a:off x="6981444" y="1124712"/>
            <a:ext cx="41148" cy="127558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22" name="Google Shape;1022;p52"/>
          <p:cNvSpPr/>
          <p:nvPr/>
        </p:nvSpPr>
        <p:spPr>
          <a:xfrm>
            <a:off x="7091172" y="1207008"/>
            <a:ext cx="13167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2024</a:t>
            </a:r>
            <a:endParaRPr sz="1300">
              <a:solidFill>
                <a:schemeClr val="dk1"/>
              </a:solidFill>
              <a:latin typeface="Arial"/>
              <a:ea typeface="Arial"/>
              <a:cs typeface="Arial"/>
              <a:sym typeface="Arial"/>
            </a:endParaRPr>
          </a:p>
        </p:txBody>
      </p:sp>
      <p:sp>
        <p:nvSpPr>
          <p:cNvPr id="1023" name="Google Shape;1023;p52"/>
          <p:cNvSpPr/>
          <p:nvPr/>
        </p:nvSpPr>
        <p:spPr>
          <a:xfrm>
            <a:off x="7091172" y="1467612"/>
            <a:ext cx="1316736" cy="8641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Court of Justice підтвердив рішення Комісії: aid була unlawful.</a:t>
            </a:r>
            <a:endParaRPr sz="1100">
              <a:solidFill>
                <a:schemeClr val="dk1"/>
              </a:solidFill>
              <a:latin typeface="Arial"/>
              <a:ea typeface="Arial"/>
              <a:cs typeface="Arial"/>
              <a:sym typeface="Arial"/>
            </a:endParaRPr>
          </a:p>
        </p:txBody>
      </p:sp>
      <p:sp>
        <p:nvSpPr>
          <p:cNvPr id="1024" name="Google Shape;1024;p52"/>
          <p:cNvSpPr/>
          <p:nvPr/>
        </p:nvSpPr>
        <p:spPr>
          <a:xfrm>
            <a:off x="822960" y="2743200"/>
            <a:ext cx="7406640" cy="1337310"/>
          </a:xfrm>
          <a:prstGeom prst="roundRect">
            <a:avLst>
              <a:gd fmla="val 410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25" name="Google Shape;1025;p52"/>
          <p:cNvSpPr/>
          <p:nvPr/>
        </p:nvSpPr>
        <p:spPr>
          <a:xfrm>
            <a:off x="836676" y="2756916"/>
            <a:ext cx="41148" cy="130987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26" name="Google Shape;1026;p52"/>
          <p:cNvSpPr/>
          <p:nvPr/>
        </p:nvSpPr>
        <p:spPr>
          <a:xfrm>
            <a:off x="946404" y="2839212"/>
            <a:ext cx="721461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кейс важливий для студентів</a:t>
            </a:r>
            <a:endParaRPr sz="1300">
              <a:solidFill>
                <a:schemeClr val="dk1"/>
              </a:solidFill>
              <a:latin typeface="Arial"/>
              <a:ea typeface="Arial"/>
              <a:cs typeface="Arial"/>
              <a:sym typeface="Arial"/>
            </a:endParaRPr>
          </a:p>
        </p:txBody>
      </p:sp>
      <p:sp>
        <p:nvSpPr>
          <p:cNvPr id="1027" name="Google Shape;1027;p52"/>
          <p:cNvSpPr/>
          <p:nvPr/>
        </p:nvSpPr>
        <p:spPr>
          <a:xfrm>
            <a:off x="946404" y="3099816"/>
            <a:ext cx="7214616" cy="8983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Він показує, що у міжнародному оподаткуванні ризик не зникає разом із підписаним ruling. Чим більш агресивною або політично чутливою є конструкція, тим довше вона може переслідувати бізнес і державу. Репутація, litigation cost і стратегічна невизначеність часто дорожчі за короткострокову податкову вигоду.</a:t>
            </a:r>
            <a:endParaRPr sz="1100">
              <a:solidFill>
                <a:schemeClr val="dk1"/>
              </a:solidFill>
              <a:latin typeface="Arial"/>
              <a:ea typeface="Arial"/>
              <a:cs typeface="Arial"/>
              <a:sym typeface="Arial"/>
            </a:endParaRPr>
          </a:p>
        </p:txBody>
      </p:sp>
      <p:sp>
        <p:nvSpPr>
          <p:cNvPr id="1028" name="Google Shape;1028;p52"/>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Apple–Ireland</a:t>
            </a:r>
            <a:endParaRPr sz="700">
              <a:solidFill>
                <a:schemeClr val="dk1"/>
              </a:solidFill>
              <a:latin typeface="Arial"/>
              <a:ea typeface="Arial"/>
              <a:cs typeface="Arial"/>
              <a:sym typeface="Arial"/>
            </a:endParaRPr>
          </a:p>
        </p:txBody>
      </p:sp>
      <p:sp>
        <p:nvSpPr>
          <p:cNvPr id="1029" name="Google Shape;1029;p52"/>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34" name="Shape 1034"/>
        <p:cNvGrpSpPr/>
        <p:nvPr/>
      </p:nvGrpSpPr>
      <p:grpSpPr>
        <a:xfrm>
          <a:off x="0" y="0"/>
          <a:ext cx="0" cy="0"/>
          <a:chOff x="0" y="0"/>
          <a:chExt cx="0" cy="0"/>
        </a:xfrm>
      </p:grpSpPr>
      <p:sp>
        <p:nvSpPr>
          <p:cNvPr id="1035" name="Google Shape;1035;p53"/>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Повернення до кейсу UkrPack: яка модель є податково стійкою</a:t>
            </a:r>
            <a:endParaRPr sz="1800">
              <a:solidFill>
                <a:schemeClr val="dk1"/>
              </a:solidFill>
              <a:latin typeface="Arial"/>
              <a:ea typeface="Arial"/>
              <a:cs typeface="Arial"/>
              <a:sym typeface="Arial"/>
            </a:endParaRPr>
          </a:p>
        </p:txBody>
      </p:sp>
      <p:sp>
        <p:nvSpPr>
          <p:cNvPr id="1036" name="Google Shape;1036;p53"/>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3D8B5A"/>
              </a:buClr>
              <a:buSzPts val="800"/>
              <a:buFont typeface="Arial"/>
              <a:buNone/>
            </a:pPr>
            <a:r>
              <a:rPr b="1" lang="uk" sz="800">
                <a:solidFill>
                  <a:srgbClr val="3D8B5A"/>
                </a:solidFill>
                <a:latin typeface="Arial"/>
                <a:ea typeface="Arial"/>
                <a:cs typeface="Arial"/>
                <a:sym typeface="Arial"/>
              </a:rPr>
              <a:t>SOLUTION DESIGN</a:t>
            </a:r>
            <a:endParaRPr sz="600">
              <a:solidFill>
                <a:schemeClr val="dk1"/>
              </a:solidFill>
              <a:latin typeface="Arial"/>
              <a:ea typeface="Arial"/>
              <a:cs typeface="Arial"/>
              <a:sym typeface="Arial"/>
            </a:endParaRPr>
          </a:p>
        </p:txBody>
      </p:sp>
      <p:sp>
        <p:nvSpPr>
          <p:cNvPr id="1037" name="Google Shape;1037;p53"/>
          <p:cNvSpPr/>
          <p:nvPr/>
        </p:nvSpPr>
        <p:spPr>
          <a:xfrm>
            <a:off x="425196" y="630936"/>
            <a:ext cx="685800" cy="4114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38" name="Google Shape;1038;p53"/>
          <p:cNvSpPr/>
          <p:nvPr/>
        </p:nvSpPr>
        <p:spPr>
          <a:xfrm>
            <a:off x="651510" y="1110996"/>
            <a:ext cx="2194560" cy="236601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39" name="Google Shape;1039;p53"/>
          <p:cNvSpPr/>
          <p:nvPr/>
        </p:nvSpPr>
        <p:spPr>
          <a:xfrm>
            <a:off x="665226" y="1124712"/>
            <a:ext cx="41148" cy="233857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40" name="Google Shape;1040;p53"/>
          <p:cNvSpPr/>
          <p:nvPr/>
        </p:nvSpPr>
        <p:spPr>
          <a:xfrm>
            <a:off x="774954" y="1207008"/>
            <a:ext cx="20025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Рекомендована модель</a:t>
            </a:r>
            <a:endParaRPr sz="1300">
              <a:solidFill>
                <a:schemeClr val="dk1"/>
              </a:solidFill>
              <a:latin typeface="Arial"/>
              <a:ea typeface="Arial"/>
              <a:cs typeface="Arial"/>
              <a:sym typeface="Arial"/>
            </a:endParaRPr>
          </a:p>
        </p:txBody>
      </p:sp>
      <p:sp>
        <p:nvSpPr>
          <p:cNvPr id="1041" name="Google Shape;1041;p53"/>
          <p:cNvSpPr/>
          <p:nvPr/>
        </p:nvSpPr>
        <p:spPr>
          <a:xfrm>
            <a:off x="774954" y="1467612"/>
            <a:ext cx="2002536" cy="19270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Старт із прямого експорту, але з чітким розмежуванням: хто імпортує, хто відповідає за монтаж, чи потрібна VAT-реєстрація у країні ринку, чи створюється PE, як структуровані сервісні платежі.</a:t>
            </a:r>
            <a:endParaRPr sz="1100">
              <a:solidFill>
                <a:schemeClr val="dk1"/>
              </a:solidFill>
              <a:latin typeface="Arial"/>
              <a:ea typeface="Arial"/>
              <a:cs typeface="Arial"/>
              <a:sym typeface="Arial"/>
            </a:endParaRPr>
          </a:p>
        </p:txBody>
      </p:sp>
      <p:sp>
        <p:nvSpPr>
          <p:cNvPr id="1042" name="Google Shape;1042;p53"/>
          <p:cNvSpPr/>
          <p:nvPr/>
        </p:nvSpPr>
        <p:spPr>
          <a:xfrm>
            <a:off x="3120390" y="1110996"/>
            <a:ext cx="2194560" cy="236601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43" name="Google Shape;1043;p53"/>
          <p:cNvSpPr/>
          <p:nvPr/>
        </p:nvSpPr>
        <p:spPr>
          <a:xfrm>
            <a:off x="3134106" y="1124712"/>
            <a:ext cx="41148" cy="233857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44" name="Google Shape;1044;p53"/>
          <p:cNvSpPr/>
          <p:nvPr/>
        </p:nvSpPr>
        <p:spPr>
          <a:xfrm>
            <a:off x="3243834" y="1207008"/>
            <a:ext cx="20025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треба порахувати до контракту</a:t>
            </a:r>
            <a:endParaRPr sz="1300">
              <a:solidFill>
                <a:schemeClr val="dk1"/>
              </a:solidFill>
              <a:latin typeface="Arial"/>
              <a:ea typeface="Arial"/>
              <a:cs typeface="Arial"/>
              <a:sym typeface="Arial"/>
            </a:endParaRPr>
          </a:p>
        </p:txBody>
      </p:sp>
      <p:sp>
        <p:nvSpPr>
          <p:cNvPr id="1045" name="Google Shape;1045;p53"/>
          <p:cNvSpPr/>
          <p:nvPr/>
        </p:nvSpPr>
        <p:spPr>
          <a:xfrm>
            <a:off x="3243834" y="1467612"/>
            <a:ext cx="2002536" cy="19270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Landed cost, VAT-сценарій, можливий WHT, строки відшкодування VAT, TP-логіку, місце створення вартості і умови договору про уникнення подвійного оподаткування.</a:t>
            </a:r>
            <a:endParaRPr sz="1100">
              <a:solidFill>
                <a:schemeClr val="dk1"/>
              </a:solidFill>
              <a:latin typeface="Arial"/>
              <a:ea typeface="Arial"/>
              <a:cs typeface="Arial"/>
              <a:sym typeface="Arial"/>
            </a:endParaRPr>
          </a:p>
        </p:txBody>
      </p:sp>
      <p:sp>
        <p:nvSpPr>
          <p:cNvPr id="1046" name="Google Shape;1046;p53"/>
          <p:cNvSpPr/>
          <p:nvPr/>
        </p:nvSpPr>
        <p:spPr>
          <a:xfrm>
            <a:off x="5589270" y="1110996"/>
            <a:ext cx="2194560" cy="2366010"/>
          </a:xfrm>
          <a:prstGeom prst="roundRect">
            <a:avLst>
              <a:gd fmla="val 2500"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47" name="Google Shape;1047;p53"/>
          <p:cNvSpPr/>
          <p:nvPr/>
        </p:nvSpPr>
        <p:spPr>
          <a:xfrm>
            <a:off x="5602986" y="1124712"/>
            <a:ext cx="41148" cy="233857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48" name="Google Shape;1048;p53"/>
          <p:cNvSpPr/>
          <p:nvPr/>
        </p:nvSpPr>
        <p:spPr>
          <a:xfrm>
            <a:off x="5712714" y="1207008"/>
            <a:ext cx="200253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Коли потрібна локальна структура</a:t>
            </a:r>
            <a:endParaRPr sz="1300">
              <a:solidFill>
                <a:schemeClr val="dk1"/>
              </a:solidFill>
              <a:latin typeface="Arial"/>
              <a:ea typeface="Arial"/>
              <a:cs typeface="Arial"/>
              <a:sym typeface="Arial"/>
            </a:endParaRPr>
          </a:p>
        </p:txBody>
      </p:sp>
      <p:sp>
        <p:nvSpPr>
          <p:cNvPr id="1049" name="Google Shape;1049;p53"/>
          <p:cNvSpPr/>
          <p:nvPr/>
        </p:nvSpPr>
        <p:spPr>
          <a:xfrm>
            <a:off x="5712714" y="1467612"/>
            <a:ext cx="2002536" cy="19270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Коли сервіс, монтаж, гарантійна підтримка і локальні продажі стають системними, а не випадковими. Тоді дочірня компанія або дистриб’ютор роблять модель прозорішою.</a:t>
            </a:r>
            <a:endParaRPr sz="1100">
              <a:solidFill>
                <a:schemeClr val="dk1"/>
              </a:solidFill>
              <a:latin typeface="Arial"/>
              <a:ea typeface="Arial"/>
              <a:cs typeface="Arial"/>
              <a:sym typeface="Arial"/>
            </a:endParaRPr>
          </a:p>
        </p:txBody>
      </p:sp>
      <p:sp>
        <p:nvSpPr>
          <p:cNvPr id="1050" name="Google Shape;1050;p53"/>
          <p:cNvSpPr/>
          <p:nvPr/>
        </p:nvSpPr>
        <p:spPr>
          <a:xfrm>
            <a:off x="857250" y="3737595"/>
            <a:ext cx="7303800" cy="891900"/>
          </a:xfrm>
          <a:prstGeom prst="roundRect">
            <a:avLst>
              <a:gd fmla="val 7059"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51" name="Google Shape;1051;p53"/>
          <p:cNvSpPr/>
          <p:nvPr/>
        </p:nvSpPr>
        <p:spPr>
          <a:xfrm>
            <a:off x="1083564" y="3943350"/>
            <a:ext cx="6858000" cy="15087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Мораль кейсу: правильна податкова архітектура не “мінімізує будь-якою ціною”, а зберігає контракт, маржу і робочі місця.</a:t>
            </a:r>
            <a:endParaRPr sz="1500">
              <a:solidFill>
                <a:schemeClr val="dk1"/>
              </a:solidFill>
              <a:latin typeface="Arial"/>
              <a:ea typeface="Arial"/>
              <a:cs typeface="Arial"/>
              <a:sym typeface="Arial"/>
            </a:endParaRPr>
          </a:p>
        </p:txBody>
      </p:sp>
      <p:sp>
        <p:nvSpPr>
          <p:cNvPr id="1052" name="Google Shape;1052;p53"/>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повернення до кейсу</a:t>
            </a:r>
            <a:endParaRPr sz="700">
              <a:solidFill>
                <a:schemeClr val="dk1"/>
              </a:solidFill>
              <a:latin typeface="Arial"/>
              <a:ea typeface="Arial"/>
              <a:cs typeface="Arial"/>
              <a:sym typeface="Arial"/>
            </a:endParaRPr>
          </a:p>
        </p:txBody>
      </p:sp>
      <p:sp>
        <p:nvSpPr>
          <p:cNvPr id="1053" name="Google Shape;1053;p53"/>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58" name="Shape 1058"/>
        <p:cNvGrpSpPr/>
        <p:nvPr/>
      </p:nvGrpSpPr>
      <p:grpSpPr>
        <a:xfrm>
          <a:off x="0" y="0"/>
          <a:ext cx="0" cy="0"/>
          <a:chOff x="0" y="0"/>
          <a:chExt cx="0" cy="0"/>
        </a:xfrm>
      </p:grpSpPr>
      <p:sp>
        <p:nvSpPr>
          <p:cNvPr id="1059" name="Google Shape;1059;p54"/>
          <p:cNvSpPr/>
          <p:nvPr/>
        </p:nvSpPr>
        <p:spPr>
          <a:xfrm>
            <a:off x="425196" y="219456"/>
            <a:ext cx="7680960" cy="2880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2100"/>
              <a:buFont typeface="Play"/>
              <a:buNone/>
            </a:pPr>
            <a:r>
              <a:rPr b="1" lang="uk" sz="2100">
                <a:solidFill>
                  <a:srgbClr val="0B1F3A"/>
                </a:solidFill>
                <a:latin typeface="Play"/>
                <a:ea typeface="Play"/>
                <a:cs typeface="Play"/>
                <a:sym typeface="Play"/>
              </a:rPr>
              <a:t>Tax due diligence перед виходом на новий ринок</a:t>
            </a:r>
            <a:endParaRPr sz="2100">
              <a:solidFill>
                <a:schemeClr val="dk1"/>
              </a:solidFill>
              <a:latin typeface="Arial"/>
              <a:ea typeface="Arial"/>
              <a:cs typeface="Arial"/>
              <a:sym typeface="Arial"/>
            </a:endParaRPr>
          </a:p>
        </p:txBody>
      </p:sp>
      <p:sp>
        <p:nvSpPr>
          <p:cNvPr id="1060" name="Google Shape;1060;p54"/>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CHECKLIST</a:t>
            </a:r>
            <a:endParaRPr sz="600">
              <a:solidFill>
                <a:schemeClr val="dk1"/>
              </a:solidFill>
              <a:latin typeface="Arial"/>
              <a:ea typeface="Arial"/>
              <a:cs typeface="Arial"/>
              <a:sym typeface="Arial"/>
            </a:endParaRPr>
          </a:p>
        </p:txBody>
      </p:sp>
      <p:sp>
        <p:nvSpPr>
          <p:cNvPr id="1061" name="Google Shape;1061;p54"/>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62" name="Google Shape;1062;p54"/>
          <p:cNvSpPr/>
          <p:nvPr/>
        </p:nvSpPr>
        <p:spPr>
          <a:xfrm>
            <a:off x="651510" y="1062990"/>
            <a:ext cx="3771900" cy="2983230"/>
          </a:xfrm>
          <a:prstGeom prst="roundRect">
            <a:avLst>
              <a:gd fmla="val 1839"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63" name="Google Shape;1063;p54"/>
          <p:cNvSpPr/>
          <p:nvPr/>
        </p:nvSpPr>
        <p:spPr>
          <a:xfrm>
            <a:off x="665226" y="1076706"/>
            <a:ext cx="41148" cy="295579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64" name="Google Shape;1064;p54"/>
          <p:cNvSpPr/>
          <p:nvPr/>
        </p:nvSpPr>
        <p:spPr>
          <a:xfrm>
            <a:off x="774954" y="1159002"/>
            <a:ext cx="357987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10 запитань до ринку входу</a:t>
            </a:r>
            <a:endParaRPr sz="1300">
              <a:solidFill>
                <a:schemeClr val="dk1"/>
              </a:solidFill>
              <a:latin typeface="Arial"/>
              <a:ea typeface="Arial"/>
              <a:cs typeface="Arial"/>
              <a:sym typeface="Arial"/>
            </a:endParaRPr>
          </a:p>
        </p:txBody>
      </p:sp>
      <p:sp>
        <p:nvSpPr>
          <p:cNvPr id="1065" name="Google Shape;1065;p54"/>
          <p:cNvSpPr/>
          <p:nvPr/>
        </p:nvSpPr>
        <p:spPr>
          <a:xfrm>
            <a:off x="857250" y="1371600"/>
            <a:ext cx="3223260" cy="2263140"/>
          </a:xfrm>
          <a:prstGeom prst="rect">
            <a:avLst/>
          </a:prstGeom>
          <a:noFill/>
          <a:ln>
            <a:noFill/>
          </a:ln>
        </p:spPr>
        <p:txBody>
          <a:bodyPr anchorCtr="0" anchor="t" bIns="28575" lIns="38100" spcFirstLastPara="1" rIns="38100" wrap="square" tIns="28575">
            <a:noAutofit/>
          </a:bodyPr>
          <a:lstStyle/>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Яка ставка CIT і чи є локальні надбавки?</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Чи існує договір про уникнення подвійного оподаткування?</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Які правила VAT / sales tax і коли виникає реєстрація?</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Які мита, правила походження і митна вартість?</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Чи може виникнути постійне представництво?</a:t>
            </a:r>
            <a:endParaRPr sz="1300">
              <a:solidFill>
                <a:schemeClr val="dk1"/>
              </a:solidFill>
              <a:latin typeface="Arial"/>
              <a:ea typeface="Arial"/>
              <a:cs typeface="Arial"/>
              <a:sym typeface="Arial"/>
            </a:endParaRPr>
          </a:p>
        </p:txBody>
      </p:sp>
      <p:sp>
        <p:nvSpPr>
          <p:cNvPr id="1066" name="Google Shape;1066;p54"/>
          <p:cNvSpPr/>
          <p:nvPr/>
        </p:nvSpPr>
        <p:spPr>
          <a:xfrm>
            <a:off x="4560570" y="1371600"/>
            <a:ext cx="3429000" cy="2263140"/>
          </a:xfrm>
          <a:prstGeom prst="rect">
            <a:avLst/>
          </a:prstGeom>
          <a:noFill/>
          <a:ln>
            <a:noFill/>
          </a:ln>
        </p:spPr>
        <p:txBody>
          <a:bodyPr anchorCtr="0" anchor="t" bIns="28575" lIns="38100" spcFirstLastPara="1" rIns="38100" wrap="square" tIns="28575">
            <a:noAutofit/>
          </a:bodyPr>
          <a:lstStyle/>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Які WHT-ставки на проценти, роялті, дивіденди?</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Чи є пільги для R&amp;D, інвестицій або green projects?</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Які правила transfer pricing і документації?</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Чи є ризики CFC / Pillar Two / CbC reporting?</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Яка репутаційна ціна обраної структури?</a:t>
            </a:r>
            <a:endParaRPr sz="1300">
              <a:solidFill>
                <a:schemeClr val="dk1"/>
              </a:solidFill>
              <a:latin typeface="Arial"/>
              <a:ea typeface="Arial"/>
              <a:cs typeface="Arial"/>
              <a:sym typeface="Arial"/>
            </a:endParaRPr>
          </a:p>
        </p:txBody>
      </p:sp>
      <p:cxnSp>
        <p:nvCxnSpPr>
          <p:cNvPr id="1067" name="Google Shape;1067;p54"/>
          <p:cNvCxnSpPr/>
          <p:nvPr/>
        </p:nvCxnSpPr>
        <p:spPr>
          <a:xfrm>
            <a:off x="4423410" y="1371600"/>
            <a:ext cx="0" cy="2366010"/>
          </a:xfrm>
          <a:prstGeom prst="straightConnector1">
            <a:avLst/>
          </a:prstGeom>
          <a:noFill/>
          <a:ln cap="flat" cmpd="sng" w="12700">
            <a:solidFill>
              <a:srgbClr val="D9E1EC"/>
            </a:solidFill>
            <a:prstDash val="solid"/>
            <a:round/>
            <a:headEnd len="sm" w="sm" type="none"/>
            <a:tailEnd len="sm" w="sm" type="none"/>
          </a:ln>
        </p:spPr>
      </p:cxnSp>
      <p:sp>
        <p:nvSpPr>
          <p:cNvPr id="1068" name="Google Shape;1068;p54"/>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tax due diligence</a:t>
            </a:r>
            <a:endParaRPr sz="700">
              <a:solidFill>
                <a:schemeClr val="dk1"/>
              </a:solidFill>
              <a:latin typeface="Arial"/>
              <a:ea typeface="Arial"/>
              <a:cs typeface="Arial"/>
              <a:sym typeface="Arial"/>
            </a:endParaRPr>
          </a:p>
        </p:txBody>
      </p:sp>
      <p:sp>
        <p:nvSpPr>
          <p:cNvPr id="1069" name="Google Shape;1069;p54"/>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46" name="Shape 146"/>
        <p:cNvGrpSpPr/>
        <p:nvPr/>
      </p:nvGrpSpPr>
      <p:grpSpPr>
        <a:xfrm>
          <a:off x="0" y="0"/>
          <a:ext cx="0" cy="0"/>
          <a:chOff x="0" y="0"/>
          <a:chExt cx="0" cy="0"/>
        </a:xfrm>
      </p:grpSpPr>
      <p:sp>
        <p:nvSpPr>
          <p:cNvPr id="147" name="Google Shape;147;p19"/>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Податок як стратегічна змінна міжнародного бізнесу</a:t>
            </a:r>
            <a:endParaRPr sz="1800">
              <a:solidFill>
                <a:schemeClr val="dk1"/>
              </a:solidFill>
              <a:latin typeface="Arial"/>
              <a:ea typeface="Arial"/>
              <a:cs typeface="Arial"/>
              <a:sym typeface="Arial"/>
            </a:endParaRPr>
          </a:p>
        </p:txBody>
      </p:sp>
      <p:sp>
        <p:nvSpPr>
          <p:cNvPr id="148" name="Google Shape;148;p19"/>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КОНЦЕПЦІЯ</a:t>
            </a:r>
            <a:endParaRPr sz="600">
              <a:solidFill>
                <a:schemeClr val="dk1"/>
              </a:solidFill>
              <a:latin typeface="Arial"/>
              <a:ea typeface="Arial"/>
              <a:cs typeface="Arial"/>
              <a:sym typeface="Arial"/>
            </a:endParaRPr>
          </a:p>
        </p:txBody>
      </p:sp>
      <p:sp>
        <p:nvSpPr>
          <p:cNvPr id="149" name="Google Shape;149;p19"/>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0" name="Google Shape;150;p19"/>
          <p:cNvSpPr/>
          <p:nvPr/>
        </p:nvSpPr>
        <p:spPr>
          <a:xfrm>
            <a:off x="617220" y="994410"/>
            <a:ext cx="822960" cy="219456"/>
          </a:xfrm>
          <a:prstGeom prst="roundRect">
            <a:avLst>
              <a:gd fmla="val 31250" name="adj"/>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1" name="Google Shape;151;p19"/>
          <p:cNvSpPr/>
          <p:nvPr/>
        </p:nvSpPr>
        <p:spPr>
          <a:xfrm>
            <a:off x="617220" y="1035558"/>
            <a:ext cx="82296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ЛОКАЦІЯ</a:t>
            </a:r>
            <a:endParaRPr sz="800">
              <a:solidFill>
                <a:schemeClr val="dk1"/>
              </a:solidFill>
              <a:latin typeface="Arial"/>
              <a:ea typeface="Arial"/>
              <a:cs typeface="Arial"/>
              <a:sym typeface="Arial"/>
            </a:endParaRPr>
          </a:p>
        </p:txBody>
      </p:sp>
      <p:sp>
        <p:nvSpPr>
          <p:cNvPr id="152" name="Google Shape;152;p19"/>
          <p:cNvSpPr/>
          <p:nvPr/>
        </p:nvSpPr>
        <p:spPr>
          <a:xfrm>
            <a:off x="2297430" y="994410"/>
            <a:ext cx="857250" cy="219456"/>
          </a:xfrm>
          <a:prstGeom prst="roundRect">
            <a:avLst>
              <a:gd fmla="val 31250" name="adj"/>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3" name="Google Shape;153;p19"/>
          <p:cNvSpPr/>
          <p:nvPr/>
        </p:nvSpPr>
        <p:spPr>
          <a:xfrm>
            <a:off x="2297430" y="1035558"/>
            <a:ext cx="85725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800"/>
              <a:buFont typeface="Arial"/>
              <a:buNone/>
            </a:pPr>
            <a:r>
              <a:rPr b="1" lang="uk" sz="800">
                <a:solidFill>
                  <a:srgbClr val="0B1F3A"/>
                </a:solidFill>
                <a:latin typeface="Arial"/>
                <a:ea typeface="Arial"/>
                <a:cs typeface="Arial"/>
                <a:sym typeface="Arial"/>
              </a:rPr>
              <a:t>СТРУКТУРА</a:t>
            </a:r>
            <a:endParaRPr sz="800">
              <a:solidFill>
                <a:schemeClr val="dk1"/>
              </a:solidFill>
              <a:latin typeface="Arial"/>
              <a:ea typeface="Arial"/>
              <a:cs typeface="Arial"/>
              <a:sym typeface="Arial"/>
            </a:endParaRPr>
          </a:p>
        </p:txBody>
      </p:sp>
      <p:sp>
        <p:nvSpPr>
          <p:cNvPr id="154" name="Google Shape;154;p19"/>
          <p:cNvSpPr/>
          <p:nvPr/>
        </p:nvSpPr>
        <p:spPr>
          <a:xfrm>
            <a:off x="4011930" y="994410"/>
            <a:ext cx="857250" cy="219456"/>
          </a:xfrm>
          <a:prstGeom prst="roundRect">
            <a:avLst>
              <a:gd fmla="val 31250" name="adj"/>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5" name="Google Shape;155;p19"/>
          <p:cNvSpPr/>
          <p:nvPr/>
        </p:nvSpPr>
        <p:spPr>
          <a:xfrm>
            <a:off x="4011930" y="1035558"/>
            <a:ext cx="85725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ЦІНА</a:t>
            </a:r>
            <a:endParaRPr sz="800">
              <a:solidFill>
                <a:schemeClr val="dk1"/>
              </a:solidFill>
              <a:latin typeface="Arial"/>
              <a:ea typeface="Arial"/>
              <a:cs typeface="Arial"/>
              <a:sym typeface="Arial"/>
            </a:endParaRPr>
          </a:p>
        </p:txBody>
      </p:sp>
      <p:sp>
        <p:nvSpPr>
          <p:cNvPr id="156" name="Google Shape;156;p19"/>
          <p:cNvSpPr/>
          <p:nvPr/>
        </p:nvSpPr>
        <p:spPr>
          <a:xfrm>
            <a:off x="5726430" y="994410"/>
            <a:ext cx="1062990" cy="219456"/>
          </a:xfrm>
          <a:prstGeom prst="roundRect">
            <a:avLst>
              <a:gd fmla="val 31250" name="adj"/>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7" name="Google Shape;157;p19"/>
          <p:cNvSpPr/>
          <p:nvPr/>
        </p:nvSpPr>
        <p:spPr>
          <a:xfrm>
            <a:off x="5726430" y="1035558"/>
            <a:ext cx="106299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ПОТОКИ ГРОШЕЙ</a:t>
            </a:r>
            <a:endParaRPr sz="800">
              <a:solidFill>
                <a:schemeClr val="dk1"/>
              </a:solidFill>
              <a:latin typeface="Arial"/>
              <a:ea typeface="Arial"/>
              <a:cs typeface="Arial"/>
              <a:sym typeface="Arial"/>
            </a:endParaRPr>
          </a:p>
        </p:txBody>
      </p:sp>
      <p:sp>
        <p:nvSpPr>
          <p:cNvPr id="158" name="Google Shape;158;p19"/>
          <p:cNvSpPr/>
          <p:nvPr/>
        </p:nvSpPr>
        <p:spPr>
          <a:xfrm>
            <a:off x="7509510" y="994410"/>
            <a:ext cx="891540" cy="219456"/>
          </a:xfrm>
          <a:prstGeom prst="roundRect">
            <a:avLst>
              <a:gd fmla="val 31250" name="adj"/>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59" name="Google Shape;159;p19"/>
          <p:cNvSpPr/>
          <p:nvPr/>
        </p:nvSpPr>
        <p:spPr>
          <a:xfrm>
            <a:off x="7509510" y="1035558"/>
            <a:ext cx="891540" cy="13716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FFFFFF"/>
              </a:buClr>
              <a:buSzPts val="800"/>
              <a:buFont typeface="Arial"/>
              <a:buNone/>
            </a:pPr>
            <a:r>
              <a:rPr b="1" lang="uk" sz="800">
                <a:solidFill>
                  <a:srgbClr val="FFFFFF"/>
                </a:solidFill>
                <a:latin typeface="Arial"/>
                <a:ea typeface="Arial"/>
                <a:cs typeface="Arial"/>
                <a:sym typeface="Arial"/>
              </a:rPr>
              <a:t>РЕПУТАЦІЯ</a:t>
            </a:r>
            <a:endParaRPr sz="800">
              <a:solidFill>
                <a:schemeClr val="dk1"/>
              </a:solidFill>
              <a:latin typeface="Arial"/>
              <a:ea typeface="Arial"/>
              <a:cs typeface="Arial"/>
              <a:sym typeface="Arial"/>
            </a:endParaRPr>
          </a:p>
        </p:txBody>
      </p:sp>
      <p:sp>
        <p:nvSpPr>
          <p:cNvPr id="160" name="Google Shape;160;p19"/>
          <p:cNvSpPr/>
          <p:nvPr/>
        </p:nvSpPr>
        <p:spPr>
          <a:xfrm>
            <a:off x="548640" y="1303020"/>
            <a:ext cx="1474470" cy="25031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61" name="Google Shape;161;p19"/>
          <p:cNvSpPr/>
          <p:nvPr/>
        </p:nvSpPr>
        <p:spPr>
          <a:xfrm>
            <a:off x="562356" y="1316736"/>
            <a:ext cx="41148" cy="247573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62" name="Google Shape;162;p19"/>
          <p:cNvSpPr/>
          <p:nvPr/>
        </p:nvSpPr>
        <p:spPr>
          <a:xfrm>
            <a:off x="672084" y="1399032"/>
            <a:ext cx="12824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Де створювати виробництво?</a:t>
            </a:r>
            <a:endParaRPr sz="1300">
              <a:solidFill>
                <a:schemeClr val="dk1"/>
              </a:solidFill>
              <a:latin typeface="Arial"/>
              <a:ea typeface="Arial"/>
              <a:cs typeface="Arial"/>
              <a:sym typeface="Arial"/>
            </a:endParaRPr>
          </a:p>
        </p:txBody>
      </p:sp>
      <p:sp>
        <p:nvSpPr>
          <p:cNvPr id="163" name="Google Shape;163;p19"/>
          <p:cNvSpPr/>
          <p:nvPr/>
        </p:nvSpPr>
        <p:spPr>
          <a:xfrm>
            <a:off x="672075" y="1965924"/>
            <a:ext cx="1282500" cy="17580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Ставки CIT, доступні стимули, митний режим, VAT-реєстрація та угоди про уникнення подвійного оподаткування впливають на географію інвестицій.</a:t>
            </a:r>
            <a:endParaRPr sz="1000">
              <a:solidFill>
                <a:schemeClr val="dk1"/>
              </a:solidFill>
              <a:latin typeface="Arial"/>
              <a:ea typeface="Arial"/>
              <a:cs typeface="Arial"/>
              <a:sym typeface="Arial"/>
            </a:endParaRPr>
          </a:p>
        </p:txBody>
      </p:sp>
      <p:sp>
        <p:nvSpPr>
          <p:cNvPr id="164" name="Google Shape;164;p19"/>
          <p:cNvSpPr/>
          <p:nvPr/>
        </p:nvSpPr>
        <p:spPr>
          <a:xfrm>
            <a:off x="2263140" y="1303020"/>
            <a:ext cx="1474470" cy="25031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65" name="Google Shape;165;p19"/>
          <p:cNvSpPr/>
          <p:nvPr/>
        </p:nvSpPr>
        <p:spPr>
          <a:xfrm>
            <a:off x="2276856" y="1316736"/>
            <a:ext cx="41148" cy="247573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66" name="Google Shape;166;p19"/>
          <p:cNvSpPr/>
          <p:nvPr/>
        </p:nvSpPr>
        <p:spPr>
          <a:xfrm>
            <a:off x="2386584" y="1399032"/>
            <a:ext cx="12824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Як оформити групу компаній?</a:t>
            </a:r>
            <a:endParaRPr sz="1300">
              <a:solidFill>
                <a:schemeClr val="dk1"/>
              </a:solidFill>
              <a:latin typeface="Arial"/>
              <a:ea typeface="Arial"/>
              <a:cs typeface="Arial"/>
              <a:sym typeface="Arial"/>
            </a:endParaRPr>
          </a:p>
        </p:txBody>
      </p:sp>
      <p:sp>
        <p:nvSpPr>
          <p:cNvPr id="167" name="Google Shape;167;p19"/>
          <p:cNvSpPr/>
          <p:nvPr/>
        </p:nvSpPr>
        <p:spPr>
          <a:xfrm>
            <a:off x="2386575" y="1965899"/>
            <a:ext cx="1282500" cy="17580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Вибір між філією, дочірньою компанією, дистриб’ютором чи сервісним центром змінює ризик постійного представництва і правила оподаткування прибутку.</a:t>
            </a:r>
            <a:endParaRPr sz="1000">
              <a:solidFill>
                <a:schemeClr val="dk1"/>
              </a:solidFill>
              <a:latin typeface="Arial"/>
              <a:ea typeface="Arial"/>
              <a:cs typeface="Arial"/>
              <a:sym typeface="Arial"/>
            </a:endParaRPr>
          </a:p>
        </p:txBody>
      </p:sp>
      <p:sp>
        <p:nvSpPr>
          <p:cNvPr id="168" name="Google Shape;168;p19"/>
          <p:cNvSpPr/>
          <p:nvPr/>
        </p:nvSpPr>
        <p:spPr>
          <a:xfrm>
            <a:off x="3977640" y="1303020"/>
            <a:ext cx="1474470" cy="25031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69" name="Google Shape;169;p19"/>
          <p:cNvSpPr/>
          <p:nvPr/>
        </p:nvSpPr>
        <p:spPr>
          <a:xfrm>
            <a:off x="3991356" y="1316736"/>
            <a:ext cx="41148" cy="247573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70" name="Google Shape;170;p19"/>
          <p:cNvSpPr/>
          <p:nvPr/>
        </p:nvSpPr>
        <p:spPr>
          <a:xfrm>
            <a:off x="4101084" y="1399032"/>
            <a:ext cx="12824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Де формується трансфертна ціна?</a:t>
            </a:r>
            <a:endParaRPr sz="1300">
              <a:solidFill>
                <a:schemeClr val="dk1"/>
              </a:solidFill>
              <a:latin typeface="Arial"/>
              <a:ea typeface="Arial"/>
              <a:cs typeface="Arial"/>
              <a:sym typeface="Arial"/>
            </a:endParaRPr>
          </a:p>
        </p:txBody>
      </p:sp>
      <p:sp>
        <p:nvSpPr>
          <p:cNvPr id="171" name="Google Shape;171;p19"/>
          <p:cNvSpPr/>
          <p:nvPr/>
        </p:nvSpPr>
        <p:spPr>
          <a:xfrm>
            <a:off x="4101075" y="1965899"/>
            <a:ext cx="1282500" cy="17580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Податкова логіка внутрішньогрупових платежів повинна відповідати реальному розподілу функцій, активів і ризиків.</a:t>
            </a:r>
            <a:endParaRPr sz="1000">
              <a:solidFill>
                <a:schemeClr val="dk1"/>
              </a:solidFill>
              <a:latin typeface="Arial"/>
              <a:ea typeface="Arial"/>
              <a:cs typeface="Arial"/>
              <a:sym typeface="Arial"/>
            </a:endParaRPr>
          </a:p>
        </p:txBody>
      </p:sp>
      <p:sp>
        <p:nvSpPr>
          <p:cNvPr id="172" name="Google Shape;172;p19"/>
          <p:cNvSpPr/>
          <p:nvPr/>
        </p:nvSpPr>
        <p:spPr>
          <a:xfrm>
            <a:off x="5692140" y="1303020"/>
            <a:ext cx="1474470" cy="25031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73" name="Google Shape;173;p19"/>
          <p:cNvSpPr/>
          <p:nvPr/>
        </p:nvSpPr>
        <p:spPr>
          <a:xfrm>
            <a:off x="5705856" y="1316736"/>
            <a:ext cx="41148" cy="247573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74" name="Google Shape;174;p19"/>
          <p:cNvSpPr/>
          <p:nvPr/>
        </p:nvSpPr>
        <p:spPr>
          <a:xfrm>
            <a:off x="5815584" y="1399032"/>
            <a:ext cx="12824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Коли саме податок “з’їдає” маржу?</a:t>
            </a:r>
            <a:endParaRPr sz="1300">
              <a:solidFill>
                <a:schemeClr val="dk1"/>
              </a:solidFill>
              <a:latin typeface="Arial"/>
              <a:ea typeface="Arial"/>
              <a:cs typeface="Arial"/>
              <a:sym typeface="Arial"/>
            </a:endParaRPr>
          </a:p>
        </p:txBody>
      </p:sp>
      <p:sp>
        <p:nvSpPr>
          <p:cNvPr id="175" name="Google Shape;175;p19"/>
          <p:cNvSpPr/>
          <p:nvPr/>
        </p:nvSpPr>
        <p:spPr>
          <a:xfrm>
            <a:off x="5815575" y="1965899"/>
            <a:ext cx="1282500" cy="17580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ПДВ, мита, WHT, відкладені податкові платежі та витрати на комплаєнс впливають на cash conversion cycle.</a:t>
            </a:r>
            <a:endParaRPr sz="1000">
              <a:solidFill>
                <a:schemeClr val="dk1"/>
              </a:solidFill>
              <a:latin typeface="Arial"/>
              <a:ea typeface="Arial"/>
              <a:cs typeface="Arial"/>
              <a:sym typeface="Arial"/>
            </a:endParaRPr>
          </a:p>
        </p:txBody>
      </p:sp>
      <p:sp>
        <p:nvSpPr>
          <p:cNvPr id="176" name="Google Shape;176;p19"/>
          <p:cNvSpPr/>
          <p:nvPr/>
        </p:nvSpPr>
        <p:spPr>
          <a:xfrm>
            <a:off x="7406640" y="1303020"/>
            <a:ext cx="1474470" cy="25031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77" name="Google Shape;177;p19"/>
          <p:cNvSpPr/>
          <p:nvPr/>
        </p:nvSpPr>
        <p:spPr>
          <a:xfrm>
            <a:off x="7420356" y="1316736"/>
            <a:ext cx="41148" cy="247573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78" name="Google Shape;178;p19"/>
          <p:cNvSpPr/>
          <p:nvPr/>
        </p:nvSpPr>
        <p:spPr>
          <a:xfrm>
            <a:off x="7530084" y="1399032"/>
            <a:ext cx="12824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Який ефект на бренд?</a:t>
            </a:r>
            <a:endParaRPr sz="1300">
              <a:solidFill>
                <a:schemeClr val="dk1"/>
              </a:solidFill>
              <a:latin typeface="Arial"/>
              <a:ea typeface="Arial"/>
              <a:cs typeface="Arial"/>
              <a:sym typeface="Arial"/>
            </a:endParaRPr>
          </a:p>
        </p:txBody>
      </p:sp>
      <p:sp>
        <p:nvSpPr>
          <p:cNvPr id="179" name="Google Shape;179;p19"/>
          <p:cNvSpPr/>
          <p:nvPr/>
        </p:nvSpPr>
        <p:spPr>
          <a:xfrm>
            <a:off x="7530075" y="1965899"/>
            <a:ext cx="1282500" cy="17580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Після BEPS та гучних кейсів суспільство оцінює не лише законність, а й етичність податкової поведінки транснаціональних компаній.</a:t>
            </a:r>
            <a:endParaRPr sz="1000">
              <a:solidFill>
                <a:schemeClr val="dk1"/>
              </a:solidFill>
              <a:latin typeface="Arial"/>
              <a:ea typeface="Arial"/>
              <a:cs typeface="Arial"/>
              <a:sym typeface="Arial"/>
            </a:endParaRPr>
          </a:p>
        </p:txBody>
      </p:sp>
      <p:cxnSp>
        <p:nvCxnSpPr>
          <p:cNvPr id="180" name="Google Shape;180;p19"/>
          <p:cNvCxnSpPr/>
          <p:nvPr/>
        </p:nvCxnSpPr>
        <p:spPr>
          <a:xfrm>
            <a:off x="1282446" y="4046220"/>
            <a:ext cx="5932170" cy="0"/>
          </a:xfrm>
          <a:prstGeom prst="straightConnector1">
            <a:avLst/>
          </a:prstGeom>
          <a:noFill/>
          <a:ln cap="flat" cmpd="sng" w="12700">
            <a:solidFill>
              <a:srgbClr val="D9E1EC"/>
            </a:solidFill>
            <a:prstDash val="solid"/>
            <a:round/>
            <a:headEnd len="sm" w="sm" type="none"/>
            <a:tailEnd len="sm" w="sm" type="none"/>
          </a:ln>
        </p:spPr>
      </p:cxnSp>
      <p:sp>
        <p:nvSpPr>
          <p:cNvPr id="181" name="Google Shape;181;p19"/>
          <p:cNvSpPr/>
          <p:nvPr/>
        </p:nvSpPr>
        <p:spPr>
          <a:xfrm>
            <a:off x="3360420" y="3929634"/>
            <a:ext cx="308610" cy="192024"/>
          </a:xfrm>
          <a:prstGeom prst="chevron">
            <a:avLst>
              <a:gd fmla="val 50000" name="adj"/>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82" name="Google Shape;182;p19"/>
          <p:cNvSpPr/>
          <p:nvPr/>
        </p:nvSpPr>
        <p:spPr>
          <a:xfrm>
            <a:off x="754380" y="4169664"/>
            <a:ext cx="7612380"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Arial"/>
              <a:buNone/>
            </a:pPr>
            <a:r>
              <a:rPr b="1" lang="uk" sz="1500">
                <a:solidFill>
                  <a:srgbClr val="0B1F3A"/>
                </a:solidFill>
                <a:latin typeface="Arial"/>
                <a:ea typeface="Arial"/>
                <a:cs typeface="Arial"/>
                <a:sym typeface="Arial"/>
              </a:rPr>
              <a:t>Висновок: податок не “додається наприкінці”, а закладається в бізнес-модель з першого дня.</a:t>
            </a:r>
            <a:endParaRPr sz="1500">
              <a:solidFill>
                <a:schemeClr val="dk1"/>
              </a:solidFill>
              <a:latin typeface="Arial"/>
              <a:ea typeface="Arial"/>
              <a:cs typeface="Arial"/>
              <a:sym typeface="Arial"/>
            </a:endParaRPr>
          </a:p>
        </p:txBody>
      </p:sp>
      <p:sp>
        <p:nvSpPr>
          <p:cNvPr id="183" name="Google Shape;183;p19"/>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роль податку у міжнародній стратегії</a:t>
            </a:r>
            <a:endParaRPr sz="700">
              <a:solidFill>
                <a:schemeClr val="dk1"/>
              </a:solidFill>
              <a:latin typeface="Arial"/>
              <a:ea typeface="Arial"/>
              <a:cs typeface="Arial"/>
              <a:sym typeface="Arial"/>
            </a:endParaRPr>
          </a:p>
        </p:txBody>
      </p:sp>
      <p:sp>
        <p:nvSpPr>
          <p:cNvPr id="184" name="Google Shape;184;p19"/>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74" name="Shape 1074"/>
        <p:cNvGrpSpPr/>
        <p:nvPr/>
      </p:nvGrpSpPr>
      <p:grpSpPr>
        <a:xfrm>
          <a:off x="0" y="0"/>
          <a:ext cx="0" cy="0"/>
          <a:chOff x="0" y="0"/>
          <a:chExt cx="0" cy="0"/>
        </a:xfrm>
      </p:grpSpPr>
      <p:sp>
        <p:nvSpPr>
          <p:cNvPr id="1075" name="Google Shape;1075;p55"/>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Податок як частина фінансового dashboard компанії</a:t>
            </a:r>
            <a:endParaRPr sz="1800">
              <a:solidFill>
                <a:schemeClr val="dk1"/>
              </a:solidFill>
              <a:latin typeface="Arial"/>
              <a:ea typeface="Arial"/>
              <a:cs typeface="Arial"/>
              <a:sym typeface="Arial"/>
            </a:endParaRPr>
          </a:p>
        </p:txBody>
      </p:sp>
      <p:sp>
        <p:nvSpPr>
          <p:cNvPr id="1076" name="Google Shape;1076;p55"/>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4F7DD4"/>
              </a:buClr>
              <a:buSzPts val="800"/>
              <a:buFont typeface="Arial"/>
              <a:buNone/>
            </a:pPr>
            <a:r>
              <a:rPr b="1" lang="uk" sz="800">
                <a:solidFill>
                  <a:srgbClr val="4F7DD4"/>
                </a:solidFill>
                <a:latin typeface="Arial"/>
                <a:ea typeface="Arial"/>
                <a:cs typeface="Arial"/>
                <a:sym typeface="Arial"/>
              </a:rPr>
              <a:t>TAX KPIS</a:t>
            </a:r>
            <a:endParaRPr sz="600">
              <a:solidFill>
                <a:schemeClr val="dk1"/>
              </a:solidFill>
              <a:latin typeface="Arial"/>
              <a:ea typeface="Arial"/>
              <a:cs typeface="Arial"/>
              <a:sym typeface="Arial"/>
            </a:endParaRPr>
          </a:p>
        </p:txBody>
      </p:sp>
      <p:sp>
        <p:nvSpPr>
          <p:cNvPr id="1077" name="Google Shape;1077;p55"/>
          <p:cNvSpPr/>
          <p:nvPr/>
        </p:nvSpPr>
        <p:spPr>
          <a:xfrm>
            <a:off x="425196" y="630936"/>
            <a:ext cx="685800" cy="4114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78" name="Google Shape;1078;p55"/>
          <p:cNvSpPr/>
          <p:nvPr/>
        </p:nvSpPr>
        <p:spPr>
          <a:xfrm>
            <a:off x="651510" y="1062990"/>
            <a:ext cx="181737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79" name="Google Shape;1079;p55"/>
          <p:cNvSpPr/>
          <p:nvPr/>
        </p:nvSpPr>
        <p:spPr>
          <a:xfrm>
            <a:off x="665226" y="1076706"/>
            <a:ext cx="41148" cy="103555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80" name="Google Shape;1080;p55"/>
          <p:cNvSpPr/>
          <p:nvPr/>
        </p:nvSpPr>
        <p:spPr>
          <a:xfrm>
            <a:off x="774954" y="1159002"/>
            <a:ext cx="16253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Effective tax rate</a:t>
            </a:r>
            <a:endParaRPr sz="1300">
              <a:solidFill>
                <a:schemeClr val="dk1"/>
              </a:solidFill>
              <a:latin typeface="Arial"/>
              <a:ea typeface="Arial"/>
              <a:cs typeface="Arial"/>
              <a:sym typeface="Arial"/>
            </a:endParaRPr>
          </a:p>
        </p:txBody>
      </p:sp>
      <p:sp>
        <p:nvSpPr>
          <p:cNvPr id="1081" name="Google Shape;1081;p55"/>
          <p:cNvSpPr/>
          <p:nvPr/>
        </p:nvSpPr>
        <p:spPr>
          <a:xfrm>
            <a:off x="774954" y="1419606"/>
            <a:ext cx="162534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Показує, як фактичне податкове навантаження співвідноситься з прибутком.</a:t>
            </a:r>
            <a:endParaRPr sz="1100">
              <a:solidFill>
                <a:schemeClr val="dk1"/>
              </a:solidFill>
              <a:latin typeface="Arial"/>
              <a:ea typeface="Arial"/>
              <a:cs typeface="Arial"/>
              <a:sym typeface="Arial"/>
            </a:endParaRPr>
          </a:p>
        </p:txBody>
      </p:sp>
      <p:sp>
        <p:nvSpPr>
          <p:cNvPr id="1082" name="Google Shape;1082;p55"/>
          <p:cNvSpPr/>
          <p:nvPr/>
        </p:nvSpPr>
        <p:spPr>
          <a:xfrm>
            <a:off x="2640330" y="1062990"/>
            <a:ext cx="181737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83" name="Google Shape;1083;p55"/>
          <p:cNvSpPr/>
          <p:nvPr/>
        </p:nvSpPr>
        <p:spPr>
          <a:xfrm>
            <a:off x="2654046" y="1076706"/>
            <a:ext cx="41148" cy="103555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84" name="Google Shape;1084;p55"/>
          <p:cNvSpPr/>
          <p:nvPr/>
        </p:nvSpPr>
        <p:spPr>
          <a:xfrm>
            <a:off x="2763774" y="1159002"/>
            <a:ext cx="16253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VAT exposure</a:t>
            </a:r>
            <a:endParaRPr sz="1300">
              <a:solidFill>
                <a:schemeClr val="dk1"/>
              </a:solidFill>
              <a:latin typeface="Arial"/>
              <a:ea typeface="Arial"/>
              <a:cs typeface="Arial"/>
              <a:sym typeface="Arial"/>
            </a:endParaRPr>
          </a:p>
        </p:txBody>
      </p:sp>
      <p:sp>
        <p:nvSpPr>
          <p:cNvPr id="1085" name="Google Shape;1085;p55"/>
          <p:cNvSpPr/>
          <p:nvPr/>
        </p:nvSpPr>
        <p:spPr>
          <a:xfrm>
            <a:off x="2763774" y="1419606"/>
            <a:ext cx="162534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Відшкодування, реєстрації, прострочення та cash locked in VAT.</a:t>
            </a:r>
            <a:endParaRPr sz="1100">
              <a:solidFill>
                <a:schemeClr val="dk1"/>
              </a:solidFill>
              <a:latin typeface="Arial"/>
              <a:ea typeface="Arial"/>
              <a:cs typeface="Arial"/>
              <a:sym typeface="Arial"/>
            </a:endParaRPr>
          </a:p>
        </p:txBody>
      </p:sp>
      <p:sp>
        <p:nvSpPr>
          <p:cNvPr id="1086" name="Google Shape;1086;p55"/>
          <p:cNvSpPr/>
          <p:nvPr/>
        </p:nvSpPr>
        <p:spPr>
          <a:xfrm>
            <a:off x="4629150" y="1062990"/>
            <a:ext cx="181737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87" name="Google Shape;1087;p55"/>
          <p:cNvSpPr/>
          <p:nvPr/>
        </p:nvSpPr>
        <p:spPr>
          <a:xfrm>
            <a:off x="4642866" y="1076706"/>
            <a:ext cx="41148" cy="103555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88" name="Google Shape;1088;p55"/>
          <p:cNvSpPr/>
          <p:nvPr/>
        </p:nvSpPr>
        <p:spPr>
          <a:xfrm>
            <a:off x="4752594" y="1159002"/>
            <a:ext cx="16253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Customs leakage</a:t>
            </a:r>
            <a:endParaRPr sz="1300">
              <a:solidFill>
                <a:schemeClr val="dk1"/>
              </a:solidFill>
              <a:latin typeface="Arial"/>
              <a:ea typeface="Arial"/>
              <a:cs typeface="Arial"/>
              <a:sym typeface="Arial"/>
            </a:endParaRPr>
          </a:p>
        </p:txBody>
      </p:sp>
      <p:sp>
        <p:nvSpPr>
          <p:cNvPr id="1089" name="Google Shape;1089;p55"/>
          <p:cNvSpPr/>
          <p:nvPr/>
        </p:nvSpPr>
        <p:spPr>
          <a:xfrm>
            <a:off x="4752594" y="1419606"/>
            <a:ext cx="162534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Мито, затримки на кордоні, неправильна класифікація та origin risk.</a:t>
            </a:r>
            <a:endParaRPr sz="1100">
              <a:solidFill>
                <a:schemeClr val="dk1"/>
              </a:solidFill>
              <a:latin typeface="Arial"/>
              <a:ea typeface="Arial"/>
              <a:cs typeface="Arial"/>
              <a:sym typeface="Arial"/>
            </a:endParaRPr>
          </a:p>
        </p:txBody>
      </p:sp>
      <p:sp>
        <p:nvSpPr>
          <p:cNvPr id="1090" name="Google Shape;1090;p55"/>
          <p:cNvSpPr/>
          <p:nvPr/>
        </p:nvSpPr>
        <p:spPr>
          <a:xfrm>
            <a:off x="6617970" y="1062990"/>
            <a:ext cx="181737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91" name="Google Shape;1091;p55"/>
          <p:cNvSpPr/>
          <p:nvPr/>
        </p:nvSpPr>
        <p:spPr>
          <a:xfrm>
            <a:off x="6631686" y="1076706"/>
            <a:ext cx="41148" cy="103555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92" name="Google Shape;1092;p55"/>
          <p:cNvSpPr/>
          <p:nvPr/>
        </p:nvSpPr>
        <p:spPr>
          <a:xfrm>
            <a:off x="6741414" y="1159002"/>
            <a:ext cx="16253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Tax disputes / reserves</a:t>
            </a:r>
            <a:endParaRPr sz="1300">
              <a:solidFill>
                <a:schemeClr val="dk1"/>
              </a:solidFill>
              <a:latin typeface="Arial"/>
              <a:ea typeface="Arial"/>
              <a:cs typeface="Arial"/>
              <a:sym typeface="Arial"/>
            </a:endParaRPr>
          </a:p>
        </p:txBody>
      </p:sp>
      <p:sp>
        <p:nvSpPr>
          <p:cNvPr id="1093" name="Google Shape;1093;p55"/>
          <p:cNvSpPr/>
          <p:nvPr/>
        </p:nvSpPr>
        <p:spPr>
          <a:xfrm>
            <a:off x="6741414" y="1419606"/>
            <a:ext cx="162534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Провізії, відкриті перевірки, потенційні донарахування.</a:t>
            </a:r>
            <a:endParaRPr sz="1100">
              <a:solidFill>
                <a:schemeClr val="dk1"/>
              </a:solidFill>
              <a:latin typeface="Arial"/>
              <a:ea typeface="Arial"/>
              <a:cs typeface="Arial"/>
              <a:sym typeface="Arial"/>
            </a:endParaRPr>
          </a:p>
        </p:txBody>
      </p:sp>
      <p:pic>
        <p:nvPicPr>
          <p:cNvPr id="1094" name="Google Shape;1094;p55"/>
          <p:cNvPicPr preferRelativeResize="0"/>
          <p:nvPr/>
        </p:nvPicPr>
        <p:blipFill rotWithShape="1">
          <a:blip r:embed="rId3">
            <a:alphaModFix/>
          </a:blip>
          <a:srcRect b="0" l="0" r="0" t="0"/>
          <a:stretch/>
        </p:blipFill>
        <p:spPr>
          <a:xfrm>
            <a:off x="788670" y="2434590"/>
            <a:ext cx="2880360" cy="1543050"/>
          </a:xfrm>
          <a:prstGeom prst="rect">
            <a:avLst/>
          </a:prstGeom>
          <a:noFill/>
          <a:ln>
            <a:noFill/>
          </a:ln>
        </p:spPr>
      </p:pic>
      <p:sp>
        <p:nvSpPr>
          <p:cNvPr id="1095" name="Google Shape;1095;p55"/>
          <p:cNvSpPr/>
          <p:nvPr/>
        </p:nvSpPr>
        <p:spPr>
          <a:xfrm>
            <a:off x="3943350" y="2503170"/>
            <a:ext cx="4080510" cy="1474470"/>
          </a:xfrm>
          <a:prstGeom prst="roundRect">
            <a:avLst>
              <a:gd fmla="val 372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96" name="Google Shape;1096;p55"/>
          <p:cNvSpPr/>
          <p:nvPr/>
        </p:nvSpPr>
        <p:spPr>
          <a:xfrm>
            <a:off x="3957066" y="2516886"/>
            <a:ext cx="41148" cy="1447038"/>
          </a:xfrm>
          <a:prstGeom prst="rect">
            <a:avLst/>
          </a:prstGeom>
          <a:solidFill>
            <a:srgbClr val="4F7DD4"/>
          </a:solidFill>
          <a:ln cap="flat" cmpd="sng" w="12700">
            <a:solidFill>
              <a:srgbClr val="4F7DD4"/>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097" name="Google Shape;1097;p55"/>
          <p:cNvSpPr/>
          <p:nvPr/>
        </p:nvSpPr>
        <p:spPr>
          <a:xfrm>
            <a:off x="4066794" y="2599182"/>
            <a:ext cx="38884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Управлінський висновок</a:t>
            </a:r>
            <a:endParaRPr sz="1300">
              <a:solidFill>
                <a:schemeClr val="dk1"/>
              </a:solidFill>
              <a:latin typeface="Arial"/>
              <a:ea typeface="Arial"/>
              <a:cs typeface="Arial"/>
              <a:sym typeface="Arial"/>
            </a:endParaRPr>
          </a:p>
        </p:txBody>
      </p:sp>
      <p:sp>
        <p:nvSpPr>
          <p:cNvPr id="1098" name="Google Shape;1098;p55"/>
          <p:cNvSpPr/>
          <p:nvPr/>
        </p:nvSpPr>
        <p:spPr>
          <a:xfrm>
            <a:off x="4066794" y="2859786"/>
            <a:ext cx="3888486" cy="10355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Податок має сидіти не лише у відділі бухгалтерії. Його ключові індикатори повинні з’являтися на рівні CFO / CEO поряд із маржею, оборотним капіталом і ризиковими резервами. Саме так податкова функція перетворюється на інструмент стратегічного управління.</a:t>
            </a:r>
            <a:endParaRPr sz="1100">
              <a:solidFill>
                <a:schemeClr val="dk1"/>
              </a:solidFill>
              <a:latin typeface="Arial"/>
              <a:ea typeface="Arial"/>
              <a:cs typeface="Arial"/>
              <a:sym typeface="Arial"/>
            </a:endParaRPr>
          </a:p>
        </p:txBody>
      </p:sp>
      <p:sp>
        <p:nvSpPr>
          <p:cNvPr id="1099" name="Google Shape;1099;p55"/>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tax dashboard</a:t>
            </a:r>
            <a:endParaRPr sz="700">
              <a:solidFill>
                <a:schemeClr val="dk1"/>
              </a:solidFill>
              <a:latin typeface="Arial"/>
              <a:ea typeface="Arial"/>
              <a:cs typeface="Arial"/>
              <a:sym typeface="Arial"/>
            </a:endParaRPr>
          </a:p>
        </p:txBody>
      </p:sp>
      <p:sp>
        <p:nvSpPr>
          <p:cNvPr id="1100" name="Google Shape;1100;p55"/>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05" name="Shape 1105"/>
        <p:cNvGrpSpPr/>
        <p:nvPr/>
      </p:nvGrpSpPr>
      <p:grpSpPr>
        <a:xfrm>
          <a:off x="0" y="0"/>
          <a:ext cx="0" cy="0"/>
          <a:chOff x="0" y="0"/>
          <a:chExt cx="0" cy="0"/>
        </a:xfrm>
      </p:grpSpPr>
      <p:sp>
        <p:nvSpPr>
          <p:cNvPr id="1106" name="Google Shape;1106;p56"/>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10 правил податкової стійкості міжнародного бізнесу</a:t>
            </a:r>
            <a:endParaRPr sz="1800">
              <a:solidFill>
                <a:schemeClr val="dk1"/>
              </a:solidFill>
              <a:latin typeface="Arial"/>
              <a:ea typeface="Arial"/>
              <a:cs typeface="Arial"/>
              <a:sym typeface="Arial"/>
            </a:endParaRPr>
          </a:p>
        </p:txBody>
      </p:sp>
      <p:sp>
        <p:nvSpPr>
          <p:cNvPr id="1107" name="Google Shape;1107;p56"/>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3D8B5A"/>
              </a:buClr>
              <a:buSzPts val="800"/>
              <a:buFont typeface="Arial"/>
              <a:buNone/>
            </a:pPr>
            <a:r>
              <a:rPr b="1" lang="uk" sz="800">
                <a:solidFill>
                  <a:srgbClr val="3D8B5A"/>
                </a:solidFill>
                <a:latin typeface="Arial"/>
                <a:ea typeface="Arial"/>
                <a:cs typeface="Arial"/>
                <a:sym typeface="Arial"/>
              </a:rPr>
              <a:t>MANAGERIAL SUMMARY</a:t>
            </a:r>
            <a:endParaRPr sz="600">
              <a:solidFill>
                <a:schemeClr val="dk1"/>
              </a:solidFill>
              <a:latin typeface="Arial"/>
              <a:ea typeface="Arial"/>
              <a:cs typeface="Arial"/>
              <a:sym typeface="Arial"/>
            </a:endParaRPr>
          </a:p>
        </p:txBody>
      </p:sp>
      <p:sp>
        <p:nvSpPr>
          <p:cNvPr id="1108" name="Google Shape;1108;p56"/>
          <p:cNvSpPr/>
          <p:nvPr/>
        </p:nvSpPr>
        <p:spPr>
          <a:xfrm>
            <a:off x="425196" y="630936"/>
            <a:ext cx="685800" cy="4114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09" name="Google Shape;1109;p56"/>
          <p:cNvSpPr/>
          <p:nvPr/>
        </p:nvSpPr>
        <p:spPr>
          <a:xfrm>
            <a:off x="651510" y="1062990"/>
            <a:ext cx="3874770" cy="3120390"/>
          </a:xfrm>
          <a:prstGeom prst="roundRect">
            <a:avLst>
              <a:gd fmla="val 175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10" name="Google Shape;1110;p56"/>
          <p:cNvSpPr/>
          <p:nvPr/>
        </p:nvSpPr>
        <p:spPr>
          <a:xfrm>
            <a:off x="665226" y="1076706"/>
            <a:ext cx="41148" cy="309295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11" name="Google Shape;1111;p56"/>
          <p:cNvSpPr/>
          <p:nvPr/>
        </p:nvSpPr>
        <p:spPr>
          <a:xfrm>
            <a:off x="774954" y="1159002"/>
            <a:ext cx="36827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chemeClr val="dk1"/>
              </a:buClr>
              <a:buSzPts val="1300"/>
              <a:buFont typeface="Arial"/>
              <a:buNone/>
            </a:pPr>
            <a:r>
              <a:t/>
            </a:r>
            <a:endParaRPr sz="1300">
              <a:solidFill>
                <a:schemeClr val="dk1"/>
              </a:solidFill>
              <a:latin typeface="Arial"/>
              <a:ea typeface="Arial"/>
              <a:cs typeface="Arial"/>
              <a:sym typeface="Arial"/>
            </a:endParaRPr>
          </a:p>
        </p:txBody>
      </p:sp>
      <p:sp>
        <p:nvSpPr>
          <p:cNvPr id="1112" name="Google Shape;1112;p56"/>
          <p:cNvSpPr/>
          <p:nvPr/>
        </p:nvSpPr>
        <p:spPr>
          <a:xfrm>
            <a:off x="822960" y="1337310"/>
            <a:ext cx="3429000" cy="2606040"/>
          </a:xfrm>
          <a:prstGeom prst="rect">
            <a:avLst/>
          </a:prstGeom>
          <a:noFill/>
          <a:ln>
            <a:noFill/>
          </a:ln>
        </p:spPr>
        <p:txBody>
          <a:bodyPr anchorCtr="0" anchor="t" bIns="28575" lIns="38100" spcFirstLastPara="1" rIns="38100" wrap="square" tIns="28575">
            <a:noAutofit/>
          </a:bodyPr>
          <a:lstStyle/>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1. Дивіться на податок як на частину бізнес-моделі.</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2. Порівнюйте юрисдикції не лише за ставкою, а за правилами і стабільністю.</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3. Моделюйте CIT, VAT і мита разом.</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4. Перевіряйте nexus: резидентність, джерело доходу, PE.</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5. Не сприймайте податковий договір як автоматичну пільгу.</a:t>
            </a:r>
            <a:endParaRPr sz="1300">
              <a:solidFill>
                <a:schemeClr val="dk1"/>
              </a:solidFill>
              <a:latin typeface="Arial"/>
              <a:ea typeface="Arial"/>
              <a:cs typeface="Arial"/>
              <a:sym typeface="Arial"/>
            </a:endParaRPr>
          </a:p>
        </p:txBody>
      </p:sp>
      <p:sp>
        <p:nvSpPr>
          <p:cNvPr id="1113" name="Google Shape;1113;p56"/>
          <p:cNvSpPr/>
          <p:nvPr/>
        </p:nvSpPr>
        <p:spPr>
          <a:xfrm>
            <a:off x="4629150" y="1062990"/>
            <a:ext cx="3874770" cy="3120390"/>
          </a:xfrm>
          <a:prstGeom prst="roundRect">
            <a:avLst>
              <a:gd fmla="val 175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14" name="Google Shape;1114;p56"/>
          <p:cNvSpPr/>
          <p:nvPr/>
        </p:nvSpPr>
        <p:spPr>
          <a:xfrm>
            <a:off x="4642866" y="1076706"/>
            <a:ext cx="41148" cy="309295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15" name="Google Shape;1115;p56"/>
          <p:cNvSpPr/>
          <p:nvPr/>
        </p:nvSpPr>
        <p:spPr>
          <a:xfrm>
            <a:off x="4752594" y="1159002"/>
            <a:ext cx="368274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chemeClr val="dk1"/>
              </a:buClr>
              <a:buSzPts val="1300"/>
              <a:buFont typeface="Arial"/>
              <a:buNone/>
            </a:pPr>
            <a:r>
              <a:t/>
            </a:r>
            <a:endParaRPr sz="1300">
              <a:solidFill>
                <a:schemeClr val="dk1"/>
              </a:solidFill>
              <a:latin typeface="Arial"/>
              <a:ea typeface="Arial"/>
              <a:cs typeface="Arial"/>
              <a:sym typeface="Arial"/>
            </a:endParaRPr>
          </a:p>
        </p:txBody>
      </p:sp>
      <p:sp>
        <p:nvSpPr>
          <p:cNvPr id="1116" name="Google Shape;1116;p56"/>
          <p:cNvSpPr/>
          <p:nvPr/>
        </p:nvSpPr>
        <p:spPr>
          <a:xfrm>
            <a:off x="4800600" y="1337310"/>
            <a:ext cx="3429000" cy="2606040"/>
          </a:xfrm>
          <a:prstGeom prst="rect">
            <a:avLst/>
          </a:prstGeom>
          <a:noFill/>
          <a:ln>
            <a:noFill/>
          </a:ln>
        </p:spPr>
        <p:txBody>
          <a:bodyPr anchorCtr="0" anchor="t" bIns="28575" lIns="38100" spcFirstLastPara="1" rIns="38100" wrap="square" tIns="28575">
            <a:noAutofit/>
          </a:bodyPr>
          <a:lstStyle/>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6. Узгоджуйте прибуток із реальним місцем створення вартості.</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7. Будуйте TP на документації, а не на припущеннях.</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8. Оцінюйте reputational risk так само серйозно, як штраф.</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9. Робіть tax due diligence до підписання контракту.</a:t>
            </a:r>
            <a:endParaRPr sz="1300">
              <a:solidFill>
                <a:schemeClr val="dk1"/>
              </a:solidFill>
              <a:latin typeface="Arial"/>
              <a:ea typeface="Arial"/>
              <a:cs typeface="Arial"/>
              <a:sym typeface="Arial"/>
            </a:endParaRPr>
          </a:p>
          <a:p>
            <a:pPr indent="-139700" lvl="0" marL="139700" marR="0" rtl="0" algn="l">
              <a:spcBef>
                <a:spcPts val="0"/>
              </a:spcBef>
              <a:spcAft>
                <a:spcPts val="0"/>
              </a:spcAft>
              <a:buClr>
                <a:srgbClr val="1C2430"/>
              </a:buClr>
              <a:buSzPts val="1200"/>
              <a:buFont typeface="Arial"/>
              <a:buChar char="•"/>
            </a:pPr>
            <a:r>
              <a:rPr lang="uk" sz="1200">
                <a:solidFill>
                  <a:srgbClr val="1C2430"/>
                </a:solidFill>
                <a:latin typeface="Arial"/>
                <a:ea typeface="Arial"/>
                <a:cs typeface="Arial"/>
                <a:sym typeface="Arial"/>
              </a:rPr>
              <a:t>10. Пам’ятайте: хороша структура зберігає маржу, а не просто “знижує податок”.</a:t>
            </a:r>
            <a:endParaRPr sz="1300">
              <a:solidFill>
                <a:schemeClr val="dk1"/>
              </a:solidFill>
              <a:latin typeface="Arial"/>
              <a:ea typeface="Arial"/>
              <a:cs typeface="Arial"/>
              <a:sym typeface="Arial"/>
            </a:endParaRPr>
          </a:p>
        </p:txBody>
      </p:sp>
      <p:sp>
        <p:nvSpPr>
          <p:cNvPr id="1117" name="Google Shape;1117;p56"/>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10 правил менеджера</a:t>
            </a:r>
            <a:endParaRPr sz="700">
              <a:solidFill>
                <a:schemeClr val="dk1"/>
              </a:solidFill>
              <a:latin typeface="Arial"/>
              <a:ea typeface="Arial"/>
              <a:cs typeface="Arial"/>
              <a:sym typeface="Arial"/>
            </a:endParaRPr>
          </a:p>
        </p:txBody>
      </p:sp>
      <p:sp>
        <p:nvSpPr>
          <p:cNvPr id="1118" name="Google Shape;1118;p56"/>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8172D"/>
        </a:solidFill>
      </p:bgPr>
    </p:bg>
    <p:spTree>
      <p:nvGrpSpPr>
        <p:cNvPr id="1123" name="Shape 1123"/>
        <p:cNvGrpSpPr/>
        <p:nvPr/>
      </p:nvGrpSpPr>
      <p:grpSpPr>
        <a:xfrm>
          <a:off x="0" y="0"/>
          <a:ext cx="0" cy="0"/>
          <a:chOff x="0" y="0"/>
          <a:chExt cx="0" cy="0"/>
        </a:xfrm>
      </p:grpSpPr>
      <p:sp>
        <p:nvSpPr>
          <p:cNvPr id="1124" name="Google Shape;1124;p57"/>
          <p:cNvSpPr/>
          <p:nvPr/>
        </p:nvSpPr>
        <p:spPr>
          <a:xfrm>
            <a:off x="0" y="0"/>
            <a:ext cx="9143771" cy="5143500"/>
          </a:xfrm>
          <a:prstGeom prst="rect">
            <a:avLst/>
          </a:prstGeom>
          <a:solidFill>
            <a:srgbClr val="08172D"/>
          </a:solidFill>
          <a:ln cap="flat" cmpd="sng" w="12700">
            <a:solidFill>
              <a:srgbClr val="08172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25" name="Google Shape;1125;p57"/>
          <p:cNvSpPr/>
          <p:nvPr/>
        </p:nvSpPr>
        <p:spPr>
          <a:xfrm>
            <a:off x="0" y="41148"/>
            <a:ext cx="9143771" cy="82296"/>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26" name="Google Shape;1126;p57"/>
          <p:cNvSpPr/>
          <p:nvPr/>
        </p:nvSpPr>
        <p:spPr>
          <a:xfrm>
            <a:off x="617220" y="720090"/>
            <a:ext cx="5212080" cy="3429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2300"/>
              <a:buFont typeface="Play"/>
              <a:buNone/>
            </a:pPr>
            <a:r>
              <a:rPr b="1" lang="uk" sz="2300">
                <a:solidFill>
                  <a:srgbClr val="FFFFFF"/>
                </a:solidFill>
                <a:latin typeface="Play"/>
                <a:ea typeface="Play"/>
                <a:cs typeface="Play"/>
                <a:sym typeface="Play"/>
              </a:rPr>
              <a:t>Висновки та питання для дискусії</a:t>
            </a:r>
            <a:endParaRPr sz="2300">
              <a:solidFill>
                <a:schemeClr val="dk1"/>
              </a:solidFill>
              <a:latin typeface="Arial"/>
              <a:ea typeface="Arial"/>
              <a:cs typeface="Arial"/>
              <a:sym typeface="Arial"/>
            </a:endParaRPr>
          </a:p>
        </p:txBody>
      </p:sp>
      <p:sp>
        <p:nvSpPr>
          <p:cNvPr id="1127" name="Google Shape;1127;p57"/>
          <p:cNvSpPr/>
          <p:nvPr/>
        </p:nvSpPr>
        <p:spPr>
          <a:xfrm>
            <a:off x="651510" y="1268730"/>
            <a:ext cx="4423410" cy="10287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E8EFF8"/>
              </a:buClr>
              <a:buSzPts val="1500"/>
              <a:buFont typeface="Arial"/>
              <a:buNone/>
            </a:pPr>
            <a:r>
              <a:rPr lang="uk" sz="1500">
                <a:solidFill>
                  <a:srgbClr val="E8EFF8"/>
                </a:solidFill>
                <a:latin typeface="Arial"/>
                <a:ea typeface="Arial"/>
                <a:cs typeface="Arial"/>
                <a:sym typeface="Arial"/>
              </a:rPr>
              <a:t>Податкова політика в міжнародному бізнесі — це система розподілу податкових прав, управління cash-flow, цифрового комплаєнсу та репутації. Саме тому найкраща податкова стратегія не ховає бізнес, а робить його сильнішим, прозорішим і стійкішим.</a:t>
            </a:r>
            <a:endParaRPr sz="1500">
              <a:solidFill>
                <a:schemeClr val="dk1"/>
              </a:solidFill>
              <a:latin typeface="Arial"/>
              <a:ea typeface="Arial"/>
              <a:cs typeface="Arial"/>
              <a:sym typeface="Arial"/>
            </a:endParaRPr>
          </a:p>
        </p:txBody>
      </p:sp>
      <p:sp>
        <p:nvSpPr>
          <p:cNvPr id="1128" name="Google Shape;1128;p57"/>
          <p:cNvSpPr/>
          <p:nvPr/>
        </p:nvSpPr>
        <p:spPr>
          <a:xfrm>
            <a:off x="5452100" y="891553"/>
            <a:ext cx="2811900" cy="1305300"/>
          </a:xfrm>
          <a:prstGeom prst="roundRect">
            <a:avLst>
              <a:gd fmla="val 5517" name="adj"/>
            </a:avLst>
          </a:prstGeom>
          <a:solidFill>
            <a:srgbClr val="0F2947"/>
          </a:solidFill>
          <a:ln cap="flat" cmpd="sng" w="12700">
            <a:solidFill>
              <a:srgbClr val="36557A"/>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29" name="Google Shape;1129;p57"/>
          <p:cNvSpPr/>
          <p:nvPr/>
        </p:nvSpPr>
        <p:spPr>
          <a:xfrm>
            <a:off x="5452101" y="905250"/>
            <a:ext cx="54900" cy="1221600"/>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30" name="Google Shape;1130;p57"/>
          <p:cNvSpPr/>
          <p:nvPr/>
        </p:nvSpPr>
        <p:spPr>
          <a:xfrm>
            <a:off x="5575554" y="987552"/>
            <a:ext cx="261975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FFFFFF"/>
              </a:buClr>
              <a:buSzPts val="1200"/>
              <a:buFont typeface="Arial"/>
              <a:buNone/>
            </a:pPr>
            <a:r>
              <a:rPr b="1" lang="uk" sz="1200">
                <a:solidFill>
                  <a:srgbClr val="FFFFFF"/>
                </a:solidFill>
                <a:latin typeface="Arial"/>
                <a:ea typeface="Arial"/>
                <a:cs typeface="Arial"/>
                <a:sym typeface="Arial"/>
              </a:rPr>
              <a:t>Для обговорення</a:t>
            </a:r>
            <a:endParaRPr sz="1300">
              <a:solidFill>
                <a:schemeClr val="dk1"/>
              </a:solidFill>
              <a:latin typeface="Arial"/>
              <a:ea typeface="Arial"/>
              <a:cs typeface="Arial"/>
              <a:sym typeface="Arial"/>
            </a:endParaRPr>
          </a:p>
        </p:txBody>
      </p:sp>
      <p:sp>
        <p:nvSpPr>
          <p:cNvPr id="1131" name="Google Shape;1131;p57"/>
          <p:cNvSpPr/>
          <p:nvPr/>
        </p:nvSpPr>
        <p:spPr>
          <a:xfrm>
            <a:off x="5575554" y="1248156"/>
            <a:ext cx="2619756" cy="55549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E8EFF8"/>
              </a:buClr>
              <a:buSzPts val="1000"/>
              <a:buFont typeface="Arial"/>
              <a:buNone/>
            </a:pPr>
            <a:r>
              <a:rPr lang="uk" sz="1000">
                <a:solidFill>
                  <a:srgbClr val="E8EFF8"/>
                </a:solidFill>
                <a:latin typeface="Arial"/>
                <a:ea typeface="Arial"/>
                <a:cs typeface="Arial"/>
                <a:sym typeface="Arial"/>
              </a:rPr>
              <a:t>1) Коли прямий експорт уже не є оптимальною моделлю?</a:t>
            </a:r>
            <a:endParaRPr sz="1100">
              <a:solidFill>
                <a:schemeClr val="dk1"/>
              </a:solidFill>
              <a:latin typeface="Arial"/>
              <a:ea typeface="Arial"/>
              <a:cs typeface="Arial"/>
              <a:sym typeface="Arial"/>
            </a:endParaRPr>
          </a:p>
          <a:p>
            <a:pPr indent="0" lvl="0" marL="0" marR="0" rtl="0" algn="l">
              <a:spcBef>
                <a:spcPts val="0"/>
              </a:spcBef>
              <a:spcAft>
                <a:spcPts val="0"/>
              </a:spcAft>
              <a:buClr>
                <a:srgbClr val="E8EFF8"/>
              </a:buClr>
              <a:buSzPts val="1000"/>
              <a:buFont typeface="Arial"/>
              <a:buNone/>
            </a:pPr>
            <a:r>
              <a:rPr lang="uk" sz="1000">
                <a:solidFill>
                  <a:srgbClr val="E8EFF8"/>
                </a:solidFill>
                <a:latin typeface="Arial"/>
                <a:ea typeface="Arial"/>
                <a:cs typeface="Arial"/>
                <a:sym typeface="Arial"/>
              </a:rPr>
              <a:t>2) Як змінює рішення компанії поєднання VAT + мита?</a:t>
            </a:r>
            <a:endParaRPr sz="1100">
              <a:solidFill>
                <a:schemeClr val="dk1"/>
              </a:solidFill>
              <a:latin typeface="Arial"/>
              <a:ea typeface="Arial"/>
              <a:cs typeface="Arial"/>
              <a:sym typeface="Arial"/>
            </a:endParaRPr>
          </a:p>
          <a:p>
            <a:pPr indent="0" lvl="0" marL="0" marR="0" rtl="0" algn="l">
              <a:spcBef>
                <a:spcPts val="0"/>
              </a:spcBef>
              <a:spcAft>
                <a:spcPts val="0"/>
              </a:spcAft>
              <a:buClr>
                <a:srgbClr val="E8EFF8"/>
              </a:buClr>
              <a:buSzPts val="1000"/>
              <a:buFont typeface="Arial"/>
              <a:buNone/>
            </a:pPr>
            <a:r>
              <a:rPr lang="uk" sz="1000">
                <a:solidFill>
                  <a:srgbClr val="E8EFF8"/>
                </a:solidFill>
                <a:latin typeface="Arial"/>
                <a:ea typeface="Arial"/>
                <a:cs typeface="Arial"/>
                <a:sym typeface="Arial"/>
              </a:rPr>
              <a:t>3) Чи робить Pillar Two світ “справедливішим” для бізнесу?</a:t>
            </a:r>
            <a:endParaRPr sz="1100">
              <a:solidFill>
                <a:schemeClr val="dk1"/>
              </a:solidFill>
              <a:latin typeface="Arial"/>
              <a:ea typeface="Arial"/>
              <a:cs typeface="Arial"/>
              <a:sym typeface="Arial"/>
            </a:endParaRPr>
          </a:p>
        </p:txBody>
      </p:sp>
      <p:sp>
        <p:nvSpPr>
          <p:cNvPr id="1132" name="Google Shape;1132;p57"/>
          <p:cNvSpPr/>
          <p:nvPr/>
        </p:nvSpPr>
        <p:spPr>
          <a:xfrm>
            <a:off x="5568696" y="2276856"/>
            <a:ext cx="836676" cy="740664"/>
          </a:xfrm>
          <a:prstGeom prst="roundRect">
            <a:avLst>
              <a:gd fmla="val 4630"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33" name="Google Shape;1133;p57"/>
          <p:cNvSpPr/>
          <p:nvPr/>
        </p:nvSpPr>
        <p:spPr>
          <a:xfrm>
            <a:off x="5602986" y="2455164"/>
            <a:ext cx="76809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D4A62A"/>
              </a:buClr>
              <a:buSzPts val="1500"/>
              <a:buFont typeface="Play"/>
              <a:buNone/>
            </a:pPr>
            <a:r>
              <a:rPr b="1" lang="uk" sz="1500">
                <a:solidFill>
                  <a:srgbClr val="D4A62A"/>
                </a:solidFill>
                <a:latin typeface="Play"/>
                <a:ea typeface="Play"/>
                <a:cs typeface="Play"/>
                <a:sym typeface="Play"/>
              </a:rPr>
              <a:t>CIT</a:t>
            </a:r>
            <a:endParaRPr sz="1500">
              <a:solidFill>
                <a:schemeClr val="dk1"/>
              </a:solidFill>
              <a:latin typeface="Arial"/>
              <a:ea typeface="Arial"/>
              <a:cs typeface="Arial"/>
              <a:sym typeface="Arial"/>
            </a:endParaRPr>
          </a:p>
        </p:txBody>
      </p:sp>
      <p:sp>
        <p:nvSpPr>
          <p:cNvPr id="1134" name="Google Shape;1134;p57"/>
          <p:cNvSpPr/>
          <p:nvPr/>
        </p:nvSpPr>
        <p:spPr>
          <a:xfrm>
            <a:off x="5623560" y="2660904"/>
            <a:ext cx="726948"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ставка</a:t>
            </a:r>
            <a:endParaRPr sz="7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 система</a:t>
            </a:r>
            <a:endParaRPr sz="700">
              <a:solidFill>
                <a:schemeClr val="dk1"/>
              </a:solidFill>
              <a:latin typeface="Arial"/>
              <a:ea typeface="Arial"/>
              <a:cs typeface="Arial"/>
              <a:sym typeface="Arial"/>
            </a:endParaRPr>
          </a:p>
        </p:txBody>
      </p:sp>
      <p:sp>
        <p:nvSpPr>
          <p:cNvPr id="1135" name="Google Shape;1135;p57"/>
          <p:cNvSpPr/>
          <p:nvPr/>
        </p:nvSpPr>
        <p:spPr>
          <a:xfrm>
            <a:off x="6501384" y="2276856"/>
            <a:ext cx="836676" cy="740664"/>
          </a:xfrm>
          <a:prstGeom prst="roundRect">
            <a:avLst>
              <a:gd fmla="val 4630"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36" name="Google Shape;1136;p57"/>
          <p:cNvSpPr/>
          <p:nvPr/>
        </p:nvSpPr>
        <p:spPr>
          <a:xfrm>
            <a:off x="6535674" y="2455164"/>
            <a:ext cx="76809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178F8A"/>
              </a:buClr>
              <a:buSzPts val="1500"/>
              <a:buFont typeface="Play"/>
              <a:buNone/>
            </a:pPr>
            <a:r>
              <a:rPr b="1" lang="uk" sz="1500">
                <a:solidFill>
                  <a:srgbClr val="178F8A"/>
                </a:solidFill>
                <a:latin typeface="Play"/>
                <a:ea typeface="Play"/>
                <a:cs typeface="Play"/>
                <a:sym typeface="Play"/>
              </a:rPr>
              <a:t>VAT</a:t>
            </a:r>
            <a:endParaRPr sz="1500">
              <a:solidFill>
                <a:schemeClr val="dk1"/>
              </a:solidFill>
              <a:latin typeface="Arial"/>
              <a:ea typeface="Arial"/>
              <a:cs typeface="Arial"/>
              <a:sym typeface="Arial"/>
            </a:endParaRPr>
          </a:p>
        </p:txBody>
      </p:sp>
      <p:sp>
        <p:nvSpPr>
          <p:cNvPr id="1137" name="Google Shape;1137;p57"/>
          <p:cNvSpPr/>
          <p:nvPr/>
        </p:nvSpPr>
        <p:spPr>
          <a:xfrm>
            <a:off x="6556248" y="2660904"/>
            <a:ext cx="726948"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cash-flow</a:t>
            </a:r>
            <a:endParaRPr sz="700">
              <a:solidFill>
                <a:schemeClr val="dk1"/>
              </a:solidFill>
              <a:latin typeface="Arial"/>
              <a:ea typeface="Arial"/>
              <a:cs typeface="Arial"/>
              <a:sym typeface="Arial"/>
            </a:endParaRPr>
          </a:p>
        </p:txBody>
      </p:sp>
      <p:sp>
        <p:nvSpPr>
          <p:cNvPr id="1138" name="Google Shape;1138;p57"/>
          <p:cNvSpPr/>
          <p:nvPr/>
        </p:nvSpPr>
        <p:spPr>
          <a:xfrm>
            <a:off x="7434072" y="2276856"/>
            <a:ext cx="836676" cy="740664"/>
          </a:xfrm>
          <a:prstGeom prst="roundRect">
            <a:avLst>
              <a:gd fmla="val 4630" name="adj"/>
            </a:avLst>
          </a:prstGeom>
          <a:solidFill>
            <a:srgbClr val="FFFFFF"/>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39" name="Google Shape;1139;p57"/>
          <p:cNvSpPr/>
          <p:nvPr/>
        </p:nvSpPr>
        <p:spPr>
          <a:xfrm>
            <a:off x="7468362" y="2455164"/>
            <a:ext cx="768096" cy="16459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C4554D"/>
              </a:buClr>
              <a:buSzPts val="1500"/>
              <a:buFont typeface="Play"/>
              <a:buNone/>
            </a:pPr>
            <a:r>
              <a:rPr b="1" lang="uk" sz="1500">
                <a:solidFill>
                  <a:srgbClr val="C4554D"/>
                </a:solidFill>
                <a:latin typeface="Play"/>
                <a:ea typeface="Play"/>
                <a:cs typeface="Play"/>
                <a:sym typeface="Play"/>
              </a:rPr>
              <a:t>TP</a:t>
            </a:r>
            <a:endParaRPr sz="1500">
              <a:solidFill>
                <a:schemeClr val="dk1"/>
              </a:solidFill>
              <a:latin typeface="Arial"/>
              <a:ea typeface="Arial"/>
              <a:cs typeface="Arial"/>
              <a:sym typeface="Arial"/>
            </a:endParaRPr>
          </a:p>
        </p:txBody>
      </p:sp>
      <p:sp>
        <p:nvSpPr>
          <p:cNvPr id="1140" name="Google Shape;1140;p57"/>
          <p:cNvSpPr/>
          <p:nvPr/>
        </p:nvSpPr>
        <p:spPr>
          <a:xfrm>
            <a:off x="7488936" y="2660904"/>
            <a:ext cx="726948" cy="233172"/>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profit</a:t>
            </a:r>
            <a:endParaRPr sz="700">
              <a:solidFill>
                <a:schemeClr val="dk1"/>
              </a:solidFill>
              <a:latin typeface="Arial"/>
              <a:ea typeface="Arial"/>
              <a:cs typeface="Arial"/>
              <a:sym typeface="Arial"/>
            </a:endParaRPr>
          </a:p>
          <a:p>
            <a:pPr indent="0" lvl="0" marL="0" marR="0" rtl="0" algn="ctr">
              <a:spcBef>
                <a:spcPts val="0"/>
              </a:spcBef>
              <a:spcAft>
                <a:spcPts val="0"/>
              </a:spcAft>
              <a:buClr>
                <a:srgbClr val="667085"/>
              </a:buClr>
              <a:buSzPts val="800"/>
              <a:buFont typeface="Arial"/>
              <a:buNone/>
            </a:pPr>
            <a:r>
              <a:rPr lang="uk" sz="800">
                <a:solidFill>
                  <a:srgbClr val="667085"/>
                </a:solidFill>
                <a:latin typeface="Arial"/>
                <a:ea typeface="Arial"/>
                <a:cs typeface="Arial"/>
                <a:sym typeface="Arial"/>
              </a:rPr>
              <a:t>follows value</a:t>
            </a:r>
            <a:endParaRPr sz="700">
              <a:solidFill>
                <a:schemeClr val="dk1"/>
              </a:solidFill>
              <a:latin typeface="Arial"/>
              <a:ea typeface="Arial"/>
              <a:cs typeface="Arial"/>
              <a:sym typeface="Arial"/>
            </a:endParaRPr>
          </a:p>
        </p:txBody>
      </p:sp>
      <p:sp>
        <p:nvSpPr>
          <p:cNvPr id="1141" name="Google Shape;1141;p57"/>
          <p:cNvSpPr/>
          <p:nvPr/>
        </p:nvSpPr>
        <p:spPr>
          <a:xfrm>
            <a:off x="5472675" y="3429000"/>
            <a:ext cx="2777400" cy="1028700"/>
          </a:xfrm>
          <a:prstGeom prst="roundRect">
            <a:avLst>
              <a:gd fmla="val 6957"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42" name="Google Shape;1142;p57"/>
          <p:cNvSpPr/>
          <p:nvPr/>
        </p:nvSpPr>
        <p:spPr>
          <a:xfrm>
            <a:off x="5486400" y="3442726"/>
            <a:ext cx="41100" cy="879300"/>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143" name="Google Shape;1143;p57"/>
          <p:cNvSpPr/>
          <p:nvPr/>
        </p:nvSpPr>
        <p:spPr>
          <a:xfrm>
            <a:off x="5596128" y="3525012"/>
            <a:ext cx="25854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Фінальна думка</a:t>
            </a:r>
            <a:endParaRPr sz="1300">
              <a:solidFill>
                <a:schemeClr val="dk1"/>
              </a:solidFill>
              <a:latin typeface="Arial"/>
              <a:ea typeface="Arial"/>
              <a:cs typeface="Arial"/>
              <a:sym typeface="Arial"/>
            </a:endParaRPr>
          </a:p>
        </p:txBody>
      </p:sp>
      <p:sp>
        <p:nvSpPr>
          <p:cNvPr id="1144" name="Google Shape;1144;p57"/>
          <p:cNvSpPr/>
          <p:nvPr/>
        </p:nvSpPr>
        <p:spPr>
          <a:xfrm>
            <a:off x="5596128" y="3785616"/>
            <a:ext cx="2585466" cy="3497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Податкова архітектура контракту — це різниця між “угода підписана” і “угода справді працює”.</a:t>
            </a:r>
            <a:endParaRPr sz="1100">
              <a:solidFill>
                <a:schemeClr val="dk1"/>
              </a:solidFill>
              <a:latin typeface="Arial"/>
              <a:ea typeface="Arial"/>
              <a:cs typeface="Arial"/>
              <a:sym typeface="Arial"/>
            </a:endParaRPr>
          </a:p>
        </p:txBody>
      </p:sp>
      <p:sp>
        <p:nvSpPr>
          <p:cNvPr id="1145" name="Google Shape;1145;p57"/>
          <p:cNvSpPr/>
          <p:nvPr/>
        </p:nvSpPr>
        <p:spPr>
          <a:xfrm>
            <a:off x="651510" y="4423410"/>
            <a:ext cx="1920240" cy="192024"/>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A5B7CF"/>
              </a:buClr>
              <a:buSzPts val="1300"/>
              <a:buFont typeface="Arial"/>
              <a:buNone/>
            </a:pPr>
            <a:r>
              <a:rPr lang="uk" sz="1300">
                <a:solidFill>
                  <a:srgbClr val="A5B7CF"/>
                </a:solidFill>
                <a:latin typeface="Arial"/>
                <a:ea typeface="Arial"/>
                <a:cs typeface="Arial"/>
                <a:sym typeface="Arial"/>
              </a:rPr>
              <a:t>Дякую за увагу</a:t>
            </a:r>
            <a:endParaRPr sz="14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89" name="Shape 189"/>
        <p:cNvGrpSpPr/>
        <p:nvPr/>
      </p:nvGrpSpPr>
      <p:grpSpPr>
        <a:xfrm>
          <a:off x="0" y="0"/>
          <a:ext cx="0" cy="0"/>
          <a:chOff x="0" y="0"/>
          <a:chExt cx="0" cy="0"/>
        </a:xfrm>
      </p:grpSpPr>
      <p:sp>
        <p:nvSpPr>
          <p:cNvPr id="190" name="Google Shape;190;p20"/>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Таблиця 6.1. Вплив податкової політики на міжнародний бізнес</a:t>
            </a:r>
            <a:endParaRPr sz="1800">
              <a:solidFill>
                <a:schemeClr val="dk1"/>
              </a:solidFill>
              <a:latin typeface="Arial"/>
              <a:ea typeface="Arial"/>
              <a:cs typeface="Arial"/>
              <a:sym typeface="Arial"/>
            </a:endParaRPr>
          </a:p>
        </p:txBody>
      </p:sp>
      <p:sp>
        <p:nvSpPr>
          <p:cNvPr id="191" name="Google Shape;191;p20"/>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78F8A"/>
              </a:buClr>
              <a:buSzPts val="800"/>
              <a:buFont typeface="Arial"/>
              <a:buNone/>
            </a:pPr>
            <a:r>
              <a:rPr b="1" lang="uk" sz="800">
                <a:solidFill>
                  <a:srgbClr val="178F8A"/>
                </a:solidFill>
                <a:latin typeface="Arial"/>
                <a:ea typeface="Arial"/>
                <a:cs typeface="Arial"/>
                <a:sym typeface="Arial"/>
              </a:rPr>
              <a:t>ЛЕКЦІЙНИЙ МАТЕРІАЛ</a:t>
            </a:r>
            <a:endParaRPr sz="600">
              <a:solidFill>
                <a:schemeClr val="dk1"/>
              </a:solidFill>
              <a:latin typeface="Arial"/>
              <a:ea typeface="Arial"/>
              <a:cs typeface="Arial"/>
              <a:sym typeface="Arial"/>
            </a:endParaRPr>
          </a:p>
        </p:txBody>
      </p:sp>
      <p:sp>
        <p:nvSpPr>
          <p:cNvPr id="192" name="Google Shape;192;p20"/>
          <p:cNvSpPr/>
          <p:nvPr/>
        </p:nvSpPr>
        <p:spPr>
          <a:xfrm>
            <a:off x="425196" y="630936"/>
            <a:ext cx="685800" cy="4114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193" name="Google Shape;193;p20"/>
          <p:cNvGraphicFramePr/>
          <p:nvPr/>
        </p:nvGraphicFramePr>
        <p:xfrm>
          <a:off x="582930" y="994410"/>
          <a:ext cx="3000000" cy="3000000"/>
        </p:xfrm>
        <a:graphic>
          <a:graphicData uri="http://schemas.openxmlformats.org/drawingml/2006/table">
            <a:tbl>
              <a:tblPr>
                <a:noFill/>
                <a:tableStyleId>{00ADFBC6-A329-4E2D-AB66-D3088D95A76A}</a:tableStyleId>
              </a:tblPr>
              <a:tblGrid>
                <a:gridCol w="1783075"/>
                <a:gridCol w="3703300"/>
              </a:tblGrid>
              <a:tr h="425175">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Фактор</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Вплив на бізнес</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251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Рівень податкових ставок</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Визначає витрати компаній і впливає на after-tax рентабельність міжнародних операцій.</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251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Податкові пільги</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Стимулюють інвестиції у стратегічні сектори, R&amp;D, експорт, ВДЕ, спеціальні економічні зони.</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251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Стабільність законодавства</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Забезпечує передбачуваність інвестування, бюджетування і фінансового моделювання проєктів.</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25175">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Наявність податкових угод</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Запобігає подвійному оподаткуванню та знижує податковий тертя для транскордонних платежів.</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194" name="Google Shape;194;p20"/>
          <p:cNvSpPr/>
          <p:nvPr/>
        </p:nvSpPr>
        <p:spPr>
          <a:xfrm>
            <a:off x="6275070" y="994410"/>
            <a:ext cx="2331720" cy="1062990"/>
          </a:xfrm>
          <a:prstGeom prst="roundRect">
            <a:avLst>
              <a:gd fmla="val 5161"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95" name="Google Shape;195;p20"/>
          <p:cNvSpPr/>
          <p:nvPr/>
        </p:nvSpPr>
        <p:spPr>
          <a:xfrm>
            <a:off x="6288786" y="1008126"/>
            <a:ext cx="41148" cy="103555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96" name="Google Shape;196;p20"/>
          <p:cNvSpPr/>
          <p:nvPr/>
        </p:nvSpPr>
        <p:spPr>
          <a:xfrm>
            <a:off x="6398514" y="1090422"/>
            <a:ext cx="213969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Як читати таблицю</a:t>
            </a:r>
            <a:endParaRPr sz="1300">
              <a:solidFill>
                <a:schemeClr val="dk1"/>
              </a:solidFill>
              <a:latin typeface="Arial"/>
              <a:ea typeface="Arial"/>
              <a:cs typeface="Arial"/>
              <a:sym typeface="Arial"/>
            </a:endParaRPr>
          </a:p>
        </p:txBody>
      </p:sp>
      <p:sp>
        <p:nvSpPr>
          <p:cNvPr id="197" name="Google Shape;197;p20"/>
          <p:cNvSpPr/>
          <p:nvPr/>
        </p:nvSpPr>
        <p:spPr>
          <a:xfrm>
            <a:off x="6398514" y="1351026"/>
            <a:ext cx="2139696" cy="62407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Фактори не діють ізольовано. Низька ставка не спрацює без стабільних правил, договорів і адміністрування, а надмірні стимули без substance викликають підвищену увагу контролюючих органів.</a:t>
            </a:r>
            <a:endParaRPr sz="1100">
              <a:solidFill>
                <a:schemeClr val="dk1"/>
              </a:solidFill>
              <a:latin typeface="Arial"/>
              <a:ea typeface="Arial"/>
              <a:cs typeface="Arial"/>
              <a:sym typeface="Arial"/>
            </a:endParaRPr>
          </a:p>
        </p:txBody>
      </p:sp>
      <p:sp>
        <p:nvSpPr>
          <p:cNvPr id="198" name="Google Shape;198;p20"/>
          <p:cNvSpPr/>
          <p:nvPr/>
        </p:nvSpPr>
        <p:spPr>
          <a:xfrm>
            <a:off x="6275070" y="2194560"/>
            <a:ext cx="2331720" cy="1543050"/>
          </a:xfrm>
          <a:prstGeom prst="roundRect">
            <a:avLst>
              <a:gd fmla="val 355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199" name="Google Shape;199;p20"/>
          <p:cNvSpPr/>
          <p:nvPr/>
        </p:nvSpPr>
        <p:spPr>
          <a:xfrm>
            <a:off x="6288786" y="2208276"/>
            <a:ext cx="41148" cy="151561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00" name="Google Shape;200;p20"/>
          <p:cNvSpPr/>
          <p:nvPr/>
        </p:nvSpPr>
        <p:spPr>
          <a:xfrm>
            <a:off x="6398514" y="2290572"/>
            <a:ext cx="213969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Практичний висновок</a:t>
            </a:r>
            <a:endParaRPr sz="1300">
              <a:solidFill>
                <a:schemeClr val="dk1"/>
              </a:solidFill>
              <a:latin typeface="Arial"/>
              <a:ea typeface="Arial"/>
              <a:cs typeface="Arial"/>
              <a:sym typeface="Arial"/>
            </a:endParaRPr>
          </a:p>
        </p:txBody>
      </p:sp>
      <p:sp>
        <p:nvSpPr>
          <p:cNvPr id="201" name="Google Shape;201;p20"/>
          <p:cNvSpPr/>
          <p:nvPr/>
        </p:nvSpPr>
        <p:spPr>
          <a:xfrm>
            <a:off x="6398514" y="2551176"/>
            <a:ext cx="2139696" cy="110413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Для бізнесу важлива не тільки “номінальна ставка”, а ефективна ставка після вирахування доступних пільг, витрат на комплаєнс, правил WHT, митного режиму та ризику спорів із податковими органами.</a:t>
            </a:r>
            <a:endParaRPr sz="1100">
              <a:solidFill>
                <a:schemeClr val="dk1"/>
              </a:solidFill>
              <a:latin typeface="Arial"/>
              <a:ea typeface="Arial"/>
              <a:cs typeface="Arial"/>
              <a:sym typeface="Arial"/>
            </a:endParaRPr>
          </a:p>
        </p:txBody>
      </p:sp>
      <p:sp>
        <p:nvSpPr>
          <p:cNvPr id="202" name="Google Shape;202;p20"/>
          <p:cNvSpPr/>
          <p:nvPr/>
        </p:nvSpPr>
        <p:spPr>
          <a:xfrm>
            <a:off x="603504" y="4251960"/>
            <a:ext cx="5349240" cy="1783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67085"/>
              </a:buClr>
              <a:buSzPts val="800"/>
              <a:buFont typeface="Arial"/>
              <a:buNone/>
            </a:pPr>
            <a:r>
              <a:rPr i="1" lang="uk" sz="800">
                <a:solidFill>
                  <a:srgbClr val="667085"/>
                </a:solidFill>
                <a:latin typeface="Arial"/>
                <a:ea typeface="Arial"/>
                <a:cs typeface="Arial"/>
                <a:sym typeface="Arial"/>
              </a:rPr>
              <a:t>Таблиця адаптована з лекційного матеріалу та розширена управлінськими коментарями для викладацького використання.</a:t>
            </a:r>
            <a:endParaRPr sz="800">
              <a:solidFill>
                <a:schemeClr val="dk1"/>
              </a:solidFill>
              <a:latin typeface="Arial"/>
              <a:ea typeface="Arial"/>
              <a:cs typeface="Arial"/>
              <a:sym typeface="Arial"/>
            </a:endParaRPr>
          </a:p>
        </p:txBody>
      </p:sp>
      <p:sp>
        <p:nvSpPr>
          <p:cNvPr id="203" name="Google Shape;203;p20"/>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таблиця 6.1</a:t>
            </a:r>
            <a:endParaRPr sz="700">
              <a:solidFill>
                <a:schemeClr val="dk1"/>
              </a:solidFill>
              <a:latin typeface="Arial"/>
              <a:ea typeface="Arial"/>
              <a:cs typeface="Arial"/>
              <a:sym typeface="Arial"/>
            </a:endParaRPr>
          </a:p>
        </p:txBody>
      </p:sp>
      <p:sp>
        <p:nvSpPr>
          <p:cNvPr id="204" name="Google Shape;204;p20"/>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09" name="Shape 209"/>
        <p:cNvGrpSpPr/>
        <p:nvPr/>
      </p:nvGrpSpPr>
      <p:grpSpPr>
        <a:xfrm>
          <a:off x="0" y="0"/>
          <a:ext cx="0" cy="0"/>
          <a:chOff x="0" y="0"/>
          <a:chExt cx="0" cy="0"/>
        </a:xfrm>
      </p:grpSpPr>
      <p:sp>
        <p:nvSpPr>
          <p:cNvPr id="210" name="Google Shape;210;p21"/>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Що робить податковий режим привабливим для міжнародного бізнесу</a:t>
            </a:r>
            <a:endParaRPr sz="1700">
              <a:solidFill>
                <a:schemeClr val="dk1"/>
              </a:solidFill>
              <a:latin typeface="Arial"/>
              <a:ea typeface="Arial"/>
              <a:cs typeface="Arial"/>
              <a:sym typeface="Arial"/>
            </a:endParaRPr>
          </a:p>
        </p:txBody>
      </p:sp>
      <p:sp>
        <p:nvSpPr>
          <p:cNvPr id="211" name="Google Shape;211;p21"/>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АНАЛІТИЧНА РАМКА</a:t>
            </a:r>
            <a:endParaRPr sz="600">
              <a:solidFill>
                <a:schemeClr val="dk1"/>
              </a:solidFill>
              <a:latin typeface="Arial"/>
              <a:ea typeface="Arial"/>
              <a:cs typeface="Arial"/>
              <a:sym typeface="Arial"/>
            </a:endParaRPr>
          </a:p>
        </p:txBody>
      </p:sp>
      <p:sp>
        <p:nvSpPr>
          <p:cNvPr id="212" name="Google Shape;212;p21"/>
          <p:cNvSpPr/>
          <p:nvPr/>
        </p:nvSpPr>
        <p:spPr>
          <a:xfrm>
            <a:off x="425196" y="630936"/>
            <a:ext cx="685800" cy="4114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13" name="Google Shape;213;p21"/>
          <p:cNvSpPr/>
          <p:nvPr/>
        </p:nvSpPr>
        <p:spPr>
          <a:xfrm>
            <a:off x="637800" y="1028700"/>
            <a:ext cx="1488300" cy="1805100"/>
          </a:xfrm>
          <a:prstGeom prst="roundRect">
            <a:avLst>
              <a:gd fmla="val 363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14" name="Google Shape;214;p21"/>
          <p:cNvSpPr/>
          <p:nvPr/>
        </p:nvSpPr>
        <p:spPr>
          <a:xfrm>
            <a:off x="596648" y="1042426"/>
            <a:ext cx="41100" cy="1687500"/>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15" name="Google Shape;215;p21"/>
          <p:cNvSpPr/>
          <p:nvPr/>
        </p:nvSpPr>
        <p:spPr>
          <a:xfrm>
            <a:off x="706374" y="1124712"/>
            <a:ext cx="13510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1. Конкурентна ставка</a:t>
            </a:r>
            <a:endParaRPr sz="1300">
              <a:solidFill>
                <a:schemeClr val="dk1"/>
              </a:solidFill>
              <a:latin typeface="Arial"/>
              <a:ea typeface="Arial"/>
              <a:cs typeface="Arial"/>
              <a:sym typeface="Arial"/>
            </a:endParaRPr>
          </a:p>
        </p:txBody>
      </p:sp>
      <p:sp>
        <p:nvSpPr>
          <p:cNvPr id="216" name="Google Shape;216;p21"/>
          <p:cNvSpPr/>
          <p:nvPr/>
        </p:nvSpPr>
        <p:spPr>
          <a:xfrm>
            <a:off x="706375" y="1661049"/>
            <a:ext cx="1350900" cy="1150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Низький або помірний CIT впливає на after-tax return, але лише в поєднанні з іншими умовами.</a:t>
            </a:r>
            <a:endParaRPr sz="1100">
              <a:solidFill>
                <a:schemeClr val="dk1"/>
              </a:solidFill>
              <a:latin typeface="Arial"/>
              <a:ea typeface="Arial"/>
              <a:cs typeface="Arial"/>
              <a:sym typeface="Arial"/>
            </a:endParaRPr>
          </a:p>
        </p:txBody>
      </p:sp>
      <p:sp>
        <p:nvSpPr>
          <p:cNvPr id="217" name="Google Shape;217;p21"/>
          <p:cNvSpPr/>
          <p:nvPr/>
        </p:nvSpPr>
        <p:spPr>
          <a:xfrm>
            <a:off x="2228850" y="1028700"/>
            <a:ext cx="1543200" cy="1783200"/>
          </a:xfrm>
          <a:prstGeom prst="roundRect">
            <a:avLst>
              <a:gd fmla="val 363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18" name="Google Shape;218;p21"/>
          <p:cNvSpPr/>
          <p:nvPr/>
        </p:nvSpPr>
        <p:spPr>
          <a:xfrm>
            <a:off x="2242575" y="1042426"/>
            <a:ext cx="41100" cy="1687500"/>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19" name="Google Shape;219;p21"/>
          <p:cNvSpPr/>
          <p:nvPr/>
        </p:nvSpPr>
        <p:spPr>
          <a:xfrm>
            <a:off x="2352294" y="1124712"/>
            <a:ext cx="13510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2. Прозорі правила</a:t>
            </a:r>
            <a:endParaRPr sz="1300">
              <a:solidFill>
                <a:schemeClr val="dk1"/>
              </a:solidFill>
              <a:latin typeface="Arial"/>
              <a:ea typeface="Arial"/>
              <a:cs typeface="Arial"/>
              <a:sym typeface="Arial"/>
            </a:endParaRPr>
          </a:p>
        </p:txBody>
      </p:sp>
      <p:sp>
        <p:nvSpPr>
          <p:cNvPr id="220" name="Google Shape;220;p21"/>
          <p:cNvSpPr/>
          <p:nvPr/>
        </p:nvSpPr>
        <p:spPr>
          <a:xfrm>
            <a:off x="2352294" y="1661049"/>
            <a:ext cx="1350900" cy="1150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Просте адміністрування, цифрова звітність, зрозумілі інструкції та практика податкових органів.</a:t>
            </a:r>
            <a:endParaRPr sz="1100">
              <a:solidFill>
                <a:schemeClr val="dk1"/>
              </a:solidFill>
              <a:latin typeface="Arial"/>
              <a:ea typeface="Arial"/>
              <a:cs typeface="Arial"/>
              <a:sym typeface="Arial"/>
            </a:endParaRPr>
          </a:p>
        </p:txBody>
      </p:sp>
      <p:sp>
        <p:nvSpPr>
          <p:cNvPr id="221" name="Google Shape;221;p21"/>
          <p:cNvSpPr/>
          <p:nvPr/>
        </p:nvSpPr>
        <p:spPr>
          <a:xfrm>
            <a:off x="3874770" y="1028700"/>
            <a:ext cx="1543200" cy="1783200"/>
          </a:xfrm>
          <a:prstGeom prst="roundRect">
            <a:avLst>
              <a:gd fmla="val 363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22" name="Google Shape;222;p21"/>
          <p:cNvSpPr/>
          <p:nvPr/>
        </p:nvSpPr>
        <p:spPr>
          <a:xfrm>
            <a:off x="3888492" y="1042426"/>
            <a:ext cx="41100" cy="1687500"/>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23" name="Google Shape;223;p21"/>
          <p:cNvSpPr/>
          <p:nvPr/>
        </p:nvSpPr>
        <p:spPr>
          <a:xfrm>
            <a:off x="3998214" y="1124712"/>
            <a:ext cx="13510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3. Договірна мережа</a:t>
            </a:r>
            <a:endParaRPr sz="1300">
              <a:solidFill>
                <a:schemeClr val="dk1"/>
              </a:solidFill>
              <a:latin typeface="Arial"/>
              <a:ea typeface="Arial"/>
              <a:cs typeface="Arial"/>
              <a:sym typeface="Arial"/>
            </a:endParaRPr>
          </a:p>
        </p:txBody>
      </p:sp>
      <p:sp>
        <p:nvSpPr>
          <p:cNvPr id="224" name="Google Shape;224;p21"/>
          <p:cNvSpPr/>
          <p:nvPr/>
        </p:nvSpPr>
        <p:spPr>
          <a:xfrm>
            <a:off x="3998214" y="1661049"/>
            <a:ext cx="1350900" cy="1150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Широка система DTT знижує ризик подвійного оподаткування та WHT на дивіденди, проценти й роялті.</a:t>
            </a:r>
            <a:endParaRPr sz="1100">
              <a:solidFill>
                <a:schemeClr val="dk1"/>
              </a:solidFill>
              <a:latin typeface="Arial"/>
              <a:ea typeface="Arial"/>
              <a:cs typeface="Arial"/>
              <a:sym typeface="Arial"/>
            </a:endParaRPr>
          </a:p>
        </p:txBody>
      </p:sp>
      <p:sp>
        <p:nvSpPr>
          <p:cNvPr id="225" name="Google Shape;225;p21"/>
          <p:cNvSpPr/>
          <p:nvPr/>
        </p:nvSpPr>
        <p:spPr>
          <a:xfrm>
            <a:off x="5520690" y="1028700"/>
            <a:ext cx="1543200" cy="1783200"/>
          </a:xfrm>
          <a:prstGeom prst="roundRect">
            <a:avLst>
              <a:gd fmla="val 3636"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26" name="Google Shape;226;p21"/>
          <p:cNvSpPr/>
          <p:nvPr/>
        </p:nvSpPr>
        <p:spPr>
          <a:xfrm>
            <a:off x="5534410" y="1042426"/>
            <a:ext cx="41100" cy="1687500"/>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27" name="Google Shape;227;p21"/>
          <p:cNvSpPr/>
          <p:nvPr/>
        </p:nvSpPr>
        <p:spPr>
          <a:xfrm>
            <a:off x="5644134" y="1124712"/>
            <a:ext cx="13510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4. Податкові стимули</a:t>
            </a:r>
            <a:endParaRPr sz="1300">
              <a:solidFill>
                <a:schemeClr val="dk1"/>
              </a:solidFill>
              <a:latin typeface="Arial"/>
              <a:ea typeface="Arial"/>
              <a:cs typeface="Arial"/>
              <a:sym typeface="Arial"/>
            </a:endParaRPr>
          </a:p>
        </p:txBody>
      </p:sp>
      <p:sp>
        <p:nvSpPr>
          <p:cNvPr id="228" name="Google Shape;228;p21"/>
          <p:cNvSpPr/>
          <p:nvPr/>
        </p:nvSpPr>
        <p:spPr>
          <a:xfrm>
            <a:off x="5644133" y="1661049"/>
            <a:ext cx="1350900" cy="1150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Пільги для R&amp;D, нових інвестицій, стартапів, green transition або спеціальних економічних зон.</a:t>
            </a:r>
            <a:endParaRPr sz="1100">
              <a:solidFill>
                <a:schemeClr val="dk1"/>
              </a:solidFill>
              <a:latin typeface="Arial"/>
              <a:ea typeface="Arial"/>
              <a:cs typeface="Arial"/>
              <a:sym typeface="Arial"/>
            </a:endParaRPr>
          </a:p>
        </p:txBody>
      </p:sp>
      <p:sp>
        <p:nvSpPr>
          <p:cNvPr id="229" name="Google Shape;229;p21"/>
          <p:cNvSpPr/>
          <p:nvPr/>
        </p:nvSpPr>
        <p:spPr>
          <a:xfrm>
            <a:off x="7166610" y="1028700"/>
            <a:ext cx="1405800" cy="1783200"/>
          </a:xfrm>
          <a:prstGeom prst="roundRect">
            <a:avLst>
              <a:gd fmla="val 390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30" name="Google Shape;230;p21"/>
          <p:cNvSpPr/>
          <p:nvPr/>
        </p:nvSpPr>
        <p:spPr>
          <a:xfrm>
            <a:off x="7180327" y="1042426"/>
            <a:ext cx="41100" cy="1687500"/>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31" name="Google Shape;231;p21"/>
          <p:cNvSpPr/>
          <p:nvPr/>
        </p:nvSpPr>
        <p:spPr>
          <a:xfrm>
            <a:off x="7290054" y="1124712"/>
            <a:ext cx="121386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5. Стабільність</a:t>
            </a:r>
            <a:endParaRPr sz="1300">
              <a:solidFill>
                <a:schemeClr val="dk1"/>
              </a:solidFill>
              <a:latin typeface="Arial"/>
              <a:ea typeface="Arial"/>
              <a:cs typeface="Arial"/>
              <a:sym typeface="Arial"/>
            </a:endParaRPr>
          </a:p>
        </p:txBody>
      </p:sp>
      <p:sp>
        <p:nvSpPr>
          <p:cNvPr id="232" name="Google Shape;232;p21"/>
          <p:cNvSpPr/>
          <p:nvPr/>
        </p:nvSpPr>
        <p:spPr>
          <a:xfrm>
            <a:off x="7290052" y="1661049"/>
            <a:ext cx="1213800" cy="11508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Часті зміни ставок і правил зменшують довіру інвесторів і збільшують вартість ризику.</a:t>
            </a:r>
            <a:endParaRPr sz="1100">
              <a:solidFill>
                <a:schemeClr val="dk1"/>
              </a:solidFill>
              <a:latin typeface="Arial"/>
              <a:ea typeface="Arial"/>
              <a:cs typeface="Arial"/>
              <a:sym typeface="Arial"/>
            </a:endParaRPr>
          </a:p>
        </p:txBody>
      </p:sp>
      <p:sp>
        <p:nvSpPr>
          <p:cNvPr id="233" name="Google Shape;233;p21"/>
          <p:cNvSpPr/>
          <p:nvPr/>
        </p:nvSpPr>
        <p:spPr>
          <a:xfrm>
            <a:off x="891540" y="2914650"/>
            <a:ext cx="7338060" cy="1097280"/>
          </a:xfrm>
          <a:prstGeom prst="roundRect">
            <a:avLst>
              <a:gd fmla="val 5000" name="adj"/>
            </a:avLst>
          </a:prstGeom>
          <a:solidFill>
            <a:srgbClr val="F4F7FB"/>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34" name="Google Shape;234;p21"/>
          <p:cNvSpPr/>
          <p:nvPr/>
        </p:nvSpPr>
        <p:spPr>
          <a:xfrm>
            <a:off x="1062990" y="3168396"/>
            <a:ext cx="6995160" cy="28803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Привабливість юрисдикції = ставка × передбачуваність × договірна мережа × якість адміністрування × реальний доступ до ринку</a:t>
            </a:r>
            <a:endParaRPr sz="1700">
              <a:solidFill>
                <a:schemeClr val="dk1"/>
              </a:solidFill>
              <a:latin typeface="Arial"/>
              <a:ea typeface="Arial"/>
              <a:cs typeface="Arial"/>
              <a:sym typeface="Arial"/>
            </a:endParaRPr>
          </a:p>
        </p:txBody>
      </p:sp>
      <p:sp>
        <p:nvSpPr>
          <p:cNvPr id="235" name="Google Shape;235;p21"/>
          <p:cNvSpPr/>
          <p:nvPr/>
        </p:nvSpPr>
        <p:spPr>
          <a:xfrm>
            <a:off x="788675" y="4114800"/>
            <a:ext cx="7715100" cy="768000"/>
          </a:xfrm>
          <a:prstGeom prst="rect">
            <a:avLst/>
          </a:prstGeom>
          <a:noFill/>
          <a:ln>
            <a:noFill/>
          </a:ln>
        </p:spPr>
        <p:txBody>
          <a:bodyPr anchorCtr="0" anchor="t" bIns="28575" lIns="38100" spcFirstLastPara="1" rIns="38100" wrap="square" tIns="28575">
            <a:noAutofit/>
          </a:bodyPr>
          <a:lstStyle/>
          <a:p>
            <a:pPr indent="-133350" lvl="0" marL="139700" marR="0" rtl="0" algn="l">
              <a:spcBef>
                <a:spcPts val="0"/>
              </a:spcBef>
              <a:spcAft>
                <a:spcPts val="0"/>
              </a:spcAft>
              <a:buClr>
                <a:srgbClr val="1C2430"/>
              </a:buClr>
              <a:buSzPts val="1100"/>
              <a:buFont typeface="Arial"/>
              <a:buChar char="•"/>
            </a:pPr>
            <a:r>
              <a:rPr lang="uk" sz="1100">
                <a:solidFill>
                  <a:srgbClr val="1C2430"/>
                </a:solidFill>
                <a:latin typeface="Arial"/>
                <a:ea typeface="Arial"/>
                <a:cs typeface="Arial"/>
                <a:sym typeface="Arial"/>
              </a:rPr>
              <a:t>Саме тому Сінгапур приваблює не лише низькою ставкою, а й стабільним та прозорим режимом.</a:t>
            </a:r>
            <a:endParaRPr sz="1200">
              <a:solidFill>
                <a:schemeClr val="dk1"/>
              </a:solidFill>
              <a:latin typeface="Arial"/>
              <a:ea typeface="Arial"/>
              <a:cs typeface="Arial"/>
              <a:sym typeface="Arial"/>
            </a:endParaRPr>
          </a:p>
          <a:p>
            <a:pPr indent="-133350" lvl="0" marL="139700" marR="0" rtl="0" algn="l">
              <a:spcBef>
                <a:spcPts val="0"/>
              </a:spcBef>
              <a:spcAft>
                <a:spcPts val="0"/>
              </a:spcAft>
              <a:buClr>
                <a:srgbClr val="1C2430"/>
              </a:buClr>
              <a:buSzPts val="1100"/>
              <a:buFont typeface="Arial"/>
              <a:buChar char="•"/>
            </a:pPr>
            <a:r>
              <a:rPr lang="uk" sz="1100">
                <a:solidFill>
                  <a:srgbClr val="1C2430"/>
                </a:solidFill>
                <a:latin typeface="Arial"/>
                <a:ea typeface="Arial"/>
                <a:cs typeface="Arial"/>
                <a:sym typeface="Arial"/>
              </a:rPr>
              <a:t>Ірландія поєднала відносно низький CIT для trading income з інтеграцією в ринок ЄС.</a:t>
            </a:r>
            <a:endParaRPr sz="1200">
              <a:solidFill>
                <a:schemeClr val="dk1"/>
              </a:solidFill>
              <a:latin typeface="Arial"/>
              <a:ea typeface="Arial"/>
              <a:cs typeface="Arial"/>
              <a:sym typeface="Arial"/>
            </a:endParaRPr>
          </a:p>
          <a:p>
            <a:pPr indent="-133350" lvl="0" marL="139700" marR="0" rtl="0" algn="l">
              <a:spcBef>
                <a:spcPts val="0"/>
              </a:spcBef>
              <a:spcAft>
                <a:spcPts val="0"/>
              </a:spcAft>
              <a:buClr>
                <a:srgbClr val="1C2430"/>
              </a:buClr>
              <a:buSzPts val="1100"/>
              <a:buFont typeface="Arial"/>
              <a:buChar char="•"/>
            </a:pPr>
            <a:r>
              <a:rPr lang="uk" sz="1100">
                <a:solidFill>
                  <a:srgbClr val="1C2430"/>
                </a:solidFill>
                <a:latin typeface="Arial"/>
                <a:ea typeface="Arial"/>
                <a:cs typeface="Arial"/>
                <a:sym typeface="Arial"/>
              </a:rPr>
              <a:t>Німеччина має вищий загальний податковий тягар, але компенсує це масштабом ринку, правовою визначеністю та інституційною якістю.</a:t>
            </a:r>
            <a:endParaRPr sz="1200">
              <a:solidFill>
                <a:schemeClr val="dk1"/>
              </a:solidFill>
              <a:latin typeface="Arial"/>
              <a:ea typeface="Arial"/>
              <a:cs typeface="Arial"/>
              <a:sym typeface="Arial"/>
            </a:endParaRPr>
          </a:p>
        </p:txBody>
      </p:sp>
      <p:sp>
        <p:nvSpPr>
          <p:cNvPr id="236" name="Google Shape;236;p21"/>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атрактивність юрисдикції</a:t>
            </a:r>
            <a:endParaRPr sz="700">
              <a:solidFill>
                <a:schemeClr val="dk1"/>
              </a:solidFill>
              <a:latin typeface="Arial"/>
              <a:ea typeface="Arial"/>
              <a:cs typeface="Arial"/>
              <a:sym typeface="Arial"/>
            </a:endParaRPr>
          </a:p>
        </p:txBody>
      </p:sp>
      <p:sp>
        <p:nvSpPr>
          <p:cNvPr id="237" name="Google Shape;237;p21"/>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42" name="Shape 242"/>
        <p:cNvGrpSpPr/>
        <p:nvPr/>
      </p:nvGrpSpPr>
      <p:grpSpPr>
        <a:xfrm>
          <a:off x="0" y="0"/>
          <a:ext cx="0" cy="0"/>
          <a:chOff x="0" y="0"/>
          <a:chExt cx="0" cy="0"/>
        </a:xfrm>
      </p:grpSpPr>
      <p:sp>
        <p:nvSpPr>
          <p:cNvPr id="243" name="Google Shape;243;p22"/>
          <p:cNvSpPr/>
          <p:nvPr/>
        </p:nvSpPr>
        <p:spPr>
          <a:xfrm>
            <a:off x="425196" y="219456"/>
            <a:ext cx="7680960" cy="63093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600"/>
              <a:buFont typeface="Play"/>
              <a:buNone/>
            </a:pPr>
            <a:r>
              <a:rPr b="1" lang="uk" sz="1600">
                <a:solidFill>
                  <a:srgbClr val="0B1F3A"/>
                </a:solidFill>
                <a:latin typeface="Play"/>
                <a:ea typeface="Play"/>
                <a:cs typeface="Play"/>
                <a:sym typeface="Play"/>
              </a:rPr>
              <a:t>Довгостроковий тренд: середня ставка корпоративного податку знижувалась, але стабілізується</a:t>
            </a:r>
            <a:endParaRPr sz="1700">
              <a:solidFill>
                <a:schemeClr val="dk1"/>
              </a:solidFill>
              <a:latin typeface="Arial"/>
              <a:ea typeface="Arial"/>
              <a:cs typeface="Arial"/>
              <a:sym typeface="Arial"/>
            </a:endParaRPr>
          </a:p>
        </p:txBody>
      </p:sp>
      <p:sp>
        <p:nvSpPr>
          <p:cNvPr id="244" name="Google Shape;244;p22"/>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D4A62A"/>
              </a:buClr>
              <a:buSzPts val="800"/>
              <a:buFont typeface="Arial"/>
              <a:buNone/>
            </a:pPr>
            <a:r>
              <a:rPr b="1" lang="uk" sz="800">
                <a:solidFill>
                  <a:srgbClr val="D4A62A"/>
                </a:solidFill>
                <a:latin typeface="Arial"/>
                <a:ea typeface="Arial"/>
                <a:cs typeface="Arial"/>
                <a:sym typeface="Arial"/>
              </a:rPr>
              <a:t>OECD DATA</a:t>
            </a:r>
            <a:endParaRPr sz="600">
              <a:solidFill>
                <a:schemeClr val="dk1"/>
              </a:solidFill>
              <a:latin typeface="Arial"/>
              <a:ea typeface="Arial"/>
              <a:cs typeface="Arial"/>
              <a:sym typeface="Arial"/>
            </a:endParaRPr>
          </a:p>
        </p:txBody>
      </p:sp>
      <p:sp>
        <p:nvSpPr>
          <p:cNvPr id="245" name="Google Shape;245;p22"/>
          <p:cNvSpPr/>
          <p:nvPr/>
        </p:nvSpPr>
        <p:spPr>
          <a:xfrm>
            <a:off x="425196" y="770761"/>
            <a:ext cx="685800" cy="41100"/>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46" name="Google Shape;246;p22"/>
          <p:cNvSpPr/>
          <p:nvPr/>
        </p:nvSpPr>
        <p:spPr>
          <a:xfrm>
            <a:off x="5760725" y="1111001"/>
            <a:ext cx="2571600" cy="1460700"/>
          </a:xfrm>
          <a:prstGeom prst="roundRect">
            <a:avLst>
              <a:gd fmla="val 484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47" name="Google Shape;247;p22"/>
          <p:cNvSpPr/>
          <p:nvPr/>
        </p:nvSpPr>
        <p:spPr>
          <a:xfrm>
            <a:off x="5774479" y="1124700"/>
            <a:ext cx="41100" cy="1388400"/>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48" name="Google Shape;248;p22"/>
          <p:cNvSpPr/>
          <p:nvPr/>
        </p:nvSpPr>
        <p:spPr>
          <a:xfrm>
            <a:off x="5884164" y="1207008"/>
            <a:ext cx="237972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показує графік</a:t>
            </a:r>
            <a:endParaRPr sz="1300">
              <a:solidFill>
                <a:schemeClr val="dk1"/>
              </a:solidFill>
              <a:latin typeface="Arial"/>
              <a:ea typeface="Arial"/>
              <a:cs typeface="Arial"/>
              <a:sym typeface="Arial"/>
            </a:endParaRPr>
          </a:p>
        </p:txBody>
      </p:sp>
      <p:sp>
        <p:nvSpPr>
          <p:cNvPr id="249" name="Google Shape;249;p22"/>
          <p:cNvSpPr/>
          <p:nvPr/>
        </p:nvSpPr>
        <p:spPr>
          <a:xfrm>
            <a:off x="5884164" y="1467612"/>
            <a:ext cx="2379726" cy="69265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За два десятиліття середня комбінована ставка CIT у юрисдикціях Inclusive Framework впала з 28,0% до 21,1%. Але після 2021 року різке падіння сповільнилося: країни дедалі частіше конкурують не лише ставкою, а якістю правил.</a:t>
            </a:r>
            <a:endParaRPr sz="1100">
              <a:solidFill>
                <a:schemeClr val="dk1"/>
              </a:solidFill>
              <a:latin typeface="Arial"/>
              <a:ea typeface="Arial"/>
              <a:cs typeface="Arial"/>
              <a:sym typeface="Arial"/>
            </a:endParaRPr>
          </a:p>
        </p:txBody>
      </p:sp>
      <p:sp>
        <p:nvSpPr>
          <p:cNvPr id="250" name="Google Shape;250;p22"/>
          <p:cNvSpPr/>
          <p:nvPr/>
        </p:nvSpPr>
        <p:spPr>
          <a:xfrm>
            <a:off x="5760720" y="2571759"/>
            <a:ext cx="2571900" cy="1234500"/>
          </a:xfrm>
          <a:prstGeom prst="roundRect">
            <a:avLst>
              <a:gd fmla="val 4444"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51" name="Google Shape;251;p22"/>
          <p:cNvSpPr/>
          <p:nvPr/>
        </p:nvSpPr>
        <p:spPr>
          <a:xfrm>
            <a:off x="5774436" y="2585500"/>
            <a:ext cx="41100" cy="1206900"/>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52" name="Google Shape;252;p22"/>
          <p:cNvSpPr/>
          <p:nvPr/>
        </p:nvSpPr>
        <p:spPr>
          <a:xfrm>
            <a:off x="5884164" y="2667771"/>
            <a:ext cx="2379600" cy="2331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це важливо</a:t>
            </a:r>
            <a:endParaRPr sz="1300">
              <a:solidFill>
                <a:schemeClr val="dk1"/>
              </a:solidFill>
              <a:latin typeface="Arial"/>
              <a:ea typeface="Arial"/>
              <a:cs typeface="Arial"/>
              <a:sym typeface="Arial"/>
            </a:endParaRPr>
          </a:p>
        </p:txBody>
      </p:sp>
      <p:sp>
        <p:nvSpPr>
          <p:cNvPr id="253" name="Google Shape;253;p22"/>
          <p:cNvSpPr/>
          <p:nvPr/>
        </p:nvSpPr>
        <p:spPr>
          <a:xfrm>
            <a:off x="5884164" y="2928375"/>
            <a:ext cx="2379600" cy="79560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Після BEPS та Pillar Two юрисдикції частіше використовують таргетовані стимули, інфраструктуру, R&amp;D-пільги і режим прозорості замість агресивного зниження номінальних ставок.</a:t>
            </a:r>
            <a:endParaRPr sz="1100">
              <a:solidFill>
                <a:schemeClr val="dk1"/>
              </a:solidFill>
              <a:latin typeface="Arial"/>
              <a:ea typeface="Arial"/>
              <a:cs typeface="Arial"/>
              <a:sym typeface="Arial"/>
            </a:endParaRPr>
          </a:p>
        </p:txBody>
      </p:sp>
      <p:sp>
        <p:nvSpPr>
          <p:cNvPr id="254" name="Google Shape;254;p22"/>
          <p:cNvSpPr/>
          <p:nvPr/>
        </p:nvSpPr>
        <p:spPr>
          <a:xfrm>
            <a:off x="5863600" y="3910976"/>
            <a:ext cx="2386500" cy="795600"/>
          </a:xfrm>
          <a:prstGeom prst="roundRect">
            <a:avLst>
              <a:gd fmla="val 6316" name="adj"/>
            </a:avLst>
          </a:prstGeom>
          <a:solidFill>
            <a:srgbClr val="EEF2F7"/>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55" name="Google Shape;255;p22"/>
          <p:cNvSpPr/>
          <p:nvPr/>
        </p:nvSpPr>
        <p:spPr>
          <a:xfrm>
            <a:off x="6000750" y="4018788"/>
            <a:ext cx="2091600" cy="19200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Сигнал:</a:t>
            </a:r>
            <a:br>
              <a:rPr b="1" lang="uk" sz="1200">
                <a:solidFill>
                  <a:srgbClr val="0B1F3A"/>
                </a:solidFill>
                <a:latin typeface="Arial"/>
                <a:ea typeface="Arial"/>
                <a:cs typeface="Arial"/>
                <a:sym typeface="Arial"/>
              </a:rPr>
            </a:br>
            <a:r>
              <a:rPr b="1" lang="uk" sz="1200">
                <a:solidFill>
                  <a:srgbClr val="0B1F3A"/>
                </a:solidFill>
                <a:latin typeface="Arial"/>
                <a:ea typeface="Arial"/>
                <a:cs typeface="Arial"/>
                <a:sym typeface="Arial"/>
              </a:rPr>
              <a:t>“ставка” — лише верхівка айсберга.</a:t>
            </a:r>
            <a:endParaRPr sz="1200">
              <a:solidFill>
                <a:schemeClr val="dk1"/>
              </a:solidFill>
              <a:latin typeface="Arial"/>
              <a:ea typeface="Arial"/>
              <a:cs typeface="Arial"/>
              <a:sym typeface="Arial"/>
            </a:endParaRPr>
          </a:p>
        </p:txBody>
      </p:sp>
      <p:sp>
        <p:nvSpPr>
          <p:cNvPr id="256" name="Google Shape;256;p22"/>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динаміка CIT</a:t>
            </a:r>
            <a:endParaRPr sz="700">
              <a:solidFill>
                <a:schemeClr val="dk1"/>
              </a:solidFill>
              <a:latin typeface="Arial"/>
              <a:ea typeface="Arial"/>
              <a:cs typeface="Arial"/>
              <a:sym typeface="Arial"/>
            </a:endParaRPr>
          </a:p>
        </p:txBody>
      </p:sp>
      <p:sp>
        <p:nvSpPr>
          <p:cNvPr id="257" name="Google Shape;257;p22"/>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pic>
        <p:nvPicPr>
          <p:cNvPr id="258" name="Google Shape;258;p22"/>
          <p:cNvPicPr preferRelativeResize="0"/>
          <p:nvPr/>
        </p:nvPicPr>
        <p:blipFill>
          <a:blip r:embed="rId3">
            <a:alphaModFix/>
          </a:blip>
          <a:stretch>
            <a:fillRect/>
          </a:stretch>
        </p:blipFill>
        <p:spPr>
          <a:xfrm>
            <a:off x="143675" y="1613792"/>
            <a:ext cx="5455920" cy="2597018"/>
          </a:xfrm>
          <a:prstGeom prst="rect">
            <a:avLst/>
          </a:prstGeom>
          <a:noFill/>
          <a:ln>
            <a:noFill/>
          </a:ln>
        </p:spPr>
      </p:pic>
      <p:sp>
        <p:nvSpPr>
          <p:cNvPr id="259" name="Google Shape;259;p22"/>
          <p:cNvSpPr txBox="1"/>
          <p:nvPr/>
        </p:nvSpPr>
        <p:spPr>
          <a:xfrm>
            <a:off x="367025" y="1131138"/>
            <a:ext cx="4737900" cy="384900"/>
          </a:xfrm>
          <a:prstGeom prst="rect">
            <a:avLst/>
          </a:prstGeom>
          <a:noFill/>
          <a:ln>
            <a:noFill/>
          </a:ln>
        </p:spPr>
        <p:txBody>
          <a:bodyPr anchorCtr="0" anchor="t" bIns="91425" lIns="91425" spcFirstLastPara="1" rIns="91425" wrap="square" tIns="91425">
            <a:spAutoFit/>
          </a:bodyPr>
          <a:lstStyle/>
          <a:p>
            <a:pPr indent="0" lvl="0" marL="0" rtl="0" algn="l">
              <a:lnSpc>
                <a:spcPct val="133000"/>
              </a:lnSpc>
              <a:spcBef>
                <a:spcPts val="0"/>
              </a:spcBef>
              <a:spcAft>
                <a:spcPts val="0"/>
              </a:spcAft>
              <a:buNone/>
            </a:pPr>
            <a:r>
              <a:rPr b="1" lang="uk" sz="1300">
                <a:solidFill>
                  <a:srgbClr val="101D40"/>
                </a:solidFill>
                <a:highlight>
                  <a:srgbClr val="FFFFFF"/>
                </a:highlight>
              </a:rPr>
              <a:t>Average statutory corporate income tax rates by region</a:t>
            </a:r>
            <a:endParaRPr b="1" sz="1300">
              <a:solidFill>
                <a:srgbClr val="101D40"/>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4" name="Shape 264"/>
        <p:cNvGrpSpPr/>
        <p:nvPr/>
      </p:nvGrpSpPr>
      <p:grpSpPr>
        <a:xfrm>
          <a:off x="0" y="0"/>
          <a:ext cx="0" cy="0"/>
          <a:chOff x="0" y="0"/>
          <a:chExt cx="0" cy="0"/>
        </a:xfrm>
      </p:grpSpPr>
      <p:sp>
        <p:nvSpPr>
          <p:cNvPr id="265" name="Google Shape;265;p23"/>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Стабільність законодавства = дисконт на ризик для інвестора</a:t>
            </a:r>
            <a:endParaRPr sz="1800">
              <a:solidFill>
                <a:schemeClr val="dk1"/>
              </a:solidFill>
              <a:latin typeface="Arial"/>
              <a:ea typeface="Arial"/>
              <a:cs typeface="Arial"/>
              <a:sym typeface="Arial"/>
            </a:endParaRPr>
          </a:p>
        </p:txBody>
      </p:sp>
      <p:sp>
        <p:nvSpPr>
          <p:cNvPr id="266" name="Google Shape;266;p23"/>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C4554D"/>
              </a:buClr>
              <a:buSzPts val="800"/>
              <a:buFont typeface="Arial"/>
              <a:buNone/>
            </a:pPr>
            <a:r>
              <a:rPr b="1" lang="uk" sz="800">
                <a:solidFill>
                  <a:srgbClr val="C4554D"/>
                </a:solidFill>
                <a:latin typeface="Arial"/>
                <a:ea typeface="Arial"/>
                <a:cs typeface="Arial"/>
                <a:sym typeface="Arial"/>
              </a:rPr>
              <a:t>ПРИНЦИП</a:t>
            </a:r>
            <a:endParaRPr sz="600">
              <a:solidFill>
                <a:schemeClr val="dk1"/>
              </a:solidFill>
              <a:latin typeface="Arial"/>
              <a:ea typeface="Arial"/>
              <a:cs typeface="Arial"/>
              <a:sym typeface="Arial"/>
            </a:endParaRPr>
          </a:p>
        </p:txBody>
      </p:sp>
      <p:sp>
        <p:nvSpPr>
          <p:cNvPr id="267" name="Google Shape;267;p23"/>
          <p:cNvSpPr/>
          <p:nvPr/>
        </p:nvSpPr>
        <p:spPr>
          <a:xfrm>
            <a:off x="425196" y="630936"/>
            <a:ext cx="685800" cy="4114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8" name="Google Shape;268;p23"/>
          <p:cNvSpPr/>
          <p:nvPr/>
        </p:nvSpPr>
        <p:spPr>
          <a:xfrm>
            <a:off x="576072" y="864108"/>
            <a:ext cx="8092440" cy="260604"/>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300"/>
              <a:buFont typeface="Arial"/>
              <a:buNone/>
            </a:pPr>
            <a:r>
              <a:rPr lang="uk" sz="1300">
                <a:solidFill>
                  <a:srgbClr val="1C2430"/>
                </a:solidFill>
                <a:latin typeface="Arial"/>
                <a:ea typeface="Arial"/>
                <a:cs typeface="Arial"/>
                <a:sym typeface="Arial"/>
              </a:rPr>
              <a:t>Компанії приймають інвестиційне рішення не тільки на основі номінальної ставки, а й на основі передбачуваності правил гри на 3–10 років.</a:t>
            </a:r>
            <a:endParaRPr sz="1400">
              <a:solidFill>
                <a:schemeClr val="dk1"/>
              </a:solidFill>
              <a:latin typeface="Arial"/>
              <a:ea typeface="Arial"/>
              <a:cs typeface="Arial"/>
              <a:sym typeface="Arial"/>
            </a:endParaRPr>
          </a:p>
        </p:txBody>
      </p:sp>
      <p:sp>
        <p:nvSpPr>
          <p:cNvPr id="269" name="Google Shape;269;p23"/>
          <p:cNvSpPr/>
          <p:nvPr/>
        </p:nvSpPr>
        <p:spPr>
          <a:xfrm>
            <a:off x="651510" y="1303020"/>
            <a:ext cx="2023110" cy="2331720"/>
          </a:xfrm>
          <a:prstGeom prst="roundRect">
            <a:avLst>
              <a:gd fmla="val 271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0" name="Google Shape;270;p23"/>
          <p:cNvSpPr/>
          <p:nvPr/>
        </p:nvSpPr>
        <p:spPr>
          <a:xfrm>
            <a:off x="665226" y="1316736"/>
            <a:ext cx="41148" cy="2304288"/>
          </a:xfrm>
          <a:prstGeom prst="rect">
            <a:avLst/>
          </a:prstGeom>
          <a:solidFill>
            <a:srgbClr val="3D8B5A"/>
          </a:solidFill>
          <a:ln cap="flat" cmpd="sng" w="12700">
            <a:solidFill>
              <a:srgbClr val="3D8B5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1" name="Google Shape;271;p23"/>
          <p:cNvSpPr/>
          <p:nvPr/>
        </p:nvSpPr>
        <p:spPr>
          <a:xfrm>
            <a:off x="774954" y="1399032"/>
            <a:ext cx="18310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Коли правила стабільні</a:t>
            </a:r>
            <a:endParaRPr sz="1300">
              <a:solidFill>
                <a:schemeClr val="dk1"/>
              </a:solidFill>
              <a:latin typeface="Arial"/>
              <a:ea typeface="Arial"/>
              <a:cs typeface="Arial"/>
              <a:sym typeface="Arial"/>
            </a:endParaRPr>
          </a:p>
        </p:txBody>
      </p:sp>
      <p:sp>
        <p:nvSpPr>
          <p:cNvPr id="272" name="Google Shape;272;p23"/>
          <p:cNvSpPr/>
          <p:nvPr/>
        </p:nvSpPr>
        <p:spPr>
          <a:xfrm>
            <a:off x="774954" y="1659636"/>
            <a:ext cx="1831086" cy="18928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точніше моделюється NPV</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легше планувати дивіденди</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нижчий ризик податкових резервів</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вища готовність до довгострокових інвестицій</a:t>
            </a:r>
            <a:endParaRPr sz="1100">
              <a:solidFill>
                <a:schemeClr val="dk1"/>
              </a:solidFill>
              <a:latin typeface="Arial"/>
              <a:ea typeface="Arial"/>
              <a:cs typeface="Arial"/>
              <a:sym typeface="Arial"/>
            </a:endParaRPr>
          </a:p>
        </p:txBody>
      </p:sp>
      <p:sp>
        <p:nvSpPr>
          <p:cNvPr id="273" name="Google Shape;273;p23"/>
          <p:cNvSpPr/>
          <p:nvPr/>
        </p:nvSpPr>
        <p:spPr>
          <a:xfrm>
            <a:off x="3051810" y="1303020"/>
            <a:ext cx="2023110" cy="2331720"/>
          </a:xfrm>
          <a:prstGeom prst="roundRect">
            <a:avLst>
              <a:gd fmla="val 271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4" name="Google Shape;274;p23"/>
          <p:cNvSpPr/>
          <p:nvPr/>
        </p:nvSpPr>
        <p:spPr>
          <a:xfrm>
            <a:off x="3065526" y="1316736"/>
            <a:ext cx="41148" cy="2304288"/>
          </a:xfrm>
          <a:prstGeom prst="rect">
            <a:avLst/>
          </a:prstGeom>
          <a:solidFill>
            <a:srgbClr val="C4554D"/>
          </a:solidFill>
          <a:ln cap="flat" cmpd="sng" w="12700">
            <a:solidFill>
              <a:srgbClr val="C4554D"/>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5" name="Google Shape;275;p23"/>
          <p:cNvSpPr/>
          <p:nvPr/>
        </p:nvSpPr>
        <p:spPr>
          <a:xfrm>
            <a:off x="3175254" y="1399032"/>
            <a:ext cx="18310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Коли правила часто змінюються</a:t>
            </a:r>
            <a:endParaRPr sz="1300">
              <a:solidFill>
                <a:schemeClr val="dk1"/>
              </a:solidFill>
              <a:latin typeface="Arial"/>
              <a:ea typeface="Arial"/>
              <a:cs typeface="Arial"/>
              <a:sym typeface="Arial"/>
            </a:endParaRPr>
          </a:p>
        </p:txBody>
      </p:sp>
      <p:sp>
        <p:nvSpPr>
          <p:cNvPr id="276" name="Google Shape;276;p23"/>
          <p:cNvSpPr/>
          <p:nvPr/>
        </p:nvSpPr>
        <p:spPr>
          <a:xfrm>
            <a:off x="3175254" y="1659636"/>
            <a:ext cx="1831086" cy="18928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закладається “премія за невизначеність”</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зростають витрати на advisory</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відкладаються капітальні вкладення</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зростає ризик виходу бізнесу з ринку</a:t>
            </a:r>
            <a:endParaRPr sz="1100">
              <a:solidFill>
                <a:schemeClr val="dk1"/>
              </a:solidFill>
              <a:latin typeface="Arial"/>
              <a:ea typeface="Arial"/>
              <a:cs typeface="Arial"/>
              <a:sym typeface="Arial"/>
            </a:endParaRPr>
          </a:p>
        </p:txBody>
      </p:sp>
      <p:sp>
        <p:nvSpPr>
          <p:cNvPr id="277" name="Google Shape;277;p23"/>
          <p:cNvSpPr/>
          <p:nvPr/>
        </p:nvSpPr>
        <p:spPr>
          <a:xfrm>
            <a:off x="5452110" y="1303020"/>
            <a:ext cx="2023110" cy="2331720"/>
          </a:xfrm>
          <a:prstGeom prst="roundRect">
            <a:avLst>
              <a:gd fmla="val 2712"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8" name="Google Shape;278;p23"/>
          <p:cNvSpPr/>
          <p:nvPr/>
        </p:nvSpPr>
        <p:spPr>
          <a:xfrm>
            <a:off x="5465826" y="1316736"/>
            <a:ext cx="41148" cy="2304288"/>
          </a:xfrm>
          <a:prstGeom prst="rect">
            <a:avLst/>
          </a:prstGeom>
          <a:solidFill>
            <a:srgbClr val="178F8A"/>
          </a:solidFill>
          <a:ln cap="flat" cmpd="sng" w="12700">
            <a:solidFill>
              <a:srgbClr val="178F8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9" name="Google Shape;279;p23"/>
          <p:cNvSpPr/>
          <p:nvPr/>
        </p:nvSpPr>
        <p:spPr>
          <a:xfrm>
            <a:off x="5575554" y="1399032"/>
            <a:ext cx="183108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Що робить держава</a:t>
            </a:r>
            <a:endParaRPr sz="1300">
              <a:solidFill>
                <a:schemeClr val="dk1"/>
              </a:solidFill>
              <a:latin typeface="Arial"/>
              <a:ea typeface="Arial"/>
              <a:cs typeface="Arial"/>
              <a:sym typeface="Arial"/>
            </a:endParaRPr>
          </a:p>
        </p:txBody>
      </p:sp>
      <p:sp>
        <p:nvSpPr>
          <p:cNvPr id="280" name="Google Shape;280;p23"/>
          <p:cNvSpPr/>
          <p:nvPr/>
        </p:nvSpPr>
        <p:spPr>
          <a:xfrm>
            <a:off x="5575554" y="1659636"/>
            <a:ext cx="1831086" cy="189280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кодифікує правила</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цифровізує адміністрування</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синхронізує міжнародні стандарти</a:t>
            </a:r>
            <a:endParaRPr sz="1100">
              <a:solidFill>
                <a:schemeClr val="dk1"/>
              </a:solidFill>
              <a:latin typeface="Arial"/>
              <a:ea typeface="Arial"/>
              <a:cs typeface="Arial"/>
              <a:sym typeface="Arial"/>
            </a:endParaRPr>
          </a:p>
          <a:p>
            <a:pPr indent="0" lvl="0" marL="0" marR="0" rtl="0" algn="l">
              <a:spcBef>
                <a:spcPts val="0"/>
              </a:spcBef>
              <a:spcAft>
                <a:spcPts val="0"/>
              </a:spcAft>
              <a:buClr>
                <a:srgbClr val="1C2430"/>
              </a:buClr>
              <a:buSzPts val="1100"/>
              <a:buFont typeface="Arial"/>
              <a:buNone/>
            </a:pPr>
            <a:r>
              <a:rPr lang="uk" sz="1100">
                <a:solidFill>
                  <a:srgbClr val="1C2430"/>
                </a:solidFill>
                <a:latin typeface="Arial"/>
                <a:ea typeface="Arial"/>
                <a:cs typeface="Arial"/>
                <a:sym typeface="Arial"/>
              </a:rPr>
              <a:t>• комунікує перехідні періоди та safe harbours</a:t>
            </a:r>
            <a:endParaRPr sz="1100">
              <a:solidFill>
                <a:schemeClr val="dk1"/>
              </a:solidFill>
              <a:latin typeface="Arial"/>
              <a:ea typeface="Arial"/>
              <a:cs typeface="Arial"/>
              <a:sym typeface="Arial"/>
            </a:endParaRPr>
          </a:p>
        </p:txBody>
      </p:sp>
      <p:sp>
        <p:nvSpPr>
          <p:cNvPr id="281" name="Google Shape;281;p23"/>
          <p:cNvSpPr/>
          <p:nvPr/>
        </p:nvSpPr>
        <p:spPr>
          <a:xfrm>
            <a:off x="2708910" y="2160270"/>
            <a:ext cx="240030" cy="41148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82" name="Google Shape;282;p23"/>
          <p:cNvSpPr/>
          <p:nvPr/>
        </p:nvSpPr>
        <p:spPr>
          <a:xfrm>
            <a:off x="5109210" y="2160270"/>
            <a:ext cx="240030" cy="411480"/>
          </a:xfrm>
          <a:prstGeom prst="chevron">
            <a:avLst>
              <a:gd fmla="val 50000" name="adj"/>
            </a:avLst>
          </a:prstGeom>
          <a:solidFill>
            <a:srgbClr val="D9E1EC"/>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83" name="Google Shape;283;p23"/>
          <p:cNvSpPr/>
          <p:nvPr/>
        </p:nvSpPr>
        <p:spPr>
          <a:xfrm>
            <a:off x="720100" y="3977656"/>
            <a:ext cx="7509600" cy="755100"/>
          </a:xfrm>
          <a:prstGeom prst="roundRect">
            <a:avLst>
              <a:gd fmla="val 8824" name="adj"/>
            </a:avLst>
          </a:prstGeom>
          <a:solidFill>
            <a:srgbClr val="F4F7FB"/>
          </a:solidFill>
          <a:ln cap="flat" cmpd="sng" w="12700">
            <a:solidFill>
              <a:srgbClr val="D9E1EC"/>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84" name="Google Shape;284;p23"/>
          <p:cNvSpPr/>
          <p:nvPr/>
        </p:nvSpPr>
        <p:spPr>
          <a:xfrm>
            <a:off x="946404" y="4114800"/>
            <a:ext cx="7063740" cy="150876"/>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500"/>
              <a:buFont typeface="Play"/>
              <a:buNone/>
            </a:pPr>
            <a:r>
              <a:rPr b="1" lang="uk" sz="1500">
                <a:solidFill>
                  <a:srgbClr val="0B1F3A"/>
                </a:solidFill>
                <a:latin typeface="Play"/>
                <a:ea typeface="Play"/>
                <a:cs typeface="Play"/>
                <a:sym typeface="Play"/>
              </a:rPr>
              <a:t>Чим вища податкова непередбачуваність, тим вищий “тіньовий податок” на інвестиції у формі ризику.</a:t>
            </a:r>
            <a:endParaRPr sz="1500">
              <a:solidFill>
                <a:schemeClr val="dk1"/>
              </a:solidFill>
              <a:latin typeface="Arial"/>
              <a:ea typeface="Arial"/>
              <a:cs typeface="Arial"/>
              <a:sym typeface="Arial"/>
            </a:endParaRPr>
          </a:p>
        </p:txBody>
      </p:sp>
      <p:sp>
        <p:nvSpPr>
          <p:cNvPr id="285" name="Google Shape;285;p23"/>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стабільність податкового середовища</a:t>
            </a:r>
            <a:endParaRPr sz="700">
              <a:solidFill>
                <a:schemeClr val="dk1"/>
              </a:solidFill>
              <a:latin typeface="Arial"/>
              <a:ea typeface="Arial"/>
              <a:cs typeface="Arial"/>
              <a:sym typeface="Arial"/>
            </a:endParaRPr>
          </a:p>
        </p:txBody>
      </p:sp>
      <p:sp>
        <p:nvSpPr>
          <p:cNvPr id="286" name="Google Shape;286;p23"/>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91" name="Shape 291"/>
        <p:cNvGrpSpPr/>
        <p:nvPr/>
      </p:nvGrpSpPr>
      <p:grpSpPr>
        <a:xfrm>
          <a:off x="0" y="0"/>
          <a:ext cx="0" cy="0"/>
          <a:chOff x="0" y="0"/>
          <a:chExt cx="0" cy="0"/>
        </a:xfrm>
      </p:grpSpPr>
      <p:sp>
        <p:nvSpPr>
          <p:cNvPr id="292" name="Google Shape;292;p24"/>
          <p:cNvSpPr/>
          <p:nvPr/>
        </p:nvSpPr>
        <p:spPr>
          <a:xfrm>
            <a:off x="425196" y="219456"/>
            <a:ext cx="7680960" cy="493776"/>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800"/>
              <a:buFont typeface="Play"/>
              <a:buNone/>
            </a:pPr>
            <a:r>
              <a:rPr b="1" lang="uk" sz="1800">
                <a:solidFill>
                  <a:srgbClr val="0B1F3A"/>
                </a:solidFill>
                <a:latin typeface="Play"/>
                <a:ea typeface="Play"/>
                <a:cs typeface="Play"/>
                <a:sym typeface="Play"/>
              </a:rPr>
              <a:t>Таблиця 6.2. Основні податки в міжнародному бізнесі</a:t>
            </a:r>
            <a:endParaRPr sz="1800">
              <a:solidFill>
                <a:schemeClr val="dk1"/>
              </a:solidFill>
              <a:latin typeface="Arial"/>
              <a:ea typeface="Arial"/>
              <a:cs typeface="Arial"/>
              <a:sym typeface="Arial"/>
            </a:endParaRPr>
          </a:p>
        </p:txBody>
      </p:sp>
      <p:sp>
        <p:nvSpPr>
          <p:cNvPr id="293" name="Google Shape;293;p24"/>
          <p:cNvSpPr/>
          <p:nvPr/>
        </p:nvSpPr>
        <p:spPr>
          <a:xfrm>
            <a:off x="425196" y="109728"/>
            <a:ext cx="2743200" cy="68580"/>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6F5CC2"/>
              </a:buClr>
              <a:buSzPts val="800"/>
              <a:buFont typeface="Arial"/>
              <a:buNone/>
            </a:pPr>
            <a:r>
              <a:rPr b="1" lang="uk" sz="800">
                <a:solidFill>
                  <a:srgbClr val="6F5CC2"/>
                </a:solidFill>
                <a:latin typeface="Arial"/>
                <a:ea typeface="Arial"/>
                <a:cs typeface="Arial"/>
                <a:sym typeface="Arial"/>
              </a:rPr>
              <a:t>ЛЕКЦІЙНИЙ МАТЕРІАЛ</a:t>
            </a:r>
            <a:endParaRPr sz="600">
              <a:solidFill>
                <a:schemeClr val="dk1"/>
              </a:solidFill>
              <a:latin typeface="Arial"/>
              <a:ea typeface="Arial"/>
              <a:cs typeface="Arial"/>
              <a:sym typeface="Arial"/>
            </a:endParaRPr>
          </a:p>
        </p:txBody>
      </p:sp>
      <p:sp>
        <p:nvSpPr>
          <p:cNvPr id="294" name="Google Shape;294;p24"/>
          <p:cNvSpPr/>
          <p:nvPr/>
        </p:nvSpPr>
        <p:spPr>
          <a:xfrm>
            <a:off x="425196" y="630936"/>
            <a:ext cx="685800" cy="4114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aphicFrame>
        <p:nvGraphicFramePr>
          <p:cNvPr id="295" name="Google Shape;295;p24"/>
          <p:cNvGraphicFramePr/>
          <p:nvPr/>
        </p:nvGraphicFramePr>
        <p:xfrm>
          <a:off x="582930" y="1083564"/>
          <a:ext cx="3000000" cy="3000000"/>
        </p:xfrm>
        <a:graphic>
          <a:graphicData uri="http://schemas.openxmlformats.org/drawingml/2006/table">
            <a:tbl>
              <a:tblPr>
                <a:noFill/>
                <a:tableStyleId>{00ADFBC6-A329-4E2D-AB66-D3088D95A76A}</a:tableStyleId>
              </a:tblPr>
              <a:tblGrid>
                <a:gridCol w="1920225"/>
                <a:gridCol w="3360400"/>
              </a:tblGrid>
              <a:tr h="466350">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Вид податку</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Clr>
                          <a:srgbClr val="FFFFFF"/>
                        </a:buClr>
                        <a:buSzPts val="900"/>
                        <a:buFont typeface="Arial"/>
                        <a:buNone/>
                      </a:pPr>
                      <a:r>
                        <a:rPr b="1" lang="uk" sz="900" u="none" cap="none" strike="noStrike">
                          <a:solidFill>
                            <a:srgbClr val="FFFFFF"/>
                          </a:solidFill>
                          <a:latin typeface="Arial"/>
                          <a:ea typeface="Arial"/>
                          <a:cs typeface="Arial"/>
                          <a:sym typeface="Arial"/>
                        </a:rPr>
                        <a:t>Характеристика</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66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Податок на прибуток</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Прямий податок на чистий прибуток компанії; впливає на after-tax return і локаційні рішення.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66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ПДВ (VAT)</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Непрямий податок на додану вартість на етапах постачання товарів і послуг; формує потребу в VAT-комплаєнсі.</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r h="466350">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Мита</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Clr>
                          <a:srgbClr val="1C2430"/>
                        </a:buClr>
                        <a:buSzPts val="900"/>
                        <a:buFont typeface="Arial"/>
                        <a:buNone/>
                      </a:pPr>
                      <a:r>
                        <a:rPr lang="uk" sz="900" u="none" cap="none" strike="noStrike">
                          <a:solidFill>
                            <a:srgbClr val="1C2430"/>
                          </a:solidFill>
                          <a:latin typeface="Arial"/>
                          <a:ea typeface="Arial"/>
                          <a:cs typeface="Arial"/>
                          <a:sym typeface="Arial"/>
                        </a:rPr>
                        <a:t>Податки / збори на імпорт та експорт; впливають на митну вартість, landed cost і географію ланцюга постачання.</a:t>
                      </a:r>
                      <a:endParaRPr sz="900" u="none" cap="none" strike="noStrike">
                        <a:latin typeface="Arial"/>
                        <a:ea typeface="Arial"/>
                        <a:cs typeface="Arial"/>
                        <a:sym typeface="Arial"/>
                      </a:endParaRPr>
                    </a:p>
                  </a:txBody>
                  <a:tcPr marT="34300" marB="34300" marR="34300" marL="34300">
                    <a:lnL cap="flat" cmpd="sng" w="12700">
                      <a:solidFill>
                        <a:srgbClr val="D9E1EC"/>
                      </a:solidFill>
                      <a:prstDash val="solid"/>
                      <a:round/>
                      <a:headEnd len="sm" w="sm" type="none"/>
                      <a:tailEnd len="sm" w="sm" type="none"/>
                    </a:lnL>
                    <a:lnR cap="flat" cmpd="sng" w="12700">
                      <a:solidFill>
                        <a:srgbClr val="D9E1EC"/>
                      </a:solidFill>
                      <a:prstDash val="solid"/>
                      <a:round/>
                      <a:headEnd len="sm" w="sm" type="none"/>
                      <a:tailEnd len="sm" w="sm" type="none"/>
                    </a:lnR>
                    <a:lnT cap="flat" cmpd="sng" w="12700">
                      <a:solidFill>
                        <a:srgbClr val="D9E1EC"/>
                      </a:solidFill>
                      <a:prstDash val="solid"/>
                      <a:round/>
                      <a:headEnd len="sm" w="sm" type="none"/>
                      <a:tailEnd len="sm" w="sm" type="none"/>
                    </a:lnT>
                    <a:lnB cap="flat" cmpd="sng" w="12700">
                      <a:solidFill>
                        <a:srgbClr val="D9E1EC"/>
                      </a:solidFill>
                      <a:prstDash val="solid"/>
                      <a:round/>
                      <a:headEnd len="sm" w="sm" type="none"/>
                      <a:tailEnd len="sm" w="sm" type="none"/>
                    </a:lnB>
                    <a:solidFill>
                      <a:srgbClr val="FFFFFF"/>
                    </a:solidFill>
                  </a:tcPr>
                </a:tc>
              </a:tr>
            </a:tbl>
          </a:graphicData>
        </a:graphic>
      </p:graphicFrame>
      <p:sp>
        <p:nvSpPr>
          <p:cNvPr id="296" name="Google Shape;296;p24"/>
          <p:cNvSpPr/>
          <p:nvPr/>
        </p:nvSpPr>
        <p:spPr>
          <a:xfrm>
            <a:off x="6103620" y="1062990"/>
            <a:ext cx="2297430" cy="1028700"/>
          </a:xfrm>
          <a:prstGeom prst="roundRect">
            <a:avLst>
              <a:gd fmla="val 5333"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97" name="Google Shape;297;p24"/>
          <p:cNvSpPr/>
          <p:nvPr/>
        </p:nvSpPr>
        <p:spPr>
          <a:xfrm>
            <a:off x="6117336" y="1076706"/>
            <a:ext cx="41148" cy="1001268"/>
          </a:xfrm>
          <a:prstGeom prst="rect">
            <a:avLst/>
          </a:prstGeom>
          <a:solidFill>
            <a:srgbClr val="6F5CC2"/>
          </a:solidFill>
          <a:ln cap="flat" cmpd="sng" w="12700">
            <a:solidFill>
              <a:srgbClr val="6F5CC2"/>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98" name="Google Shape;298;p24"/>
          <p:cNvSpPr/>
          <p:nvPr/>
        </p:nvSpPr>
        <p:spPr>
          <a:xfrm>
            <a:off x="6227064" y="1159002"/>
            <a:ext cx="21054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Для менеджера</a:t>
            </a:r>
            <a:endParaRPr sz="1300">
              <a:solidFill>
                <a:schemeClr val="dk1"/>
              </a:solidFill>
              <a:latin typeface="Arial"/>
              <a:ea typeface="Arial"/>
              <a:cs typeface="Arial"/>
              <a:sym typeface="Arial"/>
            </a:endParaRPr>
          </a:p>
        </p:txBody>
      </p:sp>
      <p:sp>
        <p:nvSpPr>
          <p:cNvPr id="299" name="Google Shape;299;p24"/>
          <p:cNvSpPr/>
          <p:nvPr/>
        </p:nvSpPr>
        <p:spPr>
          <a:xfrm>
            <a:off x="6227064" y="1419606"/>
            <a:ext cx="2105406" cy="58978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Потрібно бачити не “окремі податки”, а їхню сумарну дію на ціну, маржу, cash-flow і time-to-market.</a:t>
            </a:r>
            <a:endParaRPr sz="1100">
              <a:solidFill>
                <a:schemeClr val="dk1"/>
              </a:solidFill>
              <a:latin typeface="Arial"/>
              <a:ea typeface="Arial"/>
              <a:cs typeface="Arial"/>
              <a:sym typeface="Arial"/>
            </a:endParaRPr>
          </a:p>
        </p:txBody>
      </p:sp>
      <p:sp>
        <p:nvSpPr>
          <p:cNvPr id="300" name="Google Shape;300;p24"/>
          <p:cNvSpPr/>
          <p:nvPr/>
        </p:nvSpPr>
        <p:spPr>
          <a:xfrm>
            <a:off x="6103620" y="2228850"/>
            <a:ext cx="2297430" cy="1577340"/>
          </a:xfrm>
          <a:prstGeom prst="roundRect">
            <a:avLst>
              <a:gd fmla="val 3478" name="adj"/>
            </a:avLst>
          </a:prstGeom>
          <a:solidFill>
            <a:srgbClr val="FFFFFF"/>
          </a:solidFill>
          <a:ln cap="flat" cmpd="sng" w="12700">
            <a:solidFill>
              <a:srgbClr val="D9E1EC"/>
            </a:solidFill>
            <a:prstDash val="solid"/>
            <a:round/>
            <a:headEnd len="sm" w="sm" type="none"/>
            <a:tailEnd len="sm" w="sm" type="none"/>
          </a:ln>
          <a:effectLst>
            <a:outerShdw blurRad="25400" rotWithShape="0" algn="bl" dir="2700000" dist="12700">
              <a:srgbClr val="000000">
                <a:alpha val="12156"/>
              </a:srgbClr>
            </a:outerShdw>
          </a:effectLst>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01" name="Google Shape;301;p24"/>
          <p:cNvSpPr/>
          <p:nvPr/>
        </p:nvSpPr>
        <p:spPr>
          <a:xfrm>
            <a:off x="6117336" y="2242566"/>
            <a:ext cx="41148" cy="1549908"/>
          </a:xfrm>
          <a:prstGeom prst="rect">
            <a:avLst/>
          </a:prstGeom>
          <a:solidFill>
            <a:srgbClr val="D4A62A"/>
          </a:solidFill>
          <a:ln cap="flat" cmpd="sng" w="12700">
            <a:solidFill>
              <a:srgbClr val="D4A62A"/>
            </a:solidFill>
            <a:prstDash val="solid"/>
            <a:round/>
            <a:headEnd len="sm" w="sm" type="none"/>
            <a:tailEnd len="sm" w="sm" type="none"/>
          </a:ln>
        </p:spPr>
        <p:txBody>
          <a:bodyPr anchorCtr="0" anchor="t" bIns="28575" lIns="38100" spcFirstLastPara="1" rIns="38100" wrap="square" tIns="28575">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02" name="Google Shape;302;p24"/>
          <p:cNvSpPr/>
          <p:nvPr/>
        </p:nvSpPr>
        <p:spPr>
          <a:xfrm>
            <a:off x="6227064" y="2324862"/>
            <a:ext cx="2105406" cy="233172"/>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Чому це складно у міжнародному бізнесі</a:t>
            </a:r>
            <a:endParaRPr sz="1300">
              <a:solidFill>
                <a:schemeClr val="dk1"/>
              </a:solidFill>
              <a:latin typeface="Arial"/>
              <a:ea typeface="Arial"/>
              <a:cs typeface="Arial"/>
              <a:sym typeface="Arial"/>
            </a:endParaRPr>
          </a:p>
        </p:txBody>
      </p:sp>
      <p:sp>
        <p:nvSpPr>
          <p:cNvPr id="303" name="Google Shape;303;p24"/>
          <p:cNvSpPr/>
          <p:nvPr/>
        </p:nvSpPr>
        <p:spPr>
          <a:xfrm>
            <a:off x="6227064" y="2585466"/>
            <a:ext cx="2105406" cy="11384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1C2430"/>
              </a:buClr>
              <a:buSzPts val="1000"/>
              <a:buFont typeface="Arial"/>
              <a:buNone/>
            </a:pPr>
            <a:r>
              <a:rPr lang="uk" sz="1000">
                <a:solidFill>
                  <a:srgbClr val="1C2430"/>
                </a:solidFill>
                <a:latin typeface="Arial"/>
                <a:ea typeface="Arial"/>
                <a:cs typeface="Arial"/>
                <a:sym typeface="Arial"/>
              </a:rPr>
              <a:t>Один і той самий продаж може одночасно зачіпати CIT, VAT, WHT, мито, правила походження, договірну ставку та transfer pricing. Саме тому податковий менеджмент інтегрується з логістикою, фінансами і legal.</a:t>
            </a:r>
            <a:endParaRPr sz="1100">
              <a:solidFill>
                <a:schemeClr val="dk1"/>
              </a:solidFill>
              <a:latin typeface="Arial"/>
              <a:ea typeface="Arial"/>
              <a:cs typeface="Arial"/>
              <a:sym typeface="Arial"/>
            </a:endParaRPr>
          </a:p>
        </p:txBody>
      </p:sp>
      <p:sp>
        <p:nvSpPr>
          <p:cNvPr id="304" name="Google Shape;304;p24"/>
          <p:cNvSpPr/>
          <p:nvPr/>
        </p:nvSpPr>
        <p:spPr>
          <a:xfrm>
            <a:off x="617220" y="4114800"/>
            <a:ext cx="7818120" cy="205740"/>
          </a:xfrm>
          <a:prstGeom prst="rect">
            <a:avLst/>
          </a:prstGeom>
          <a:noFill/>
          <a:ln>
            <a:noFill/>
          </a:ln>
        </p:spPr>
        <p:txBody>
          <a:bodyPr anchorCtr="0" anchor="t" bIns="28575" lIns="38100" spcFirstLastPara="1" rIns="38100" wrap="square" tIns="28575">
            <a:noAutofit/>
          </a:bodyPr>
          <a:lstStyle/>
          <a:p>
            <a:pPr indent="0" lvl="0" marL="0" marR="0" rtl="0" algn="ctr">
              <a:spcBef>
                <a:spcPts val="0"/>
              </a:spcBef>
              <a:spcAft>
                <a:spcPts val="0"/>
              </a:spcAft>
              <a:buClr>
                <a:srgbClr val="0B1F3A"/>
              </a:buClr>
              <a:buSzPts val="1200"/>
              <a:buFont typeface="Arial"/>
              <a:buNone/>
            </a:pPr>
            <a:r>
              <a:rPr b="1" lang="uk" sz="1200">
                <a:solidFill>
                  <a:srgbClr val="0B1F3A"/>
                </a:solidFill>
                <a:latin typeface="Arial"/>
                <a:ea typeface="Arial"/>
                <a:cs typeface="Arial"/>
                <a:sym typeface="Arial"/>
              </a:rPr>
              <a:t>Далі — окремо розглянемо, як працюють CIT, VAT та мита, а потім з’єднаємо їх у єдину логіку транскордонної угоди.</a:t>
            </a:r>
            <a:endParaRPr sz="1300">
              <a:solidFill>
                <a:schemeClr val="dk1"/>
              </a:solidFill>
              <a:latin typeface="Arial"/>
              <a:ea typeface="Arial"/>
              <a:cs typeface="Arial"/>
              <a:sym typeface="Arial"/>
            </a:endParaRPr>
          </a:p>
        </p:txBody>
      </p:sp>
      <p:sp>
        <p:nvSpPr>
          <p:cNvPr id="305" name="Google Shape;305;p24"/>
          <p:cNvSpPr/>
          <p:nvPr/>
        </p:nvSpPr>
        <p:spPr>
          <a:xfrm>
            <a:off x="425196" y="4882896"/>
            <a:ext cx="2948940" cy="109728"/>
          </a:xfrm>
          <a:prstGeom prst="rect">
            <a:avLst/>
          </a:prstGeom>
          <a:noFill/>
          <a:ln>
            <a:noFill/>
          </a:ln>
        </p:spPr>
        <p:txBody>
          <a:bodyPr anchorCtr="0" anchor="t" bIns="28575" lIns="38100" spcFirstLastPara="1" rIns="38100" wrap="square" tIns="28575">
            <a:noAutofit/>
          </a:bodyPr>
          <a:lstStyle/>
          <a:p>
            <a:pPr indent="0" lvl="0" marL="0" marR="0" rtl="0" algn="l">
              <a:spcBef>
                <a:spcPts val="0"/>
              </a:spcBef>
              <a:spcAft>
                <a:spcPts val="0"/>
              </a:spcAft>
              <a:buClr>
                <a:srgbClr val="7A8699"/>
              </a:buClr>
              <a:buSzPts val="800"/>
              <a:buFont typeface="Arial"/>
              <a:buNone/>
            </a:pPr>
            <a:r>
              <a:rPr lang="uk" sz="800">
                <a:solidFill>
                  <a:srgbClr val="7A8699"/>
                </a:solidFill>
                <a:latin typeface="Arial"/>
                <a:ea typeface="Arial"/>
                <a:cs typeface="Arial"/>
                <a:sym typeface="Arial"/>
              </a:rPr>
              <a:t>Тема 6 • таблиця 6.2</a:t>
            </a:r>
            <a:endParaRPr sz="700">
              <a:solidFill>
                <a:schemeClr val="dk1"/>
              </a:solidFill>
              <a:latin typeface="Arial"/>
              <a:ea typeface="Arial"/>
              <a:cs typeface="Arial"/>
              <a:sym typeface="Arial"/>
            </a:endParaRPr>
          </a:p>
        </p:txBody>
      </p:sp>
      <p:sp>
        <p:nvSpPr>
          <p:cNvPr id="306" name="Google Shape;306;p24"/>
          <p:cNvSpPr txBox="1"/>
          <p:nvPr>
            <p:ph idx="4294967295" type="sldNum"/>
          </p:nvPr>
        </p:nvSpPr>
        <p:spPr>
          <a:xfrm>
            <a:off x="8538210" y="4896612"/>
            <a:ext cx="274320" cy="137160"/>
          </a:xfrm>
          <a:prstGeom prst="rect">
            <a:avLst/>
          </a:prstGeom>
          <a:noFill/>
          <a:ln>
            <a:noFill/>
          </a:ln>
        </p:spPr>
        <p:txBody>
          <a:bodyPr anchorCtr="0" anchor="t" bIns="28575" lIns="38100" spcFirstLastPara="1" rIns="38100" wrap="square" tIns="28575">
            <a:normAutofit/>
          </a:bodyPr>
          <a:lstStyle/>
          <a:p>
            <a:pPr indent="0" lvl="0" marL="0" marR="0" rtl="0" algn="r">
              <a:spcBef>
                <a:spcPts val="0"/>
              </a:spcBef>
              <a:spcAft>
                <a:spcPts val="0"/>
              </a:spcAft>
              <a:buNone/>
            </a:pPr>
            <a:fld id="{00000000-1234-1234-1234-123412341234}" type="slidenum">
              <a:rPr b="0" lang="uk" sz="700">
                <a:solidFill>
                  <a:srgbClr val="7A8699"/>
                </a:solidFill>
                <a:latin typeface="Arial"/>
                <a:ea typeface="Arial"/>
                <a:cs typeface="Arial"/>
                <a:sym typeface="Arial"/>
              </a:rPr>
              <a:t>‹#›</a:t>
            </a:fld>
            <a:endParaRPr sz="700">
              <a:solidFill>
                <a:srgbClr val="7A8699"/>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