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69" r:id="rId6"/>
    <p:sldId id="261" r:id="rId7"/>
    <p:sldId id="262" r:id="rId8"/>
    <p:sldId id="263" r:id="rId9"/>
    <p:sldId id="270" r:id="rId10"/>
  </p:sldIdLst>
  <p:sldSz cx="12192000" cy="6858000"/>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725"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C44E9A6-8ABC-15AA-9C17-25C79F914E40}"/>
              </a:ext>
            </a:extLst>
          </p:cNvPr>
          <p:cNvSpPr>
            <a:spLocks noGrp="1"/>
          </p:cNvSpPr>
          <p:nvPr>
            <p:ph type="ctrTitle"/>
          </p:nvPr>
        </p:nvSpPr>
        <p:spPr>
          <a:xfrm>
            <a:off x="1524000" y="1122363"/>
            <a:ext cx="9144000" cy="2387600"/>
          </a:xfrm>
        </p:spPr>
        <p:txBody>
          <a:bodyPr anchor="b"/>
          <a:lstStyle>
            <a:lvl1pPr algn="ctr">
              <a:defRPr sz="6000"/>
            </a:lvl1pPr>
          </a:lstStyle>
          <a:p>
            <a:r>
              <a:rPr lang="uk-UA"/>
              <a:t>Клацніть, щоб редагувати стиль зразка заголовка</a:t>
            </a:r>
          </a:p>
        </p:txBody>
      </p:sp>
      <p:sp>
        <p:nvSpPr>
          <p:cNvPr id="3" name="Підзаголовок 2">
            <a:extLst>
              <a:ext uri="{FF2B5EF4-FFF2-40B4-BE49-F238E27FC236}">
                <a16:creationId xmlns:a16="http://schemas.microsoft.com/office/drawing/2014/main" id="{CB7ED278-1CAF-95EA-3754-AF9A97E7885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uk-UA"/>
              <a:t>Клацніть, щоб редагувати стиль зразка підзаголовка</a:t>
            </a:r>
          </a:p>
        </p:txBody>
      </p:sp>
      <p:sp>
        <p:nvSpPr>
          <p:cNvPr id="4" name="Місце для дати 3">
            <a:extLst>
              <a:ext uri="{FF2B5EF4-FFF2-40B4-BE49-F238E27FC236}">
                <a16:creationId xmlns:a16="http://schemas.microsoft.com/office/drawing/2014/main" id="{0EAD529D-5B1A-94AA-6E48-F2BB8756C457}"/>
              </a:ext>
            </a:extLst>
          </p:cNvPr>
          <p:cNvSpPr>
            <a:spLocks noGrp="1"/>
          </p:cNvSpPr>
          <p:nvPr>
            <p:ph type="dt" sz="half" idx="10"/>
          </p:nvPr>
        </p:nvSpPr>
        <p:spPr/>
        <p:txBody>
          <a:bodyPr/>
          <a:lstStyle/>
          <a:p>
            <a:fld id="{ED74DF49-8D84-435A-8C5F-5DE8A799A47A}" type="datetimeFigureOut">
              <a:rPr lang="uk-UA" smtClean="0"/>
              <a:t>20.01.2026</a:t>
            </a:fld>
            <a:endParaRPr lang="uk-UA"/>
          </a:p>
        </p:txBody>
      </p:sp>
      <p:sp>
        <p:nvSpPr>
          <p:cNvPr id="5" name="Місце для нижнього колонтитула 4">
            <a:extLst>
              <a:ext uri="{FF2B5EF4-FFF2-40B4-BE49-F238E27FC236}">
                <a16:creationId xmlns:a16="http://schemas.microsoft.com/office/drawing/2014/main" id="{516E877E-C16E-C8F5-E415-3CD46AF952D3}"/>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CC432F55-2A6E-33E1-589E-CF9B8CCC29F4}"/>
              </a:ext>
            </a:extLst>
          </p:cNvPr>
          <p:cNvSpPr>
            <a:spLocks noGrp="1"/>
          </p:cNvSpPr>
          <p:nvPr>
            <p:ph type="sldNum" sz="quarter" idx="12"/>
          </p:nvPr>
        </p:nvSpPr>
        <p:spPr/>
        <p:txBody>
          <a:bodyPr/>
          <a:lstStyle/>
          <a:p>
            <a:fld id="{F9317AE1-5B01-48EC-BF4A-4D4520557B69}" type="slidenum">
              <a:rPr lang="uk-UA" smtClean="0"/>
              <a:t>‹№›</a:t>
            </a:fld>
            <a:endParaRPr lang="uk-UA"/>
          </a:p>
        </p:txBody>
      </p:sp>
    </p:spTree>
    <p:extLst>
      <p:ext uri="{BB962C8B-B14F-4D97-AF65-F5344CB8AC3E}">
        <p14:creationId xmlns:p14="http://schemas.microsoft.com/office/powerpoint/2010/main" val="27716239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3311C73-428D-2583-5FC4-8F94BC439614}"/>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вертикального тексту 2">
            <a:extLst>
              <a:ext uri="{FF2B5EF4-FFF2-40B4-BE49-F238E27FC236}">
                <a16:creationId xmlns:a16="http://schemas.microsoft.com/office/drawing/2014/main" id="{2D2F422C-CF79-1F40-209A-1BC56AF2398F}"/>
              </a:ext>
            </a:extLst>
          </p:cNvPr>
          <p:cNvSpPr>
            <a:spLocks noGrp="1"/>
          </p:cNvSpPr>
          <p:nvPr>
            <p:ph type="body" orient="vert" idx="1"/>
          </p:nvPr>
        </p:nvSpPr>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621E3CB1-AE96-2D39-28C7-76FBFAB6D669}"/>
              </a:ext>
            </a:extLst>
          </p:cNvPr>
          <p:cNvSpPr>
            <a:spLocks noGrp="1"/>
          </p:cNvSpPr>
          <p:nvPr>
            <p:ph type="dt" sz="half" idx="10"/>
          </p:nvPr>
        </p:nvSpPr>
        <p:spPr/>
        <p:txBody>
          <a:bodyPr/>
          <a:lstStyle/>
          <a:p>
            <a:fld id="{ED74DF49-8D84-435A-8C5F-5DE8A799A47A}" type="datetimeFigureOut">
              <a:rPr lang="uk-UA" smtClean="0"/>
              <a:t>20.01.2026</a:t>
            </a:fld>
            <a:endParaRPr lang="uk-UA"/>
          </a:p>
        </p:txBody>
      </p:sp>
      <p:sp>
        <p:nvSpPr>
          <p:cNvPr id="5" name="Місце для нижнього колонтитула 4">
            <a:extLst>
              <a:ext uri="{FF2B5EF4-FFF2-40B4-BE49-F238E27FC236}">
                <a16:creationId xmlns:a16="http://schemas.microsoft.com/office/drawing/2014/main" id="{883DDAF8-C8FE-9A41-CE77-C13CDF9D5DAE}"/>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5DE9BD9B-4EFD-775C-FA31-2C1A55112311}"/>
              </a:ext>
            </a:extLst>
          </p:cNvPr>
          <p:cNvSpPr>
            <a:spLocks noGrp="1"/>
          </p:cNvSpPr>
          <p:nvPr>
            <p:ph type="sldNum" sz="quarter" idx="12"/>
          </p:nvPr>
        </p:nvSpPr>
        <p:spPr/>
        <p:txBody>
          <a:bodyPr/>
          <a:lstStyle/>
          <a:p>
            <a:fld id="{F9317AE1-5B01-48EC-BF4A-4D4520557B69}" type="slidenum">
              <a:rPr lang="uk-UA" smtClean="0"/>
              <a:t>‹№›</a:t>
            </a:fld>
            <a:endParaRPr lang="uk-UA"/>
          </a:p>
        </p:txBody>
      </p:sp>
    </p:spTree>
    <p:extLst>
      <p:ext uri="{BB962C8B-B14F-4D97-AF65-F5344CB8AC3E}">
        <p14:creationId xmlns:p14="http://schemas.microsoft.com/office/powerpoint/2010/main" val="34385979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Вертикальний заголовок 1">
            <a:extLst>
              <a:ext uri="{FF2B5EF4-FFF2-40B4-BE49-F238E27FC236}">
                <a16:creationId xmlns:a16="http://schemas.microsoft.com/office/drawing/2014/main" id="{803BF10F-9F75-51DD-3C05-7667827E6D9A}"/>
              </a:ext>
            </a:extLst>
          </p:cNvPr>
          <p:cNvSpPr>
            <a:spLocks noGrp="1"/>
          </p:cNvSpPr>
          <p:nvPr>
            <p:ph type="title" orient="vert"/>
          </p:nvPr>
        </p:nvSpPr>
        <p:spPr>
          <a:xfrm>
            <a:off x="8724900" y="365125"/>
            <a:ext cx="2628900" cy="5811838"/>
          </a:xfrm>
        </p:spPr>
        <p:txBody>
          <a:bodyPr vert="eaVert"/>
          <a:lstStyle/>
          <a:p>
            <a:r>
              <a:rPr lang="uk-UA"/>
              <a:t>Клацніть, щоб редагувати стиль зразка заголовка</a:t>
            </a:r>
          </a:p>
        </p:txBody>
      </p:sp>
      <p:sp>
        <p:nvSpPr>
          <p:cNvPr id="3" name="Місце для вертикального тексту 2">
            <a:extLst>
              <a:ext uri="{FF2B5EF4-FFF2-40B4-BE49-F238E27FC236}">
                <a16:creationId xmlns:a16="http://schemas.microsoft.com/office/drawing/2014/main" id="{2739431D-6C41-BE84-BA1F-8BEB1223A649}"/>
              </a:ext>
            </a:extLst>
          </p:cNvPr>
          <p:cNvSpPr>
            <a:spLocks noGrp="1"/>
          </p:cNvSpPr>
          <p:nvPr>
            <p:ph type="body" orient="vert" idx="1"/>
          </p:nvPr>
        </p:nvSpPr>
        <p:spPr>
          <a:xfrm>
            <a:off x="838200" y="365125"/>
            <a:ext cx="7734300" cy="5811838"/>
          </a:xfrm>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B8E4FBF5-D9E2-DCCD-58D6-F15AE75D0760}"/>
              </a:ext>
            </a:extLst>
          </p:cNvPr>
          <p:cNvSpPr>
            <a:spLocks noGrp="1"/>
          </p:cNvSpPr>
          <p:nvPr>
            <p:ph type="dt" sz="half" idx="10"/>
          </p:nvPr>
        </p:nvSpPr>
        <p:spPr/>
        <p:txBody>
          <a:bodyPr/>
          <a:lstStyle/>
          <a:p>
            <a:fld id="{ED74DF49-8D84-435A-8C5F-5DE8A799A47A}" type="datetimeFigureOut">
              <a:rPr lang="uk-UA" smtClean="0"/>
              <a:t>20.01.2026</a:t>
            </a:fld>
            <a:endParaRPr lang="uk-UA"/>
          </a:p>
        </p:txBody>
      </p:sp>
      <p:sp>
        <p:nvSpPr>
          <p:cNvPr id="5" name="Місце для нижнього колонтитула 4">
            <a:extLst>
              <a:ext uri="{FF2B5EF4-FFF2-40B4-BE49-F238E27FC236}">
                <a16:creationId xmlns:a16="http://schemas.microsoft.com/office/drawing/2014/main" id="{002D2CAB-75E7-7B65-794F-158F4F9460B8}"/>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349B1A5D-E785-E2EE-522B-E5640540C039}"/>
              </a:ext>
            </a:extLst>
          </p:cNvPr>
          <p:cNvSpPr>
            <a:spLocks noGrp="1"/>
          </p:cNvSpPr>
          <p:nvPr>
            <p:ph type="sldNum" sz="quarter" idx="12"/>
          </p:nvPr>
        </p:nvSpPr>
        <p:spPr/>
        <p:txBody>
          <a:bodyPr/>
          <a:lstStyle/>
          <a:p>
            <a:fld id="{F9317AE1-5B01-48EC-BF4A-4D4520557B69}" type="slidenum">
              <a:rPr lang="uk-UA" smtClean="0"/>
              <a:t>‹№›</a:t>
            </a:fld>
            <a:endParaRPr lang="uk-UA"/>
          </a:p>
        </p:txBody>
      </p:sp>
    </p:spTree>
    <p:extLst>
      <p:ext uri="{BB962C8B-B14F-4D97-AF65-F5344CB8AC3E}">
        <p14:creationId xmlns:p14="http://schemas.microsoft.com/office/powerpoint/2010/main" val="3979051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B6F1CCF-695D-95CA-A0E5-768692465509}"/>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вмісту 2">
            <a:extLst>
              <a:ext uri="{FF2B5EF4-FFF2-40B4-BE49-F238E27FC236}">
                <a16:creationId xmlns:a16="http://schemas.microsoft.com/office/drawing/2014/main" id="{7317820F-D94D-2575-C998-B87C085ECDEE}"/>
              </a:ext>
            </a:extLst>
          </p:cNvPr>
          <p:cNvSpPr>
            <a:spLocks noGrp="1"/>
          </p:cNvSpPr>
          <p:nvPr>
            <p:ph idx="1"/>
          </p:nvPr>
        </p:nvSpPr>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0635617D-C4D8-81B3-942A-80E3C87D55CA}"/>
              </a:ext>
            </a:extLst>
          </p:cNvPr>
          <p:cNvSpPr>
            <a:spLocks noGrp="1"/>
          </p:cNvSpPr>
          <p:nvPr>
            <p:ph type="dt" sz="half" idx="10"/>
          </p:nvPr>
        </p:nvSpPr>
        <p:spPr/>
        <p:txBody>
          <a:bodyPr/>
          <a:lstStyle/>
          <a:p>
            <a:fld id="{ED74DF49-8D84-435A-8C5F-5DE8A799A47A}" type="datetimeFigureOut">
              <a:rPr lang="uk-UA" smtClean="0"/>
              <a:t>20.01.2026</a:t>
            </a:fld>
            <a:endParaRPr lang="uk-UA"/>
          </a:p>
        </p:txBody>
      </p:sp>
      <p:sp>
        <p:nvSpPr>
          <p:cNvPr id="5" name="Місце для нижнього колонтитула 4">
            <a:extLst>
              <a:ext uri="{FF2B5EF4-FFF2-40B4-BE49-F238E27FC236}">
                <a16:creationId xmlns:a16="http://schemas.microsoft.com/office/drawing/2014/main" id="{DAAA7CD6-A812-2C48-464A-DC298EA1C5FA}"/>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1431D025-202F-0273-9E85-3BAC9670F04B}"/>
              </a:ext>
            </a:extLst>
          </p:cNvPr>
          <p:cNvSpPr>
            <a:spLocks noGrp="1"/>
          </p:cNvSpPr>
          <p:nvPr>
            <p:ph type="sldNum" sz="quarter" idx="12"/>
          </p:nvPr>
        </p:nvSpPr>
        <p:spPr/>
        <p:txBody>
          <a:bodyPr/>
          <a:lstStyle/>
          <a:p>
            <a:fld id="{F9317AE1-5B01-48EC-BF4A-4D4520557B69}" type="slidenum">
              <a:rPr lang="uk-UA" smtClean="0"/>
              <a:t>‹№›</a:t>
            </a:fld>
            <a:endParaRPr lang="uk-UA"/>
          </a:p>
        </p:txBody>
      </p:sp>
    </p:spTree>
    <p:extLst>
      <p:ext uri="{BB962C8B-B14F-4D97-AF65-F5344CB8AC3E}">
        <p14:creationId xmlns:p14="http://schemas.microsoft.com/office/powerpoint/2010/main" val="17305114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8CC0C75-1AB4-2BF7-2C47-5B7C33639BAD}"/>
              </a:ext>
            </a:extLst>
          </p:cNvPr>
          <p:cNvSpPr>
            <a:spLocks noGrp="1"/>
          </p:cNvSpPr>
          <p:nvPr>
            <p:ph type="title"/>
          </p:nvPr>
        </p:nvSpPr>
        <p:spPr>
          <a:xfrm>
            <a:off x="831850" y="1709738"/>
            <a:ext cx="10515600" cy="2852737"/>
          </a:xfrm>
        </p:spPr>
        <p:txBody>
          <a:bodyPr anchor="b"/>
          <a:lstStyle>
            <a:lvl1pPr>
              <a:defRPr sz="6000"/>
            </a:lvl1pPr>
          </a:lstStyle>
          <a:p>
            <a:r>
              <a:rPr lang="uk-UA"/>
              <a:t>Клацніть, щоб редагувати стиль зразка заголовка</a:t>
            </a:r>
          </a:p>
        </p:txBody>
      </p:sp>
      <p:sp>
        <p:nvSpPr>
          <p:cNvPr id="3" name="Місце для тексту 2">
            <a:extLst>
              <a:ext uri="{FF2B5EF4-FFF2-40B4-BE49-F238E27FC236}">
                <a16:creationId xmlns:a16="http://schemas.microsoft.com/office/drawing/2014/main" id="{2194430F-C141-E5AB-23EF-387CDE8C5B6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uk-UA"/>
              <a:t>Клацніть, щоб відредагувати стилі зразків тексту</a:t>
            </a:r>
          </a:p>
        </p:txBody>
      </p:sp>
      <p:sp>
        <p:nvSpPr>
          <p:cNvPr id="4" name="Місце для дати 3">
            <a:extLst>
              <a:ext uri="{FF2B5EF4-FFF2-40B4-BE49-F238E27FC236}">
                <a16:creationId xmlns:a16="http://schemas.microsoft.com/office/drawing/2014/main" id="{5CCAD113-28B1-EF11-AAA8-9D435DC921AD}"/>
              </a:ext>
            </a:extLst>
          </p:cNvPr>
          <p:cNvSpPr>
            <a:spLocks noGrp="1"/>
          </p:cNvSpPr>
          <p:nvPr>
            <p:ph type="dt" sz="half" idx="10"/>
          </p:nvPr>
        </p:nvSpPr>
        <p:spPr/>
        <p:txBody>
          <a:bodyPr/>
          <a:lstStyle/>
          <a:p>
            <a:fld id="{ED74DF49-8D84-435A-8C5F-5DE8A799A47A}" type="datetimeFigureOut">
              <a:rPr lang="uk-UA" smtClean="0"/>
              <a:t>20.01.2026</a:t>
            </a:fld>
            <a:endParaRPr lang="uk-UA"/>
          </a:p>
        </p:txBody>
      </p:sp>
      <p:sp>
        <p:nvSpPr>
          <p:cNvPr id="5" name="Місце для нижнього колонтитула 4">
            <a:extLst>
              <a:ext uri="{FF2B5EF4-FFF2-40B4-BE49-F238E27FC236}">
                <a16:creationId xmlns:a16="http://schemas.microsoft.com/office/drawing/2014/main" id="{71139857-825D-F460-AC2D-9D08CD858405}"/>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3C481556-FADD-F482-74F1-C6A4F6EF6B07}"/>
              </a:ext>
            </a:extLst>
          </p:cNvPr>
          <p:cNvSpPr>
            <a:spLocks noGrp="1"/>
          </p:cNvSpPr>
          <p:nvPr>
            <p:ph type="sldNum" sz="quarter" idx="12"/>
          </p:nvPr>
        </p:nvSpPr>
        <p:spPr/>
        <p:txBody>
          <a:bodyPr/>
          <a:lstStyle/>
          <a:p>
            <a:fld id="{F9317AE1-5B01-48EC-BF4A-4D4520557B69}" type="slidenum">
              <a:rPr lang="uk-UA" smtClean="0"/>
              <a:t>‹№›</a:t>
            </a:fld>
            <a:endParaRPr lang="uk-UA"/>
          </a:p>
        </p:txBody>
      </p:sp>
    </p:spTree>
    <p:extLst>
      <p:ext uri="{BB962C8B-B14F-4D97-AF65-F5344CB8AC3E}">
        <p14:creationId xmlns:p14="http://schemas.microsoft.com/office/powerpoint/2010/main" val="16358693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6121C27-77C3-EC8D-AEE0-2219C6618DB4}"/>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вмісту 2">
            <a:extLst>
              <a:ext uri="{FF2B5EF4-FFF2-40B4-BE49-F238E27FC236}">
                <a16:creationId xmlns:a16="http://schemas.microsoft.com/office/drawing/2014/main" id="{CF99BC1B-DCDC-FDE9-18BE-682E16B6A42F}"/>
              </a:ext>
            </a:extLst>
          </p:cNvPr>
          <p:cNvSpPr>
            <a:spLocks noGrp="1"/>
          </p:cNvSpPr>
          <p:nvPr>
            <p:ph sz="half" idx="1"/>
          </p:nvPr>
        </p:nvSpPr>
        <p:spPr>
          <a:xfrm>
            <a:off x="838200" y="1825625"/>
            <a:ext cx="5181600" cy="435133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вмісту 3">
            <a:extLst>
              <a:ext uri="{FF2B5EF4-FFF2-40B4-BE49-F238E27FC236}">
                <a16:creationId xmlns:a16="http://schemas.microsoft.com/office/drawing/2014/main" id="{F352C938-2673-22C2-9D3F-87606487468B}"/>
              </a:ext>
            </a:extLst>
          </p:cNvPr>
          <p:cNvSpPr>
            <a:spLocks noGrp="1"/>
          </p:cNvSpPr>
          <p:nvPr>
            <p:ph sz="half" idx="2"/>
          </p:nvPr>
        </p:nvSpPr>
        <p:spPr>
          <a:xfrm>
            <a:off x="6172200" y="1825625"/>
            <a:ext cx="5181600" cy="435133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5" name="Місце для дати 4">
            <a:extLst>
              <a:ext uri="{FF2B5EF4-FFF2-40B4-BE49-F238E27FC236}">
                <a16:creationId xmlns:a16="http://schemas.microsoft.com/office/drawing/2014/main" id="{1908C43D-4027-5E1F-0FEF-A3D37E62EA0E}"/>
              </a:ext>
            </a:extLst>
          </p:cNvPr>
          <p:cNvSpPr>
            <a:spLocks noGrp="1"/>
          </p:cNvSpPr>
          <p:nvPr>
            <p:ph type="dt" sz="half" idx="10"/>
          </p:nvPr>
        </p:nvSpPr>
        <p:spPr/>
        <p:txBody>
          <a:bodyPr/>
          <a:lstStyle/>
          <a:p>
            <a:fld id="{ED74DF49-8D84-435A-8C5F-5DE8A799A47A}" type="datetimeFigureOut">
              <a:rPr lang="uk-UA" smtClean="0"/>
              <a:t>20.01.2026</a:t>
            </a:fld>
            <a:endParaRPr lang="uk-UA"/>
          </a:p>
        </p:txBody>
      </p:sp>
      <p:sp>
        <p:nvSpPr>
          <p:cNvPr id="6" name="Місце для нижнього колонтитула 5">
            <a:extLst>
              <a:ext uri="{FF2B5EF4-FFF2-40B4-BE49-F238E27FC236}">
                <a16:creationId xmlns:a16="http://schemas.microsoft.com/office/drawing/2014/main" id="{7B830202-11E4-D301-6C3D-A72A77F85356}"/>
              </a:ext>
            </a:extLst>
          </p:cNvPr>
          <p:cNvSpPr>
            <a:spLocks noGrp="1"/>
          </p:cNvSpPr>
          <p:nvPr>
            <p:ph type="ftr" sz="quarter" idx="11"/>
          </p:nvPr>
        </p:nvSpPr>
        <p:spPr/>
        <p:txBody>
          <a:bodyPr/>
          <a:lstStyle/>
          <a:p>
            <a:endParaRPr lang="uk-UA"/>
          </a:p>
        </p:txBody>
      </p:sp>
      <p:sp>
        <p:nvSpPr>
          <p:cNvPr id="7" name="Місце для номера слайда 6">
            <a:extLst>
              <a:ext uri="{FF2B5EF4-FFF2-40B4-BE49-F238E27FC236}">
                <a16:creationId xmlns:a16="http://schemas.microsoft.com/office/drawing/2014/main" id="{E3078290-BE4F-0247-027E-B82D4D26C499}"/>
              </a:ext>
            </a:extLst>
          </p:cNvPr>
          <p:cNvSpPr>
            <a:spLocks noGrp="1"/>
          </p:cNvSpPr>
          <p:nvPr>
            <p:ph type="sldNum" sz="quarter" idx="12"/>
          </p:nvPr>
        </p:nvSpPr>
        <p:spPr/>
        <p:txBody>
          <a:bodyPr/>
          <a:lstStyle/>
          <a:p>
            <a:fld id="{F9317AE1-5B01-48EC-BF4A-4D4520557B69}" type="slidenum">
              <a:rPr lang="uk-UA" smtClean="0"/>
              <a:t>‹№›</a:t>
            </a:fld>
            <a:endParaRPr lang="uk-UA"/>
          </a:p>
        </p:txBody>
      </p:sp>
    </p:spTree>
    <p:extLst>
      <p:ext uri="{BB962C8B-B14F-4D97-AF65-F5344CB8AC3E}">
        <p14:creationId xmlns:p14="http://schemas.microsoft.com/office/powerpoint/2010/main" val="40159159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8C32497-6C58-EA5B-76C9-C2BA7E7A0740}"/>
              </a:ext>
            </a:extLst>
          </p:cNvPr>
          <p:cNvSpPr>
            <a:spLocks noGrp="1"/>
          </p:cNvSpPr>
          <p:nvPr>
            <p:ph type="title"/>
          </p:nvPr>
        </p:nvSpPr>
        <p:spPr>
          <a:xfrm>
            <a:off x="839788" y="365125"/>
            <a:ext cx="10515600" cy="1325563"/>
          </a:xfrm>
        </p:spPr>
        <p:txBody>
          <a:bodyPr/>
          <a:lstStyle/>
          <a:p>
            <a:r>
              <a:rPr lang="uk-UA"/>
              <a:t>Клацніть, щоб редагувати стиль зразка заголовка</a:t>
            </a:r>
          </a:p>
        </p:txBody>
      </p:sp>
      <p:sp>
        <p:nvSpPr>
          <p:cNvPr id="3" name="Місце для тексту 2">
            <a:extLst>
              <a:ext uri="{FF2B5EF4-FFF2-40B4-BE49-F238E27FC236}">
                <a16:creationId xmlns:a16="http://schemas.microsoft.com/office/drawing/2014/main" id="{7B920274-4560-DA79-30DA-3095CE432FA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 name="Місце для вмісту 3">
            <a:extLst>
              <a:ext uri="{FF2B5EF4-FFF2-40B4-BE49-F238E27FC236}">
                <a16:creationId xmlns:a16="http://schemas.microsoft.com/office/drawing/2014/main" id="{7FE56448-2C0F-D6C9-116C-05A37F4C4670}"/>
              </a:ext>
            </a:extLst>
          </p:cNvPr>
          <p:cNvSpPr>
            <a:spLocks noGrp="1"/>
          </p:cNvSpPr>
          <p:nvPr>
            <p:ph sz="half" idx="2"/>
          </p:nvPr>
        </p:nvSpPr>
        <p:spPr>
          <a:xfrm>
            <a:off x="839788" y="2505075"/>
            <a:ext cx="5157787" cy="368458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5" name="Місце для тексту 4">
            <a:extLst>
              <a:ext uri="{FF2B5EF4-FFF2-40B4-BE49-F238E27FC236}">
                <a16:creationId xmlns:a16="http://schemas.microsoft.com/office/drawing/2014/main" id="{5DF2B251-C6C2-9DC7-F975-5AAFACD35B2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6" name="Місце для вмісту 5">
            <a:extLst>
              <a:ext uri="{FF2B5EF4-FFF2-40B4-BE49-F238E27FC236}">
                <a16:creationId xmlns:a16="http://schemas.microsoft.com/office/drawing/2014/main" id="{3B7DC413-2530-672A-5AB6-DDB5B18A4C7E}"/>
              </a:ext>
            </a:extLst>
          </p:cNvPr>
          <p:cNvSpPr>
            <a:spLocks noGrp="1"/>
          </p:cNvSpPr>
          <p:nvPr>
            <p:ph sz="quarter" idx="4"/>
          </p:nvPr>
        </p:nvSpPr>
        <p:spPr>
          <a:xfrm>
            <a:off x="6172200" y="2505075"/>
            <a:ext cx="5183188" cy="368458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7" name="Місце для дати 6">
            <a:extLst>
              <a:ext uri="{FF2B5EF4-FFF2-40B4-BE49-F238E27FC236}">
                <a16:creationId xmlns:a16="http://schemas.microsoft.com/office/drawing/2014/main" id="{64265266-E48C-0EAD-851C-1177C9EC7085}"/>
              </a:ext>
            </a:extLst>
          </p:cNvPr>
          <p:cNvSpPr>
            <a:spLocks noGrp="1"/>
          </p:cNvSpPr>
          <p:nvPr>
            <p:ph type="dt" sz="half" idx="10"/>
          </p:nvPr>
        </p:nvSpPr>
        <p:spPr/>
        <p:txBody>
          <a:bodyPr/>
          <a:lstStyle/>
          <a:p>
            <a:fld id="{ED74DF49-8D84-435A-8C5F-5DE8A799A47A}" type="datetimeFigureOut">
              <a:rPr lang="uk-UA" smtClean="0"/>
              <a:t>20.01.2026</a:t>
            </a:fld>
            <a:endParaRPr lang="uk-UA"/>
          </a:p>
        </p:txBody>
      </p:sp>
      <p:sp>
        <p:nvSpPr>
          <p:cNvPr id="8" name="Місце для нижнього колонтитула 7">
            <a:extLst>
              <a:ext uri="{FF2B5EF4-FFF2-40B4-BE49-F238E27FC236}">
                <a16:creationId xmlns:a16="http://schemas.microsoft.com/office/drawing/2014/main" id="{DF40880F-1842-C356-3D7E-909DC862DF03}"/>
              </a:ext>
            </a:extLst>
          </p:cNvPr>
          <p:cNvSpPr>
            <a:spLocks noGrp="1"/>
          </p:cNvSpPr>
          <p:nvPr>
            <p:ph type="ftr" sz="quarter" idx="11"/>
          </p:nvPr>
        </p:nvSpPr>
        <p:spPr/>
        <p:txBody>
          <a:bodyPr/>
          <a:lstStyle/>
          <a:p>
            <a:endParaRPr lang="uk-UA"/>
          </a:p>
        </p:txBody>
      </p:sp>
      <p:sp>
        <p:nvSpPr>
          <p:cNvPr id="9" name="Місце для номера слайда 8">
            <a:extLst>
              <a:ext uri="{FF2B5EF4-FFF2-40B4-BE49-F238E27FC236}">
                <a16:creationId xmlns:a16="http://schemas.microsoft.com/office/drawing/2014/main" id="{86D7A99E-080B-BB91-3CBD-735BFEC2D548}"/>
              </a:ext>
            </a:extLst>
          </p:cNvPr>
          <p:cNvSpPr>
            <a:spLocks noGrp="1"/>
          </p:cNvSpPr>
          <p:nvPr>
            <p:ph type="sldNum" sz="quarter" idx="12"/>
          </p:nvPr>
        </p:nvSpPr>
        <p:spPr/>
        <p:txBody>
          <a:bodyPr/>
          <a:lstStyle/>
          <a:p>
            <a:fld id="{F9317AE1-5B01-48EC-BF4A-4D4520557B69}" type="slidenum">
              <a:rPr lang="uk-UA" smtClean="0"/>
              <a:t>‹№›</a:t>
            </a:fld>
            <a:endParaRPr lang="uk-UA"/>
          </a:p>
        </p:txBody>
      </p:sp>
    </p:spTree>
    <p:extLst>
      <p:ext uri="{BB962C8B-B14F-4D97-AF65-F5344CB8AC3E}">
        <p14:creationId xmlns:p14="http://schemas.microsoft.com/office/powerpoint/2010/main" val="32650968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2C7F2E-A8E0-10D9-640C-8AFB0DF018E6}"/>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дати 2">
            <a:extLst>
              <a:ext uri="{FF2B5EF4-FFF2-40B4-BE49-F238E27FC236}">
                <a16:creationId xmlns:a16="http://schemas.microsoft.com/office/drawing/2014/main" id="{C81977AC-E4E8-4665-C823-73872250C474}"/>
              </a:ext>
            </a:extLst>
          </p:cNvPr>
          <p:cNvSpPr>
            <a:spLocks noGrp="1"/>
          </p:cNvSpPr>
          <p:nvPr>
            <p:ph type="dt" sz="half" idx="10"/>
          </p:nvPr>
        </p:nvSpPr>
        <p:spPr/>
        <p:txBody>
          <a:bodyPr/>
          <a:lstStyle/>
          <a:p>
            <a:fld id="{ED74DF49-8D84-435A-8C5F-5DE8A799A47A}" type="datetimeFigureOut">
              <a:rPr lang="uk-UA" smtClean="0"/>
              <a:t>20.01.2026</a:t>
            </a:fld>
            <a:endParaRPr lang="uk-UA"/>
          </a:p>
        </p:txBody>
      </p:sp>
      <p:sp>
        <p:nvSpPr>
          <p:cNvPr id="4" name="Місце для нижнього колонтитула 3">
            <a:extLst>
              <a:ext uri="{FF2B5EF4-FFF2-40B4-BE49-F238E27FC236}">
                <a16:creationId xmlns:a16="http://schemas.microsoft.com/office/drawing/2014/main" id="{2489C433-7514-CBE0-596A-9ADF9AD8938F}"/>
              </a:ext>
            </a:extLst>
          </p:cNvPr>
          <p:cNvSpPr>
            <a:spLocks noGrp="1"/>
          </p:cNvSpPr>
          <p:nvPr>
            <p:ph type="ftr" sz="quarter" idx="11"/>
          </p:nvPr>
        </p:nvSpPr>
        <p:spPr/>
        <p:txBody>
          <a:bodyPr/>
          <a:lstStyle/>
          <a:p>
            <a:endParaRPr lang="uk-UA"/>
          </a:p>
        </p:txBody>
      </p:sp>
      <p:sp>
        <p:nvSpPr>
          <p:cNvPr id="5" name="Місце для номера слайда 4">
            <a:extLst>
              <a:ext uri="{FF2B5EF4-FFF2-40B4-BE49-F238E27FC236}">
                <a16:creationId xmlns:a16="http://schemas.microsoft.com/office/drawing/2014/main" id="{242876AF-7B21-4413-4DD2-9CDC82AF26C3}"/>
              </a:ext>
            </a:extLst>
          </p:cNvPr>
          <p:cNvSpPr>
            <a:spLocks noGrp="1"/>
          </p:cNvSpPr>
          <p:nvPr>
            <p:ph type="sldNum" sz="quarter" idx="12"/>
          </p:nvPr>
        </p:nvSpPr>
        <p:spPr/>
        <p:txBody>
          <a:bodyPr/>
          <a:lstStyle/>
          <a:p>
            <a:fld id="{F9317AE1-5B01-48EC-BF4A-4D4520557B69}" type="slidenum">
              <a:rPr lang="uk-UA" smtClean="0"/>
              <a:t>‹№›</a:t>
            </a:fld>
            <a:endParaRPr lang="uk-UA"/>
          </a:p>
        </p:txBody>
      </p:sp>
    </p:spTree>
    <p:extLst>
      <p:ext uri="{BB962C8B-B14F-4D97-AF65-F5344CB8AC3E}">
        <p14:creationId xmlns:p14="http://schemas.microsoft.com/office/powerpoint/2010/main" val="9005249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Місце для дати 1">
            <a:extLst>
              <a:ext uri="{FF2B5EF4-FFF2-40B4-BE49-F238E27FC236}">
                <a16:creationId xmlns:a16="http://schemas.microsoft.com/office/drawing/2014/main" id="{010CEA1E-E472-6D9D-3F5A-E84A98EDB9C9}"/>
              </a:ext>
            </a:extLst>
          </p:cNvPr>
          <p:cNvSpPr>
            <a:spLocks noGrp="1"/>
          </p:cNvSpPr>
          <p:nvPr>
            <p:ph type="dt" sz="half" idx="10"/>
          </p:nvPr>
        </p:nvSpPr>
        <p:spPr/>
        <p:txBody>
          <a:bodyPr/>
          <a:lstStyle/>
          <a:p>
            <a:fld id="{ED74DF49-8D84-435A-8C5F-5DE8A799A47A}" type="datetimeFigureOut">
              <a:rPr lang="uk-UA" smtClean="0"/>
              <a:t>20.01.2026</a:t>
            </a:fld>
            <a:endParaRPr lang="uk-UA"/>
          </a:p>
        </p:txBody>
      </p:sp>
      <p:sp>
        <p:nvSpPr>
          <p:cNvPr id="3" name="Місце для нижнього колонтитула 2">
            <a:extLst>
              <a:ext uri="{FF2B5EF4-FFF2-40B4-BE49-F238E27FC236}">
                <a16:creationId xmlns:a16="http://schemas.microsoft.com/office/drawing/2014/main" id="{730F196A-8E95-0FB8-138E-A66928C4350A}"/>
              </a:ext>
            </a:extLst>
          </p:cNvPr>
          <p:cNvSpPr>
            <a:spLocks noGrp="1"/>
          </p:cNvSpPr>
          <p:nvPr>
            <p:ph type="ftr" sz="quarter" idx="11"/>
          </p:nvPr>
        </p:nvSpPr>
        <p:spPr/>
        <p:txBody>
          <a:bodyPr/>
          <a:lstStyle/>
          <a:p>
            <a:endParaRPr lang="uk-UA"/>
          </a:p>
        </p:txBody>
      </p:sp>
      <p:sp>
        <p:nvSpPr>
          <p:cNvPr id="4" name="Місце для номера слайда 3">
            <a:extLst>
              <a:ext uri="{FF2B5EF4-FFF2-40B4-BE49-F238E27FC236}">
                <a16:creationId xmlns:a16="http://schemas.microsoft.com/office/drawing/2014/main" id="{2FBDD52F-AF30-F2B0-0440-924D1B999E3E}"/>
              </a:ext>
            </a:extLst>
          </p:cNvPr>
          <p:cNvSpPr>
            <a:spLocks noGrp="1"/>
          </p:cNvSpPr>
          <p:nvPr>
            <p:ph type="sldNum" sz="quarter" idx="12"/>
          </p:nvPr>
        </p:nvSpPr>
        <p:spPr/>
        <p:txBody>
          <a:bodyPr/>
          <a:lstStyle/>
          <a:p>
            <a:fld id="{F9317AE1-5B01-48EC-BF4A-4D4520557B69}" type="slidenum">
              <a:rPr lang="uk-UA" smtClean="0"/>
              <a:t>‹№›</a:t>
            </a:fld>
            <a:endParaRPr lang="uk-UA"/>
          </a:p>
        </p:txBody>
      </p:sp>
    </p:spTree>
    <p:extLst>
      <p:ext uri="{BB962C8B-B14F-4D97-AF65-F5344CB8AC3E}">
        <p14:creationId xmlns:p14="http://schemas.microsoft.com/office/powerpoint/2010/main" val="2303555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3E90E29-3919-F51E-8956-0E39E4561A39}"/>
              </a:ext>
            </a:extLst>
          </p:cNvPr>
          <p:cNvSpPr>
            <a:spLocks noGrp="1"/>
          </p:cNvSpPr>
          <p:nvPr>
            <p:ph type="title"/>
          </p:nvPr>
        </p:nvSpPr>
        <p:spPr>
          <a:xfrm>
            <a:off x="839788" y="457200"/>
            <a:ext cx="3932237" cy="1600200"/>
          </a:xfrm>
        </p:spPr>
        <p:txBody>
          <a:bodyPr anchor="b"/>
          <a:lstStyle>
            <a:lvl1pPr>
              <a:defRPr sz="3200"/>
            </a:lvl1pPr>
          </a:lstStyle>
          <a:p>
            <a:r>
              <a:rPr lang="uk-UA"/>
              <a:t>Клацніть, щоб редагувати стиль зразка заголовка</a:t>
            </a:r>
          </a:p>
        </p:txBody>
      </p:sp>
      <p:sp>
        <p:nvSpPr>
          <p:cNvPr id="3" name="Місце для вмісту 2">
            <a:extLst>
              <a:ext uri="{FF2B5EF4-FFF2-40B4-BE49-F238E27FC236}">
                <a16:creationId xmlns:a16="http://schemas.microsoft.com/office/drawing/2014/main" id="{9A490FFB-CE86-BFB4-36E2-72DC3A20617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тексту 3">
            <a:extLst>
              <a:ext uri="{FF2B5EF4-FFF2-40B4-BE49-F238E27FC236}">
                <a16:creationId xmlns:a16="http://schemas.microsoft.com/office/drawing/2014/main" id="{672E1248-517D-D420-623F-90FA2D6B551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Місце для дати 4">
            <a:extLst>
              <a:ext uri="{FF2B5EF4-FFF2-40B4-BE49-F238E27FC236}">
                <a16:creationId xmlns:a16="http://schemas.microsoft.com/office/drawing/2014/main" id="{2A6ADAD2-9714-EB09-FAC2-9A237261ADAC}"/>
              </a:ext>
            </a:extLst>
          </p:cNvPr>
          <p:cNvSpPr>
            <a:spLocks noGrp="1"/>
          </p:cNvSpPr>
          <p:nvPr>
            <p:ph type="dt" sz="half" idx="10"/>
          </p:nvPr>
        </p:nvSpPr>
        <p:spPr/>
        <p:txBody>
          <a:bodyPr/>
          <a:lstStyle/>
          <a:p>
            <a:fld id="{ED74DF49-8D84-435A-8C5F-5DE8A799A47A}" type="datetimeFigureOut">
              <a:rPr lang="uk-UA" smtClean="0"/>
              <a:t>20.01.2026</a:t>
            </a:fld>
            <a:endParaRPr lang="uk-UA"/>
          </a:p>
        </p:txBody>
      </p:sp>
      <p:sp>
        <p:nvSpPr>
          <p:cNvPr id="6" name="Місце для нижнього колонтитула 5">
            <a:extLst>
              <a:ext uri="{FF2B5EF4-FFF2-40B4-BE49-F238E27FC236}">
                <a16:creationId xmlns:a16="http://schemas.microsoft.com/office/drawing/2014/main" id="{BBA52582-F721-1C3E-A0AE-619BC8A4D1E9}"/>
              </a:ext>
            </a:extLst>
          </p:cNvPr>
          <p:cNvSpPr>
            <a:spLocks noGrp="1"/>
          </p:cNvSpPr>
          <p:nvPr>
            <p:ph type="ftr" sz="quarter" idx="11"/>
          </p:nvPr>
        </p:nvSpPr>
        <p:spPr/>
        <p:txBody>
          <a:bodyPr/>
          <a:lstStyle/>
          <a:p>
            <a:endParaRPr lang="uk-UA"/>
          </a:p>
        </p:txBody>
      </p:sp>
      <p:sp>
        <p:nvSpPr>
          <p:cNvPr id="7" name="Місце для номера слайда 6">
            <a:extLst>
              <a:ext uri="{FF2B5EF4-FFF2-40B4-BE49-F238E27FC236}">
                <a16:creationId xmlns:a16="http://schemas.microsoft.com/office/drawing/2014/main" id="{0081BC68-6D1B-FB41-B695-E4F73BD1B101}"/>
              </a:ext>
            </a:extLst>
          </p:cNvPr>
          <p:cNvSpPr>
            <a:spLocks noGrp="1"/>
          </p:cNvSpPr>
          <p:nvPr>
            <p:ph type="sldNum" sz="quarter" idx="12"/>
          </p:nvPr>
        </p:nvSpPr>
        <p:spPr/>
        <p:txBody>
          <a:bodyPr/>
          <a:lstStyle/>
          <a:p>
            <a:fld id="{F9317AE1-5B01-48EC-BF4A-4D4520557B69}" type="slidenum">
              <a:rPr lang="uk-UA" smtClean="0"/>
              <a:t>‹№›</a:t>
            </a:fld>
            <a:endParaRPr lang="uk-UA"/>
          </a:p>
        </p:txBody>
      </p:sp>
    </p:spTree>
    <p:extLst>
      <p:ext uri="{BB962C8B-B14F-4D97-AF65-F5344CB8AC3E}">
        <p14:creationId xmlns:p14="http://schemas.microsoft.com/office/powerpoint/2010/main" val="3389988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0B33592-29DE-8258-FD4D-2B9851CD1FE7}"/>
              </a:ext>
            </a:extLst>
          </p:cNvPr>
          <p:cNvSpPr>
            <a:spLocks noGrp="1"/>
          </p:cNvSpPr>
          <p:nvPr>
            <p:ph type="title"/>
          </p:nvPr>
        </p:nvSpPr>
        <p:spPr>
          <a:xfrm>
            <a:off x="839788" y="457200"/>
            <a:ext cx="3932237" cy="1600200"/>
          </a:xfrm>
        </p:spPr>
        <p:txBody>
          <a:bodyPr anchor="b"/>
          <a:lstStyle>
            <a:lvl1pPr>
              <a:defRPr sz="3200"/>
            </a:lvl1pPr>
          </a:lstStyle>
          <a:p>
            <a:r>
              <a:rPr lang="uk-UA"/>
              <a:t>Клацніть, щоб редагувати стиль зразка заголовка</a:t>
            </a:r>
          </a:p>
        </p:txBody>
      </p:sp>
      <p:sp>
        <p:nvSpPr>
          <p:cNvPr id="3" name="Місце для зображення 2">
            <a:extLst>
              <a:ext uri="{FF2B5EF4-FFF2-40B4-BE49-F238E27FC236}">
                <a16:creationId xmlns:a16="http://schemas.microsoft.com/office/drawing/2014/main" id="{CFB97CDE-FEF6-AA05-53C4-9660BCA6B8D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a:p>
        </p:txBody>
      </p:sp>
      <p:sp>
        <p:nvSpPr>
          <p:cNvPr id="4" name="Місце для тексту 3">
            <a:extLst>
              <a:ext uri="{FF2B5EF4-FFF2-40B4-BE49-F238E27FC236}">
                <a16:creationId xmlns:a16="http://schemas.microsoft.com/office/drawing/2014/main" id="{9ED6913D-CE1B-087C-AEBE-55B13C185A1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Місце для дати 4">
            <a:extLst>
              <a:ext uri="{FF2B5EF4-FFF2-40B4-BE49-F238E27FC236}">
                <a16:creationId xmlns:a16="http://schemas.microsoft.com/office/drawing/2014/main" id="{284C2C9A-4F6F-C86B-0E83-C0C2CD78F60A}"/>
              </a:ext>
            </a:extLst>
          </p:cNvPr>
          <p:cNvSpPr>
            <a:spLocks noGrp="1"/>
          </p:cNvSpPr>
          <p:nvPr>
            <p:ph type="dt" sz="half" idx="10"/>
          </p:nvPr>
        </p:nvSpPr>
        <p:spPr/>
        <p:txBody>
          <a:bodyPr/>
          <a:lstStyle/>
          <a:p>
            <a:fld id="{ED74DF49-8D84-435A-8C5F-5DE8A799A47A}" type="datetimeFigureOut">
              <a:rPr lang="uk-UA" smtClean="0"/>
              <a:t>20.01.2026</a:t>
            </a:fld>
            <a:endParaRPr lang="uk-UA"/>
          </a:p>
        </p:txBody>
      </p:sp>
      <p:sp>
        <p:nvSpPr>
          <p:cNvPr id="6" name="Місце для нижнього колонтитула 5">
            <a:extLst>
              <a:ext uri="{FF2B5EF4-FFF2-40B4-BE49-F238E27FC236}">
                <a16:creationId xmlns:a16="http://schemas.microsoft.com/office/drawing/2014/main" id="{486C4BC0-39CE-3B71-6514-120416B8D18F}"/>
              </a:ext>
            </a:extLst>
          </p:cNvPr>
          <p:cNvSpPr>
            <a:spLocks noGrp="1"/>
          </p:cNvSpPr>
          <p:nvPr>
            <p:ph type="ftr" sz="quarter" idx="11"/>
          </p:nvPr>
        </p:nvSpPr>
        <p:spPr/>
        <p:txBody>
          <a:bodyPr/>
          <a:lstStyle/>
          <a:p>
            <a:endParaRPr lang="uk-UA"/>
          </a:p>
        </p:txBody>
      </p:sp>
      <p:sp>
        <p:nvSpPr>
          <p:cNvPr id="7" name="Місце для номера слайда 6">
            <a:extLst>
              <a:ext uri="{FF2B5EF4-FFF2-40B4-BE49-F238E27FC236}">
                <a16:creationId xmlns:a16="http://schemas.microsoft.com/office/drawing/2014/main" id="{E6027B8D-9AAE-2DD2-BD54-C88F2830A2F7}"/>
              </a:ext>
            </a:extLst>
          </p:cNvPr>
          <p:cNvSpPr>
            <a:spLocks noGrp="1"/>
          </p:cNvSpPr>
          <p:nvPr>
            <p:ph type="sldNum" sz="quarter" idx="12"/>
          </p:nvPr>
        </p:nvSpPr>
        <p:spPr/>
        <p:txBody>
          <a:bodyPr/>
          <a:lstStyle/>
          <a:p>
            <a:fld id="{F9317AE1-5B01-48EC-BF4A-4D4520557B69}" type="slidenum">
              <a:rPr lang="uk-UA" smtClean="0"/>
              <a:t>‹№›</a:t>
            </a:fld>
            <a:endParaRPr lang="uk-UA"/>
          </a:p>
        </p:txBody>
      </p:sp>
    </p:spTree>
    <p:extLst>
      <p:ext uri="{BB962C8B-B14F-4D97-AF65-F5344CB8AC3E}">
        <p14:creationId xmlns:p14="http://schemas.microsoft.com/office/powerpoint/2010/main" val="36249954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8000" b="-8000"/>
          </a:stretch>
        </a:blipFill>
        <a:effectLst/>
      </p:bgPr>
    </p:bg>
    <p:spTree>
      <p:nvGrpSpPr>
        <p:cNvPr id="1" name=""/>
        <p:cNvGrpSpPr/>
        <p:nvPr/>
      </p:nvGrpSpPr>
      <p:grpSpPr>
        <a:xfrm>
          <a:off x="0" y="0"/>
          <a:ext cx="0" cy="0"/>
          <a:chOff x="0" y="0"/>
          <a:chExt cx="0" cy="0"/>
        </a:xfrm>
      </p:grpSpPr>
      <p:sp>
        <p:nvSpPr>
          <p:cNvPr id="2" name="Місце для заголовка 1">
            <a:extLst>
              <a:ext uri="{FF2B5EF4-FFF2-40B4-BE49-F238E27FC236}">
                <a16:creationId xmlns:a16="http://schemas.microsoft.com/office/drawing/2014/main" id="{62281F7D-4A8C-5E02-8EA6-B35A30B1FD8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uk-UA"/>
              <a:t>Клацніть, щоб редагувати стиль зразка заголовка</a:t>
            </a:r>
          </a:p>
        </p:txBody>
      </p:sp>
      <p:sp>
        <p:nvSpPr>
          <p:cNvPr id="3" name="Місце для тексту 2">
            <a:extLst>
              <a:ext uri="{FF2B5EF4-FFF2-40B4-BE49-F238E27FC236}">
                <a16:creationId xmlns:a16="http://schemas.microsoft.com/office/drawing/2014/main" id="{1412CAE4-EE49-FA65-59EE-4F05CC6F385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BCEB1337-348B-1F24-870E-E52CB73D820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D74DF49-8D84-435A-8C5F-5DE8A799A47A}" type="datetimeFigureOut">
              <a:rPr lang="uk-UA" smtClean="0"/>
              <a:t>20.01.2026</a:t>
            </a:fld>
            <a:endParaRPr lang="uk-UA"/>
          </a:p>
        </p:txBody>
      </p:sp>
      <p:sp>
        <p:nvSpPr>
          <p:cNvPr id="5" name="Місце для нижнього колонтитула 4">
            <a:extLst>
              <a:ext uri="{FF2B5EF4-FFF2-40B4-BE49-F238E27FC236}">
                <a16:creationId xmlns:a16="http://schemas.microsoft.com/office/drawing/2014/main" id="{2D88AD5C-387C-13D0-7D06-37F65549971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uk-UA"/>
          </a:p>
        </p:txBody>
      </p:sp>
      <p:sp>
        <p:nvSpPr>
          <p:cNvPr id="6" name="Місце для номера слайда 5">
            <a:extLst>
              <a:ext uri="{FF2B5EF4-FFF2-40B4-BE49-F238E27FC236}">
                <a16:creationId xmlns:a16="http://schemas.microsoft.com/office/drawing/2014/main" id="{19540EC2-37D4-C27A-70F0-02F151B6A88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9317AE1-5B01-48EC-BF4A-4D4520557B69}" type="slidenum">
              <a:rPr lang="uk-UA" smtClean="0"/>
              <a:t>‹№›</a:t>
            </a:fld>
            <a:endParaRPr lang="uk-UA"/>
          </a:p>
        </p:txBody>
      </p:sp>
    </p:spTree>
    <p:extLst>
      <p:ext uri="{BB962C8B-B14F-4D97-AF65-F5344CB8AC3E}">
        <p14:creationId xmlns:p14="http://schemas.microsoft.com/office/powerpoint/2010/main" val="30181106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D25F055-76BA-4C29-0325-E65602FE9E28}"/>
              </a:ext>
            </a:extLst>
          </p:cNvPr>
          <p:cNvSpPr txBox="1"/>
          <p:nvPr/>
        </p:nvSpPr>
        <p:spPr>
          <a:xfrm>
            <a:off x="854696" y="2696314"/>
            <a:ext cx="10482607" cy="646331"/>
          </a:xfrm>
          <a:prstGeom prst="rect">
            <a:avLst/>
          </a:prstGeom>
          <a:noFill/>
        </p:spPr>
        <p:txBody>
          <a:bodyPr wrap="square">
            <a:spAutoFit/>
          </a:bodyPr>
          <a:lstStyle/>
          <a:p>
            <a:r>
              <a:rPr lang="uk-UA" sz="1800" b="1" dirty="0">
                <a:effectLst/>
                <a:latin typeface="Times New Roman" panose="02020603050405020304" pitchFamily="18" charset="0"/>
                <a:ea typeface="Times New Roman" panose="02020603050405020304" pitchFamily="18" charset="0"/>
              </a:rPr>
              <a:t>Тема 4. Засади формування та реалізації антикорупційної політики: міжнародні стандарти та український досвід </a:t>
            </a:r>
            <a:endParaRPr lang="uk-UA" dirty="0"/>
          </a:p>
        </p:txBody>
      </p:sp>
    </p:spTree>
    <p:extLst>
      <p:ext uri="{BB962C8B-B14F-4D97-AF65-F5344CB8AC3E}">
        <p14:creationId xmlns:p14="http://schemas.microsoft.com/office/powerpoint/2010/main" val="21339961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BE3D831-FC08-C7D3-2886-9BE56F3C53AB}"/>
              </a:ext>
            </a:extLst>
          </p:cNvPr>
          <p:cNvSpPr txBox="1"/>
          <p:nvPr/>
        </p:nvSpPr>
        <p:spPr>
          <a:xfrm>
            <a:off x="744718" y="1673182"/>
            <a:ext cx="10501459" cy="2644314"/>
          </a:xfrm>
          <a:prstGeom prst="rect">
            <a:avLst/>
          </a:prstGeom>
          <a:noFill/>
        </p:spPr>
        <p:txBody>
          <a:bodyPr wrap="square">
            <a:spAutoFit/>
          </a:bodyPr>
          <a:lstStyle/>
          <a:p>
            <a:pPr algn="just">
              <a:lnSpc>
                <a:spcPts val="1655"/>
              </a:lnSpc>
              <a:spcBef>
                <a:spcPts val="2000"/>
              </a:spcBef>
              <a:buNone/>
              <a:tabLst>
                <a:tab pos="942975" algn="l"/>
              </a:tabLst>
            </a:pPr>
            <a:r>
              <a:rPr lang="uk-UA" sz="1800" dirty="0">
                <a:effectLst/>
                <a:latin typeface="Times New Roman" panose="02020603050405020304" pitchFamily="18" charset="0"/>
                <a:ea typeface="Times New Roman" panose="02020603050405020304" pitchFamily="18" charset="0"/>
              </a:rPr>
              <a:t>1. Пріоритети, шляхи та принципи реалізації державної антикорупційної політики у контексті міжнародних стандартів (ООН, Рада Європи, OECD).</a:t>
            </a:r>
          </a:p>
          <a:p>
            <a:pPr algn="just">
              <a:lnSpc>
                <a:spcPts val="1655"/>
              </a:lnSpc>
              <a:spcBef>
                <a:spcPts val="2000"/>
              </a:spcBef>
              <a:buNone/>
              <a:tabLst>
                <a:tab pos="942975" algn="l"/>
              </a:tabLst>
            </a:pPr>
            <a:r>
              <a:rPr lang="uk-UA" sz="1800" dirty="0">
                <a:effectLst/>
                <a:latin typeface="Times New Roman" panose="02020603050405020304" pitchFamily="18" charset="0"/>
                <a:ea typeface="Times New Roman" panose="02020603050405020304" pitchFamily="18" charset="0"/>
              </a:rPr>
              <a:t>2. Основні методи запобігання корупції, необхідність нових підходів до формування державної антикорупційної політики.</a:t>
            </a:r>
          </a:p>
          <a:p>
            <a:pPr algn="just">
              <a:lnSpc>
                <a:spcPts val="1655"/>
              </a:lnSpc>
              <a:spcBef>
                <a:spcPts val="2000"/>
              </a:spcBef>
              <a:buNone/>
              <a:tabLst>
                <a:tab pos="942975" algn="l"/>
              </a:tabLst>
            </a:pPr>
            <a:r>
              <a:rPr lang="uk-UA" sz="1800" dirty="0">
                <a:effectLst/>
                <a:latin typeface="Times New Roman" panose="02020603050405020304" pitchFamily="18" charset="0"/>
                <a:ea typeface="Times New Roman" panose="02020603050405020304" pitchFamily="18" charset="0"/>
              </a:rPr>
              <a:t>3. Антикорупційне законодавство в Україні у світлі міжнародних зобов’язань.</a:t>
            </a:r>
          </a:p>
          <a:p>
            <a:pPr algn="just">
              <a:lnSpc>
                <a:spcPts val="1655"/>
              </a:lnSpc>
              <a:spcBef>
                <a:spcPts val="2000"/>
              </a:spcBef>
              <a:buNone/>
              <a:tabLst>
                <a:tab pos="942975" algn="l"/>
              </a:tabLst>
            </a:pPr>
            <a:r>
              <a:rPr lang="uk-UA" sz="1800" dirty="0">
                <a:effectLst/>
                <a:latin typeface="Times New Roman" panose="02020603050405020304" pitchFamily="18" charset="0"/>
                <a:ea typeface="Times New Roman" panose="02020603050405020304" pitchFamily="18" charset="0"/>
              </a:rPr>
              <a:t>4. Виклики та перспективи адаптації української антикорупційної політики до міжнародних стандартів.</a:t>
            </a:r>
          </a:p>
          <a:p>
            <a:pPr algn="just">
              <a:lnSpc>
                <a:spcPts val="1655"/>
              </a:lnSpc>
              <a:spcBef>
                <a:spcPts val="2000"/>
              </a:spcBef>
              <a:buNone/>
              <a:tabLst>
                <a:tab pos="942975" algn="l"/>
              </a:tabLst>
            </a:pPr>
            <a:r>
              <a:rPr lang="uk-UA" sz="1800" dirty="0">
                <a:effectLst/>
                <a:latin typeface="Times New Roman" panose="02020603050405020304" pitchFamily="18" charset="0"/>
                <a:ea typeface="Times New Roman" panose="02020603050405020304" pitchFamily="18" charset="0"/>
              </a:rPr>
              <a:t> </a:t>
            </a:r>
          </a:p>
        </p:txBody>
      </p:sp>
    </p:spTree>
    <p:extLst>
      <p:ext uri="{BB962C8B-B14F-4D97-AF65-F5344CB8AC3E}">
        <p14:creationId xmlns:p14="http://schemas.microsoft.com/office/powerpoint/2010/main" val="24664841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2508E0F-D9DF-DE82-3A3B-38177FFBD2A3}"/>
              </a:ext>
            </a:extLst>
          </p:cNvPr>
          <p:cNvSpPr txBox="1"/>
          <p:nvPr/>
        </p:nvSpPr>
        <p:spPr>
          <a:xfrm>
            <a:off x="355076" y="212028"/>
            <a:ext cx="11481847" cy="532689"/>
          </a:xfrm>
          <a:prstGeom prst="rect">
            <a:avLst/>
          </a:prstGeom>
          <a:noFill/>
        </p:spPr>
        <p:txBody>
          <a:bodyPr wrap="square">
            <a:spAutoFit/>
          </a:bodyPr>
          <a:lstStyle/>
          <a:p>
            <a:pPr algn="just">
              <a:lnSpc>
                <a:spcPts val="1655"/>
              </a:lnSpc>
              <a:spcBef>
                <a:spcPts val="2000"/>
              </a:spcBef>
              <a:buNone/>
              <a:tabLst>
                <a:tab pos="942975" algn="l"/>
              </a:tabLst>
            </a:pPr>
            <a:r>
              <a:rPr lang="uk-UA" sz="1800" dirty="0">
                <a:effectLst/>
                <a:latin typeface="Times New Roman" panose="02020603050405020304" pitchFamily="18" charset="0"/>
                <a:ea typeface="Times New Roman" panose="02020603050405020304" pitchFamily="18" charset="0"/>
              </a:rPr>
              <a:t>1. Пріоритети, шляхи та принципи реалізації державної антикорупційної політики у контексті міжнародних стандартів (ООН, Рада Європи, OECD). </a:t>
            </a:r>
          </a:p>
        </p:txBody>
      </p:sp>
      <p:sp>
        <p:nvSpPr>
          <p:cNvPr id="5" name="TextBox 4">
            <a:extLst>
              <a:ext uri="{FF2B5EF4-FFF2-40B4-BE49-F238E27FC236}">
                <a16:creationId xmlns:a16="http://schemas.microsoft.com/office/drawing/2014/main" id="{BC1FB9C5-483F-76C3-9FCF-31B373774ECC}"/>
              </a:ext>
            </a:extLst>
          </p:cNvPr>
          <p:cNvSpPr txBox="1"/>
          <p:nvPr/>
        </p:nvSpPr>
        <p:spPr>
          <a:xfrm>
            <a:off x="226244" y="744717"/>
            <a:ext cx="11739512" cy="1477328"/>
          </a:xfrm>
          <a:prstGeom prst="rect">
            <a:avLst/>
          </a:prstGeom>
          <a:noFill/>
        </p:spPr>
        <p:txBody>
          <a:bodyPr wrap="square">
            <a:spAutoFit/>
          </a:bodyPr>
          <a:lstStyle/>
          <a:p>
            <a:pPr algn="just"/>
            <a:r>
              <a:rPr lang="uk-UA" dirty="0"/>
              <a:t>Державна антикорупційна політика України, адаптуючи міжнародні стандарти ООН, Ради Європи та ОЕСР, фокусується на прозорості, підзвітності та превенції через інституції як НАЗК, НАБУ, САП, вимагаючи нових підходів, що посилюють участь громадськості, електронні інструменти та </a:t>
            </a:r>
            <a:r>
              <a:rPr lang="uk-UA" dirty="0" err="1"/>
              <a:t>цифровізацію</a:t>
            </a:r>
            <a:r>
              <a:rPr lang="uk-UA" dirty="0"/>
              <a:t>, а виклики полягають у зміцненні незалежності, повноцінній імплементації та подоланні політичної волі, але перспективи лежать у євроінтеграції та посиленні верховенства права для досягнення європейського рівня доброчесності</a:t>
            </a:r>
            <a:r>
              <a:rPr lang="uk-UA" b="0" i="0" dirty="0">
                <a:solidFill>
                  <a:srgbClr val="E6E8F0"/>
                </a:solidFill>
                <a:effectLst/>
                <a:latin typeface="Google Sans"/>
              </a:rPr>
              <a:t>. </a:t>
            </a:r>
            <a:endParaRPr lang="uk-UA" dirty="0"/>
          </a:p>
        </p:txBody>
      </p:sp>
      <p:sp>
        <p:nvSpPr>
          <p:cNvPr id="8" name="TextBox 7">
            <a:extLst>
              <a:ext uri="{FF2B5EF4-FFF2-40B4-BE49-F238E27FC236}">
                <a16:creationId xmlns:a16="http://schemas.microsoft.com/office/drawing/2014/main" id="{8DC6AA34-8A8A-5C36-51B7-24EEF62060B8}"/>
              </a:ext>
            </a:extLst>
          </p:cNvPr>
          <p:cNvSpPr txBox="1"/>
          <p:nvPr/>
        </p:nvSpPr>
        <p:spPr>
          <a:xfrm>
            <a:off x="141402" y="2118350"/>
            <a:ext cx="11123628" cy="2031325"/>
          </a:xfrm>
          <a:prstGeom prst="rect">
            <a:avLst/>
          </a:prstGeom>
          <a:noFill/>
        </p:spPr>
        <p:txBody>
          <a:bodyPr wrap="square">
            <a:spAutoFit/>
          </a:bodyPr>
          <a:lstStyle/>
          <a:p>
            <a:pPr algn="just"/>
            <a:r>
              <a:rPr lang="uk-UA" dirty="0"/>
              <a:t>Пріоритети, Шляхи та Принципи (Міжнародний контекст):</a:t>
            </a:r>
          </a:p>
          <a:p>
            <a:pPr algn="just"/>
            <a:r>
              <a:rPr lang="uk-UA" dirty="0"/>
              <a:t>Пріоритетом є запобігання (превенція) корупції як основний метод (концепція “</a:t>
            </a:r>
            <a:r>
              <a:rPr lang="en-US" dirty="0"/>
              <a:t>corruption prevention”), </a:t>
            </a:r>
            <a:r>
              <a:rPr lang="uk-UA" dirty="0"/>
              <a:t>підзвітність влади, прозорість, захист викривачів, незалежність антикорупційних органів, цифровізація.</a:t>
            </a:r>
          </a:p>
          <a:p>
            <a:pPr algn="just"/>
            <a:r>
              <a:rPr lang="uk-UA" dirty="0"/>
              <a:t>Принципом є дотримання верховенства права, невідворотність відповідальності, співпраця держави та громадянського суспільства, цілісність та прозорість.</a:t>
            </a:r>
          </a:p>
          <a:p>
            <a:pPr algn="just"/>
            <a:r>
              <a:rPr lang="uk-UA" dirty="0"/>
              <a:t>Шляхи досягнення - комплексність (законодавство, інституції, освіта), цифровізація (електронні декларації, відкриті дані), участь громадян (громадський контроль), міжнародна співпраця. </a:t>
            </a:r>
          </a:p>
        </p:txBody>
      </p:sp>
      <p:sp>
        <p:nvSpPr>
          <p:cNvPr id="11" name="TextBox 10">
            <a:extLst>
              <a:ext uri="{FF2B5EF4-FFF2-40B4-BE49-F238E27FC236}">
                <a16:creationId xmlns:a16="http://schemas.microsoft.com/office/drawing/2014/main" id="{C29E21D9-01C8-AFEB-DB40-9ABD7D5C1A8C}"/>
              </a:ext>
            </a:extLst>
          </p:cNvPr>
          <p:cNvSpPr txBox="1"/>
          <p:nvPr/>
        </p:nvSpPr>
        <p:spPr>
          <a:xfrm>
            <a:off x="141402" y="4149675"/>
            <a:ext cx="5147035" cy="2585323"/>
          </a:xfrm>
          <a:prstGeom prst="rect">
            <a:avLst/>
          </a:prstGeom>
          <a:noFill/>
        </p:spPr>
        <p:txBody>
          <a:bodyPr wrap="square">
            <a:spAutoFit/>
          </a:bodyPr>
          <a:lstStyle/>
          <a:p>
            <a:r>
              <a:rPr lang="uk-UA" dirty="0"/>
              <a:t>Виклики:</a:t>
            </a:r>
          </a:p>
          <a:p>
            <a:r>
              <a:rPr lang="uk-UA" dirty="0"/>
              <a:t>Недостатня політична воля та тиск на антикорупційні органи.</a:t>
            </a:r>
          </a:p>
          <a:p>
            <a:r>
              <a:rPr lang="uk-UA" dirty="0"/>
              <a:t>Повільність судової реформи та ефективності покарання.</a:t>
            </a:r>
          </a:p>
          <a:p>
            <a:r>
              <a:rPr lang="uk-UA" dirty="0"/>
              <a:t>Недосконалість законодавства та його імплементації.</a:t>
            </a:r>
          </a:p>
          <a:p>
            <a:r>
              <a:rPr lang="uk-UA" dirty="0"/>
              <a:t>Залежність від зовнішнього фінансування та політичний вплив.</a:t>
            </a:r>
          </a:p>
        </p:txBody>
      </p:sp>
      <p:sp>
        <p:nvSpPr>
          <p:cNvPr id="13" name="TextBox 12">
            <a:extLst>
              <a:ext uri="{FF2B5EF4-FFF2-40B4-BE49-F238E27FC236}">
                <a16:creationId xmlns:a16="http://schemas.microsoft.com/office/drawing/2014/main" id="{968692F3-56BD-0497-44BD-517991A889ED}"/>
              </a:ext>
            </a:extLst>
          </p:cNvPr>
          <p:cNvSpPr txBox="1"/>
          <p:nvPr/>
        </p:nvSpPr>
        <p:spPr>
          <a:xfrm>
            <a:off x="5742495" y="4288174"/>
            <a:ext cx="6094428" cy="2308324"/>
          </a:xfrm>
          <a:prstGeom prst="rect">
            <a:avLst/>
          </a:prstGeom>
          <a:noFill/>
        </p:spPr>
        <p:txBody>
          <a:bodyPr wrap="square">
            <a:spAutoFit/>
          </a:bodyPr>
          <a:lstStyle/>
          <a:p>
            <a:r>
              <a:rPr lang="uk-UA" dirty="0"/>
              <a:t>Перспективи:</a:t>
            </a:r>
          </a:p>
          <a:p>
            <a:r>
              <a:rPr lang="uk-UA" dirty="0"/>
              <a:t>Подальша гармонізація законодавства з ЄС (в рамках євроінтеграції).</a:t>
            </a:r>
          </a:p>
          <a:p>
            <a:r>
              <a:rPr lang="uk-UA" dirty="0"/>
              <a:t>Посилення інституційної спроможності антикорупційних органів.</a:t>
            </a:r>
          </a:p>
          <a:p>
            <a:r>
              <a:rPr lang="uk-UA" dirty="0"/>
              <a:t>Зростання ролі громадянського суспільства та ЗМІ.</a:t>
            </a:r>
          </a:p>
          <a:p>
            <a:r>
              <a:rPr lang="uk-UA" dirty="0"/>
              <a:t>Запровадження цілісних цифрових рішень в управлінні державою.</a:t>
            </a:r>
          </a:p>
        </p:txBody>
      </p:sp>
    </p:spTree>
    <p:extLst>
      <p:ext uri="{BB962C8B-B14F-4D97-AF65-F5344CB8AC3E}">
        <p14:creationId xmlns:p14="http://schemas.microsoft.com/office/powerpoint/2010/main" val="3245097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FA3A384-3C3E-D349-D892-88575B011131}"/>
              </a:ext>
            </a:extLst>
          </p:cNvPr>
          <p:cNvSpPr txBox="1"/>
          <p:nvPr/>
        </p:nvSpPr>
        <p:spPr>
          <a:xfrm>
            <a:off x="546754" y="132223"/>
            <a:ext cx="11736371" cy="646331"/>
          </a:xfrm>
          <a:prstGeom prst="rect">
            <a:avLst/>
          </a:prstGeom>
          <a:noFill/>
        </p:spPr>
        <p:txBody>
          <a:bodyPr wrap="square">
            <a:spAutoFit/>
          </a:bodyPr>
          <a:lstStyle/>
          <a:p>
            <a:r>
              <a:rPr lang="uk-UA" sz="1800" dirty="0">
                <a:effectLst/>
                <a:latin typeface="Times New Roman" panose="02020603050405020304" pitchFamily="18" charset="0"/>
                <a:ea typeface="Times New Roman" panose="02020603050405020304" pitchFamily="18" charset="0"/>
              </a:rPr>
              <a:t>2. Основні методи запобігання корупції, необхідність нових підходів до формування державної антикорупційної політики</a:t>
            </a:r>
            <a:endParaRPr lang="uk-UA" dirty="0"/>
          </a:p>
        </p:txBody>
      </p:sp>
      <p:sp>
        <p:nvSpPr>
          <p:cNvPr id="5" name="TextBox 4">
            <a:extLst>
              <a:ext uri="{FF2B5EF4-FFF2-40B4-BE49-F238E27FC236}">
                <a16:creationId xmlns:a16="http://schemas.microsoft.com/office/drawing/2014/main" id="{38DA47D6-B520-8BA6-EBB9-3A89C8AAEBC4}"/>
              </a:ext>
            </a:extLst>
          </p:cNvPr>
          <p:cNvSpPr txBox="1"/>
          <p:nvPr/>
        </p:nvSpPr>
        <p:spPr>
          <a:xfrm>
            <a:off x="384143" y="971981"/>
            <a:ext cx="10899742" cy="4247317"/>
          </a:xfrm>
          <a:prstGeom prst="rect">
            <a:avLst/>
          </a:prstGeom>
          <a:noFill/>
        </p:spPr>
        <p:txBody>
          <a:bodyPr wrap="square">
            <a:spAutoFit/>
          </a:bodyPr>
          <a:lstStyle/>
          <a:p>
            <a:pPr algn="just"/>
            <a:r>
              <a:rPr lang="uk-UA" dirty="0"/>
              <a:t>Боротьба з корупцією передбачає пов’язування з комплексним здійсненням правових, політичних, організаційних, технічних і фінансових заходів, що забезпечують розвиток необхідних механізмів, реалізація яких дасть змогу створити серйозні передумови для докорінної зміни ситуації у сфері протидії масштабним проявам корупції. Як превентивні заходи протидії корупції на державній службі, що належать до організаційних методів, слід виділити такі: </a:t>
            </a:r>
          </a:p>
          <a:p>
            <a:pPr algn="just"/>
            <a:r>
              <a:rPr lang="uk-UA" dirty="0"/>
              <a:t>а) обов’язок державних службовців повідомляти представника наймача (роботодавця), органи прокуратури або інші державні органи про всі випадки звернення до нього будь-яких осіб із метою схиляння його до вчинення корупційних правопорушень. Порядок такого повідомлення, перелік відомостей, що містяться в повідомленнях, організація перевірки цих відомостей і порядок реєстрації повідомлень визначаються представником наймача (роботодавцем); </a:t>
            </a:r>
          </a:p>
          <a:p>
            <a:pPr algn="just"/>
            <a:r>
              <a:rPr lang="uk-UA" dirty="0"/>
              <a:t>б) обов’язок державного службовця в письмовій формі повідомити свого безпосереднього начальника про виниклий конфлікт інтересів або про можливість його виникнення, як тільки йому стане про це відомо; </a:t>
            </a:r>
          </a:p>
          <a:p>
            <a:pPr algn="just"/>
            <a:r>
              <a:rPr lang="uk-UA" dirty="0"/>
              <a:t>в) обов’язок представника наймача, якщо йому стало відомо про виникнення в державного службовця особистої зацікавленості, яка призводить або може призвести до конфлікту інтересів, вжити заходів щодо запобігання або врегулювання конфлікту інтересів. </a:t>
            </a:r>
          </a:p>
        </p:txBody>
      </p:sp>
    </p:spTree>
    <p:extLst>
      <p:ext uri="{BB962C8B-B14F-4D97-AF65-F5344CB8AC3E}">
        <p14:creationId xmlns:p14="http://schemas.microsoft.com/office/powerpoint/2010/main" val="19864754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D8F030B-F68D-774E-7A8E-ABC6FBEBBEAD}"/>
              </a:ext>
            </a:extLst>
          </p:cNvPr>
          <p:cNvSpPr txBox="1"/>
          <p:nvPr/>
        </p:nvSpPr>
        <p:spPr>
          <a:xfrm>
            <a:off x="81699" y="67727"/>
            <a:ext cx="12028602" cy="3693319"/>
          </a:xfrm>
          <a:prstGeom prst="rect">
            <a:avLst/>
          </a:prstGeom>
          <a:noFill/>
        </p:spPr>
        <p:txBody>
          <a:bodyPr wrap="square">
            <a:spAutoFit/>
          </a:bodyPr>
          <a:lstStyle/>
          <a:p>
            <a:pPr algn="just"/>
            <a:r>
              <a:rPr lang="uk-UA" dirty="0"/>
              <a:t>Більшість методів, що позитивно зарекомендували себе, відносяться до внутрішніх або зовнішніх механізмів нагляду. Внутрішній контроль передбачає внутрішні механізми і стимули, що існують в самому </a:t>
            </a:r>
            <a:r>
              <a:rPr lang="uk-UA" dirty="0" err="1"/>
              <a:t>апараті</a:t>
            </a:r>
            <a:r>
              <a:rPr lang="uk-UA" dirty="0"/>
              <a:t> управління: ясні стандарти виконання посадовими особами своїх обов’язків і суворий нагляд над кожним службовцем. З метою забезпечення нагляду часто виділяють особливі управління, які функціонують </a:t>
            </a:r>
            <a:r>
              <a:rPr lang="uk-UA" dirty="0" err="1"/>
              <a:t>автономно</a:t>
            </a:r>
            <a:r>
              <a:rPr lang="uk-UA" dirty="0"/>
              <a:t>. Наприклад, правоохоронні органи часто підкоряються главі виконавчої влади, так само як і бюрократичний апарат, проте при цьому зберігають значну незалежність. </a:t>
            </a:r>
          </a:p>
          <a:p>
            <a:pPr algn="just"/>
            <a:r>
              <a:rPr lang="uk-UA" dirty="0"/>
              <a:t>Внутрішній контроль був основним способом боротьби з корупцією в монархіях періоду абсолютизму і досі зберігає високу ефективність. Зокрема, Макіавеллі вважав, що в монархіях, «правлячих за допомогою слуг», корупція менш небезпечна, оскільки всі «слуги» зобов’язані милостям государя і їх важче підкуповувати. Зовнішній контроль – це механізми, які мають високий ступінь незалежності від виконавчої влади. Незалежна судова система, при якій бюрократ, що порушив закон, може бути легко і ефективно визнаний винним, різко знижує потенційну привабливість корупції. Одними з найефективніших інструментів контролю над корупцією бюрократичного апарату є свобода слова і ЗМІ.</a:t>
            </a:r>
          </a:p>
        </p:txBody>
      </p:sp>
    </p:spTree>
    <p:extLst>
      <p:ext uri="{BB962C8B-B14F-4D97-AF65-F5344CB8AC3E}">
        <p14:creationId xmlns:p14="http://schemas.microsoft.com/office/powerpoint/2010/main" val="37806862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7A48E69-999C-B925-8882-82AB0B8A5775}"/>
              </a:ext>
            </a:extLst>
          </p:cNvPr>
          <p:cNvSpPr txBox="1"/>
          <p:nvPr/>
        </p:nvSpPr>
        <p:spPr>
          <a:xfrm>
            <a:off x="1923068" y="112896"/>
            <a:ext cx="8613742" cy="310341"/>
          </a:xfrm>
          <a:prstGeom prst="rect">
            <a:avLst/>
          </a:prstGeom>
          <a:noFill/>
        </p:spPr>
        <p:txBody>
          <a:bodyPr wrap="square">
            <a:spAutoFit/>
          </a:bodyPr>
          <a:lstStyle/>
          <a:p>
            <a:pPr algn="just">
              <a:lnSpc>
                <a:spcPts val="1655"/>
              </a:lnSpc>
              <a:spcBef>
                <a:spcPts val="2000"/>
              </a:spcBef>
              <a:buNone/>
              <a:tabLst>
                <a:tab pos="942975" algn="l"/>
              </a:tabLst>
            </a:pPr>
            <a:r>
              <a:rPr lang="uk-UA" sz="1800" dirty="0">
                <a:effectLst/>
                <a:latin typeface="Times New Roman" panose="02020603050405020304" pitchFamily="18" charset="0"/>
                <a:ea typeface="Times New Roman" panose="02020603050405020304" pitchFamily="18" charset="0"/>
              </a:rPr>
              <a:t>3. Антикорупційне законодавство в Україні у світлі міжнародних зобов’язань.</a:t>
            </a:r>
          </a:p>
        </p:txBody>
      </p:sp>
      <p:sp>
        <p:nvSpPr>
          <p:cNvPr id="5" name="TextBox 4">
            <a:extLst>
              <a:ext uri="{FF2B5EF4-FFF2-40B4-BE49-F238E27FC236}">
                <a16:creationId xmlns:a16="http://schemas.microsoft.com/office/drawing/2014/main" id="{7CDB37D4-9C6E-F1F1-181D-527B36EEC0DF}"/>
              </a:ext>
            </a:extLst>
          </p:cNvPr>
          <p:cNvSpPr txBox="1"/>
          <p:nvPr/>
        </p:nvSpPr>
        <p:spPr>
          <a:xfrm>
            <a:off x="96625" y="310614"/>
            <a:ext cx="11734014" cy="6109365"/>
          </a:xfrm>
          <a:prstGeom prst="rect">
            <a:avLst/>
          </a:prstGeom>
          <a:noFill/>
        </p:spPr>
        <p:txBody>
          <a:bodyPr wrap="square">
            <a:spAutoFit/>
          </a:bodyPr>
          <a:lstStyle/>
          <a:p>
            <a:pPr algn="just"/>
            <a:r>
              <a:rPr lang="uk-UA" sz="1700" dirty="0"/>
              <a:t>Вивчаючи особливості наближення законодавства України до ЄС після укладання Угоди про асоціацію, вчені вказують на два основні законодавчі треки, за якими відбуваються законодавчі зміни: перегляд та внесення змін до чинних нормативних актів, які повністю або частково охоплюються сферою </a:t>
            </a:r>
            <a:r>
              <a:rPr lang="uk-UA" sz="1700" dirty="0" err="1"/>
              <a:t>антико</a:t>
            </a:r>
            <a:r>
              <a:rPr lang="ru-RU" sz="1700" dirty="0" err="1"/>
              <a:t>рупції</a:t>
            </a:r>
            <a:r>
              <a:rPr lang="ru-RU" sz="1700" dirty="0"/>
              <a:t>, та </a:t>
            </a:r>
            <a:r>
              <a:rPr lang="ru-RU" sz="1700" dirty="0" err="1"/>
              <a:t>розроблення</a:t>
            </a:r>
            <a:r>
              <a:rPr lang="ru-RU" sz="1700" dirty="0"/>
              <a:t> </a:t>
            </a:r>
            <a:r>
              <a:rPr lang="ru-RU" sz="1700" dirty="0" err="1"/>
              <a:t>нових</a:t>
            </a:r>
            <a:r>
              <a:rPr lang="ru-RU" sz="1700" dirty="0"/>
              <a:t> </a:t>
            </a:r>
            <a:r>
              <a:rPr lang="ru-RU" sz="1700" dirty="0" err="1"/>
              <a:t>актів</a:t>
            </a:r>
            <a:r>
              <a:rPr lang="ru-RU" sz="1700" dirty="0"/>
              <a:t> .</a:t>
            </a:r>
          </a:p>
          <a:p>
            <a:pPr algn="just"/>
            <a:r>
              <a:rPr lang="uk-UA" sz="1700" dirty="0"/>
              <a:t>Доцільно виділити ще третю групу законодавчих змін, які відбулися у формі відновлення дії механізмів, які стосуються протидії та боротьби із корупцією. </a:t>
            </a:r>
          </a:p>
          <a:p>
            <a:pPr algn="just"/>
            <a:r>
              <a:rPr lang="uk-UA" sz="1700" dirty="0"/>
              <a:t>Зокрема, пакет антикорупційних новацій передбачав внесення змін до законів України «Про запобігання корупції», «Про прокуратуру», «Про державну службу», «Про державну реєстрацію юридичних осіб та фізичних </a:t>
            </a:r>
            <a:r>
              <a:rPr lang="uk-UA" sz="1700" dirty="0" err="1"/>
              <a:t>осібпідприємців</a:t>
            </a:r>
            <a:r>
              <a:rPr lang="uk-UA" sz="1700" dirty="0"/>
              <a:t>», Кодексу України про адміністративні правопорушення, Цивільного кодексу, а також Кримінального процесуального кодексу України. Крім того, важливими законодавчими змінами стала криміналізація корупційних діянь та посилення кримінальної відповідальності шляхом розширення суб’єктного складу вчинення корупційних кримінальних правопорушень за рахунок юридичних осіб та запровадження процедури конфіскації майна.</a:t>
            </a:r>
          </a:p>
          <a:p>
            <a:pPr algn="just"/>
            <a:r>
              <a:rPr lang="uk-UA" sz="1700" dirty="0"/>
              <a:t>У рамках другого треку було прийнято спеціальні законодавчі акти та планів заходів, спрямовані на виконання антикорупційної стратегії. Ключовим актом став Закон України «Про запобігання корупції» 2014 р., який визначив правові та організаційні засади функціонування системи запобігання корупції, зміст та порядок застосування превентивних антикорупційних механізмів та правила щодо усунення наслідків корупційних правопорушень. </a:t>
            </a:r>
          </a:p>
          <a:p>
            <a:pPr algn="just"/>
            <a:r>
              <a:rPr lang="ru-RU" sz="1700" dirty="0" err="1"/>
              <a:t>Новації</a:t>
            </a:r>
            <a:r>
              <a:rPr lang="ru-RU" sz="1700" dirty="0"/>
              <a:t> </a:t>
            </a:r>
            <a:r>
              <a:rPr lang="ru-RU" sz="1700" dirty="0" err="1"/>
              <a:t>стосувалися</a:t>
            </a:r>
            <a:r>
              <a:rPr lang="ru-RU" sz="1700" dirty="0"/>
              <a:t> також </a:t>
            </a:r>
            <a:r>
              <a:rPr lang="ru-RU" sz="1700" dirty="0" err="1"/>
              <a:t>створення</a:t>
            </a:r>
            <a:r>
              <a:rPr lang="ru-RU" sz="1700" dirty="0"/>
              <a:t> </a:t>
            </a:r>
            <a:r>
              <a:rPr lang="ru-RU" sz="1700" dirty="0" err="1"/>
              <a:t>мережі</a:t>
            </a:r>
            <a:r>
              <a:rPr lang="ru-RU" sz="1700" dirty="0"/>
              <a:t> </a:t>
            </a:r>
            <a:r>
              <a:rPr lang="ru-RU" sz="1700" dirty="0" err="1"/>
              <a:t>спеціалізованих</a:t>
            </a:r>
            <a:r>
              <a:rPr lang="ru-RU" sz="1700" dirty="0"/>
              <a:t> </a:t>
            </a:r>
            <a:r>
              <a:rPr lang="ru-RU" sz="1700" dirty="0" err="1"/>
              <a:t>антикорупційних</a:t>
            </a:r>
            <a:r>
              <a:rPr lang="ru-RU" sz="1700" dirty="0"/>
              <a:t> </a:t>
            </a:r>
            <a:r>
              <a:rPr lang="ru-RU" sz="1700" dirty="0" err="1"/>
              <a:t>органів</a:t>
            </a:r>
            <a:r>
              <a:rPr lang="ru-RU" sz="1700" dirty="0"/>
              <a:t> у 2015 р., </a:t>
            </a:r>
            <a:r>
              <a:rPr lang="ru-RU" sz="1700" dirty="0" err="1"/>
              <a:t>що</a:t>
            </a:r>
            <a:r>
              <a:rPr lang="ru-RU" sz="1700" dirty="0"/>
              <a:t> </a:t>
            </a:r>
            <a:r>
              <a:rPr lang="ru-RU" sz="1700" dirty="0" err="1"/>
              <a:t>відбулося</a:t>
            </a:r>
            <a:r>
              <a:rPr lang="ru-RU" sz="1700" dirty="0"/>
              <a:t> за </a:t>
            </a:r>
            <a:r>
              <a:rPr lang="ru-RU" sz="1700" dirty="0" err="1"/>
              <a:t>підтримки</a:t>
            </a:r>
            <a:r>
              <a:rPr lang="ru-RU" sz="1700" dirty="0"/>
              <a:t> </a:t>
            </a:r>
            <a:r>
              <a:rPr lang="ru-RU" sz="1700" dirty="0" err="1"/>
              <a:t>Консультативної</a:t>
            </a:r>
            <a:r>
              <a:rPr lang="ru-RU" sz="1700" dirty="0"/>
              <a:t> </a:t>
            </a:r>
            <a:r>
              <a:rPr lang="ru-RU" sz="1700" dirty="0" err="1"/>
              <a:t>місії</a:t>
            </a:r>
            <a:r>
              <a:rPr lang="ru-RU" sz="1700" dirty="0"/>
              <a:t> ЄС в </a:t>
            </a:r>
            <a:r>
              <a:rPr lang="ru-RU" sz="1700" dirty="0" err="1"/>
              <a:t>Україні</a:t>
            </a:r>
            <a:r>
              <a:rPr lang="ru-RU" sz="1700" dirty="0"/>
              <a:t>, яка надавала </a:t>
            </a:r>
            <a:r>
              <a:rPr lang="ru-RU" sz="1700" dirty="0" err="1"/>
              <a:t>стратегічну</a:t>
            </a:r>
            <a:r>
              <a:rPr lang="ru-RU" sz="1700" dirty="0"/>
              <a:t> </a:t>
            </a:r>
            <a:r>
              <a:rPr lang="ru-RU" sz="1700" dirty="0" err="1"/>
              <a:t>практичну</a:t>
            </a:r>
            <a:r>
              <a:rPr lang="ru-RU" sz="1700" dirty="0"/>
              <a:t> </a:t>
            </a:r>
            <a:r>
              <a:rPr lang="ru-RU" sz="1700" dirty="0" err="1"/>
              <a:t>допомогу</a:t>
            </a:r>
            <a:r>
              <a:rPr lang="ru-RU" sz="1700" dirty="0"/>
              <a:t> у </a:t>
            </a:r>
            <a:r>
              <a:rPr lang="ru-RU" sz="1700" dirty="0" err="1"/>
              <a:t>проведенні</a:t>
            </a:r>
            <a:r>
              <a:rPr lang="ru-RU" sz="1700" dirty="0"/>
              <a:t> реформ </a:t>
            </a:r>
            <a:r>
              <a:rPr lang="ru-RU" sz="1700" dirty="0" err="1"/>
              <a:t>згідно</a:t>
            </a:r>
            <a:r>
              <a:rPr lang="ru-RU" sz="1700" dirty="0"/>
              <a:t> з </a:t>
            </a:r>
            <a:r>
              <a:rPr lang="ru-RU" sz="1700" dirty="0" err="1"/>
              <a:t>європейськими</a:t>
            </a:r>
            <a:r>
              <a:rPr lang="ru-RU" sz="1700" dirty="0"/>
              <a:t> стандартами. </a:t>
            </a:r>
            <a:r>
              <a:rPr lang="ru-RU" sz="1700" dirty="0" err="1"/>
              <a:t>Зокрема</a:t>
            </a:r>
            <a:r>
              <a:rPr lang="ru-RU" sz="1700" dirty="0"/>
              <a:t>, </a:t>
            </a:r>
            <a:r>
              <a:rPr lang="ru-RU" sz="1700" dirty="0" err="1"/>
              <a:t>йдеться</a:t>
            </a:r>
            <a:r>
              <a:rPr lang="ru-RU" sz="1700" dirty="0"/>
              <a:t> про </a:t>
            </a:r>
            <a:r>
              <a:rPr lang="ru-RU" sz="1700" dirty="0" err="1"/>
              <a:t>Національне</a:t>
            </a:r>
            <a:r>
              <a:rPr lang="ru-RU" sz="1700" dirty="0"/>
              <a:t> агентство з </a:t>
            </a:r>
            <a:r>
              <a:rPr lang="ru-RU" sz="1700" dirty="0" err="1"/>
              <a:t>питань</a:t>
            </a:r>
            <a:r>
              <a:rPr lang="ru-RU" sz="1700" dirty="0"/>
              <a:t> </a:t>
            </a:r>
            <a:r>
              <a:rPr lang="ru-RU" sz="1700" dirty="0" err="1"/>
              <a:t>запобігання</a:t>
            </a:r>
            <a:r>
              <a:rPr lang="ru-RU" sz="1700" dirty="0"/>
              <a:t> </a:t>
            </a:r>
            <a:r>
              <a:rPr lang="ru-RU" sz="1700" dirty="0" err="1"/>
              <a:t>корупції</a:t>
            </a:r>
            <a:r>
              <a:rPr lang="ru-RU" sz="1700" dirty="0"/>
              <a:t> (НАЗК), </a:t>
            </a:r>
            <a:r>
              <a:rPr lang="ru-RU" sz="1700" dirty="0" err="1"/>
              <a:t>Національне</a:t>
            </a:r>
            <a:r>
              <a:rPr lang="ru-RU" sz="1700" dirty="0"/>
              <a:t> </a:t>
            </a:r>
            <a:r>
              <a:rPr lang="ru-RU" sz="1700" dirty="0" err="1"/>
              <a:t>антикорупційне</a:t>
            </a:r>
            <a:r>
              <a:rPr lang="ru-RU" sz="1700" dirty="0"/>
              <a:t> бюро </a:t>
            </a:r>
            <a:r>
              <a:rPr lang="ru-RU" sz="1700" dirty="0" err="1"/>
              <a:t>України</a:t>
            </a:r>
            <a:r>
              <a:rPr lang="ru-RU" sz="1700" dirty="0"/>
              <a:t> (НАБУ), </a:t>
            </a:r>
            <a:r>
              <a:rPr lang="ru-RU" sz="1700" dirty="0" err="1"/>
              <a:t>Спеціалізовану</a:t>
            </a:r>
            <a:r>
              <a:rPr lang="ru-RU" sz="1700" dirty="0"/>
              <a:t> </a:t>
            </a:r>
            <a:r>
              <a:rPr lang="ru-RU" sz="1700" dirty="0" err="1"/>
              <a:t>антикорупційну</a:t>
            </a:r>
            <a:r>
              <a:rPr lang="ru-RU" sz="1700" dirty="0"/>
              <a:t> прокуратуру (САП) та </a:t>
            </a:r>
            <a:r>
              <a:rPr lang="ru-RU" sz="1700" dirty="0" err="1"/>
              <a:t>Національне</a:t>
            </a:r>
            <a:r>
              <a:rPr lang="ru-RU" sz="1700" dirty="0"/>
              <a:t> агентство </a:t>
            </a:r>
            <a:r>
              <a:rPr lang="ru-RU" sz="1700" dirty="0" err="1"/>
              <a:t>України</a:t>
            </a:r>
            <a:r>
              <a:rPr lang="ru-RU" sz="1700" dirty="0"/>
              <a:t> з </a:t>
            </a:r>
            <a:r>
              <a:rPr lang="ru-RU" sz="1700" dirty="0" err="1"/>
              <a:t>питань</a:t>
            </a:r>
            <a:r>
              <a:rPr lang="ru-RU" sz="1700" dirty="0"/>
              <a:t> </a:t>
            </a:r>
            <a:r>
              <a:rPr lang="ru-RU" sz="1700" dirty="0" err="1"/>
              <a:t>виявлення</a:t>
            </a:r>
            <a:r>
              <a:rPr lang="ru-RU" sz="1700" dirty="0"/>
              <a:t>, </a:t>
            </a:r>
            <a:r>
              <a:rPr lang="ru-RU" sz="1700" dirty="0" err="1"/>
              <a:t>розшуку</a:t>
            </a:r>
            <a:r>
              <a:rPr lang="ru-RU" sz="1700" dirty="0"/>
              <a:t> та </a:t>
            </a:r>
            <a:r>
              <a:rPr lang="ru-RU" sz="1700" dirty="0" err="1"/>
              <a:t>управління</a:t>
            </a:r>
            <a:r>
              <a:rPr lang="ru-RU" sz="1700" dirty="0"/>
              <a:t> активами, </a:t>
            </a:r>
            <a:r>
              <a:rPr lang="ru-RU" sz="1700" dirty="0" err="1"/>
              <a:t>одержаними</a:t>
            </a:r>
            <a:r>
              <a:rPr lang="ru-RU" sz="1700" dirty="0"/>
              <a:t> </a:t>
            </a:r>
            <a:r>
              <a:rPr lang="ru-RU" sz="1700" dirty="0" err="1"/>
              <a:t>від</a:t>
            </a:r>
            <a:r>
              <a:rPr lang="ru-RU" sz="1700" dirty="0"/>
              <a:t> </a:t>
            </a:r>
            <a:r>
              <a:rPr lang="ru-RU" sz="1700" dirty="0" err="1"/>
              <a:t>корупційних</a:t>
            </a:r>
            <a:r>
              <a:rPr lang="ru-RU" sz="1700" dirty="0"/>
              <a:t> та </a:t>
            </a:r>
            <a:r>
              <a:rPr lang="ru-RU" sz="1700" dirty="0" err="1"/>
              <a:t>інших</a:t>
            </a:r>
            <a:r>
              <a:rPr lang="ru-RU" sz="1700" dirty="0"/>
              <a:t> </a:t>
            </a:r>
            <a:r>
              <a:rPr lang="ru-RU" sz="1700" dirty="0" err="1"/>
              <a:t>злочинів</a:t>
            </a:r>
            <a:r>
              <a:rPr lang="ru-RU" sz="1700" dirty="0"/>
              <a:t> (Агентство з </a:t>
            </a:r>
            <a:r>
              <a:rPr lang="ru-RU" sz="1700" dirty="0" err="1"/>
              <a:t>розшуку</a:t>
            </a:r>
            <a:r>
              <a:rPr lang="ru-RU" sz="1700" dirty="0"/>
              <a:t> та менеджменту </a:t>
            </a:r>
            <a:r>
              <a:rPr lang="ru-RU" sz="1700" dirty="0" err="1"/>
              <a:t>активів</a:t>
            </a:r>
            <a:r>
              <a:rPr lang="ru-RU" sz="1700" dirty="0"/>
              <a:t>, АРМА). </a:t>
            </a:r>
            <a:r>
              <a:rPr lang="ru-RU" sz="1700" dirty="0" err="1"/>
              <a:t>Принагідно</a:t>
            </a:r>
            <a:r>
              <a:rPr lang="ru-RU" sz="1700" dirty="0"/>
              <a:t> </a:t>
            </a:r>
            <a:r>
              <a:rPr lang="ru-RU" sz="1700" dirty="0" err="1"/>
              <a:t>зазначимо</a:t>
            </a:r>
            <a:r>
              <a:rPr lang="ru-RU" sz="1700" dirty="0"/>
              <a:t>, </a:t>
            </a:r>
            <a:r>
              <a:rPr lang="ru-RU" sz="1700" dirty="0" err="1"/>
              <a:t>що</a:t>
            </a:r>
            <a:r>
              <a:rPr lang="ru-RU" sz="1700" dirty="0"/>
              <a:t> АРМА </a:t>
            </a:r>
            <a:r>
              <a:rPr lang="ru-RU" sz="1700" dirty="0" err="1"/>
              <a:t>була</a:t>
            </a:r>
            <a:r>
              <a:rPr lang="ru-RU" sz="1700" dirty="0"/>
              <a:t> створена за аналогом </a:t>
            </a:r>
            <a:r>
              <a:rPr lang="ru-RU" sz="1700" dirty="0" err="1"/>
              <a:t>установ</a:t>
            </a:r>
            <a:r>
              <a:rPr lang="ru-RU" sz="1700" dirty="0"/>
              <a:t> з </a:t>
            </a:r>
            <a:r>
              <a:rPr lang="ru-RU" sz="1700" dirty="0" err="1"/>
              <a:t>повернення</a:t>
            </a:r>
            <a:r>
              <a:rPr lang="ru-RU" sz="1700" dirty="0"/>
              <a:t> та </a:t>
            </a:r>
            <a:r>
              <a:rPr lang="ru-RU" sz="1700" dirty="0" err="1"/>
              <a:t>управління</a:t>
            </a:r>
            <a:r>
              <a:rPr lang="ru-RU" sz="1700" dirty="0"/>
              <a:t> активами, </a:t>
            </a:r>
            <a:r>
              <a:rPr lang="ru-RU" sz="1700" dirty="0" err="1"/>
              <a:t>які</a:t>
            </a:r>
            <a:r>
              <a:rPr lang="ru-RU" sz="1700" dirty="0"/>
              <a:t> </a:t>
            </a:r>
            <a:r>
              <a:rPr lang="ru-RU" sz="1700" dirty="0" err="1"/>
              <a:t>функціонують</a:t>
            </a:r>
            <a:r>
              <a:rPr lang="ru-RU" sz="1700" dirty="0"/>
              <a:t> у державах-членах ЄС </a:t>
            </a:r>
            <a:r>
              <a:rPr lang="ru-RU" sz="1700" dirty="0" err="1"/>
              <a:t>відповідно</a:t>
            </a:r>
            <a:r>
              <a:rPr lang="ru-RU" sz="1700" dirty="0"/>
              <a:t> до </a:t>
            </a:r>
            <a:r>
              <a:rPr lang="ru-RU" sz="1700" dirty="0" err="1"/>
              <a:t>рішення</a:t>
            </a:r>
            <a:r>
              <a:rPr lang="ru-RU" sz="1700" dirty="0"/>
              <a:t> Ради </a:t>
            </a:r>
            <a:r>
              <a:rPr lang="ru-RU" sz="1700" dirty="0" err="1"/>
              <a:t>Європейського</a:t>
            </a:r>
            <a:r>
              <a:rPr lang="ru-RU" sz="1700" dirty="0"/>
              <a:t> Союзу 2007/845/JHA </a:t>
            </a:r>
            <a:r>
              <a:rPr lang="ru-RU" sz="1700" dirty="0" err="1"/>
              <a:t>від</a:t>
            </a:r>
            <a:r>
              <a:rPr lang="ru-RU" sz="1700" dirty="0"/>
              <a:t> 06.12.2007. </a:t>
            </a:r>
          </a:p>
        </p:txBody>
      </p:sp>
    </p:spTree>
    <p:extLst>
      <p:ext uri="{BB962C8B-B14F-4D97-AF65-F5344CB8AC3E}">
        <p14:creationId xmlns:p14="http://schemas.microsoft.com/office/powerpoint/2010/main" val="3007671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A1085EB-339A-5985-1F56-126FD78B1568}"/>
              </a:ext>
            </a:extLst>
          </p:cNvPr>
          <p:cNvSpPr txBox="1"/>
          <p:nvPr/>
        </p:nvSpPr>
        <p:spPr>
          <a:xfrm>
            <a:off x="172039" y="0"/>
            <a:ext cx="11865989" cy="4801314"/>
          </a:xfrm>
          <a:prstGeom prst="rect">
            <a:avLst/>
          </a:prstGeom>
          <a:noFill/>
        </p:spPr>
        <p:txBody>
          <a:bodyPr wrap="square">
            <a:spAutoFit/>
          </a:bodyPr>
          <a:lstStyle/>
          <a:p>
            <a:pPr algn="just"/>
            <a:r>
              <a:rPr lang="uk-UA" dirty="0"/>
              <a:t>У рамках третього треку законодавчих змін відбулося відновлення правових механізмів, які спрямовані на протидію та боротьбу із корупційними правопорушеннями. Зокрема, важливим організаційно-правовим заходом стало відновлення електронного декларування та посилення контролю за статками посадовців, що ґрунтується на положеннях Закону «Про внесення змін до деяких законів України про визначення порядку подання декларацій осіб, уповноважених на виконання функцій держави або місцевого самоврядування, в умовах воєнного стану» від 20.09.2023. Окрім того, Законом України «Про внесення змін до деяких законодавчих актів України щодо конфіскації незаконних активів осіб, уповноважених на виконання функцій держави або місцевого самоврядування, і покарання за набуття таких активів» від 31.10.2019 крім відновлення кримінальної відповідальності за незаконне збагачення оновлено механізм цивільної конфіскації, що не вимагає засудження особи для вилучення необґрунтованих активів.</a:t>
            </a:r>
          </a:p>
          <a:p>
            <a:pPr algn="just"/>
            <a:r>
              <a:rPr lang="uk-UA" dirty="0"/>
              <a:t>Водночас серед заходів, які потребують якнайшвидшої реалізації, названо збільшення кількості суддів та адміністративного персоналу у Вищому антикорупційному суді (ВАКС); подальше вдосконалення результативності у справах про корупцію на високому рівні, включаючи арешт і конфіскацію кримінальних активів, зосереджуючись на топ-посадовцях та резонансних справах, що стосуються системної корупції в найбільш важливих секторах та установах; </a:t>
            </a:r>
            <a:r>
              <a:rPr lang="uk-UA" dirty="0" err="1"/>
              <a:t>усунунення</a:t>
            </a:r>
            <a:r>
              <a:rPr lang="uk-UA" dirty="0"/>
              <a:t> існуючих перешкод, які заважають цим зусиллям; активне просування та реалізація Державної антикорупційної програми до задовільного рівня; зміцнення спроможності НАБУ щодо проведення судових експертиз та незалежного прослуховування; забезпечення повноцінного функціонування системи електронного управління справами для антикорупційних органів і ВАКС; забезпечення ВАКС належними постійними приміщеннями. </a:t>
            </a:r>
          </a:p>
        </p:txBody>
      </p:sp>
    </p:spTree>
    <p:extLst>
      <p:ext uri="{BB962C8B-B14F-4D97-AF65-F5344CB8AC3E}">
        <p14:creationId xmlns:p14="http://schemas.microsoft.com/office/powerpoint/2010/main" val="32789062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A5C8107-C328-FA49-7A3D-D159EEE1A5EF}"/>
              </a:ext>
            </a:extLst>
          </p:cNvPr>
          <p:cNvSpPr txBox="1"/>
          <p:nvPr/>
        </p:nvSpPr>
        <p:spPr>
          <a:xfrm>
            <a:off x="1168923" y="216816"/>
            <a:ext cx="10737130" cy="310341"/>
          </a:xfrm>
          <a:prstGeom prst="rect">
            <a:avLst/>
          </a:prstGeom>
          <a:noFill/>
        </p:spPr>
        <p:txBody>
          <a:bodyPr wrap="square">
            <a:spAutoFit/>
          </a:bodyPr>
          <a:lstStyle/>
          <a:p>
            <a:pPr algn="just">
              <a:lnSpc>
                <a:spcPts val="1655"/>
              </a:lnSpc>
              <a:spcBef>
                <a:spcPts val="2000"/>
              </a:spcBef>
              <a:buNone/>
              <a:tabLst>
                <a:tab pos="942975" algn="l"/>
              </a:tabLst>
            </a:pPr>
            <a:r>
              <a:rPr lang="uk-UA" sz="1800" dirty="0">
                <a:effectLst/>
                <a:latin typeface="Times New Roman" panose="02020603050405020304" pitchFamily="18" charset="0"/>
                <a:ea typeface="Times New Roman" panose="02020603050405020304" pitchFamily="18" charset="0"/>
              </a:rPr>
              <a:t>4. Виклики та перспективи адаптації української антикорупційної політики до міжнародних стандартів.</a:t>
            </a:r>
          </a:p>
        </p:txBody>
      </p:sp>
      <p:sp>
        <p:nvSpPr>
          <p:cNvPr id="6" name="TextBox 5">
            <a:extLst>
              <a:ext uri="{FF2B5EF4-FFF2-40B4-BE49-F238E27FC236}">
                <a16:creationId xmlns:a16="http://schemas.microsoft.com/office/drawing/2014/main" id="{2ED2A704-C652-D8F7-6666-98857C14FDEF}"/>
              </a:ext>
            </a:extLst>
          </p:cNvPr>
          <p:cNvSpPr txBox="1"/>
          <p:nvPr/>
        </p:nvSpPr>
        <p:spPr>
          <a:xfrm>
            <a:off x="0" y="634774"/>
            <a:ext cx="5901179" cy="5087296"/>
          </a:xfrm>
          <a:prstGeom prst="rect">
            <a:avLst/>
          </a:prstGeom>
          <a:noFill/>
        </p:spPr>
        <p:txBody>
          <a:bodyPr wrap="square">
            <a:spAutoFit/>
          </a:bodyPr>
          <a:lstStyle/>
          <a:p>
            <a:pPr algn="just"/>
            <a:r>
              <a:rPr lang="uk-UA" dirty="0"/>
              <a:t>Виклики</a:t>
            </a:r>
          </a:p>
          <a:p>
            <a:pPr algn="just"/>
            <a:r>
              <a:rPr lang="uk-UA" dirty="0"/>
              <a:t>Інституційна слабкість. Антикорупційні органи та судова система не завжди достатньо спроможні ефективно протидіяти корупції.</a:t>
            </a:r>
          </a:p>
          <a:p>
            <a:pPr algn="just"/>
            <a:r>
              <a:rPr lang="uk-UA" dirty="0"/>
              <a:t>Корупція в судочинстві. Корупція в судовій системі залишається серйозною перешкодою для верховенства права.</a:t>
            </a:r>
          </a:p>
          <a:p>
            <a:pPr algn="just"/>
            <a:r>
              <a:rPr lang="uk-UA" dirty="0"/>
              <a:t>Недосконалість законодавства. Необхідність постійного вдосконалення законодавства, враховуючи виклики воєнного часу.</a:t>
            </a:r>
          </a:p>
          <a:p>
            <a:pPr algn="just"/>
            <a:r>
              <a:rPr lang="uk-UA" dirty="0"/>
              <a:t>Слабкий громадський контроль. Низький рівень залучення громадян та громадськості до антикорупційної боротьби.</a:t>
            </a:r>
          </a:p>
          <a:p>
            <a:pPr algn="just"/>
            <a:r>
              <a:rPr lang="uk-UA" dirty="0"/>
              <a:t>Зовнішній тиск. Реформи часто проводяться під тиском міжнародних партнерів, що може створювати ризики "відкату" після припинення підтримки.</a:t>
            </a:r>
          </a:p>
          <a:p>
            <a:pPr algn="just"/>
            <a:r>
              <a:rPr lang="uk-UA" dirty="0"/>
              <a:t>Ризики воєнного стану. Необхідність адаптації політики до умов війни та післявоєнної відбудови. </a:t>
            </a:r>
          </a:p>
        </p:txBody>
      </p:sp>
      <p:sp>
        <p:nvSpPr>
          <p:cNvPr id="9" name="TextBox 8">
            <a:extLst>
              <a:ext uri="{FF2B5EF4-FFF2-40B4-BE49-F238E27FC236}">
                <a16:creationId xmlns:a16="http://schemas.microsoft.com/office/drawing/2014/main" id="{26F6D3BA-EF02-C65B-16FE-4CE4A2D1EAF8}"/>
              </a:ext>
            </a:extLst>
          </p:cNvPr>
          <p:cNvSpPr txBox="1"/>
          <p:nvPr/>
        </p:nvSpPr>
        <p:spPr>
          <a:xfrm>
            <a:off x="5901179" y="634774"/>
            <a:ext cx="6150990" cy="4801314"/>
          </a:xfrm>
          <a:prstGeom prst="rect">
            <a:avLst/>
          </a:prstGeom>
          <a:noFill/>
        </p:spPr>
        <p:txBody>
          <a:bodyPr wrap="square">
            <a:spAutoFit/>
          </a:bodyPr>
          <a:lstStyle/>
          <a:p>
            <a:pPr algn="just"/>
            <a:r>
              <a:rPr lang="uk-UA" dirty="0"/>
              <a:t>Перспективи</a:t>
            </a:r>
          </a:p>
          <a:p>
            <a:pPr algn="just"/>
            <a:r>
              <a:rPr lang="uk-UA" dirty="0"/>
              <a:t>Посилення інституційної стійкості. Зміцнення антикорупційних інституцій для мінімізації ризиків відступу від реформ.</a:t>
            </a:r>
          </a:p>
          <a:p>
            <a:pPr algn="just"/>
            <a:r>
              <a:rPr lang="uk-UA" dirty="0"/>
              <a:t>Посилення законодавчої бази. Подальше удосконалення законодавства відповідно до європейських норм (наприклад, у рамках Угоди про асоціацію).</a:t>
            </a:r>
          </a:p>
          <a:p>
            <a:pPr algn="just"/>
            <a:r>
              <a:rPr lang="uk-UA" dirty="0"/>
              <a:t>Імплементація міжнародних підходів. Активне впровадження міжнародних підходів та стандартів у державну політику.</a:t>
            </a:r>
          </a:p>
          <a:p>
            <a:pPr algn="just"/>
            <a:r>
              <a:rPr lang="uk-UA" dirty="0"/>
              <a:t>Євроінтеграція. Адаптація до стандартів ЄС як умова для членства, що стимулює реформи.</a:t>
            </a:r>
          </a:p>
          <a:p>
            <a:pPr algn="just"/>
            <a:r>
              <a:rPr lang="uk-UA" dirty="0"/>
              <a:t>Розвиток антикорупційної інфраструктури. Формування стійкої державної політики на основі національних стратегій та програм.</a:t>
            </a:r>
          </a:p>
          <a:p>
            <a:pPr algn="just"/>
            <a:r>
              <a:rPr lang="uk-UA" dirty="0"/>
              <a:t>Підвищення довіри. Збільшення довіри суспільства до антикорупційних органів через їхню ефективність. </a:t>
            </a:r>
          </a:p>
        </p:txBody>
      </p:sp>
    </p:spTree>
    <p:extLst>
      <p:ext uri="{BB962C8B-B14F-4D97-AF65-F5344CB8AC3E}">
        <p14:creationId xmlns:p14="http://schemas.microsoft.com/office/powerpoint/2010/main" val="40636378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87176B0-B6C0-E908-E284-E44E25004008}"/>
              </a:ext>
            </a:extLst>
          </p:cNvPr>
          <p:cNvSpPr txBox="1"/>
          <p:nvPr/>
        </p:nvSpPr>
        <p:spPr>
          <a:xfrm>
            <a:off x="1018096" y="1121791"/>
            <a:ext cx="10426044" cy="2446824"/>
          </a:xfrm>
          <a:prstGeom prst="rect">
            <a:avLst/>
          </a:prstGeom>
          <a:noFill/>
        </p:spPr>
        <p:txBody>
          <a:bodyPr wrap="square">
            <a:spAutoFit/>
          </a:bodyPr>
          <a:lstStyle/>
          <a:p>
            <a:pPr algn="just">
              <a:lnSpc>
                <a:spcPts val="1655"/>
              </a:lnSpc>
              <a:spcBef>
                <a:spcPts val="2000"/>
              </a:spcBef>
              <a:buNone/>
            </a:pPr>
            <a:r>
              <a:rPr lang="uk-UA" sz="1800" dirty="0">
                <a:solidFill>
                  <a:srgbClr val="000000"/>
                </a:solidFill>
                <a:effectLst/>
                <a:latin typeface="Times New Roman" panose="02020603050405020304" pitchFamily="18" charset="0"/>
                <a:ea typeface="Times New Roman" panose="02020603050405020304" pitchFamily="18" charset="0"/>
              </a:rPr>
              <a:t>Питання </a:t>
            </a:r>
            <a:r>
              <a:rPr lang="uk-UA">
                <a:solidFill>
                  <a:srgbClr val="000000"/>
                </a:solidFill>
                <a:latin typeface="Times New Roman" panose="02020603050405020304" pitchFamily="18" charset="0"/>
                <a:ea typeface="Times New Roman" panose="02020603050405020304" pitchFamily="18" charset="0"/>
              </a:rPr>
              <a:t>до т</a:t>
            </a:r>
            <a:r>
              <a:rPr lang="uk-UA" sz="1800">
                <a:solidFill>
                  <a:srgbClr val="000000"/>
                </a:solidFill>
                <a:effectLst/>
                <a:latin typeface="Times New Roman" panose="02020603050405020304" pitchFamily="18" charset="0"/>
                <a:ea typeface="Times New Roman" panose="02020603050405020304" pitchFamily="18" charset="0"/>
              </a:rPr>
              <a:t>еми 4. </a:t>
            </a:r>
            <a:r>
              <a:rPr lang="uk-UA" sz="1800" dirty="0">
                <a:solidFill>
                  <a:srgbClr val="000000"/>
                </a:solidFill>
                <a:effectLst/>
                <a:latin typeface="Times New Roman" panose="02020603050405020304" pitchFamily="18" charset="0"/>
                <a:ea typeface="Times New Roman" panose="02020603050405020304" pitchFamily="18" charset="0"/>
              </a:rPr>
              <a:t>Засади формування та реалізації антикорупційної політики: міжнародні стандарти та український досвід</a:t>
            </a:r>
            <a:r>
              <a:rPr lang="uk-UA" sz="1800" b="0" i="0" u="none" strike="noStrike" spc="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uk-UA" sz="2000" dirty="0">
              <a:effectLst/>
              <a:latin typeface="Times New Roman" panose="02020603050405020304" pitchFamily="18" charset="0"/>
              <a:ea typeface="Times New Roman" panose="02020603050405020304" pitchFamily="18" charset="0"/>
            </a:endParaRPr>
          </a:p>
          <a:p>
            <a:pPr algn="just">
              <a:lnSpc>
                <a:spcPts val="1655"/>
              </a:lnSpc>
              <a:spcBef>
                <a:spcPts val="2000"/>
              </a:spcBef>
              <a:buNone/>
              <a:tabLst>
                <a:tab pos="158750" algn="l"/>
              </a:tabLst>
            </a:pPr>
            <a:r>
              <a:rPr lang="uk-UA" sz="1800" dirty="0">
                <a:effectLst/>
                <a:latin typeface="Times New Roman" panose="02020603050405020304" pitchFamily="18" charset="0"/>
                <a:ea typeface="Times New Roman" panose="02020603050405020304" pitchFamily="18" charset="0"/>
              </a:rPr>
              <a:t>1. Рекомендації міжнародних організацій щодо підвищення прозорості та доброчесності державної служби.</a:t>
            </a:r>
            <a:endParaRPr lang="uk-UA" sz="2000" dirty="0">
              <a:effectLst/>
              <a:latin typeface="Times New Roman" panose="02020603050405020304" pitchFamily="18" charset="0"/>
              <a:ea typeface="Times New Roman" panose="02020603050405020304" pitchFamily="18" charset="0"/>
            </a:endParaRPr>
          </a:p>
          <a:p>
            <a:pPr algn="just">
              <a:lnSpc>
                <a:spcPts val="1655"/>
              </a:lnSpc>
              <a:spcBef>
                <a:spcPts val="2000"/>
              </a:spcBef>
              <a:buNone/>
              <a:tabLst>
                <a:tab pos="158750" algn="l"/>
              </a:tabLst>
            </a:pPr>
            <a:r>
              <a:rPr lang="uk-UA" sz="1800" dirty="0">
                <a:effectLst/>
                <a:latin typeface="Times New Roman" panose="02020603050405020304" pitchFamily="18" charset="0"/>
                <a:ea typeface="Times New Roman" panose="02020603050405020304" pitchFamily="18" charset="0"/>
              </a:rPr>
              <a:t>2. Основні нормативно-правові акти України у сфері запобігання та протидії корупції.</a:t>
            </a:r>
            <a:endParaRPr lang="uk-UA" sz="2000" dirty="0">
              <a:effectLst/>
              <a:latin typeface="Times New Roman" panose="02020603050405020304" pitchFamily="18" charset="0"/>
              <a:ea typeface="Times New Roman" panose="02020603050405020304" pitchFamily="18" charset="0"/>
            </a:endParaRPr>
          </a:p>
          <a:p>
            <a:pPr algn="just">
              <a:lnSpc>
                <a:spcPts val="1655"/>
              </a:lnSpc>
              <a:spcBef>
                <a:spcPts val="2000"/>
              </a:spcBef>
              <a:buNone/>
              <a:tabLst>
                <a:tab pos="158750" algn="l"/>
              </a:tabLst>
            </a:pPr>
            <a:r>
              <a:rPr lang="uk-UA" sz="1800" dirty="0">
                <a:effectLst/>
                <a:latin typeface="Times New Roman" panose="02020603050405020304" pitchFamily="18" charset="0"/>
                <a:ea typeface="Times New Roman" panose="02020603050405020304" pitchFamily="18" charset="0"/>
              </a:rPr>
              <a:t>3. Виклики та проблеми гармонізації українського законодавства з міжнародними стандартами.</a:t>
            </a:r>
            <a:endParaRPr lang="uk-UA" sz="2000" dirty="0">
              <a:effectLst/>
              <a:latin typeface="Times New Roman" panose="02020603050405020304" pitchFamily="18" charset="0"/>
              <a:ea typeface="Times New Roman" panose="02020603050405020304" pitchFamily="18" charset="0"/>
            </a:endParaRPr>
          </a:p>
          <a:p>
            <a:pPr>
              <a:buNone/>
            </a:pPr>
            <a:r>
              <a:rPr lang="ru-RU" sz="1800" dirty="0">
                <a:effectLst/>
                <a:latin typeface="Times New Roman" panose="02020603050405020304" pitchFamily="18" charset="0"/>
                <a:ea typeface="Times New Roman" panose="02020603050405020304" pitchFamily="18" charset="0"/>
              </a:rPr>
              <a:t>4. </a:t>
            </a:r>
            <a:r>
              <a:rPr lang="ru-RU" sz="1800" dirty="0" err="1">
                <a:effectLst/>
                <a:latin typeface="Times New Roman" panose="02020603050405020304" pitchFamily="18" charset="0"/>
                <a:ea typeface="Times New Roman" panose="02020603050405020304" pitchFamily="18" charset="0"/>
              </a:rPr>
              <a:t>Приклади</a:t>
            </a:r>
            <a:r>
              <a:rPr lang="ru-RU" sz="1800" dirty="0">
                <a:effectLst/>
                <a:latin typeface="Times New Roman" panose="02020603050405020304" pitchFamily="18" charset="0"/>
                <a:ea typeface="Times New Roman" panose="02020603050405020304" pitchFamily="18" charset="0"/>
              </a:rPr>
              <a:t> </a:t>
            </a:r>
            <a:r>
              <a:rPr lang="ru-RU" sz="1800" dirty="0" err="1">
                <a:effectLst/>
                <a:latin typeface="Times New Roman" panose="02020603050405020304" pitchFamily="18" charset="0"/>
                <a:ea typeface="Times New Roman" panose="02020603050405020304" pitchFamily="18" charset="0"/>
              </a:rPr>
              <a:t>ефективних</a:t>
            </a:r>
            <a:r>
              <a:rPr lang="ru-RU" sz="1800" dirty="0">
                <a:effectLst/>
                <a:latin typeface="Times New Roman" panose="02020603050405020304" pitchFamily="18" charset="0"/>
                <a:ea typeface="Times New Roman" panose="02020603050405020304" pitchFamily="18" charset="0"/>
              </a:rPr>
              <a:t> </a:t>
            </a:r>
            <a:r>
              <a:rPr lang="ru-RU" sz="1800" dirty="0" err="1">
                <a:effectLst/>
                <a:latin typeface="Times New Roman" panose="02020603050405020304" pitchFamily="18" charset="0"/>
                <a:ea typeface="Times New Roman" panose="02020603050405020304" pitchFamily="18" charset="0"/>
              </a:rPr>
              <a:t>антикорупційних</a:t>
            </a:r>
            <a:r>
              <a:rPr lang="ru-RU" sz="1800" dirty="0">
                <a:effectLst/>
                <a:latin typeface="Times New Roman" panose="02020603050405020304" pitchFamily="18" charset="0"/>
                <a:ea typeface="Times New Roman" panose="02020603050405020304" pitchFamily="18" charset="0"/>
              </a:rPr>
              <a:t> </a:t>
            </a:r>
            <a:r>
              <a:rPr lang="ru-RU" sz="1800" dirty="0" err="1">
                <a:effectLst/>
                <a:latin typeface="Times New Roman" panose="02020603050405020304" pitchFamily="18" charset="0"/>
                <a:ea typeface="Times New Roman" panose="02020603050405020304" pitchFamily="18" charset="0"/>
              </a:rPr>
              <a:t>заходів</a:t>
            </a:r>
            <a:r>
              <a:rPr lang="ru-RU" sz="1800" dirty="0">
                <a:effectLst/>
                <a:latin typeface="Times New Roman" panose="02020603050405020304" pitchFamily="18" charset="0"/>
                <a:ea typeface="Times New Roman" panose="02020603050405020304" pitchFamily="18" charset="0"/>
              </a:rPr>
              <a:t> в </a:t>
            </a:r>
            <a:r>
              <a:rPr lang="ru-RU" sz="1800" dirty="0" err="1">
                <a:effectLst/>
                <a:latin typeface="Times New Roman" panose="02020603050405020304" pitchFamily="18" charset="0"/>
                <a:ea typeface="Times New Roman" panose="02020603050405020304" pitchFamily="18" charset="0"/>
              </a:rPr>
              <a:t>Україні</a:t>
            </a:r>
            <a:r>
              <a:rPr lang="ru-RU" sz="1800" dirty="0">
                <a:effectLst/>
                <a:latin typeface="Times New Roman" panose="02020603050405020304" pitchFamily="18" charset="0"/>
                <a:ea typeface="Times New Roman" panose="02020603050405020304" pitchFamily="18" charset="0"/>
              </a:rPr>
              <a:t> та за кордоном.</a:t>
            </a:r>
            <a:endParaRPr lang="uk-UA" dirty="0"/>
          </a:p>
        </p:txBody>
      </p:sp>
    </p:spTree>
    <p:extLst>
      <p:ext uri="{BB962C8B-B14F-4D97-AF65-F5344CB8AC3E}">
        <p14:creationId xmlns:p14="http://schemas.microsoft.com/office/powerpoint/2010/main" val="13882733"/>
      </p:ext>
    </p:extLst>
  </p:cSld>
  <p:clrMapOvr>
    <a:masterClrMapping/>
  </p:clrMapOvr>
</p:sld>
</file>

<file path=ppt/theme/theme1.xml><?xml version="1.0" encoding="utf-8"?>
<a:theme xmlns:a="http://schemas.openxmlformats.org/drawingml/2006/main" name="Тема Office">
  <a:themeElements>
    <a:clrScheme name="Офіс">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фіс">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116</TotalTime>
  <Words>1578</Words>
  <Application>Microsoft Office PowerPoint</Application>
  <PresentationFormat>Широкий екран</PresentationFormat>
  <Paragraphs>57</Paragraphs>
  <Slides>9</Slides>
  <Notes>0</Notes>
  <HiddenSlides>0</HiddenSlides>
  <MMClips>0</MMClips>
  <ScaleCrop>false</ScaleCrop>
  <HeadingPairs>
    <vt:vector size="6" baseType="variant">
      <vt:variant>
        <vt:lpstr>Використані шрифти</vt:lpstr>
      </vt:variant>
      <vt:variant>
        <vt:i4>5</vt:i4>
      </vt:variant>
      <vt:variant>
        <vt:lpstr>Тема</vt:lpstr>
      </vt:variant>
      <vt:variant>
        <vt:i4>1</vt:i4>
      </vt:variant>
      <vt:variant>
        <vt:lpstr>Заголовки слайдів</vt:lpstr>
      </vt:variant>
      <vt:variant>
        <vt:i4>9</vt:i4>
      </vt:variant>
    </vt:vector>
  </HeadingPairs>
  <TitlesOfParts>
    <vt:vector size="15" baseType="lpstr">
      <vt:lpstr>Arial</vt:lpstr>
      <vt:lpstr>Calibri</vt:lpstr>
      <vt:lpstr>Calibri Light</vt:lpstr>
      <vt:lpstr>Google Sans</vt:lpstr>
      <vt:lpstr>Times New Roman</vt:lpstr>
      <vt:lpstr>Тема Office</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User</dc:creator>
  <cp:lastModifiedBy>User</cp:lastModifiedBy>
  <cp:revision>5</cp:revision>
  <dcterms:created xsi:type="dcterms:W3CDTF">2026-01-19T11:44:31Z</dcterms:created>
  <dcterms:modified xsi:type="dcterms:W3CDTF">2026-01-20T12:36:12Z</dcterms:modified>
</cp:coreProperties>
</file>