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08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256" r:id="rId2"/>
    <p:sldId id="257" r:id="rId3"/>
    <p:sldId id="259" r:id="rId4"/>
    <p:sldId id="278" r:id="rId5"/>
    <p:sldId id="279" r:id="rId6"/>
    <p:sldId id="264" r:id="rId7"/>
    <p:sldId id="271" r:id="rId8"/>
    <p:sldId id="280" r:id="rId9"/>
    <p:sldId id="296" r:id="rId10"/>
    <p:sldId id="295" r:id="rId11"/>
    <p:sldId id="286" r:id="rId12"/>
    <p:sldId id="287" r:id="rId13"/>
    <p:sldId id="288" r:id="rId14"/>
    <p:sldId id="292" r:id="rId15"/>
    <p:sldId id="274" r:id="rId16"/>
    <p:sldId id="273" r:id="rId17"/>
    <p:sldId id="293" r:id="rId18"/>
    <p:sldId id="294" r:id="rId19"/>
    <p:sldId id="304" r:id="rId20"/>
    <p:sldId id="300" r:id="rId21"/>
    <p:sldId id="301" r:id="rId22"/>
    <p:sldId id="307" r:id="rId23"/>
    <p:sldId id="303" r:id="rId24"/>
    <p:sldId id="305" r:id="rId25"/>
    <p:sldId id="308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1" r:id="rId68"/>
    <p:sldId id="35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367" r:id="rId84"/>
    <p:sldId id="368" r:id="rId85"/>
    <p:sldId id="369" r:id="rId86"/>
    <p:sldId id="370" r:id="rId87"/>
    <p:sldId id="371" r:id="rId88"/>
    <p:sldId id="372" r:id="rId89"/>
    <p:sldId id="373" r:id="rId90"/>
    <p:sldId id="374" r:id="rId91"/>
    <p:sldId id="375" r:id="rId92"/>
    <p:sldId id="376" r:id="rId93"/>
    <p:sldId id="377" r:id="rId94"/>
    <p:sldId id="378" r:id="rId95"/>
    <p:sldId id="379" r:id="rId96"/>
    <p:sldId id="380" r:id="rId97"/>
    <p:sldId id="381" r:id="rId98"/>
    <p:sldId id="382" r:id="rId99"/>
    <p:sldId id="383" r:id="rId100"/>
    <p:sldId id="384" r:id="rId101"/>
    <p:sldId id="385" r:id="rId102"/>
    <p:sldId id="386" r:id="rId103"/>
    <p:sldId id="387" r:id="rId104"/>
    <p:sldId id="388" r:id="rId105"/>
    <p:sldId id="389" r:id="rId106"/>
    <p:sldId id="390" r:id="rId107"/>
    <p:sldId id="391" r:id="rId108"/>
    <p:sldId id="392" r:id="rId10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2D14"/>
    <a:srgbClr val="35759D"/>
    <a:srgbClr val="35B19D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539" autoAdjust="0"/>
    <p:restoredTop sz="95596" autoAdjust="0"/>
  </p:normalViewPr>
  <p:slideViewPr>
    <p:cSldViewPr>
      <p:cViewPr>
        <p:scale>
          <a:sx n="100" d="100"/>
          <a:sy n="100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C61C41-7530-4FB3-B554-38629B1AB0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D545D-6969-434A-8798-74690C6DC289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108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19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29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39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49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59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69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79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89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41737-18C4-4AF7-A03B-2F502C31983C}" type="slidenum">
              <a:rPr lang="en-US"/>
              <a:pPr/>
              <a:t>99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838200"/>
            <a:ext cx="7772400" cy="7048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00175"/>
            <a:ext cx="7772400" cy="685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500438"/>
            <a:ext cx="5143536" cy="1785950"/>
          </a:xfrm>
          <a:effectLst/>
        </p:spPr>
        <p:txBody>
          <a:bodyPr/>
          <a:lstStyle/>
          <a:p>
            <a:r>
              <a:rPr lang="uk-UA" dirty="0" smtClean="0"/>
              <a:t>Експерт </a:t>
            </a:r>
            <a:r>
              <a:rPr lang="uk-UA" dirty="0"/>
              <a:t>Українського науково-дослідного інституту спеціальної техніки та судових експертиз СБУ</a:t>
            </a:r>
            <a:endParaRPr lang="ru-RU" dirty="0"/>
          </a:p>
          <a:p>
            <a:r>
              <a:rPr lang="ru-RU" dirty="0"/>
              <a:t>к.т.н. </a:t>
            </a:r>
            <a:r>
              <a:rPr lang="uk-UA" dirty="0"/>
              <a:t>Пірог Олександр Вікторович</a:t>
            </a:r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857224" y="714356"/>
            <a:ext cx="7662890" cy="1590668"/>
          </a:xfrm>
          <a:effectLst/>
        </p:spPr>
        <p:txBody>
          <a:bodyPr/>
          <a:lstStyle/>
          <a:p>
            <a:r>
              <a:rPr lang="uk-UA" sz="6000" dirty="0" smtClean="0"/>
              <a:t>Комплексні системи </a:t>
            </a:r>
            <a:br>
              <a:rPr lang="uk-UA" sz="6000" dirty="0" smtClean="0"/>
            </a:br>
            <a:r>
              <a:rPr lang="uk-UA" sz="6000" dirty="0" smtClean="0"/>
              <a:t>захисту інформації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4857784" cy="1285884"/>
          </a:xfrm>
        </p:spPr>
        <p:txBody>
          <a:bodyPr numCol="1"/>
          <a:lstStyle/>
          <a:p>
            <a:pPr>
              <a:buNone/>
            </a:pPr>
            <a:r>
              <a:rPr lang="uk-UA" sz="1600" b="1" dirty="0" smtClean="0"/>
              <a:t>Концепція ААО (англ. AAA) :</a:t>
            </a:r>
          </a:p>
          <a:p>
            <a:r>
              <a:rPr lang="uk-UA" sz="1600" dirty="0" err="1" smtClean="0"/>
              <a:t>Аутентифікація</a:t>
            </a:r>
            <a:r>
              <a:rPr lang="en-US" sz="1600" dirty="0" smtClean="0"/>
              <a:t> </a:t>
            </a:r>
            <a:r>
              <a:rPr lang="uk-UA" sz="1600" dirty="0" smtClean="0"/>
              <a:t>(</a:t>
            </a:r>
            <a:r>
              <a:rPr lang="en-US" sz="1600" b="1" dirty="0" smtClean="0"/>
              <a:t>A</a:t>
            </a:r>
            <a:r>
              <a:rPr lang="en-US" sz="1600" dirty="0" smtClean="0"/>
              <a:t>uthentication</a:t>
            </a:r>
            <a:r>
              <a:rPr lang="uk-UA" sz="1600" dirty="0" smtClean="0"/>
              <a:t>).</a:t>
            </a:r>
            <a:endParaRPr lang="en-US" sz="1600" dirty="0" smtClean="0"/>
          </a:p>
          <a:p>
            <a:r>
              <a:rPr lang="uk-UA" sz="1600" dirty="0" smtClean="0"/>
              <a:t>Авторизація</a:t>
            </a:r>
            <a:r>
              <a:rPr lang="en-US" sz="1600" dirty="0" smtClean="0"/>
              <a:t> (</a:t>
            </a:r>
            <a:r>
              <a:rPr lang="en-US" sz="1600" b="1" dirty="0" smtClean="0"/>
              <a:t>A</a:t>
            </a:r>
            <a:r>
              <a:rPr lang="en-US" sz="1600" dirty="0" smtClean="0"/>
              <a:t>uthorization)</a:t>
            </a:r>
            <a:r>
              <a:rPr lang="uk-UA" sz="1600" dirty="0" smtClean="0"/>
              <a:t>.</a:t>
            </a:r>
            <a:endParaRPr lang="en-US" sz="1600" dirty="0" smtClean="0"/>
          </a:p>
          <a:p>
            <a:pPr lvl="0"/>
            <a:r>
              <a:rPr lang="uk-UA" sz="1600" dirty="0" smtClean="0"/>
              <a:t>Облік</a:t>
            </a:r>
            <a:r>
              <a:rPr lang="en-US" sz="1600" dirty="0" smtClean="0"/>
              <a:t> (</a:t>
            </a:r>
            <a:r>
              <a:rPr lang="en-US" sz="1600" b="1" dirty="0" smtClean="0"/>
              <a:t>A</a:t>
            </a:r>
            <a:r>
              <a:rPr lang="en-US" sz="1600" dirty="0" smtClean="0"/>
              <a:t>ccounting)</a:t>
            </a:r>
            <a:r>
              <a:rPr lang="uk-UA" sz="1600" dirty="0" smtClean="0"/>
              <a:t>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6072198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214554"/>
            <a:ext cx="7072362" cy="4357742"/>
          </a:xfrm>
        </p:spPr>
        <p:txBody>
          <a:bodyPr/>
          <a:lstStyle/>
          <a:p>
            <a:pPr marL="3175" indent="24447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Програмне </a:t>
            </a:r>
            <a:r>
              <a:rPr lang="uk-UA" sz="1600" b="1" spc="-1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заглушення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обчислю</a:t>
            </a:r>
            <a:r>
              <a:rPr lang="uk-UA" sz="1600" b="1" spc="25" dirty="0" smtClean="0">
                <a:latin typeface="Times New Roman"/>
                <a:cs typeface="Times New Roman"/>
              </a:rPr>
              <a:t>в</a:t>
            </a:r>
            <a:r>
              <a:rPr lang="uk-UA" sz="1600" b="1" spc="15" dirty="0" smtClean="0">
                <a:latin typeface="Times New Roman"/>
                <a:cs typeface="Times New Roman"/>
              </a:rPr>
              <a:t>альних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систе</a:t>
            </a:r>
            <a:r>
              <a:rPr lang="uk-UA" sz="1600" b="1" spc="25" dirty="0" smtClean="0">
                <a:latin typeface="Times New Roman"/>
                <a:cs typeface="Times New Roman"/>
              </a:rPr>
              <a:t>м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0" dirty="0" err="1" smtClean="0">
                <a:latin typeface="Times New Roman"/>
                <a:cs typeface="Times New Roman"/>
              </a:rPr>
              <a:t>ПрЗ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ОС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комплекс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організаційно</a:t>
            </a:r>
            <a:r>
              <a:rPr lang="uk-UA" sz="1600" spc="10" dirty="0" smtClean="0">
                <a:latin typeface="Times New Roman"/>
                <a:cs typeface="Times New Roman"/>
              </a:rPr>
              <a:t>-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заході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спрям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ваних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порушення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нормального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функціонування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25" dirty="0" smtClean="0">
                <a:latin typeface="Times New Roman"/>
                <a:cs typeface="Times New Roman"/>
              </a:rPr>
              <a:t>С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шляхом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створення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їм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у</a:t>
            </a:r>
            <a:r>
              <a:rPr lang="uk-UA" sz="1600" spc="15" dirty="0" smtClean="0">
                <a:latin typeface="Times New Roman"/>
                <a:cs typeface="Times New Roman"/>
              </a:rPr>
              <a:t>мисних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завад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</a:p>
          <a:p>
            <a:pPr marL="3175" indent="244475" algn="just">
              <a:spcBef>
                <a:spcPts val="0"/>
              </a:spcBef>
              <a:buNone/>
            </a:pPr>
            <a:endParaRPr lang="uk-UA" sz="1600" spc="5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Умисні </a:t>
            </a:r>
            <a:r>
              <a:rPr lang="uk-UA" sz="1600" b="1" spc="-1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програмні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4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завади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4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5" dirty="0" err="1" smtClean="0">
                <a:latin typeface="Times New Roman"/>
                <a:cs typeface="Times New Roman"/>
              </a:rPr>
              <a:t>УПр</a:t>
            </a:r>
            <a:r>
              <a:rPr lang="uk-UA" sz="1600" b="1" spc="15" dirty="0" err="1" smtClean="0">
                <a:latin typeface="Times New Roman"/>
                <a:cs typeface="Times New Roman"/>
              </a:rPr>
              <a:t>З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логічному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рівні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є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хибними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мам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процедурами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даними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</a:pPr>
            <a:endParaRPr lang="uk-UA" sz="1600" b="1" spc="15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Метод</a:t>
            </a:r>
            <a:r>
              <a:rPr lang="uk-UA" sz="1600" b="1" spc="9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заглушення</a:t>
            </a:r>
            <a:r>
              <a:rPr lang="uk-UA" sz="1600" b="1" spc="9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О</a:t>
            </a:r>
            <a:r>
              <a:rPr lang="uk-UA" sz="1600" b="1" spc="25" dirty="0" smtClean="0">
                <a:latin typeface="Times New Roman"/>
                <a:cs typeface="Times New Roman"/>
              </a:rPr>
              <a:t>С</a:t>
            </a:r>
            <a:r>
              <a:rPr lang="uk-UA" sz="1600" b="1" spc="90" dirty="0" smtClean="0">
                <a:latin typeface="Times New Roman"/>
                <a:cs typeface="Times New Roman"/>
              </a:rPr>
              <a:t>:</a:t>
            </a: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процедурними </a:t>
            </a:r>
            <a:r>
              <a:rPr lang="uk-UA" sz="1600" spc="20" dirty="0" err="1" smtClean="0">
                <a:latin typeface="Times New Roman"/>
                <a:cs typeface="Times New Roman"/>
              </a:rPr>
              <a:t>ПрЗ</a:t>
            </a:r>
            <a:r>
              <a:rPr lang="uk-UA" sz="1600" spc="20" dirty="0" smtClean="0">
                <a:latin typeface="Times New Roman"/>
                <a:cs typeface="Times New Roman"/>
              </a:rPr>
              <a:t> (ШПЗ);</a:t>
            </a: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декларативними </a:t>
            </a:r>
            <a:r>
              <a:rPr lang="uk-UA" sz="1600" spc="20" dirty="0" err="1" smtClean="0">
                <a:latin typeface="Times New Roman"/>
                <a:cs typeface="Times New Roman"/>
              </a:rPr>
              <a:t>ПрЗ</a:t>
            </a:r>
            <a:r>
              <a:rPr lang="uk-UA" sz="1600" spc="20" dirty="0" smtClean="0">
                <a:latin typeface="Times New Roman"/>
                <a:cs typeface="Times New Roman"/>
              </a:rPr>
              <a:t> (</a:t>
            </a:r>
            <a:r>
              <a:rPr lang="en-US" sz="1600" spc="20" dirty="0" err="1" smtClean="0">
                <a:latin typeface="Times New Roman"/>
                <a:cs typeface="Times New Roman"/>
              </a:rPr>
              <a:t>DDoS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</a:p>
          <a:p>
            <a:pPr marL="3175" indent="244475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Метод</a:t>
            </a:r>
            <a:r>
              <a:rPr lang="uk-UA" sz="1600" b="1" spc="3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впл</a:t>
            </a:r>
            <a:r>
              <a:rPr lang="uk-UA" sz="1600" b="1" spc="15" dirty="0" smtClean="0">
                <a:latin typeface="Times New Roman"/>
                <a:cs typeface="Times New Roman"/>
              </a:rPr>
              <a:t>иву</a:t>
            </a:r>
            <a:r>
              <a:rPr lang="uk-UA" sz="1600" b="1" spc="3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err="1" smtClean="0">
                <a:latin typeface="Times New Roman"/>
                <a:cs typeface="Times New Roman"/>
              </a:rPr>
              <a:t>ПрЗ</a:t>
            </a:r>
            <a:r>
              <a:rPr lang="uk-UA" sz="1600" b="1" spc="3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на</a:t>
            </a:r>
            <a:r>
              <a:rPr lang="uk-UA" sz="1600" b="1" spc="35" dirty="0" smtClean="0">
                <a:latin typeface="Times New Roman"/>
                <a:cs typeface="Times New Roman"/>
              </a:rPr>
              <a:t>:</a:t>
            </a: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програмне забезпечення ОС;</a:t>
            </a:r>
          </a:p>
          <a:p>
            <a:pPr marL="203200" marR="508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апаратне забезпечення ОС (</a:t>
            </a:r>
            <a:r>
              <a:rPr lang="uk-UA" sz="1600" spc="20" dirty="0" err="1" smtClean="0">
                <a:latin typeface="Times New Roman"/>
                <a:cs typeface="Times New Roman"/>
              </a:rPr>
              <a:t>переналаштування</a:t>
            </a:r>
            <a:r>
              <a:rPr lang="uk-UA" sz="1600" spc="20" dirty="0" smtClean="0">
                <a:latin typeface="Times New Roman"/>
                <a:cs typeface="Times New Roman"/>
              </a:rPr>
              <a:t> процесора, НЖМД);</a:t>
            </a:r>
          </a:p>
          <a:p>
            <a:pPr marL="203200" marR="508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операторів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ОС (показ зациклених відео з камер спостереження).</a:t>
            </a: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500306"/>
            <a:ext cx="6143668" cy="4071990"/>
          </a:xfrm>
        </p:spPr>
        <p:txBody>
          <a:bodyPr/>
          <a:lstStyle/>
          <a:p>
            <a:pPr marL="1270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Програмні</a:t>
            </a:r>
            <a:r>
              <a:rPr lang="uk-UA" sz="1600" b="1" spc="-8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закладки</a:t>
            </a:r>
            <a:r>
              <a:rPr lang="uk-UA" sz="1600" b="1" spc="-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-80" dirty="0" smtClean="0">
                <a:latin typeface="Times New Roman"/>
                <a:cs typeface="Times New Roman"/>
              </a:rPr>
              <a:t> </a:t>
            </a:r>
            <a:r>
              <a:rPr lang="uk-UA" sz="1600" spc="25" dirty="0" smtClean="0">
                <a:latin typeface="Times New Roman"/>
                <a:cs typeface="Times New Roman"/>
              </a:rPr>
              <a:t>ц</a:t>
            </a:r>
            <a:r>
              <a:rPr lang="uk-UA" sz="1600" spc="15" dirty="0" smtClean="0">
                <a:latin typeface="Times New Roman"/>
                <a:cs typeface="Times New Roman"/>
              </a:rPr>
              <a:t>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вм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с</a:t>
            </a:r>
            <a:r>
              <a:rPr lang="uk-UA" sz="1600" spc="15" dirty="0" smtClean="0">
                <a:latin typeface="Times New Roman"/>
                <a:cs typeface="Times New Roman"/>
              </a:rPr>
              <a:t>но</a:t>
            </a:r>
            <a:r>
              <a:rPr lang="uk-UA" sz="1600" spc="-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внесені</a:t>
            </a:r>
            <a:r>
              <a:rPr lang="uk-UA" sz="1600" spc="-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-8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-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функціональні</a:t>
            </a:r>
            <a:r>
              <a:rPr lang="uk-UA" sz="1600" spc="-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</a:t>
            </a:r>
            <a:r>
              <a:rPr lang="uk-UA" sz="1600" dirty="0" smtClean="0">
                <a:latin typeface="Times New Roman"/>
                <a:cs typeface="Times New Roman"/>
              </a:rPr>
              <a:t>'</a:t>
            </a:r>
            <a:r>
              <a:rPr lang="uk-UA" sz="1600" spc="15" dirty="0" smtClean="0">
                <a:latin typeface="Times New Roman"/>
                <a:cs typeface="Times New Roman"/>
              </a:rPr>
              <a:t>єкти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програмні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коди</a:t>
            </a:r>
            <a:r>
              <a:rPr lang="uk-UA" sz="1600" spc="10" dirty="0" smtClean="0">
                <a:latin typeface="Times New Roman"/>
                <a:cs typeface="Times New Roman"/>
              </a:rPr>
              <a:t>),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які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певних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умов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ініціюють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реалізацію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можливостей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програмного</a:t>
            </a:r>
            <a:r>
              <a:rPr lang="uk-UA" sz="1600" spc="-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забез</a:t>
            </a:r>
            <a:r>
              <a:rPr lang="uk-UA" sz="1600" spc="25" dirty="0" smtClean="0">
                <a:latin typeface="Times New Roman"/>
                <a:cs typeface="Times New Roman"/>
              </a:rPr>
              <a:t>п</a:t>
            </a:r>
            <a:r>
              <a:rPr lang="uk-UA" sz="1600" spc="15" dirty="0" smtClean="0">
                <a:latin typeface="Times New Roman"/>
                <a:cs typeface="Times New Roman"/>
              </a:rPr>
              <a:t>еченн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декларується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Як</a:t>
            </a:r>
            <a:r>
              <a:rPr lang="uk-UA" sz="1600" spc="-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правило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-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програмні</a:t>
            </a:r>
            <a:r>
              <a:rPr lang="uk-UA" sz="1600" spc="-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закладки використовують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вірусну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технологію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потайного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впровадженн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поширення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ак</a:t>
            </a:r>
            <a:r>
              <a:rPr lang="uk-UA" sz="1600" spc="15" dirty="0" smtClean="0">
                <a:latin typeface="Times New Roman"/>
                <a:cs typeface="Times New Roman"/>
              </a:rPr>
              <a:t>тивізації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714488"/>
            <a:ext cx="8358246" cy="1444626"/>
          </a:xfrm>
        </p:spPr>
        <p:txBody>
          <a:bodyPr/>
          <a:lstStyle/>
          <a:p>
            <a:r>
              <a:rPr lang="uk-UA" sz="4000" dirty="0" smtClean="0">
                <a:solidFill>
                  <a:schemeClr val="bg2"/>
                </a:solidFill>
              </a:rPr>
              <a:t>Тема 8. Захист інформації від витоку та руйнування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43248"/>
            <a:ext cx="9144000" cy="3571900"/>
          </a:xfrm>
        </p:spPr>
        <p:txBody>
          <a:bodyPr numCol="2"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Питання: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Організаційні заходи. </a:t>
            </a:r>
          </a:p>
          <a:p>
            <a:pPr marL="180975" indent="-161925" fontAlgn="auto"/>
            <a:r>
              <a:rPr lang="uk-UA" sz="1600" spc="20" dirty="0" err="1" smtClean="0">
                <a:latin typeface="Times New Roman"/>
                <a:cs typeface="Times New Roman"/>
              </a:rPr>
              <a:t>Категоріювання</a:t>
            </a:r>
            <a:r>
              <a:rPr lang="uk-UA" sz="1600" spc="1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Обов'язкова реєстрація інформації.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Передача службової і таємної інформації.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Способи блокування витоку інформації та руйнування.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Засоби ТЗІ.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Порядок контролю за станом ТЗІ.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Акт обстеження на ОІД.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Служба захисту інформації (СЗІ).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Завдання, функції, права, обов’язки СЗІ.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Ролі 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системі ІБ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(NIST)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Склад, відповідальність та керівництво СЗІ.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Взаємодія СЗІ з іншими підрозділами.</a:t>
            </a:r>
          </a:p>
          <a:p>
            <a:pPr marL="180975" indent="-161925" fontAlgn="auto">
              <a:lnSpc>
                <a:spcPct val="10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Центр забезпечення безпеки (SOC).</a:t>
            </a:r>
          </a:p>
          <a:p>
            <a:pPr marL="180975" indent="-161925" fontAlgn="auto">
              <a:lnSpc>
                <a:spcPct val="10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Елементи SOC.</a:t>
            </a:r>
          </a:p>
          <a:p>
            <a:pPr marL="180975" indent="-161925" fontAlgn="auto">
              <a:lnSpc>
                <a:spcPct val="10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Ролі в SOC.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Мапа доменів кібербезпеки.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Принципи, порядок збирання цифрових доказів та чого слід уникати.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План ЗІ.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>
              <a:lnSpc>
                <a:spcPct val="100000"/>
              </a:lnSpc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85926"/>
            <a:ext cx="7929618" cy="4929222"/>
          </a:xfrm>
        </p:spPr>
        <p:txBody>
          <a:bodyPr/>
          <a:lstStyle/>
          <a:p>
            <a:pPr marL="267335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Організаційні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заходи</a:t>
            </a:r>
            <a:r>
              <a:rPr lang="uk-UA" sz="1600" b="1" spc="10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визначи</a:t>
            </a:r>
            <a:r>
              <a:rPr lang="uk-UA" sz="1600" spc="20" dirty="0" smtClean="0">
                <a:latin typeface="Times New Roman"/>
                <a:cs typeface="Times New Roman"/>
              </a:rPr>
              <a:t>ти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перелік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відомос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0" dirty="0" smtClean="0">
                <a:latin typeface="Times New Roman"/>
                <a:cs typeface="Times New Roman"/>
              </a:rPr>
              <a:t>е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обмеженим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доступом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підлягають технічному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захисту</a:t>
            </a:r>
            <a:r>
              <a:rPr lang="uk-UA" sz="1600" spc="10" dirty="0" smtClean="0">
                <a:latin typeface="Times New Roman"/>
                <a:cs typeface="Times New Roman"/>
              </a:rPr>
              <a:t> (визнача</a:t>
            </a:r>
            <a:r>
              <a:rPr lang="uk-UA" sz="1600" spc="15" dirty="0" smtClean="0">
                <a:latin typeface="Times New Roman"/>
                <a:cs typeface="Times New Roman"/>
              </a:rPr>
              <a:t>є власник інформації</a:t>
            </a:r>
            <a:r>
              <a:rPr lang="uk-UA" sz="1600" spc="10" dirty="0" smtClean="0">
                <a:latin typeface="Times New Roman"/>
                <a:cs typeface="Times New Roman"/>
              </a:rPr>
              <a:t>);</a:t>
            </a: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обґрунту</a:t>
            </a:r>
            <a:r>
              <a:rPr lang="uk-UA" sz="1600" spc="10" dirty="0" smtClean="0">
                <a:latin typeface="Times New Roman"/>
                <a:cs typeface="Times New Roman"/>
              </a:rPr>
              <a:t>ва</a:t>
            </a:r>
            <a:r>
              <a:rPr lang="uk-UA" sz="1600" spc="15" dirty="0" smtClean="0">
                <a:latin typeface="Times New Roman"/>
                <a:cs typeface="Times New Roman"/>
              </a:rPr>
              <a:t>ти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необхідність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розроблення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реалізації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захисних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заход</a:t>
            </a:r>
            <a:r>
              <a:rPr lang="uk-UA" sz="1600" spc="5" dirty="0" smtClean="0">
                <a:latin typeface="Times New Roman"/>
                <a:cs typeface="Times New Roman"/>
              </a:rPr>
              <a:t>і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 урахуванням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матеріальної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іншої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шкоди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може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бути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завдана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аслідок можливого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порушення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цілісності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err="1" smtClean="0">
                <a:latin typeface="Times New Roman"/>
                <a:cs typeface="Times New Roman"/>
              </a:rPr>
              <a:t>ІзО</a:t>
            </a:r>
            <a:r>
              <a:rPr lang="uk-UA" sz="1600" spc="25" dirty="0" err="1" smtClean="0">
                <a:latin typeface="Times New Roman"/>
                <a:cs typeface="Times New Roman"/>
              </a:rPr>
              <a:t>Д</a:t>
            </a:r>
            <a:r>
              <a:rPr lang="uk-UA" sz="1600" spc="10" dirty="0" smtClean="0">
                <a:latin typeface="Times New Roman"/>
                <a:cs typeface="Times New Roman"/>
              </a:rPr>
              <a:t> ч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її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витоку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технічними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ка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алам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установити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перелік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виділен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15" dirty="0" smtClean="0">
                <a:latin typeface="Times New Roman"/>
                <a:cs typeface="Times New Roman"/>
              </a:rPr>
              <a:t>х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приміщен</a:t>
            </a:r>
            <a:r>
              <a:rPr lang="uk-UA" sz="1600" spc="10" dirty="0" smtClean="0">
                <a:latin typeface="Times New Roman"/>
                <a:cs typeface="Times New Roman"/>
              </a:rPr>
              <a:t>ь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яких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допускається</a:t>
            </a:r>
            <a:r>
              <a:rPr lang="uk-UA" sz="1600" spc="114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ре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лізація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загроз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витік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err="1" smtClean="0">
                <a:latin typeface="Times New Roman"/>
                <a:cs typeface="Times New Roman"/>
              </a:rPr>
              <a:t>ІзО</a:t>
            </a:r>
            <a:r>
              <a:rPr lang="uk-UA" sz="1600" spc="25" dirty="0" err="1" smtClean="0">
                <a:latin typeface="Times New Roman"/>
                <a:cs typeface="Times New Roman"/>
              </a:rPr>
              <a:t>Д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визначи</a:t>
            </a:r>
            <a:r>
              <a:rPr lang="uk-UA" sz="1600" spc="20" dirty="0" smtClean="0">
                <a:latin typeface="Times New Roman"/>
                <a:cs typeface="Times New Roman"/>
              </a:rPr>
              <a:t>ти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перелік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повинні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використовуватися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визначи</a:t>
            </a:r>
            <a:r>
              <a:rPr lang="uk-UA" sz="1600" spc="20" dirty="0" smtClean="0">
                <a:latin typeface="Times New Roman"/>
                <a:cs typeface="Times New Roman"/>
              </a:rPr>
              <a:t>ти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технічні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застосува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ня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яких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е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обґрун</a:t>
            </a:r>
            <a:r>
              <a:rPr lang="uk-UA" sz="1600" spc="1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овано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сл</a:t>
            </a:r>
            <a:r>
              <a:rPr lang="uk-UA" sz="1600" spc="20" dirty="0" smtClean="0">
                <a:latin typeface="Times New Roman"/>
                <a:cs typeface="Times New Roman"/>
              </a:rPr>
              <a:t>ужбовою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виробничою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необхідн</a:t>
            </a:r>
            <a:r>
              <a:rPr lang="uk-UA" sz="1600" spc="5" dirty="0" smtClean="0">
                <a:latin typeface="Times New Roman"/>
                <a:cs typeface="Times New Roman"/>
              </a:rPr>
              <a:t>і</a:t>
            </a:r>
            <a:r>
              <a:rPr lang="uk-UA" sz="1600" spc="10" dirty="0" smtClean="0">
                <a:latin typeface="Times New Roman"/>
                <a:cs typeface="Times New Roman"/>
              </a:rPr>
              <a:t>с</a:t>
            </a:r>
            <a:r>
              <a:rPr lang="uk-UA" sz="1600" spc="20" dirty="0" smtClean="0">
                <a:latin typeface="Times New Roman"/>
                <a:cs typeface="Times New Roman"/>
              </a:rPr>
              <a:t>тю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підлягають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демонтажу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визначи</a:t>
            </a:r>
            <a:r>
              <a:rPr lang="uk-UA" sz="1600" spc="20" dirty="0" smtClean="0">
                <a:latin typeface="Times New Roman"/>
                <a:cs typeface="Times New Roman"/>
              </a:rPr>
              <a:t>ти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наявність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задіяних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незадіяних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повітряних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наземни</a:t>
            </a:r>
            <a:r>
              <a:rPr lang="uk-UA" sz="1600" spc="10" dirty="0" smtClean="0">
                <a:latin typeface="Times New Roman"/>
                <a:cs typeface="Times New Roman"/>
              </a:rPr>
              <a:t>х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стінних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закладених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приховану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каналізацію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кабелі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кіл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проводів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уходять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межі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виділених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приміщен</a:t>
            </a:r>
            <a:r>
              <a:rPr lang="uk-UA" sz="1600" spc="10" dirty="0" smtClean="0">
                <a:latin typeface="Times New Roman"/>
                <a:cs typeface="Times New Roman"/>
              </a:rPr>
              <a:t>ь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визначити системи, що підлягають демонтажу, потребують переобладнання кабельних  мереж, кіл живлення, заземлення або  установлення в  них  захисних пристроїв.</a:t>
            </a: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результатами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обстеження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складається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акт</a:t>
            </a:r>
            <a:r>
              <a:rPr lang="uk-UA" sz="1600" b="1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довільної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форми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</a:t>
            </a:r>
            <a:r>
              <a:rPr lang="uk-UA" sz="1600" b="1" spc="4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переліком виконаних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заход</a:t>
            </a:r>
            <a:r>
              <a:rPr lang="uk-UA" sz="1600" b="1" spc="5" dirty="0" smtClean="0">
                <a:latin typeface="Times New Roman"/>
                <a:cs typeface="Times New Roman"/>
              </a:rPr>
              <a:t>і</a:t>
            </a:r>
            <a:r>
              <a:rPr lang="uk-UA" sz="1600" b="1" spc="20" dirty="0" smtClean="0">
                <a:latin typeface="Times New Roman"/>
                <a:cs typeface="Times New Roman"/>
              </a:rPr>
              <a:t>в (Акт обстеження).</a:t>
            </a:r>
            <a:endParaRPr lang="uk-UA" sz="1600" spc="15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spc="20" dirty="0" err="1" smtClean="0">
                <a:latin typeface="Times New Roman"/>
                <a:cs typeface="Times New Roman"/>
              </a:rPr>
              <a:t>Категоріювання</a:t>
            </a:r>
            <a:r>
              <a:rPr lang="uk-UA" sz="1600" b="1" spc="20" dirty="0" smtClean="0">
                <a:latin typeface="Times New Roman"/>
                <a:cs typeface="Times New Roman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сукупність дій зі встановлення категорії об'єкта.</a:t>
            </a:r>
          </a:p>
          <a:p>
            <a:pPr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До об'єктив, що підлягають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категорiюванню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, відносяться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ІС та засоби обчислювальною техніки (ЗОТ);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Технічні засоби де циркулює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ІзОД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що не належать до ІС;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Приміщення, де циркулює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ІзОД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Категорії об'єктів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циркулює інформація, що становить державну таємницю з грифом "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особливої важливості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>
              <a:buFont typeface="+mj-lt"/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циркулює інформація, що становить державну таємницю з грифом "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цілком таємно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>
              <a:buFont typeface="+mj-lt"/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циркулює інформація, що становить державну таємницю з грифом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секретностi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таємно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";</a:t>
            </a:r>
          </a:p>
          <a:p>
            <a:pPr>
              <a:buFont typeface="+mj-lt"/>
              <a:buAutoNum type="arabicPeriod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циркулює службова інформація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ІзОД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5080" lvl="1" indent="-12700" algn="just">
              <a:spcBef>
                <a:spcPts val="409"/>
              </a:spcBef>
              <a:buNone/>
              <a:tabLst>
                <a:tab pos="458470" algn="l"/>
              </a:tabLst>
            </a:pPr>
            <a:r>
              <a:rPr lang="uk-UA" sz="1600" b="1" spc="20" dirty="0" smtClean="0">
                <a:latin typeface="Times New Roman"/>
                <a:cs typeface="Times New Roman"/>
              </a:rPr>
              <a:t>АС (ІТС) класу 1  –  </a:t>
            </a:r>
            <a:r>
              <a:rPr lang="uk-UA" sz="1600" spc="20" dirty="0" err="1" smtClean="0">
                <a:latin typeface="Times New Roman"/>
                <a:cs typeface="Times New Roman"/>
              </a:rPr>
              <a:t>одномашинний</a:t>
            </a:r>
            <a:r>
              <a:rPr lang="uk-UA" sz="1600" spc="20" dirty="0" smtClean="0">
                <a:latin typeface="Times New Roman"/>
                <a:cs typeface="Times New Roman"/>
              </a:rPr>
              <a:t>  </a:t>
            </a:r>
            <a:r>
              <a:rPr lang="uk-UA" sz="1600" spc="20" dirty="0" err="1" smtClean="0">
                <a:latin typeface="Times New Roman"/>
                <a:cs typeface="Times New Roman"/>
              </a:rPr>
              <a:t>однокористувачевий</a:t>
            </a:r>
            <a:r>
              <a:rPr lang="uk-UA" sz="1600" spc="20" dirty="0" smtClean="0">
                <a:latin typeface="Times New Roman"/>
                <a:cs typeface="Times New Roman"/>
              </a:rPr>
              <a:t>  комплекс;</a:t>
            </a:r>
          </a:p>
          <a:p>
            <a:pPr marL="12700" marR="5080" indent="-12700" algn="just"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АС (ІТС) класу 2 – </a:t>
            </a:r>
            <a:r>
              <a:rPr lang="uk-UA" sz="1600" spc="20" dirty="0" smtClean="0">
                <a:latin typeface="Times New Roman"/>
                <a:cs typeface="Times New Roman"/>
              </a:rPr>
              <a:t>локалізований багатомашинний </a:t>
            </a:r>
            <a:r>
              <a:rPr lang="uk-UA" sz="1600" spc="20" dirty="0" err="1" smtClean="0">
                <a:latin typeface="Times New Roman"/>
                <a:cs typeface="Times New Roman"/>
              </a:rPr>
              <a:t>багатокористувачевий</a:t>
            </a:r>
            <a:r>
              <a:rPr lang="uk-UA" sz="1600" spc="20" dirty="0" smtClean="0">
                <a:latin typeface="Times New Roman"/>
                <a:cs typeface="Times New Roman"/>
              </a:rPr>
              <a:t> комплекс, (мережа);</a:t>
            </a:r>
          </a:p>
          <a:p>
            <a:pPr marL="12700" marR="5080" indent="-12700" algn="just"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АС (ІТС) класу 3 – </a:t>
            </a:r>
            <a:r>
              <a:rPr lang="uk-UA" sz="1600" spc="20" dirty="0" smtClean="0">
                <a:latin typeface="Times New Roman"/>
                <a:cs typeface="Times New Roman"/>
              </a:rPr>
              <a:t>розподілений багатомашинний </a:t>
            </a:r>
            <a:r>
              <a:rPr lang="uk-UA" sz="1600" spc="20" dirty="0" err="1" smtClean="0">
                <a:latin typeface="Times New Roman"/>
                <a:cs typeface="Times New Roman"/>
              </a:rPr>
              <a:t>багатокористувачевий</a:t>
            </a:r>
            <a:r>
              <a:rPr lang="uk-UA" sz="1600" spc="20" dirty="0" smtClean="0">
                <a:latin typeface="Times New Roman"/>
                <a:cs typeface="Times New Roman"/>
              </a:rPr>
              <a:t> комплекс </a:t>
            </a:r>
          </a:p>
          <a:p>
            <a:pPr marL="12700" marR="5080" indent="-12700" algn="just">
              <a:buNone/>
            </a:pPr>
            <a:r>
              <a:rPr lang="uk-UA" sz="1600" spc="20" dirty="0" smtClean="0">
                <a:latin typeface="Times New Roman"/>
                <a:cs typeface="Times New Roman"/>
              </a:rPr>
              <a:t>(глобальна мережа).</a:t>
            </a:r>
          </a:p>
          <a:p>
            <a:pPr marL="361950" indent="-361950">
              <a:buNone/>
            </a:pP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Категоріювання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може бути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первинним,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черговим,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позачерговим. 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071678"/>
            <a:ext cx="6643734" cy="435769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системі здійснюється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обов'язкова реєстрація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результатів ідентифікації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автентифікації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користувачів;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результатів виконання користувачем операцій з обробки інформації;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спроб несанкціонованих дій з інформацією;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фактів надання та позбавлення користувачів права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доступу до інформації та її обробки;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результатів перевірки цілісності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засобів захисту інформації.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Передача службової і таємної інформації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однієї системи до іншої здійснюється: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у зашифрованому вигляді або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захищеними каналами зв'язку.</a:t>
            </a:r>
          </a:p>
          <a:p>
            <a:pPr marL="3175" indent="244475" algn="just">
              <a:spcBef>
                <a:spcPts val="0"/>
              </a:spcBef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pPr marL="0" indent="276225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Технічні способи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блокування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витоку інформації та руйнування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5270" algn="just">
              <a:spcBef>
                <a:spcPts val="0"/>
              </a:spcBef>
              <a:buFont typeface="Times New Roman"/>
              <a:buChar char="-"/>
              <a:tabLst>
                <a:tab pos="45910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відключенням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ліній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зв`язк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ТЗО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25" dirty="0" smtClean="0">
                <a:latin typeface="Times New Roman"/>
                <a:cs typeface="Times New Roman"/>
              </a:rPr>
              <a:t>Д</a:t>
            </a:r>
            <a:r>
              <a:rPr lang="uk-UA" sz="1600" spc="15" dirty="0" smtClean="0">
                <a:latin typeface="Times New Roman"/>
                <a:cs typeface="Times New Roman"/>
              </a:rPr>
              <a:t>Т</a:t>
            </a:r>
            <a:r>
              <a:rPr lang="uk-UA" sz="1600" spc="20" dirty="0" smtClean="0">
                <a:latin typeface="Times New Roman"/>
                <a:cs typeface="Times New Roman"/>
              </a:rPr>
              <a:t>ЗС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встановленням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найпро</a:t>
            </a:r>
            <a:r>
              <a:rPr lang="uk-UA" sz="1600" spc="10" dirty="0" smtClean="0">
                <a:latin typeface="Times New Roman"/>
                <a:cs typeface="Times New Roman"/>
              </a:rPr>
              <a:t>с</a:t>
            </a:r>
            <a:r>
              <a:rPr lang="uk-UA" sz="1600" spc="15" dirty="0" smtClean="0">
                <a:latin typeface="Times New Roman"/>
                <a:cs typeface="Times New Roman"/>
              </a:rPr>
              <a:t>тіших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схем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хи</a:t>
            </a:r>
            <a:r>
              <a:rPr lang="uk-UA" sz="1600" spc="10" dirty="0" smtClean="0">
                <a:latin typeface="Times New Roman"/>
                <a:cs typeface="Times New Roman"/>
              </a:rPr>
              <a:t>с</a:t>
            </a:r>
            <a:r>
              <a:rPr lang="uk-UA" sz="1600" spc="15" dirty="0" smtClean="0">
                <a:latin typeface="Times New Roman"/>
                <a:cs typeface="Times New Roman"/>
              </a:rPr>
              <a:t>ту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5080" indent="255270" algn="just">
              <a:spcBef>
                <a:spcPts val="0"/>
              </a:spcBef>
              <a:buFont typeface="Times New Roman"/>
              <a:buChar char="-"/>
              <a:tabLst>
                <a:tab pos="45910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демонта</a:t>
            </a:r>
            <a:r>
              <a:rPr lang="uk-UA" sz="1600" spc="25" dirty="0" smtClean="0">
                <a:latin typeface="Times New Roman"/>
                <a:cs typeface="Times New Roman"/>
              </a:rPr>
              <a:t>ж</a:t>
            </a:r>
            <a:r>
              <a:rPr lang="uk-UA" sz="1600" spc="10" dirty="0" smtClean="0">
                <a:latin typeface="Times New Roman"/>
                <a:cs typeface="Times New Roman"/>
              </a:rPr>
              <a:t>е</a:t>
            </a:r>
            <a:r>
              <a:rPr lang="uk-UA" sz="1600" spc="20" dirty="0" smtClean="0">
                <a:latin typeface="Times New Roman"/>
                <a:cs typeface="Times New Roman"/>
              </a:rPr>
              <a:t>м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б</a:t>
            </a:r>
            <a:r>
              <a:rPr lang="uk-UA" sz="1600" spc="10" dirty="0" smtClean="0">
                <a:latin typeface="Times New Roman"/>
                <a:cs typeface="Times New Roman"/>
              </a:rPr>
              <a:t>елів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кіл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проводів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уходять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 меж</a:t>
            </a:r>
            <a:r>
              <a:rPr lang="uk-UA" sz="1600" spc="10" dirty="0" smtClean="0">
                <a:latin typeface="Times New Roman"/>
                <a:cs typeface="Times New Roman"/>
              </a:rPr>
              <a:t>і </a:t>
            </a:r>
            <a:r>
              <a:rPr lang="uk-UA" sz="1600" spc="15" dirty="0" smtClean="0">
                <a:latin typeface="Times New Roman"/>
                <a:cs typeface="Times New Roman"/>
              </a:rPr>
              <a:t>виділених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приміщен</a:t>
            </a:r>
            <a:r>
              <a:rPr lang="uk-UA" sz="1600" spc="10" dirty="0" smtClean="0">
                <a:latin typeface="Times New Roman"/>
                <a:cs typeface="Times New Roman"/>
              </a:rPr>
              <a:t>ь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910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видален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20" dirty="0" smtClean="0">
                <a:latin typeface="Times New Roman"/>
                <a:cs typeface="Times New Roman"/>
              </a:rPr>
              <a:t>ям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межі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виділених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приміщень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окремих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елеме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5" dirty="0" smtClean="0">
                <a:latin typeface="Times New Roman"/>
                <a:cs typeface="Times New Roman"/>
              </a:rPr>
              <a:t>ті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 засобі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можуть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бути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джерелом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виникнення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20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лу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витоку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910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електроживленням  систем  від  трансформаторної  підстанції,  що  знаходиться всередині контрольованої території;</a:t>
            </a:r>
          </a:p>
          <a:p>
            <a:pPr marL="12700" marR="5715" indent="254635" algn="just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45910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електроживлення повинно бути стабілізованим;</a:t>
            </a:r>
          </a:p>
          <a:p>
            <a:pPr marL="3175" indent="263525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0" algn="l"/>
              </a:tabLst>
            </a:pPr>
            <a:r>
              <a:rPr lang="uk-UA" sz="1600" dirty="0" smtClean="0">
                <a:latin typeface="Times New Roman"/>
                <a:cs typeface="Times New Roman"/>
              </a:rPr>
              <a:t>заземлення корпусів </a:t>
            </a:r>
            <a:r>
              <a:rPr lang="uk-UA" sz="1600" spc="15" dirty="0" smtClean="0">
                <a:latin typeface="Times New Roman"/>
                <a:cs typeface="Times New Roman"/>
              </a:rPr>
              <a:t>ТЗО</a:t>
            </a:r>
            <a:r>
              <a:rPr lang="uk-UA" sz="1600" spc="10" dirty="0" smtClean="0">
                <a:latin typeface="Times New Roman"/>
                <a:cs typeface="Times New Roman"/>
              </a:rPr>
              <a:t>І;</a:t>
            </a:r>
          </a:p>
          <a:p>
            <a:pPr marL="3175" indent="263525">
              <a:spcBef>
                <a:spcPts val="0"/>
              </a:spcBef>
              <a:buFont typeface="Times New Roman"/>
              <a:buChar char="-"/>
              <a:tabLst>
                <a:tab pos="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розміщенн</a:t>
            </a:r>
            <a:r>
              <a:rPr lang="uk-UA" sz="1600" spc="10" dirty="0" smtClean="0">
                <a:latin typeface="Times New Roman"/>
                <a:cs typeface="Times New Roman"/>
              </a:rPr>
              <a:t>я </a:t>
            </a:r>
            <a:r>
              <a:rPr lang="uk-UA" sz="1600" spc="20" dirty="0" smtClean="0">
                <a:latin typeface="Times New Roman"/>
                <a:cs typeface="Times New Roman"/>
              </a:rPr>
              <a:t>ТЗОІ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можливості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3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ближче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центру</a:t>
            </a:r>
            <a:r>
              <a:rPr lang="uk-UA" sz="1600" spc="-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будинку або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бік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найбільшої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части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контро</a:t>
            </a:r>
            <a:r>
              <a:rPr lang="uk-UA" sz="1600" spc="5" dirty="0" smtClean="0">
                <a:latin typeface="Times New Roman"/>
                <a:cs typeface="Times New Roman"/>
              </a:rPr>
              <a:t>л</a:t>
            </a:r>
            <a:r>
              <a:rPr lang="uk-UA" sz="1600" spc="15" dirty="0" smtClean="0">
                <a:latin typeface="Times New Roman"/>
                <a:cs typeface="Times New Roman"/>
              </a:rPr>
              <a:t>ьованої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територ</a:t>
            </a:r>
            <a:r>
              <a:rPr lang="uk-UA" sz="1600" spc="5" dirty="0" smtClean="0">
                <a:latin typeface="Times New Roman"/>
                <a:cs typeface="Times New Roman"/>
              </a:rPr>
              <a:t>і</a:t>
            </a:r>
            <a:r>
              <a:rPr lang="uk-UA" sz="1600" spc="10" dirty="0" smtClean="0">
                <a:latin typeface="Times New Roman"/>
                <a:cs typeface="Times New Roman"/>
              </a:rPr>
              <a:t>ї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Складові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повинні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розміщуватися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одному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приміщенні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суміжних.</a:t>
            </a: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екрановане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приміщення</a:t>
            </a:r>
            <a:r>
              <a:rPr lang="uk-UA" sz="1600" spc="10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635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фільтрування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635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ка</a:t>
            </a:r>
            <a:r>
              <a:rPr lang="uk-UA" sz="1600" spc="20" dirty="0" smtClean="0">
                <a:latin typeface="Times New Roman"/>
                <a:cs typeface="Times New Roman"/>
              </a:rPr>
              <a:t>б</a:t>
            </a:r>
            <a:r>
              <a:rPr lang="uk-UA" sz="1600" spc="10" dirty="0" smtClean="0">
                <a:latin typeface="Times New Roman"/>
                <a:cs typeface="Times New Roman"/>
              </a:rPr>
              <a:t>елі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екранувальних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конструкціях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зме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шит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довжину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паралельного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проб</a:t>
            </a:r>
            <a:r>
              <a:rPr lang="uk-UA" sz="1600" spc="5" dirty="0" smtClean="0">
                <a:latin typeface="Times New Roman"/>
                <a:cs typeface="Times New Roman"/>
              </a:rPr>
              <a:t>і</a:t>
            </a:r>
            <a:r>
              <a:rPr lang="uk-UA" sz="1600" spc="15" dirty="0" smtClean="0">
                <a:latin typeface="Times New Roman"/>
                <a:cs typeface="Times New Roman"/>
              </a:rPr>
              <a:t>гу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кабелі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різних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систе</a:t>
            </a:r>
            <a:r>
              <a:rPr lang="uk-UA" sz="1600" spc="20" dirty="0" smtClean="0">
                <a:latin typeface="Times New Roman"/>
                <a:cs typeface="Times New Roman"/>
              </a:rPr>
              <a:t>м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ка</a:t>
            </a:r>
            <a:r>
              <a:rPr lang="uk-UA" sz="1600" spc="20" dirty="0" smtClean="0">
                <a:latin typeface="Times New Roman"/>
                <a:cs typeface="Times New Roman"/>
              </a:rPr>
              <a:t>б</a:t>
            </a:r>
            <a:r>
              <a:rPr lang="uk-UA" sz="1600" spc="10" dirty="0" smtClean="0">
                <a:latin typeface="Times New Roman"/>
                <a:cs typeface="Times New Roman"/>
              </a:rPr>
              <a:t>елям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есу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ь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err="1" smtClean="0">
                <a:latin typeface="Times New Roman"/>
                <a:cs typeface="Times New Roman"/>
              </a:rPr>
              <a:t>ІзО</a:t>
            </a:r>
            <a:r>
              <a:rPr lang="uk-UA" sz="1600" spc="25" dirty="0" err="1" smtClean="0">
                <a:latin typeface="Times New Roman"/>
                <a:cs typeface="Times New Roman"/>
              </a:rPr>
              <a:t>Д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0" indent="266700">
              <a:spcBef>
                <a:spcPts val="0"/>
              </a:spcBef>
              <a:buNone/>
            </a:pPr>
            <a:endParaRPr lang="uk-UA" sz="1600" spc="2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5214950"/>
          </a:xfrm>
        </p:spPr>
        <p:txBody>
          <a:bodyPr/>
          <a:lstStyle/>
          <a:p>
            <a:pPr marL="0" indent="266700">
              <a:spcBef>
                <a:spcPts val="0"/>
              </a:spcBef>
              <a:buNone/>
            </a:pPr>
            <a:endParaRPr lang="uk-UA" sz="1600" spc="20" dirty="0" smtClean="0">
              <a:latin typeface="Times New Roman"/>
              <a:cs typeface="Times New Roman"/>
            </a:endParaRPr>
          </a:p>
          <a:p>
            <a:pPr marL="0" indent="266700">
              <a:spcBef>
                <a:spcPts val="0"/>
              </a:spcBef>
              <a:buNone/>
            </a:pPr>
            <a:r>
              <a:rPr lang="uk-UA" sz="1600" spc="20" dirty="0" smtClean="0">
                <a:latin typeface="Times New Roman"/>
                <a:cs typeface="Times New Roman"/>
              </a:rPr>
              <a:t>З</a:t>
            </a:r>
            <a:r>
              <a:rPr lang="uk-UA" sz="1600" b="1" spc="15" dirty="0" smtClean="0">
                <a:latin typeface="Times New Roman"/>
                <a:cs typeface="Times New Roman"/>
              </a:rPr>
              <a:t>асоб</a:t>
            </a:r>
            <a:r>
              <a:rPr lang="uk-UA" sz="1600" b="1" spc="5" dirty="0" smtClean="0">
                <a:latin typeface="Times New Roman"/>
                <a:cs typeface="Times New Roman"/>
              </a:rPr>
              <a:t>и </a:t>
            </a:r>
            <a:r>
              <a:rPr lang="uk-UA" sz="1600" b="1" spc="15" dirty="0" smtClean="0">
                <a:latin typeface="Times New Roman"/>
                <a:cs typeface="Times New Roman"/>
              </a:rPr>
              <a:t>ТЗІ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фільтри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ru-RU" sz="1600" spc="10" dirty="0" smtClean="0">
                <a:latin typeface="Times New Roman"/>
                <a:cs typeface="Times New Roman"/>
              </a:rPr>
              <a:t>ЕМСБІ</a:t>
            </a:r>
            <a:r>
              <a:rPr lang="uk-UA" sz="1600" spc="10" dirty="0" smtClean="0">
                <a:latin typeface="Times New Roman"/>
                <a:cs typeface="Times New Roman"/>
              </a:rPr>
              <a:t>);	- розділові трансформатори;</a:t>
            </a:r>
            <a:r>
              <a:rPr lang="ru-RU" sz="1600" spc="10" dirty="0" smtClean="0">
                <a:latin typeface="Times New Roman"/>
                <a:cs typeface="Times New Roman"/>
              </a:rPr>
              <a:t>  	- </a:t>
            </a:r>
            <a:r>
              <a:rPr lang="uk-UA" sz="1600" spc="10" dirty="0" err="1" smtClean="0">
                <a:latin typeface="Times New Roman"/>
                <a:cs typeface="Times New Roman"/>
              </a:rPr>
              <a:t>блокіратор</a:t>
            </a:r>
            <a:r>
              <a:rPr lang="uk-UA" sz="1600" spc="10" dirty="0" smtClean="0">
                <a:latin typeface="Times New Roman"/>
                <a:cs typeface="Times New Roman"/>
              </a:rPr>
              <a:t> бездротового зв’язку </a:t>
            </a:r>
          </a:p>
          <a:p>
            <a:pPr marL="12700" indent="254000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								(СБ ТЗІ 7-1);</a:t>
            </a: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генератори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err="1" smtClean="0">
                <a:latin typeface="Times New Roman"/>
                <a:cs typeface="Times New Roman"/>
              </a:rPr>
              <a:t>заш</a:t>
            </a:r>
            <a:r>
              <a:rPr lang="uk-UA" sz="1600" spc="20" dirty="0" err="1" smtClean="0">
                <a:latin typeface="Times New Roman"/>
                <a:cs typeface="Times New Roman"/>
              </a:rPr>
              <a:t>у</a:t>
            </a:r>
            <a:r>
              <a:rPr lang="uk-UA" sz="1600" spc="10" dirty="0" err="1" smtClean="0">
                <a:latin typeface="Times New Roman"/>
                <a:cs typeface="Times New Roman"/>
              </a:rPr>
              <a:t>млення</a:t>
            </a:r>
            <a:r>
              <a:rPr lang="uk-UA" sz="1600" spc="10" dirty="0" smtClean="0">
                <a:latin typeface="Times New Roman"/>
                <a:cs typeface="Times New Roman"/>
              </a:rPr>
              <a:t> (радіочастотні, на вікна)</a:t>
            </a: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en-US" sz="1600" spc="10" dirty="0" smtClean="0">
                <a:latin typeface="Times New Roman"/>
                <a:cs typeface="Times New Roman"/>
              </a:rPr>
              <a:t>DELTA</a:t>
            </a:r>
            <a:r>
              <a:rPr lang="uk-UA" sz="1600" spc="10" dirty="0" smtClean="0">
                <a:latin typeface="Times New Roman"/>
                <a:cs typeface="Times New Roman"/>
              </a:rPr>
              <a:t>,             </a:t>
            </a:r>
            <a:r>
              <a:rPr lang="ru-RU" sz="1600" spc="10" dirty="0" smtClean="0">
                <a:latin typeface="Times New Roman"/>
                <a:cs typeface="Times New Roman"/>
              </a:rPr>
              <a:t>БАЗАЛЬТ,	         ЛИВЕНЬ,	       РІАС,	   	ГШМ, 	            ВИ4</a:t>
            </a:r>
            <a:r>
              <a:rPr lang="uk-UA" sz="1600" spc="10" dirty="0" smtClean="0">
                <a:latin typeface="Times New Roman"/>
                <a:cs typeface="Times New Roman"/>
              </a:rPr>
              <a:t>);</a:t>
            </a: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  <a:p>
            <a:pPr marL="12700" indent="2540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екранова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камери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357454" cy="114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643446"/>
            <a:ext cx="164068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214818"/>
            <a:ext cx="1409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4500570"/>
            <a:ext cx="1223544" cy="127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428868"/>
            <a:ext cx="11638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2643182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4357694"/>
            <a:ext cx="13430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57686" y="4357694"/>
            <a:ext cx="1857388" cy="159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643446"/>
            <a:ext cx="1493911" cy="98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214554"/>
            <a:ext cx="6357982" cy="4357742"/>
          </a:xfrm>
        </p:spPr>
        <p:txBody>
          <a:bodyPr/>
          <a:lstStyle/>
          <a:p>
            <a:pPr marL="0" indent="2794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Порядок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контролю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станом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ТЗІ</a:t>
            </a:r>
          </a:p>
          <a:p>
            <a:pPr marL="0" indent="279400">
              <a:lnSpc>
                <a:spcPct val="100000"/>
              </a:lnSpc>
              <a:spcBef>
                <a:spcPts val="0"/>
              </a:spcBef>
              <a:buFont typeface="Times New Roman"/>
              <a:buAutoNum type="arabicParenR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Виявлен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можливих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 каналів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 витоку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проведення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err="1" smtClean="0">
                <a:latin typeface="Times New Roman"/>
                <a:cs typeface="Times New Roman"/>
              </a:rPr>
              <a:t>спе</a:t>
            </a:r>
            <a:r>
              <a:rPr lang="uk-UA" sz="1600" spc="25" dirty="0" err="1" smtClean="0">
                <a:latin typeface="Times New Roman"/>
                <a:cs typeface="Times New Roman"/>
              </a:rPr>
              <a:t>ц</a:t>
            </a:r>
            <a:r>
              <a:rPr lang="uk-UA" sz="1600" spc="15" dirty="0" err="1" smtClean="0">
                <a:latin typeface="Times New Roman"/>
                <a:cs typeface="Times New Roman"/>
              </a:rPr>
              <a:t>досліджен</a:t>
            </a:r>
            <a:r>
              <a:rPr lang="uk-UA" sz="1600" spc="10" dirty="0" err="1" smtClean="0">
                <a:latin typeface="Times New Roman"/>
                <a:cs typeface="Times New Roman"/>
              </a:rPr>
              <a:t>ь</a:t>
            </a:r>
            <a:r>
              <a:rPr lang="uk-UA" sz="1600" spc="10" dirty="0" smtClean="0">
                <a:latin typeface="Times New Roman"/>
                <a:cs typeface="Times New Roman"/>
              </a:rPr>
              <a:t>).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indent="279400">
              <a:lnSpc>
                <a:spcPct val="100000"/>
              </a:lnSpc>
              <a:spcBef>
                <a:spcPts val="0"/>
              </a:spcBef>
              <a:buFont typeface="Times New Roman"/>
              <a:buAutoNum type="arabicParenR" startAt="2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Вироблення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заході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б</a:t>
            </a:r>
            <a:r>
              <a:rPr lang="uk-UA" sz="1600" spc="10" dirty="0" smtClean="0">
                <a:latin typeface="Times New Roman"/>
                <a:cs typeface="Times New Roman"/>
              </a:rPr>
              <a:t>е</a:t>
            </a:r>
            <a:r>
              <a:rPr lang="uk-UA" sz="1600" spc="15" dirty="0" smtClean="0">
                <a:latin typeface="Times New Roman"/>
                <a:cs typeface="Times New Roman"/>
              </a:rPr>
              <a:t>зп</a:t>
            </a:r>
            <a:r>
              <a:rPr lang="uk-UA" sz="1600" spc="10" dirty="0" smtClean="0">
                <a:latin typeface="Times New Roman"/>
                <a:cs typeface="Times New Roman"/>
              </a:rPr>
              <a:t>еч</a:t>
            </a:r>
            <a:r>
              <a:rPr lang="uk-UA" sz="1600" spc="20" dirty="0" smtClean="0">
                <a:latin typeface="Times New Roman"/>
                <a:cs typeface="Times New Roman"/>
              </a:rPr>
              <a:t>ують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його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приховуванн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indent="279400">
              <a:lnSpc>
                <a:spcPct val="100000"/>
              </a:lnSpc>
              <a:spcBef>
                <a:spcPts val="0"/>
              </a:spcBef>
              <a:buFont typeface="Times New Roman"/>
              <a:buAutoNum type="arabicParenR" startAt="2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Оцінка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статності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ефективності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вжитих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заход</a:t>
            </a:r>
            <a:r>
              <a:rPr lang="uk-UA" sz="1600" spc="5" dirty="0" smtClean="0">
                <a:latin typeface="Times New Roman"/>
                <a:cs typeface="Times New Roman"/>
              </a:rPr>
              <a:t>і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захисту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indent="279400">
              <a:lnSpc>
                <a:spcPct val="100000"/>
              </a:lnSpc>
              <a:spcBef>
                <a:spcPts val="0"/>
              </a:spcBef>
              <a:buFont typeface="Times New Roman"/>
              <a:buAutoNum type="arabicParenR" startAt="2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Оперативний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контроль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</a:t>
            </a:r>
            <a:r>
              <a:rPr lang="uk-UA" sz="1600" spc="20" dirty="0" smtClean="0">
                <a:latin typeface="Times New Roman"/>
                <a:cs typeface="Times New Roman"/>
              </a:rPr>
              <a:t>таном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технічного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захист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каналів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витоку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</a:t>
            </a:r>
            <a:r>
              <a:rPr lang="uk-UA" sz="1600" spc="10" dirty="0" smtClean="0">
                <a:latin typeface="Times New Roman"/>
                <a:cs typeface="Times New Roman"/>
              </a:rPr>
              <a:t>формації.</a:t>
            </a:r>
          </a:p>
          <a:p>
            <a:pPr marL="0" indent="279400">
              <a:lnSpc>
                <a:spcPct val="100000"/>
              </a:lnSpc>
              <a:spcBef>
                <a:spcPts val="0"/>
              </a:spcBef>
              <a:buNone/>
              <a:tabLst>
                <a:tab pos="458470" algn="l"/>
              </a:tabLst>
            </a:pPr>
            <a:endParaRPr lang="ru-RU" sz="1600" spc="15" dirty="0" smtClean="0">
              <a:latin typeface="Times New Roman"/>
              <a:cs typeface="Times New Roman"/>
            </a:endParaRPr>
          </a:p>
          <a:p>
            <a:pPr marL="0" indent="279400" algn="just">
              <a:lnSpc>
                <a:spcPct val="100000"/>
              </a:lnSpc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Технічн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ка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л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вито</a:t>
            </a:r>
            <a:r>
              <a:rPr lang="uk-UA" sz="1600" spc="10" dirty="0" smtClean="0">
                <a:latin typeface="Times New Roman"/>
                <a:cs typeface="Times New Roman"/>
              </a:rPr>
              <a:t>к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вважається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за</a:t>
            </a:r>
            <a:r>
              <a:rPr lang="uk-UA" sz="1600" i="1" spc="10" dirty="0" smtClean="0">
                <a:latin typeface="Times New Roman"/>
                <a:cs typeface="Times New Roman"/>
              </a:rPr>
              <a:t>х</a:t>
            </a:r>
            <a:r>
              <a:rPr lang="uk-UA" sz="1600" i="1" spc="20" dirty="0" smtClean="0">
                <a:latin typeface="Times New Roman"/>
                <a:cs typeface="Times New Roman"/>
              </a:rPr>
              <a:t>ищ</a:t>
            </a:r>
            <a:r>
              <a:rPr lang="uk-UA" sz="1600" i="1" spc="10" dirty="0" smtClean="0">
                <a:latin typeface="Times New Roman"/>
                <a:cs typeface="Times New Roman"/>
              </a:rPr>
              <a:t>е</a:t>
            </a:r>
            <a:r>
              <a:rPr lang="uk-UA" sz="1600" i="1" spc="20" dirty="0" smtClean="0">
                <a:latin typeface="Times New Roman"/>
                <a:cs typeface="Times New Roman"/>
              </a:rPr>
              <a:t>ним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якщо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сигна</a:t>
            </a:r>
            <a:r>
              <a:rPr lang="uk-UA" sz="1600" spc="15" dirty="0" smtClean="0">
                <a:latin typeface="Times New Roman"/>
                <a:cs typeface="Times New Roman"/>
              </a:rPr>
              <a:t>л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перевищує встановленого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нормативною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документацією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відношення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«інформативний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сиг</a:t>
            </a:r>
            <a:r>
              <a:rPr lang="uk-UA" sz="1600" spc="10" dirty="0" smtClean="0">
                <a:latin typeface="Times New Roman"/>
                <a:cs typeface="Times New Roman"/>
              </a:rPr>
              <a:t>нал</a:t>
            </a:r>
            <a:r>
              <a:rPr lang="uk-UA" sz="1600" spc="5" dirty="0" smtClean="0">
                <a:latin typeface="Times New Roman"/>
                <a:cs typeface="Times New Roman"/>
              </a:rPr>
              <a:t>/</a:t>
            </a:r>
            <a:r>
              <a:rPr lang="uk-UA" sz="1600" spc="20" dirty="0" smtClean="0">
                <a:latin typeface="Times New Roman"/>
                <a:cs typeface="Times New Roman"/>
              </a:rPr>
              <a:t>шу</a:t>
            </a:r>
            <a:r>
              <a:rPr lang="uk-UA" sz="1600" spc="15" dirty="0" smtClean="0">
                <a:latin typeface="Times New Roman"/>
                <a:cs typeface="Times New Roman"/>
              </a:rPr>
              <a:t>м</a:t>
            </a:r>
            <a:r>
              <a:rPr lang="uk-UA" sz="1600" spc="10" dirty="0" smtClean="0">
                <a:latin typeface="Times New Roman"/>
                <a:cs typeface="Times New Roman"/>
              </a:rPr>
              <a:t>».</a:t>
            </a:r>
          </a:p>
          <a:p>
            <a:pPr marL="0" indent="279400" algn="just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Проводяться  вимірювання  параметрів  інформативного сигналу,  виявляється можливість його витоку каналами ПЕМВН.</a:t>
            </a:r>
          </a:p>
          <a:p>
            <a:pPr marL="0" indent="279400" algn="just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У випадку перевищення допустимих значень розробляються захисні заходи.</a:t>
            </a:r>
          </a:p>
          <a:p>
            <a:pPr marL="0" marR="5080" indent="279400" algn="just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Проводиться оперативний контроль за ефективністю захисту.</a:t>
            </a:r>
          </a:p>
          <a:p>
            <a:pPr marL="0" indent="279400" algn="just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Результати контролю (</a:t>
            </a:r>
            <a:r>
              <a:rPr lang="uk-UA" sz="1600" spc="15" dirty="0" err="1" smtClean="0">
                <a:latin typeface="Times New Roman"/>
                <a:cs typeface="Times New Roman"/>
              </a:rPr>
              <a:t>спецдосліджень</a:t>
            </a:r>
            <a:r>
              <a:rPr lang="uk-UA" sz="1600" spc="15" dirty="0" smtClean="0">
                <a:latin typeface="Times New Roman"/>
                <a:cs typeface="Times New Roman"/>
              </a:rPr>
              <a:t>) оформляються </a:t>
            </a:r>
            <a:r>
              <a:rPr lang="uk-UA" sz="1600" i="1" spc="15" dirty="0" smtClean="0">
                <a:latin typeface="Times New Roman"/>
                <a:cs typeface="Times New Roman"/>
              </a:rPr>
              <a:t>актом</a:t>
            </a:r>
            <a:r>
              <a:rPr lang="uk-UA" sz="1600" spc="15" dirty="0" smtClean="0">
                <a:latin typeface="Times New Roman"/>
                <a:cs typeface="Times New Roman"/>
              </a:rPr>
              <a:t>.</a:t>
            </a:r>
          </a:p>
          <a:p>
            <a:pPr marL="436245">
              <a:lnSpc>
                <a:spcPct val="100000"/>
              </a:lnSpc>
              <a:spcBef>
                <a:spcPts val="575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785926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 marR="5715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b="1" dirty="0" smtClean="0"/>
              <a:t>Дії, які призводять до незаконного оволодіння </a:t>
            </a:r>
            <a:r>
              <a:rPr lang="uk-UA" sz="1600" b="1" dirty="0" err="1" smtClean="0"/>
              <a:t>ІзОД</a:t>
            </a:r>
            <a:r>
              <a:rPr lang="uk-UA" sz="1600" dirty="0" smtClean="0"/>
              <a:t>: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i="1" dirty="0" smtClean="0"/>
              <a:t>розголошення</a:t>
            </a:r>
            <a:r>
              <a:rPr lang="uk-UA" sz="1600" dirty="0" smtClean="0"/>
              <a:t> – умисні або необережні дії осіб, яким відомості були довірені, що привели до ознайомлення з ними осіб, не допущених до них;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i="1" dirty="0" smtClean="0"/>
              <a:t>витік</a:t>
            </a:r>
            <a:r>
              <a:rPr lang="uk-UA" sz="1600" dirty="0" smtClean="0"/>
              <a:t>  –  безконтрольний  вихід  </a:t>
            </a:r>
            <a:r>
              <a:rPr lang="uk-UA" sz="1600" dirty="0" err="1" smtClean="0"/>
              <a:t>ІзОД</a:t>
            </a:r>
            <a:r>
              <a:rPr lang="uk-UA" sz="1600" dirty="0" smtClean="0"/>
              <a:t>  за  межі  організації  або  кола  осіб, яким вона була довірена;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i="1" dirty="0" smtClean="0"/>
              <a:t>несанкціонований доступ </a:t>
            </a:r>
            <a:r>
              <a:rPr lang="uk-UA" sz="1600" dirty="0" smtClean="0"/>
              <a:t>– протиправне умисне оволодіння </a:t>
            </a:r>
            <a:r>
              <a:rPr lang="uk-UA" sz="1600" dirty="0" err="1" smtClean="0"/>
              <a:t>ІзОД</a:t>
            </a:r>
            <a:r>
              <a:rPr lang="uk-UA" sz="1600" dirty="0" smtClean="0"/>
              <a:t>  особою,  яка  не  має  права  доступу  до  відомостей.</a:t>
            </a:r>
          </a:p>
          <a:p>
            <a:pPr>
              <a:lnSpc>
                <a:spcPct val="80000"/>
              </a:lnSpc>
              <a:buNone/>
            </a:pPr>
            <a:endParaRPr lang="uk-UA" sz="1600" dirty="0" smtClean="0"/>
          </a:p>
          <a:p>
            <a:pPr marL="0" indent="371475">
              <a:lnSpc>
                <a:spcPct val="80000"/>
              </a:lnSpc>
              <a:buNone/>
            </a:pPr>
            <a:r>
              <a:rPr lang="uk-UA" sz="1600" b="1" dirty="0" smtClean="0"/>
              <a:t>Технічний канал  витоку  інформації </a:t>
            </a:r>
            <a:r>
              <a:rPr lang="uk-UA" sz="1600" dirty="0" smtClean="0"/>
              <a:t>–  це  фізичний  шлях  від джерела   конфіденційної   інформації   до   зловмисника,   за   допомогою   якого він може отримати доступ до відомостей, що охороняються.</a:t>
            </a:r>
          </a:p>
        </p:txBody>
      </p:sp>
      <p:sp>
        <p:nvSpPr>
          <p:cNvPr id="3" name="object 7"/>
          <p:cNvSpPr/>
          <p:nvPr/>
        </p:nvSpPr>
        <p:spPr>
          <a:xfrm>
            <a:off x="714348" y="5000636"/>
            <a:ext cx="7715304" cy="1643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uk-UA" sz="1600" b="1" dirty="0" smtClean="0"/>
          </a:p>
          <a:p>
            <a:pPr>
              <a:lnSpc>
                <a:spcPct val="80000"/>
              </a:lnSpc>
              <a:buNone/>
            </a:pPr>
            <a:endParaRPr lang="uk-UA" sz="1600" b="1" dirty="0" smtClean="0"/>
          </a:p>
          <a:p>
            <a:pPr>
              <a:lnSpc>
                <a:spcPct val="80000"/>
              </a:lnSpc>
              <a:buNone/>
            </a:pPr>
            <a:r>
              <a:rPr lang="uk-UA" sz="1600" b="1" dirty="0" smtClean="0"/>
              <a:t>По фізичній природі можливі наступні шляхи перенесення інформації: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звукові хвилі;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світлові промені;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електромагнітні хвилі,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матеріали і речовини.</a:t>
            </a:r>
          </a:p>
          <a:p>
            <a:pPr marR="5715">
              <a:lnSpc>
                <a:spcPct val="80000"/>
              </a:lnSpc>
              <a:buNone/>
              <a:tabLst>
                <a:tab pos="458470" algn="l"/>
              </a:tabLst>
            </a:pPr>
            <a:endParaRPr lang="uk-UA" sz="1600" b="1" dirty="0" smtClean="0"/>
          </a:p>
          <a:p>
            <a:pPr marR="5715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b="1" dirty="0" smtClean="0"/>
              <a:t>Типи технічних каналів витоку інформації: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акустичні канали (звукові коливання в будь-якому середовищі);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оптичні канали (електромагнітні випромінювання в інфрачервоній, видимій і ультрафіолетовій частині спектру);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радіоканали (електромагнітні випромінювання радіодіапазону);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електричні  канали  (небезпечна  напруга  і  струми  в  струмопровідних комунікаціях);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матеріально-речові канали (папір, фото, цифрові і магнітні носії, відходи і т.п.).</a:t>
            </a:r>
          </a:p>
          <a:p>
            <a:pPr>
              <a:lnSpc>
                <a:spcPct val="80000"/>
              </a:lnSpc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 numCol="2"/>
          <a:lstStyle/>
          <a:p>
            <a:pPr>
              <a:buNone/>
            </a:pPr>
            <a:r>
              <a:rPr lang="uk-UA" sz="1600" b="1" dirty="0" smtClean="0"/>
              <a:t>			Цілісність</a:t>
            </a:r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Цілісність це:</a:t>
            </a:r>
            <a:endParaRPr lang="ru-RU" sz="1600" b="1" dirty="0" smtClean="0"/>
          </a:p>
          <a:p>
            <a:pPr lvl="0"/>
            <a:r>
              <a:rPr lang="uk-UA" sz="1600" dirty="0" smtClean="0"/>
              <a:t>точність, </a:t>
            </a:r>
            <a:endParaRPr lang="ru-RU" sz="1600" dirty="0" smtClean="0"/>
          </a:p>
          <a:p>
            <a:pPr lvl="0"/>
            <a:r>
              <a:rPr lang="uk-UA" sz="1600" dirty="0" smtClean="0"/>
              <a:t>узгодженість,</a:t>
            </a:r>
            <a:endParaRPr lang="ru-RU" sz="1600" dirty="0" smtClean="0"/>
          </a:p>
          <a:p>
            <a:pPr lvl="0"/>
            <a:r>
              <a:rPr lang="uk-UA" sz="1600" dirty="0" smtClean="0"/>
              <a:t>достовірність.</a:t>
            </a:r>
          </a:p>
          <a:p>
            <a:pPr lvl="0"/>
            <a:endParaRPr lang="ru-RU" sz="1600" dirty="0" smtClean="0"/>
          </a:p>
          <a:p>
            <a:pPr>
              <a:buNone/>
            </a:pPr>
            <a:r>
              <a:rPr lang="uk-UA" sz="1600" b="1" dirty="0" smtClean="0"/>
              <a:t>Потреба в цілісності:</a:t>
            </a:r>
            <a:endParaRPr lang="ru-RU" sz="1600" b="1" dirty="0" smtClean="0"/>
          </a:p>
          <a:p>
            <a:pPr lvl="0"/>
            <a:r>
              <a:rPr lang="uk-UA" sz="1600" dirty="0" smtClean="0"/>
              <a:t>Критичний рівень (медичні).</a:t>
            </a:r>
            <a:endParaRPr lang="ru-RU" sz="1600" dirty="0" smtClean="0"/>
          </a:p>
          <a:p>
            <a:pPr lvl="0"/>
            <a:r>
              <a:rPr lang="uk-UA" sz="1600" dirty="0" smtClean="0"/>
              <a:t>Високий (комерція).</a:t>
            </a:r>
            <a:endParaRPr lang="ru-RU" sz="1600" dirty="0" smtClean="0"/>
          </a:p>
          <a:p>
            <a:pPr lvl="0"/>
            <a:r>
              <a:rPr lang="uk-UA" sz="1600" dirty="0" smtClean="0"/>
              <a:t>Середній (пошукові системи).</a:t>
            </a:r>
            <a:endParaRPr lang="ru-RU" sz="1600" dirty="0" smtClean="0"/>
          </a:p>
          <a:p>
            <a:pPr lvl="0"/>
            <a:r>
              <a:rPr lang="uk-UA" sz="1600" dirty="0" smtClean="0"/>
              <a:t>Низький (</a:t>
            </a:r>
            <a:r>
              <a:rPr lang="uk-UA" sz="1600" dirty="0" err="1" smtClean="0"/>
              <a:t>блоги</a:t>
            </a:r>
            <a:r>
              <a:rPr lang="uk-UA" sz="1600" dirty="0" smtClean="0"/>
              <a:t>).</a:t>
            </a:r>
          </a:p>
          <a:p>
            <a:pPr lvl="0"/>
            <a:endParaRPr lang="uk-UA" sz="1600" dirty="0" smtClean="0"/>
          </a:p>
          <a:p>
            <a:pPr lvl="0"/>
            <a:endParaRPr lang="uk-UA" sz="1600" dirty="0" smtClean="0"/>
          </a:p>
          <a:p>
            <a:pPr lvl="0"/>
            <a:endParaRPr lang="uk-UA" sz="1600" dirty="0" smtClean="0"/>
          </a:p>
          <a:p>
            <a:pPr lvl="0"/>
            <a:endParaRPr lang="uk-UA" sz="1600" dirty="0" smtClean="0"/>
          </a:p>
          <a:p>
            <a:pPr lvl="0"/>
            <a:endParaRPr lang="uk-UA" sz="1600" dirty="0" smtClean="0"/>
          </a:p>
          <a:p>
            <a:pPr lvl="0"/>
            <a:endParaRPr lang="ru-RU" sz="1600" dirty="0" smtClean="0"/>
          </a:p>
          <a:p>
            <a:pPr>
              <a:buNone/>
            </a:pPr>
            <a:r>
              <a:rPr lang="uk-UA" sz="1600" b="1" dirty="0" smtClean="0"/>
              <a:t>Перевірка цілісності:</a:t>
            </a:r>
            <a:endParaRPr lang="ru-RU" sz="1600" b="1" dirty="0" smtClean="0"/>
          </a:p>
          <a:p>
            <a:pPr lvl="0"/>
            <a:r>
              <a:rPr lang="uk-UA" sz="1600" dirty="0" smtClean="0"/>
              <a:t>Резервні копії.</a:t>
            </a:r>
            <a:endParaRPr lang="ru-RU" sz="1600" dirty="0" smtClean="0"/>
          </a:p>
          <a:p>
            <a:pPr lvl="0"/>
            <a:r>
              <a:rPr lang="uk-UA" sz="1600" dirty="0" err="1" smtClean="0"/>
              <a:t>Хеш-функція</a:t>
            </a:r>
            <a:r>
              <a:rPr lang="uk-UA" sz="1600" dirty="0" smtClean="0"/>
              <a:t>, контрольна сума:</a:t>
            </a:r>
            <a:endParaRPr lang="ru-RU" sz="1600" dirty="0" smtClean="0"/>
          </a:p>
          <a:p>
            <a:pPr lvl="1"/>
            <a:r>
              <a:rPr lang="uk-UA" sz="1600" dirty="0" smtClean="0"/>
              <a:t>MD5, </a:t>
            </a:r>
            <a:endParaRPr lang="ru-RU" sz="1600" dirty="0" smtClean="0"/>
          </a:p>
          <a:p>
            <a:pPr lvl="1"/>
            <a:r>
              <a:rPr lang="uk-UA" sz="1600" dirty="0" smtClean="0"/>
              <a:t>SHA-1, </a:t>
            </a:r>
            <a:endParaRPr lang="ru-RU" sz="1600" dirty="0" smtClean="0"/>
          </a:p>
          <a:p>
            <a:pPr lvl="1"/>
            <a:r>
              <a:rPr lang="uk-UA" sz="1600" dirty="0" smtClean="0"/>
              <a:t>SHA-256,</a:t>
            </a:r>
            <a:endParaRPr lang="ru-RU" sz="1600" dirty="0" smtClean="0"/>
          </a:p>
          <a:p>
            <a:pPr lvl="1"/>
            <a:r>
              <a:rPr lang="uk-UA" sz="1600" smtClean="0"/>
              <a:t>SHA-512.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/>
              <a:t>				Доступність</a:t>
            </a:r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Загрози доступності:</a:t>
            </a:r>
            <a:endParaRPr lang="ru-RU" sz="1600" b="1" dirty="0" smtClean="0"/>
          </a:p>
          <a:p>
            <a:pPr lvl="0"/>
            <a:r>
              <a:rPr lang="uk-UA" sz="1600" dirty="0" smtClean="0"/>
              <a:t>Стихійні лиха.</a:t>
            </a:r>
            <a:endParaRPr lang="ru-RU" sz="1600" dirty="0" smtClean="0"/>
          </a:p>
          <a:p>
            <a:pPr lvl="0"/>
            <a:r>
              <a:rPr lang="uk-UA" sz="1600" dirty="0" smtClean="0"/>
              <a:t>Переривання утиліт (живлення, вентиляції).</a:t>
            </a:r>
            <a:endParaRPr lang="ru-RU" sz="1600" dirty="0" smtClean="0"/>
          </a:p>
          <a:p>
            <a:pPr lvl="0"/>
            <a:r>
              <a:rPr lang="uk-UA" sz="1600" dirty="0" smtClean="0"/>
              <a:t>Людська помилка.</a:t>
            </a:r>
            <a:endParaRPr lang="ru-RU" sz="1600" dirty="0" smtClean="0"/>
          </a:p>
          <a:p>
            <a:pPr lvl="0"/>
            <a:r>
              <a:rPr lang="uk-UA" sz="1600" dirty="0" smtClean="0"/>
              <a:t>Страйки, прогули.</a:t>
            </a:r>
            <a:endParaRPr lang="ru-RU" sz="1600" dirty="0" smtClean="0"/>
          </a:p>
          <a:p>
            <a:pPr lvl="0"/>
            <a:r>
              <a:rPr lang="uk-UA" sz="1600" dirty="0" smtClean="0"/>
              <a:t>Саботаж (</a:t>
            </a:r>
            <a:r>
              <a:rPr lang="en-US" sz="1600" dirty="0" smtClean="0"/>
              <a:t>backdoor</a:t>
            </a:r>
            <a:r>
              <a:rPr lang="uk-UA" sz="1600" dirty="0" smtClean="0"/>
              <a:t>,</a:t>
            </a:r>
            <a:r>
              <a:rPr lang="en-US" sz="1600" dirty="0" smtClean="0"/>
              <a:t> </a:t>
            </a:r>
            <a:r>
              <a:rPr lang="uk-UA" sz="1600" dirty="0" smtClean="0"/>
              <a:t>черв’як).</a:t>
            </a:r>
            <a:endParaRPr lang="ru-RU" sz="1600" dirty="0" smtClean="0"/>
          </a:p>
          <a:p>
            <a:pPr lvl="0"/>
            <a:r>
              <a:rPr lang="uk-UA" sz="1600" dirty="0" err="1" smtClean="0"/>
              <a:t>Кібератаки</a:t>
            </a:r>
            <a:r>
              <a:rPr lang="uk-UA" sz="1600" dirty="0" smtClean="0"/>
              <a:t> (віруси, черв’яки, </a:t>
            </a:r>
            <a:r>
              <a:rPr lang="en-US" sz="1600" dirty="0" err="1" smtClean="0"/>
              <a:t>DoS</a:t>
            </a:r>
            <a:r>
              <a:rPr lang="uk-UA" sz="1600" dirty="0" err="1" smtClean="0"/>
              <a:t>-атаки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/>
            <a:r>
              <a:rPr lang="uk-UA" sz="1600" dirty="0" smtClean="0"/>
              <a:t>Помилки ПЗ.</a:t>
            </a:r>
            <a:endParaRPr lang="ru-RU" sz="1600" dirty="0" smtClean="0"/>
          </a:p>
          <a:p>
            <a:pPr lvl="0"/>
            <a:r>
              <a:rPr lang="uk-UA" sz="1600" dirty="0" smtClean="0"/>
              <a:t>Крадіжка АЗ.</a:t>
            </a:r>
            <a:endParaRPr lang="ru-RU" sz="1600" dirty="0" smtClean="0"/>
          </a:p>
          <a:p>
            <a:pPr lvl="0"/>
            <a:r>
              <a:rPr lang="uk-UA" sz="1600" dirty="0" smtClean="0"/>
              <a:t>Соціально-політичні (теракт, війна).</a:t>
            </a:r>
            <a:endParaRPr lang="ru-RU" sz="1600" dirty="0" smtClean="0"/>
          </a:p>
          <a:p>
            <a:pPr lvl="0"/>
            <a:r>
              <a:rPr lang="uk-UA" sz="1600" dirty="0" smtClean="0"/>
              <a:t>Компрометація адміністратора.</a:t>
            </a:r>
            <a:endParaRPr lang="ru-RU" sz="1600" dirty="0" smtClean="0"/>
          </a:p>
          <a:p>
            <a:pPr lvl="0"/>
            <a:r>
              <a:rPr lang="uk-UA" sz="1600" dirty="0" smtClean="0"/>
              <a:t>Втрата інформації.</a:t>
            </a:r>
            <a:endParaRPr lang="ru-RU" sz="1600" dirty="0" smtClean="0"/>
          </a:p>
          <a:p>
            <a:pPr lvl="0"/>
            <a:r>
              <a:rPr lang="uk-UA" sz="1600" dirty="0" smtClean="0"/>
              <a:t>Пошкодження/відмова ПЗ/АЗ.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b="1" dirty="0" smtClean="0"/>
              <a:t>Методи забезпечення доступності:</a:t>
            </a:r>
            <a:endParaRPr lang="ru-RU" sz="1600" b="1" dirty="0" smtClean="0"/>
          </a:p>
          <a:p>
            <a:pPr lvl="0"/>
            <a:r>
              <a:rPr lang="uk-UA" sz="1600" dirty="0" smtClean="0"/>
              <a:t>усунення окремих точок відмови,</a:t>
            </a:r>
            <a:endParaRPr lang="ru-RU" sz="1600" dirty="0" smtClean="0"/>
          </a:p>
          <a:p>
            <a:pPr lvl="0"/>
            <a:r>
              <a:rPr lang="uk-UA" sz="1600" dirty="0" smtClean="0"/>
              <a:t>системне резервування, </a:t>
            </a:r>
            <a:endParaRPr lang="ru-RU" sz="1600" dirty="0" smtClean="0"/>
          </a:p>
          <a:p>
            <a:pPr lvl="0"/>
            <a:r>
              <a:rPr lang="uk-UA" sz="1600" dirty="0" smtClean="0"/>
              <a:t>підвищена </a:t>
            </a:r>
            <a:r>
              <a:rPr lang="uk-UA" sz="1600" dirty="0" err="1" smtClean="0"/>
              <a:t>відмовостійкість</a:t>
            </a:r>
            <a:r>
              <a:rPr lang="uk-UA" sz="1600" dirty="0" smtClean="0"/>
              <a:t>,</a:t>
            </a:r>
            <a:endParaRPr lang="ru-RU" sz="1600" dirty="0" smtClean="0"/>
          </a:p>
          <a:p>
            <a:pPr lvl="0"/>
            <a:r>
              <a:rPr lang="uk-UA" sz="1600" dirty="0" smtClean="0"/>
              <a:t>стандартизація,</a:t>
            </a:r>
            <a:endParaRPr lang="ru-RU" sz="1600" dirty="0" smtClean="0"/>
          </a:p>
          <a:p>
            <a:pPr lvl="0"/>
            <a:r>
              <a:rPr lang="uk-UA" sz="1600" dirty="0" err="1" smtClean="0"/>
              <a:t>кластеризація</a:t>
            </a:r>
            <a:r>
              <a:rPr lang="uk-UA" sz="1600" dirty="0" smtClean="0"/>
              <a:t>,</a:t>
            </a:r>
            <a:endParaRPr lang="ru-RU" sz="1600" dirty="0" smtClean="0"/>
          </a:p>
          <a:p>
            <a:pPr lvl="0"/>
            <a:r>
              <a:rPr lang="uk-UA" sz="1600" dirty="0" smtClean="0"/>
              <a:t>тестування,</a:t>
            </a:r>
            <a:endParaRPr lang="ru-RU" sz="1600" dirty="0" smtClean="0"/>
          </a:p>
          <a:p>
            <a:pPr lvl="0"/>
            <a:r>
              <a:rPr lang="uk-UA" sz="1600" dirty="0" smtClean="0"/>
              <a:t>технічне обслуговування (</a:t>
            </a:r>
            <a:r>
              <a:rPr lang="en-US" sz="1600" dirty="0" smtClean="0"/>
              <a:t>Maintenance</a:t>
            </a:r>
            <a:r>
              <a:rPr lang="uk-UA" sz="1600" dirty="0" smtClean="0"/>
              <a:t>), </a:t>
            </a:r>
            <a:endParaRPr lang="ru-RU" sz="1600" dirty="0" smtClean="0"/>
          </a:p>
          <a:p>
            <a:pPr lvl="0"/>
            <a:r>
              <a:rPr lang="uk-UA" sz="1600" dirty="0" smtClean="0"/>
              <a:t>моніторинг,</a:t>
            </a:r>
            <a:endParaRPr lang="ru-RU" sz="1600" dirty="0" smtClean="0"/>
          </a:p>
          <a:p>
            <a:pPr lvl="0"/>
            <a:r>
              <a:rPr lang="uk-UA" sz="1600" dirty="0" smtClean="0"/>
              <a:t>оновлення ОС та ПЗ</a:t>
            </a:r>
            <a:r>
              <a:rPr lang="en-US" sz="1600" dirty="0" smtClean="0"/>
              <a:t> (Update)</a:t>
            </a:r>
            <a:r>
              <a:rPr lang="uk-UA" sz="1600" dirty="0" smtClean="0"/>
              <a:t>,</a:t>
            </a:r>
            <a:endParaRPr lang="ru-RU" sz="1600" dirty="0" smtClean="0"/>
          </a:p>
          <a:p>
            <a:pPr lvl="0"/>
            <a:r>
              <a:rPr lang="uk-UA" sz="1600" dirty="0" smtClean="0"/>
              <a:t>резервне копіювання</a:t>
            </a:r>
            <a:r>
              <a:rPr lang="en-US" sz="1600" dirty="0" smtClean="0"/>
              <a:t> (Backup)</a:t>
            </a:r>
            <a:r>
              <a:rPr lang="uk-UA" sz="1600" dirty="0" smtClean="0"/>
              <a:t>, </a:t>
            </a:r>
            <a:endParaRPr lang="ru-RU" sz="1600" dirty="0" smtClean="0"/>
          </a:p>
          <a:p>
            <a:pPr lvl="0"/>
            <a:r>
              <a:rPr lang="uk-UA" sz="1600" dirty="0" smtClean="0"/>
              <a:t>плани аварійного відновлення (</a:t>
            </a:r>
            <a:r>
              <a:rPr lang="en-US" sz="1600" dirty="0" smtClean="0"/>
              <a:t>Disaster Recovery Plan, DRP</a:t>
            </a:r>
            <a:r>
              <a:rPr lang="uk-UA" sz="1600" dirty="0" smtClean="0"/>
              <a:t>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3000396" cy="306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5000660" cy="33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2285992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Модель глибинної (багатошарової) оборони </a:t>
            </a:r>
          </a:p>
          <a:p>
            <a:r>
              <a:rPr lang="uk-UA" sz="1600" b="1" dirty="0" smtClean="0"/>
              <a:t>(</a:t>
            </a:r>
            <a:r>
              <a:rPr lang="en-US" sz="1600" b="1" dirty="0" smtClean="0"/>
              <a:t>Onion model of defense in depth</a:t>
            </a:r>
            <a:r>
              <a:rPr lang="uk-UA" sz="1600" b="1" dirty="0" smtClean="0"/>
              <a:t>)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643050"/>
            <a:ext cx="6996138" cy="1444626"/>
          </a:xfrm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Тема </a:t>
            </a:r>
            <a:r>
              <a:rPr lang="uk-UA" dirty="0">
                <a:solidFill>
                  <a:schemeClr val="bg2"/>
                </a:solidFill>
              </a:rPr>
              <a:t>1. Концепція інформаційної безпеки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143248"/>
            <a:ext cx="8286808" cy="3714752"/>
          </a:xfrm>
        </p:spPr>
        <p:txBody>
          <a:bodyPr numCol="2"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Verdana" pitchFamily="34" charset="0"/>
                <a:ea typeface="굴림" charset="-127"/>
              </a:rPr>
              <a:t>Питання:</a:t>
            </a:r>
          </a:p>
          <a:p>
            <a:pPr>
              <a:lnSpc>
                <a:spcPct val="80000"/>
              </a:lnSpc>
              <a:buNone/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uk-UA" sz="1600" dirty="0" smtClean="0"/>
              <a:t>Інформаційна безпека </a:t>
            </a:r>
            <a:r>
              <a:rPr lang="ru-RU" sz="1600" dirty="0" smtClean="0"/>
              <a:t>(</a:t>
            </a:r>
            <a:r>
              <a:rPr lang="ru-RU" sz="1600" dirty="0" err="1" smtClean="0"/>
              <a:t>InfoSec</a:t>
            </a:r>
            <a:r>
              <a:rPr lang="ru-RU" sz="1600" dirty="0" smtClean="0"/>
              <a:t>).</a:t>
            </a:r>
            <a:endParaRPr lang="uk-UA" sz="1600" dirty="0" smtClean="0"/>
          </a:p>
          <a:p>
            <a:pPr>
              <a:lnSpc>
                <a:spcPct val="80000"/>
              </a:lnSpc>
            </a:pPr>
            <a:r>
              <a:rPr lang="uk-UA" sz="1600" dirty="0" smtClean="0"/>
              <a:t>Види інформаційної безпеки.</a:t>
            </a:r>
            <a:endParaRPr lang="uk-UA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uk-UA" sz="1600" dirty="0" smtClean="0"/>
              <a:t>Елементи ІБ.</a:t>
            </a: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Основні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положення системи захисту інформації (СЗІ). </a:t>
            </a:r>
            <a:endParaRPr lang="uk-UA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Вимоги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безпеки СЗІ. </a:t>
            </a:r>
            <a:endParaRPr lang="uk-UA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Умови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безпеки СЗІ. </a:t>
            </a:r>
            <a:endParaRPr lang="uk-UA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Види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забезпечення безпеки </a:t>
            </a: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СЗІ</a:t>
            </a: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Моделі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інформаційної безпеки, </a:t>
            </a: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їх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основні компоненти. </a:t>
            </a:r>
            <a:endParaRPr lang="uk-UA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Основні компоненти інформаційної безпеки. </a:t>
            </a: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Загрози 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інформації та їх прояви.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uk-UA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Конфіденційність. </a:t>
            </a:r>
          </a:p>
          <a:p>
            <a:pPr>
              <a:lnSpc>
                <a:spcPct val="80000"/>
              </a:lnSpc>
            </a:pP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Цілісність.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Доступність.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Суб'єкти системи ТЗІ.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Поверхня, вектор, дерево атаки.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Модель глибинної (багатошарової) оборони.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uk-UA" sz="1600" dirty="0" smtClean="0"/>
              <a:t>Ланцюжок </a:t>
            </a:r>
            <a:r>
              <a:rPr lang="uk-UA" sz="1600" dirty="0" err="1" smtClean="0"/>
              <a:t>кібервбивства</a:t>
            </a:r>
            <a:r>
              <a:rPr lang="uk-UA" sz="1600" dirty="0" smtClean="0"/>
              <a:t> (</a:t>
            </a:r>
            <a:r>
              <a:rPr lang="en-US" sz="1600" dirty="0" smtClean="0"/>
              <a:t>Cyber Kill Chain</a:t>
            </a:r>
            <a:r>
              <a:rPr lang="uk-UA" sz="16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Сімейства елементів керування безпекою (</a:t>
            </a:r>
            <a:r>
              <a:rPr lang="en-US" sz="1600" dirty="0" smtClean="0"/>
              <a:t>NIST</a:t>
            </a:r>
            <a:r>
              <a:rPr lang="uk-UA" sz="1600" dirty="0" smtClean="0"/>
              <a:t>)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uk-UA" sz="1600" dirty="0" smtClean="0"/>
              <a:t>Технології захисту інформації.</a:t>
            </a:r>
          </a:p>
          <a:p>
            <a:pPr>
              <a:lnSpc>
                <a:spcPct val="80000"/>
              </a:lnSpc>
            </a:pPr>
            <a:r>
              <a:rPr lang="uk-UA" sz="1600" dirty="0" smtClean="0"/>
              <a:t>Управління рівнем безпеки (</a:t>
            </a:r>
            <a:r>
              <a:rPr lang="en-US" sz="1600" dirty="0" smtClean="0"/>
              <a:t>SLM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uk-UA" sz="1600" dirty="0" smtClean="0"/>
              <a:t>Цикл </a:t>
            </a:r>
            <a:r>
              <a:rPr lang="uk-UA" sz="1600" dirty="0" err="1" smtClean="0"/>
              <a:t>Демінга</a:t>
            </a:r>
            <a:r>
              <a:rPr lang="uk-UA" sz="1600" dirty="0" smtClean="0"/>
              <a:t>  (</a:t>
            </a:r>
            <a:r>
              <a:rPr lang="en-US" sz="1600" dirty="0" smtClean="0"/>
              <a:t>PDCA</a:t>
            </a:r>
            <a:r>
              <a:rPr lang="uk-UA" sz="1600" dirty="0" smtClean="0"/>
              <a:t>).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2071678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Модель глибинної (багатошарової) оборони </a:t>
            </a:r>
          </a:p>
          <a:p>
            <a:r>
              <a:rPr lang="uk-UA" sz="1600" b="1" dirty="0" smtClean="0"/>
              <a:t>(</a:t>
            </a:r>
            <a:r>
              <a:rPr lang="en-US" sz="1600" b="1" dirty="0" smtClean="0"/>
              <a:t>Onion model of defense in depth</a:t>
            </a:r>
            <a:r>
              <a:rPr lang="uk-UA" sz="1600" b="1" dirty="0" smtClean="0"/>
              <a:t>)</a:t>
            </a:r>
          </a:p>
          <a:p>
            <a:endParaRPr lang="en-US" sz="1600" b="1" dirty="0" smtClean="0"/>
          </a:p>
          <a:p>
            <a:r>
              <a:rPr lang="uk-UA" sz="1600" b="1" dirty="0" smtClean="0"/>
              <a:t>Цибулина безпеки			Артишок безпеки</a:t>
            </a:r>
            <a:endParaRPr lang="uk-UA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2214578" cy="271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344248" cy="2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b="1" dirty="0" smtClean="0"/>
              <a:t>Ланцюжок </a:t>
            </a:r>
            <a:r>
              <a:rPr lang="uk-UA" sz="1600" b="1" dirty="0" err="1" smtClean="0"/>
              <a:t>кібервбивства</a:t>
            </a:r>
            <a:r>
              <a:rPr lang="uk-UA" sz="1600" b="1" dirty="0" smtClean="0"/>
              <a:t> (</a:t>
            </a:r>
            <a:r>
              <a:rPr lang="en-US" sz="1600" b="1" dirty="0" smtClean="0"/>
              <a:t>Cyber Kill Chain</a:t>
            </a:r>
            <a:r>
              <a:rPr lang="uk-UA" sz="1600" b="1" dirty="0" smtClean="0"/>
              <a:t>):</a:t>
            </a:r>
            <a:endParaRPr lang="uk-UA" sz="1600" dirty="0" smtClean="0"/>
          </a:p>
          <a:p>
            <a:pPr lvl="0"/>
            <a:endParaRPr lang="uk-UA" sz="1600" dirty="0" smtClean="0"/>
          </a:p>
          <a:p>
            <a:pPr lvl="0">
              <a:buNone/>
            </a:pPr>
            <a:r>
              <a:rPr lang="uk-UA" sz="1600" dirty="0" smtClean="0"/>
              <a:t>1. Розвідка (</a:t>
            </a:r>
            <a:r>
              <a:rPr lang="en-US" sz="1600" dirty="0" smtClean="0"/>
              <a:t>Reconnaissance</a:t>
            </a:r>
            <a:r>
              <a:rPr lang="uk-UA" sz="1600" dirty="0" smtClean="0"/>
              <a:t>)</a:t>
            </a:r>
          </a:p>
          <a:p>
            <a:pPr lvl="0">
              <a:buNone/>
            </a:pPr>
            <a:r>
              <a:rPr lang="uk-UA" sz="1600" dirty="0" smtClean="0"/>
              <a:t>2. Озброєння (</a:t>
            </a:r>
            <a:r>
              <a:rPr lang="en-US" sz="1600" dirty="0" err="1" smtClean="0"/>
              <a:t>Weaponization</a:t>
            </a:r>
            <a:r>
              <a:rPr lang="uk-UA" sz="1600" dirty="0" smtClean="0"/>
              <a:t>)</a:t>
            </a:r>
          </a:p>
          <a:p>
            <a:pPr lvl="0">
              <a:buNone/>
            </a:pPr>
            <a:r>
              <a:rPr lang="uk-UA" sz="1600" dirty="0" smtClean="0"/>
              <a:t>3. Доставка (</a:t>
            </a:r>
            <a:r>
              <a:rPr lang="en-US" sz="1600" dirty="0" smtClean="0"/>
              <a:t>Delivery</a:t>
            </a:r>
            <a:r>
              <a:rPr lang="uk-UA" sz="1600" dirty="0" smtClean="0"/>
              <a:t>)</a:t>
            </a:r>
          </a:p>
          <a:p>
            <a:pPr lvl="0">
              <a:buNone/>
            </a:pPr>
            <a:r>
              <a:rPr lang="uk-UA" sz="1600" dirty="0" smtClean="0"/>
              <a:t>4. Експлуатація (</a:t>
            </a:r>
            <a:r>
              <a:rPr lang="en-US" sz="1600" dirty="0" smtClean="0"/>
              <a:t>Exploitation</a:t>
            </a:r>
            <a:r>
              <a:rPr lang="uk-UA" sz="1600" dirty="0" smtClean="0"/>
              <a:t>)</a:t>
            </a:r>
          </a:p>
          <a:p>
            <a:pPr lvl="0">
              <a:buNone/>
            </a:pPr>
            <a:r>
              <a:rPr lang="uk-UA" sz="1600" dirty="0" smtClean="0"/>
              <a:t>5. Встановлення (</a:t>
            </a:r>
            <a:r>
              <a:rPr lang="en-US" sz="1600" dirty="0" smtClean="0"/>
              <a:t>Installation</a:t>
            </a:r>
            <a:r>
              <a:rPr lang="uk-UA" sz="1600" dirty="0" smtClean="0"/>
              <a:t>)</a:t>
            </a:r>
          </a:p>
          <a:p>
            <a:pPr lvl="0">
              <a:buNone/>
            </a:pPr>
            <a:r>
              <a:rPr lang="uk-UA" sz="1600" dirty="0" smtClean="0"/>
              <a:t>6. Управління та консоль (</a:t>
            </a:r>
            <a:r>
              <a:rPr lang="en-US" sz="1600" dirty="0" smtClean="0"/>
              <a:t>Command &amp; Control</a:t>
            </a:r>
            <a:r>
              <a:rPr lang="uk-UA" sz="1600" dirty="0" smtClean="0"/>
              <a:t> - </a:t>
            </a:r>
            <a:r>
              <a:rPr lang="en-US" sz="1600" dirty="0" err="1" smtClean="0"/>
              <a:t>CnC</a:t>
            </a:r>
            <a:r>
              <a:rPr lang="en-US" sz="1600" dirty="0" smtClean="0"/>
              <a:t>)</a:t>
            </a:r>
            <a:endParaRPr lang="uk-UA" sz="1600" dirty="0" smtClean="0"/>
          </a:p>
          <a:p>
            <a:pPr lvl="0">
              <a:buNone/>
            </a:pPr>
            <a:r>
              <a:rPr lang="en-US" sz="1600" dirty="0" smtClean="0"/>
              <a:t>7. </a:t>
            </a:r>
            <a:r>
              <a:rPr lang="uk-UA" sz="1600" dirty="0" smtClean="0"/>
              <a:t>Дія по цілям (</a:t>
            </a:r>
            <a:r>
              <a:rPr lang="en-US" sz="1600" dirty="0" smtClean="0"/>
              <a:t>Action on Objective</a:t>
            </a:r>
            <a:r>
              <a:rPr lang="uk-UA" sz="16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7929618" cy="5214950"/>
          </a:xfrm>
        </p:spPr>
        <p:txBody>
          <a:bodyPr numCol="2"/>
          <a:lstStyle/>
          <a:p>
            <a:pPr marL="0" indent="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uk-UA" sz="1600" b="1" dirty="0" smtClean="0">
                <a:cs typeface="Times New Roman" pitchFamily="18" charset="0"/>
              </a:rPr>
              <a:t>Сімейства елементів керування безпекою (</a:t>
            </a:r>
            <a:r>
              <a:rPr lang="en-US" sz="1600" b="1" dirty="0" smtClean="0">
                <a:cs typeface="Times New Roman" pitchFamily="18" charset="0"/>
              </a:rPr>
              <a:t>NIST</a:t>
            </a:r>
            <a:r>
              <a:rPr lang="uk-UA" sz="1600" b="1" dirty="0" smtClean="0">
                <a:cs typeface="Times New Roman" pitchFamily="18" charset="0"/>
              </a:rPr>
              <a:t>):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Контроль доступу.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Обізнаність і навчання.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Аудит і звітність (</a:t>
            </a:r>
            <a:r>
              <a:rPr lang="uk-UA" sz="1600" dirty="0" err="1" smtClean="0">
                <a:cs typeface="Times New Roman" pitchFamily="18" charset="0"/>
              </a:rPr>
              <a:t>журналювання</a:t>
            </a:r>
            <a:r>
              <a:rPr lang="uk-UA" sz="1600" dirty="0" smtClean="0">
                <a:cs typeface="Times New Roman" pitchFamily="18" charset="0"/>
              </a:rPr>
              <a:t>).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Оцінка, дозвіл та моніторинг.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Управління конфігураціями.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Планування на випадок надзвичайних ситуацій (</a:t>
            </a:r>
            <a:r>
              <a:rPr lang="en-US" sz="1600" dirty="0" smtClean="0">
                <a:cs typeface="Times New Roman" pitchFamily="18" charset="0"/>
              </a:rPr>
              <a:t>Contingency Planning</a:t>
            </a:r>
            <a:r>
              <a:rPr lang="uk-UA" sz="1600" dirty="0" smtClean="0">
                <a:cs typeface="Times New Roman" pitchFamily="18" charset="0"/>
              </a:rPr>
              <a:t>, </a:t>
            </a:r>
            <a:r>
              <a:rPr lang="en-US" sz="1600" dirty="0" smtClean="0">
                <a:cs typeface="Times New Roman" pitchFamily="18" charset="0"/>
              </a:rPr>
              <a:t>CP)</a:t>
            </a:r>
            <a:r>
              <a:rPr lang="uk-UA" sz="1600" dirty="0" smtClean="0">
                <a:cs typeface="Times New Roman" pitchFamily="18" charset="0"/>
              </a:rPr>
              <a:t>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Ідентифікація та авторизація.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Індивідуальна участь (</a:t>
            </a:r>
            <a:r>
              <a:rPr lang="en-US" sz="1600" dirty="0" smtClean="0">
                <a:cs typeface="Times New Roman" pitchFamily="18" charset="0"/>
              </a:rPr>
              <a:t>PII</a:t>
            </a:r>
            <a:r>
              <a:rPr lang="uk-UA" sz="1600" dirty="0" smtClean="0">
                <a:cs typeface="Times New Roman" pitchFamily="18" charset="0"/>
              </a:rPr>
              <a:t>).</a:t>
            </a: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Реагування на інциденти.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Технічне обслуговування.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Захист медіа (носіїв: дискети, жорсткі диски, флеш-накопичувачі, компакт-диски).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en-US" sz="1600" dirty="0" smtClean="0"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Фізичний захист та захист від навколишнього середовища </a:t>
            </a:r>
          </a:p>
          <a:p>
            <a:pPr marL="20320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	(захист систем, будівель та інфраструктури).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Планування (</a:t>
            </a:r>
            <a:r>
              <a:rPr lang="en-US" sz="1600" dirty="0" smtClean="0">
                <a:cs typeface="Times New Roman" pitchFamily="18" charset="0"/>
              </a:rPr>
              <a:t>System security plan</a:t>
            </a:r>
            <a:r>
              <a:rPr lang="uk-UA" sz="1600" dirty="0" smtClean="0">
                <a:cs typeface="Times New Roman" pitchFamily="18" charset="0"/>
              </a:rPr>
              <a:t>, </a:t>
            </a:r>
            <a:r>
              <a:rPr lang="en-US" sz="1600" dirty="0" smtClean="0">
                <a:cs typeface="Times New Roman" pitchFamily="18" charset="0"/>
              </a:rPr>
              <a:t>SSP</a:t>
            </a:r>
            <a:r>
              <a:rPr lang="uk-UA" sz="1600" dirty="0" smtClean="0">
                <a:cs typeface="Times New Roman" pitchFamily="18" charset="0"/>
              </a:rPr>
              <a:t>).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Управління безпекою.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Безпека персоналу (інсайдери).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Оцінка ризиків.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Придбання систем і послуг </a:t>
            </a:r>
            <a:r>
              <a:rPr lang="ru-RU" sz="1600" dirty="0" smtClean="0">
                <a:cs typeface="Times New Roman" pitchFamily="18" charset="0"/>
              </a:rPr>
              <a:t>(</a:t>
            </a:r>
            <a:r>
              <a:rPr lang="uk-UA" sz="1600" dirty="0" smtClean="0">
                <a:cs typeface="Times New Roman" pitchFamily="18" charset="0"/>
              </a:rPr>
              <a:t>життєвий цикл системи </a:t>
            </a:r>
            <a:r>
              <a:rPr lang="en-US" sz="1600" dirty="0" smtClean="0">
                <a:cs typeface="Times New Roman" pitchFamily="18" charset="0"/>
              </a:rPr>
              <a:t>SDLC</a:t>
            </a:r>
            <a:r>
              <a:rPr lang="uk-UA" sz="1600" dirty="0" smtClean="0">
                <a:cs typeface="Times New Roman" pitchFamily="18" charset="0"/>
              </a:rPr>
              <a:t>).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Захист систем і комунікацій.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Цілісність систем та інформації.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928802"/>
            <a:ext cx="8358246" cy="4425958"/>
          </a:xfrm>
        </p:spPr>
        <p:txBody>
          <a:bodyPr/>
          <a:lstStyle/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b="1" dirty="0" smtClean="0"/>
              <a:t>Технології захисту інформації:</a:t>
            </a:r>
            <a:endParaRPr lang="uk-UA" sz="1600" dirty="0" smtClean="0"/>
          </a:p>
          <a:p>
            <a:r>
              <a:rPr lang="uk-UA" sz="1600" dirty="0" err="1" smtClean="0"/>
              <a:t>Аутентифікація</a:t>
            </a:r>
            <a:r>
              <a:rPr lang="uk-UA" sz="1600" dirty="0" smtClean="0"/>
              <a:t> </a:t>
            </a:r>
            <a:r>
              <a:rPr lang="ru-RU" sz="1600" dirty="0" smtClean="0"/>
              <a:t>(</a:t>
            </a:r>
            <a:r>
              <a:rPr lang="en-US" sz="1600" dirty="0" smtClean="0"/>
              <a:t>Authentication</a:t>
            </a:r>
            <a:r>
              <a:rPr lang="ru-RU" sz="1600" dirty="0" smtClean="0"/>
              <a:t>).</a:t>
            </a:r>
          </a:p>
          <a:p>
            <a:r>
              <a:rPr lang="uk-UA" sz="1600" dirty="0" smtClean="0"/>
              <a:t>Контроль доступу </a:t>
            </a:r>
            <a:r>
              <a:rPr lang="ru-RU" sz="1600" dirty="0" smtClean="0"/>
              <a:t>(</a:t>
            </a:r>
            <a:r>
              <a:rPr lang="en-US" sz="1600" dirty="0" smtClean="0"/>
              <a:t>Access Control</a:t>
            </a:r>
            <a:r>
              <a:rPr lang="uk-UA" sz="1600" dirty="0" smtClean="0"/>
              <a:t>)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r>
              <a:rPr lang="ru-RU" sz="1600" dirty="0" smtClean="0"/>
              <a:t>Списки контролю доступу (</a:t>
            </a:r>
            <a:r>
              <a:rPr lang="en-US" sz="1600" dirty="0" smtClean="0"/>
              <a:t>Access control list</a:t>
            </a:r>
            <a:r>
              <a:rPr lang="uk-UA" sz="1600" dirty="0" smtClean="0"/>
              <a:t>,</a:t>
            </a:r>
            <a:r>
              <a:rPr lang="en-US" sz="1600" dirty="0" smtClean="0"/>
              <a:t> ACL)</a:t>
            </a:r>
            <a:endParaRPr lang="uk-UA" sz="1600" dirty="0" smtClean="0"/>
          </a:p>
          <a:p>
            <a:r>
              <a:rPr lang="uk-UA" sz="1600" dirty="0" smtClean="0"/>
              <a:t>Шифрування (</a:t>
            </a:r>
            <a:r>
              <a:rPr lang="en-US" sz="1600" dirty="0" smtClean="0"/>
              <a:t>Encryption</a:t>
            </a:r>
            <a:r>
              <a:rPr lang="uk-UA" sz="1600" dirty="0" smtClean="0"/>
              <a:t>)</a:t>
            </a:r>
            <a:r>
              <a:rPr lang="ru-RU" sz="1600" dirty="0" smtClean="0"/>
              <a:t>.</a:t>
            </a:r>
            <a:endParaRPr lang="uk-UA" sz="1600" dirty="0" smtClean="0"/>
          </a:p>
          <a:p>
            <a:r>
              <a:rPr lang="uk-UA" sz="1600" dirty="0" smtClean="0"/>
              <a:t>Резервне копіювання </a:t>
            </a:r>
            <a:r>
              <a:rPr lang="en-US" sz="1600" dirty="0" smtClean="0"/>
              <a:t>(Backups)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uk-UA" sz="1600" dirty="0" smtClean="0"/>
              <a:t>Фізична безпека </a:t>
            </a:r>
            <a:r>
              <a:rPr lang="en-US" sz="1600" dirty="0" smtClean="0"/>
              <a:t>(Physical Security)</a:t>
            </a:r>
            <a:r>
              <a:rPr lang="uk-UA" sz="1600" dirty="0" smtClean="0"/>
              <a:t>.</a:t>
            </a:r>
            <a:endParaRPr lang="en-US" sz="1600" dirty="0" smtClean="0"/>
          </a:p>
          <a:p>
            <a:pPr lvl="0"/>
            <a:r>
              <a:rPr lang="uk-UA" sz="1600" dirty="0" smtClean="0"/>
              <a:t>Поведінкова аналітика користувачів </a:t>
            </a:r>
            <a:r>
              <a:rPr lang="en-US" sz="1600" dirty="0" smtClean="0"/>
              <a:t>(User behavior analytics, UBA)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lvl="0"/>
            <a:r>
              <a:rPr lang="uk-UA" sz="1600" dirty="0" err="1" smtClean="0"/>
              <a:t>Блокчейн</a:t>
            </a:r>
            <a:r>
              <a:rPr lang="uk-UA" sz="1600" dirty="0" smtClean="0"/>
              <a:t> </a:t>
            </a:r>
            <a:r>
              <a:rPr lang="uk-UA" sz="1600" dirty="0" err="1" smtClean="0"/>
              <a:t>кібербезпека</a:t>
            </a:r>
            <a:r>
              <a:rPr lang="uk-UA" sz="1600" dirty="0" smtClean="0"/>
              <a:t> </a:t>
            </a:r>
            <a:r>
              <a:rPr lang="ru-RU" sz="1600" dirty="0" smtClean="0"/>
              <a:t>(</a:t>
            </a:r>
            <a:r>
              <a:rPr lang="en-US" sz="1600" dirty="0" err="1" smtClean="0"/>
              <a:t>Blockchain</a:t>
            </a:r>
            <a:r>
              <a:rPr lang="en-US" sz="1600" dirty="0" smtClean="0"/>
              <a:t> </a:t>
            </a:r>
            <a:r>
              <a:rPr lang="en-US" sz="1600" dirty="0" err="1" smtClean="0"/>
              <a:t>cybersecurity</a:t>
            </a:r>
            <a:r>
              <a:rPr lang="ru-RU" sz="1600" dirty="0" smtClean="0"/>
              <a:t>).</a:t>
            </a:r>
          </a:p>
          <a:p>
            <a:pPr lvl="0"/>
            <a:r>
              <a:rPr lang="uk-UA" sz="1600" dirty="0" smtClean="0"/>
              <a:t>Безпека кінцевих точок </a:t>
            </a:r>
            <a:r>
              <a:rPr lang="en-US" sz="1600" dirty="0" smtClean="0"/>
              <a:t>(Endpoint detection and response, EDR) (Microsoft Defender, McAfee, ESET, </a:t>
            </a:r>
            <a:r>
              <a:rPr lang="en-US" sz="1600" dirty="0" err="1" smtClean="0"/>
              <a:t>Kaspersky</a:t>
            </a:r>
            <a:r>
              <a:rPr lang="en-US" sz="1600" dirty="0" smtClean="0"/>
              <a:t>)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lvl="0"/>
            <a:r>
              <a:rPr lang="uk-UA" sz="1600" dirty="0" smtClean="0"/>
              <a:t>Керування хмарною безпекою </a:t>
            </a:r>
            <a:r>
              <a:rPr lang="en-US" sz="1600" dirty="0" smtClean="0"/>
              <a:t>(Cloud security posture management, CSPM)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9144000" cy="5286388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/>
              <a:t>Технології захисту інформації:</a:t>
            </a:r>
            <a:endParaRPr lang="uk-UA" sz="1600" dirty="0" smtClean="0"/>
          </a:p>
          <a:p>
            <a:r>
              <a:rPr lang="uk-UA" sz="1600" dirty="0" smtClean="0"/>
              <a:t>Антивіруси (</a:t>
            </a:r>
            <a:r>
              <a:rPr lang="en-US" sz="1600" dirty="0" smtClean="0"/>
              <a:t>Antivirus</a:t>
            </a:r>
            <a:r>
              <a:rPr lang="uk-UA" sz="1600" dirty="0" smtClean="0"/>
              <a:t>,</a:t>
            </a:r>
            <a:r>
              <a:rPr lang="en-US" sz="1600" dirty="0" smtClean="0"/>
              <a:t> AV</a:t>
            </a:r>
            <a:r>
              <a:rPr lang="uk-UA" sz="1600" dirty="0" smtClean="0"/>
              <a:t>, </a:t>
            </a:r>
            <a:r>
              <a:rPr lang="en-US" sz="1600" dirty="0" smtClean="0"/>
              <a:t>Next-Generation Antivirus</a:t>
            </a:r>
            <a:r>
              <a:rPr lang="uk-UA" sz="1600" dirty="0" smtClean="0"/>
              <a:t>, </a:t>
            </a:r>
            <a:r>
              <a:rPr lang="en-US" sz="1600" dirty="0" smtClean="0"/>
              <a:t>NGAV)</a:t>
            </a:r>
            <a:r>
              <a:rPr lang="uk-UA" sz="1600" dirty="0" smtClean="0"/>
              <a:t>.</a:t>
            </a:r>
            <a:endParaRPr lang="en-US" sz="1600" dirty="0" smtClean="0"/>
          </a:p>
          <a:p>
            <a:pPr lvl="0"/>
            <a:r>
              <a:rPr lang="uk-UA" sz="1600" dirty="0" err="1" smtClean="0"/>
              <a:t>Міжмережеві</a:t>
            </a:r>
            <a:r>
              <a:rPr lang="uk-UA" sz="1600" dirty="0" smtClean="0"/>
              <a:t> екрани </a:t>
            </a:r>
            <a:r>
              <a:rPr lang="ru-RU" sz="1600" dirty="0" smtClean="0"/>
              <a:t>(</a:t>
            </a:r>
            <a:r>
              <a:rPr lang="uk-UA" sz="1600" dirty="0" smtClean="0"/>
              <a:t>брандмауери</a:t>
            </a:r>
            <a:r>
              <a:rPr lang="ru-RU" sz="1600" dirty="0" smtClean="0"/>
              <a:t>, </a:t>
            </a:r>
            <a:r>
              <a:rPr lang="en-US" sz="1600" dirty="0" smtClean="0"/>
              <a:t>Firewall, Web Application Firewall, WAF</a:t>
            </a:r>
            <a:r>
              <a:rPr lang="ru-RU" sz="1600" dirty="0" smtClean="0"/>
              <a:t>).</a:t>
            </a:r>
          </a:p>
          <a:p>
            <a:pPr lvl="0"/>
            <a:r>
              <a:rPr lang="uk-UA" sz="1600" dirty="0" smtClean="0"/>
              <a:t>Заміна мережної адреси </a:t>
            </a:r>
            <a:r>
              <a:rPr lang="ru-RU" sz="1600" dirty="0" smtClean="0"/>
              <a:t>(</a:t>
            </a:r>
            <a:r>
              <a:rPr lang="en-US" sz="1600" dirty="0" smtClean="0"/>
              <a:t>Network Address Translation</a:t>
            </a:r>
            <a:r>
              <a:rPr lang="uk-UA" sz="1600" dirty="0" smtClean="0"/>
              <a:t>, </a:t>
            </a:r>
            <a:r>
              <a:rPr lang="en-US" sz="1600" dirty="0" smtClean="0"/>
              <a:t>NAT</a:t>
            </a:r>
            <a:r>
              <a:rPr lang="uk-UA" sz="1600" dirty="0" smtClean="0"/>
              <a:t>)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pPr lvl="0"/>
            <a:r>
              <a:rPr lang="uk-UA" sz="1600" smtClean="0"/>
              <a:t>Заміна адрес портів </a:t>
            </a:r>
            <a:r>
              <a:rPr lang="uk-UA" sz="1600" dirty="0" smtClean="0"/>
              <a:t>(</a:t>
            </a:r>
            <a:r>
              <a:rPr lang="en-US" sz="1600" dirty="0" smtClean="0"/>
              <a:t>Port Address Translation</a:t>
            </a:r>
            <a:r>
              <a:rPr lang="uk-UA" sz="1600" dirty="0" smtClean="0"/>
              <a:t>,</a:t>
            </a:r>
            <a:r>
              <a:rPr lang="en-US" sz="1600" dirty="0" smtClean="0"/>
              <a:t> PAT</a:t>
            </a:r>
            <a:r>
              <a:rPr lang="uk-UA" sz="1600" dirty="0" smtClean="0"/>
              <a:t>).</a:t>
            </a:r>
          </a:p>
          <a:p>
            <a:pPr lvl="0"/>
            <a:r>
              <a:rPr lang="uk-UA" sz="1600" dirty="0" smtClean="0"/>
              <a:t>Балансування навантаження.</a:t>
            </a:r>
          </a:p>
          <a:p>
            <a:r>
              <a:rPr lang="en-US" sz="1600" dirty="0" smtClean="0"/>
              <a:t>Log-</a:t>
            </a:r>
            <a:r>
              <a:rPr lang="ru-RU" sz="1600" dirty="0" smtClean="0"/>
              <a:t>сервер (</a:t>
            </a:r>
            <a:r>
              <a:rPr lang="en-US" sz="1600" dirty="0" err="1" smtClean="0"/>
              <a:t>Syslog</a:t>
            </a:r>
            <a:r>
              <a:rPr lang="en-US" sz="1600" dirty="0" smtClean="0"/>
              <a:t>, </a:t>
            </a:r>
            <a:r>
              <a:rPr lang="ru-RU" sz="1600" dirty="0" err="1" smtClean="0"/>
              <a:t>Apache</a:t>
            </a:r>
            <a:r>
              <a:rPr lang="en-US" sz="1600" dirty="0" smtClean="0"/>
              <a:t>, Microsoft IIS</a:t>
            </a:r>
            <a:r>
              <a:rPr lang="ru-RU" sz="1600" dirty="0" smtClean="0"/>
              <a:t>).</a:t>
            </a:r>
            <a:endParaRPr lang="uk-UA" sz="1600" dirty="0" smtClean="0"/>
          </a:p>
          <a:p>
            <a:r>
              <a:rPr lang="uk-UA" sz="1600" dirty="0" smtClean="0"/>
              <a:t>Повне захоплення пакетів</a:t>
            </a:r>
            <a:r>
              <a:rPr lang="ru-RU" sz="1600" dirty="0" smtClean="0"/>
              <a:t> (</a:t>
            </a:r>
            <a:r>
              <a:rPr lang="en-US" sz="1600" dirty="0" err="1" smtClean="0"/>
              <a:t>Wireshark</a:t>
            </a:r>
            <a:r>
              <a:rPr lang="ru-RU" sz="1600" dirty="0" smtClean="0"/>
              <a:t>).</a:t>
            </a:r>
          </a:p>
          <a:p>
            <a:r>
              <a:rPr lang="uk-UA" sz="1600" dirty="0" smtClean="0"/>
              <a:t>Статистичні дані </a:t>
            </a:r>
            <a:r>
              <a:rPr lang="ru-RU" sz="1600" b="1" dirty="0" smtClean="0"/>
              <a:t>(</a:t>
            </a:r>
            <a:r>
              <a:rPr lang="en-US" sz="1600" dirty="0" smtClean="0"/>
              <a:t>Cisco </a:t>
            </a:r>
            <a:r>
              <a:rPr lang="en-US" sz="1600" dirty="0" err="1" smtClean="0"/>
              <a:t>NetFlow</a:t>
            </a:r>
            <a:r>
              <a:rPr lang="ru-RU" sz="1600" b="1" dirty="0" smtClean="0"/>
              <a:t>).</a:t>
            </a:r>
            <a:endParaRPr lang="en-US" sz="1600" b="1" dirty="0" smtClean="0"/>
          </a:p>
          <a:p>
            <a:r>
              <a:rPr lang="uk-UA" sz="1600" dirty="0" smtClean="0"/>
              <a:t>Фільтри вмісту </a:t>
            </a:r>
            <a:r>
              <a:rPr lang="uk-UA" sz="1600" b="1" dirty="0" smtClean="0"/>
              <a:t>(</a:t>
            </a:r>
            <a:r>
              <a:rPr lang="en-US" sz="1600" dirty="0" smtClean="0"/>
              <a:t>Cisco Email</a:t>
            </a:r>
            <a:r>
              <a:rPr lang="uk-UA" sz="1600" dirty="0" smtClean="0"/>
              <a:t>/</a:t>
            </a:r>
            <a:r>
              <a:rPr lang="en-US" sz="1600" dirty="0" smtClean="0"/>
              <a:t>Web Security Appliance</a:t>
            </a:r>
            <a:r>
              <a:rPr lang="uk-UA" sz="1600" dirty="0" smtClean="0"/>
              <a:t>, </a:t>
            </a:r>
            <a:r>
              <a:rPr lang="en-US" sz="1600" dirty="0" smtClean="0"/>
              <a:t>ESA</a:t>
            </a:r>
            <a:r>
              <a:rPr lang="uk-UA" sz="1600" dirty="0" smtClean="0"/>
              <a:t>/</a:t>
            </a:r>
            <a:r>
              <a:rPr lang="en-US" sz="1600" dirty="0" smtClean="0"/>
              <a:t>WSA)</a:t>
            </a:r>
            <a:r>
              <a:rPr lang="uk-UA" sz="1600" dirty="0" smtClean="0"/>
              <a:t>.</a:t>
            </a:r>
            <a:endParaRPr lang="ru-RU" sz="1600" b="1" dirty="0" smtClean="0"/>
          </a:p>
          <a:p>
            <a:r>
              <a:rPr lang="en-US" sz="1600" dirty="0" smtClean="0"/>
              <a:t>Proxy-</a:t>
            </a:r>
            <a:r>
              <a:rPr lang="ru-RU" sz="1600" dirty="0" smtClean="0"/>
              <a:t>сервер, </a:t>
            </a:r>
            <a:r>
              <a:rPr lang="en-US" sz="1600" dirty="0" smtClean="0"/>
              <a:t>(Squid, </a:t>
            </a:r>
            <a:r>
              <a:rPr lang="en-US" sz="1600" dirty="0" err="1" smtClean="0"/>
              <a:t>CCProxy</a:t>
            </a:r>
            <a:r>
              <a:rPr lang="en-US" sz="1600" dirty="0" smtClean="0"/>
              <a:t>, Apache Traffic Server, </a:t>
            </a:r>
            <a:r>
              <a:rPr lang="en-US" sz="1600" dirty="0" err="1" smtClean="0"/>
              <a:t>WinGate</a:t>
            </a:r>
            <a:r>
              <a:rPr lang="en-US" sz="1600" dirty="0" smtClean="0"/>
              <a:t>).</a:t>
            </a:r>
          </a:p>
          <a:p>
            <a:r>
              <a:rPr lang="uk-UA" sz="1600" dirty="0" smtClean="0"/>
              <a:t>Запобігання втраті даних </a:t>
            </a:r>
            <a:r>
              <a:rPr lang="en-US" sz="1600" dirty="0" smtClean="0"/>
              <a:t>(Data loss prevention, DLP) (McAfee, Symantec)</a:t>
            </a:r>
            <a:r>
              <a:rPr lang="uk-UA" sz="1600" dirty="0" smtClean="0"/>
              <a:t>.</a:t>
            </a:r>
            <a:endParaRPr lang="en-US" sz="1600" dirty="0" smtClean="0"/>
          </a:p>
          <a:p>
            <a:pPr lvl="0"/>
            <a:r>
              <a:rPr lang="uk-UA" sz="1600" dirty="0" smtClean="0"/>
              <a:t>Система виявлення вторгнень </a:t>
            </a:r>
            <a:r>
              <a:rPr lang="en-US" sz="1600" dirty="0" smtClean="0"/>
              <a:t>(Intrusion detection system, IDS, HIDS, NIDS, Protocol-based IDS, PIDS, Application protocol-based, APIDS, Anomaly-based) (HIDS</a:t>
            </a:r>
            <a:r>
              <a:rPr lang="uk-UA" sz="1600" dirty="0" smtClean="0"/>
              <a:t>:</a:t>
            </a:r>
            <a:r>
              <a:rPr lang="en-US" sz="1600" dirty="0" smtClean="0"/>
              <a:t> OSSEC</a:t>
            </a:r>
            <a:r>
              <a:rPr lang="uk-UA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NIDS:</a:t>
            </a:r>
            <a:r>
              <a:rPr lang="en-US" sz="1600" dirty="0" smtClean="0"/>
              <a:t> </a:t>
            </a:r>
            <a:r>
              <a:rPr lang="ru-RU" sz="1600" dirty="0" err="1" smtClean="0"/>
              <a:t>Snort</a:t>
            </a:r>
            <a:r>
              <a:rPr lang="en-US" sz="1600" dirty="0" smtClean="0"/>
              <a:t> (</a:t>
            </a:r>
            <a:r>
              <a:rPr lang="uk-UA" sz="1600" dirty="0" smtClean="0"/>
              <a:t>правила</a:t>
            </a:r>
            <a:r>
              <a:rPr lang="en-US" sz="1600" dirty="0" smtClean="0"/>
              <a:t>), Bro</a:t>
            </a:r>
            <a:r>
              <a:rPr lang="uk-UA" sz="1600" dirty="0" smtClean="0"/>
              <a:t> (поведінка), </a:t>
            </a:r>
            <a:r>
              <a:rPr lang="en-US" sz="1600" dirty="0" err="1" smtClean="0"/>
              <a:t>Suricata</a:t>
            </a:r>
            <a:r>
              <a:rPr lang="uk-UA" sz="1600" dirty="0" smtClean="0"/>
              <a:t> (сигнатури)</a:t>
            </a:r>
            <a:r>
              <a:rPr lang="en-US" sz="1600" dirty="0" smtClean="0"/>
              <a:t>)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uk-UA" sz="1600" dirty="0" smtClean="0"/>
              <a:t>Система запобігання вторгненням </a:t>
            </a:r>
            <a:r>
              <a:rPr lang="en-US" sz="1600" dirty="0" smtClean="0"/>
              <a:t>(Intrusion protection system, IPS) (Cisco NGIPS)</a:t>
            </a:r>
            <a:r>
              <a:rPr lang="uk-UA" sz="1600" dirty="0" smtClean="0"/>
              <a:t>. </a:t>
            </a:r>
          </a:p>
          <a:p>
            <a:r>
              <a:rPr lang="uk-UA" sz="1600" dirty="0" smtClean="0"/>
              <a:t>Керування інцидентами та подіями безпеки </a:t>
            </a:r>
            <a:r>
              <a:rPr lang="en-US" sz="1600" dirty="0" smtClean="0"/>
              <a:t>(Security incident and event management, SIEM) (</a:t>
            </a:r>
            <a:r>
              <a:rPr lang="en-US" sz="1600" dirty="0" err="1" smtClean="0"/>
              <a:t>Sguil</a:t>
            </a:r>
            <a:r>
              <a:rPr lang="en-US" sz="1600" dirty="0" smtClean="0"/>
              <a:t>, Enterprise Log Search and Archive, ELSA</a:t>
            </a:r>
            <a:r>
              <a:rPr lang="uk-UA" sz="1600" dirty="0" smtClean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AlienVault</a:t>
            </a:r>
            <a:r>
              <a:rPr lang="en-US" sz="1600" dirty="0" smtClean="0"/>
              <a:t> USM, IBM </a:t>
            </a:r>
            <a:r>
              <a:rPr lang="en-US" sz="1600" dirty="0" err="1" smtClean="0"/>
              <a:t>QRadar</a:t>
            </a:r>
            <a:r>
              <a:rPr lang="en-US" sz="1600" dirty="0" smtClean="0"/>
              <a:t>)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pPr lvl="0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928802"/>
            <a:ext cx="8358246" cy="1785950"/>
          </a:xfrm>
        </p:spPr>
        <p:txBody>
          <a:bodyPr/>
          <a:lstStyle/>
          <a:p>
            <a:r>
              <a:rPr lang="uk-UA" dirty="0" smtClean="0">
                <a:solidFill>
                  <a:schemeClr val="bg2"/>
                </a:solidFill>
              </a:rPr>
              <a:t>Тема </a:t>
            </a:r>
            <a:r>
              <a:rPr lang="en-US" dirty="0" smtClean="0">
                <a:solidFill>
                  <a:schemeClr val="bg2"/>
                </a:solidFill>
              </a:rPr>
              <a:t>2</a:t>
            </a:r>
            <a:r>
              <a:rPr lang="uk-UA" dirty="0" smtClean="0">
                <a:solidFill>
                  <a:schemeClr val="bg2"/>
                </a:solidFill>
              </a:rPr>
              <a:t>. Комплексна система захисту </a:t>
            </a:r>
            <a:r>
              <a:rPr lang="uk-UA" dirty="0" smtClean="0">
                <a:solidFill>
                  <a:schemeClr val="bg2"/>
                </a:solidFill>
              </a:rPr>
              <a:t>інформації</a:t>
            </a: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86190"/>
            <a:ext cx="9144000" cy="3071810"/>
          </a:xfrm>
        </p:spPr>
        <p:txBody>
          <a:bodyPr numCol="2"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Verdana" pitchFamily="34" charset="0"/>
                <a:ea typeface="굴림" charset="-127"/>
              </a:rPr>
              <a:t>Питання:</a:t>
            </a: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 fontAlgn="auto"/>
            <a:r>
              <a:rPr lang="uk-UA" sz="1500" dirty="0" smtClean="0"/>
              <a:t>Комплексна система захисту інформації (КСЗІ). </a:t>
            </a:r>
            <a:endParaRPr lang="en-US" sz="1500" dirty="0" smtClean="0"/>
          </a:p>
          <a:p>
            <a:pPr fontAlgn="auto"/>
            <a:r>
              <a:rPr lang="uk-UA" sz="1500" dirty="0" smtClean="0"/>
              <a:t>Цілі та завдання КСЗІ. </a:t>
            </a:r>
          </a:p>
          <a:p>
            <a:pPr fontAlgn="auto"/>
            <a:r>
              <a:rPr lang="uk-UA" sz="1500" dirty="0" smtClean="0"/>
              <a:t>Правові заходи безпеки.</a:t>
            </a:r>
          </a:p>
          <a:p>
            <a:pPr fontAlgn="auto"/>
            <a:r>
              <a:rPr lang="uk-UA" sz="1500" dirty="0" smtClean="0"/>
              <a:t>Організаційні заходи безпеки.</a:t>
            </a:r>
          </a:p>
          <a:p>
            <a:pPr fontAlgn="auto"/>
            <a:r>
              <a:rPr lang="uk-UA" sz="1500" dirty="0" smtClean="0"/>
              <a:t>Методологія розробки політики безпеки.</a:t>
            </a:r>
          </a:p>
          <a:p>
            <a:pPr fontAlgn="auto"/>
            <a:r>
              <a:rPr lang="uk-UA" sz="1500" dirty="0" smtClean="0"/>
              <a:t>Класифікація активів.</a:t>
            </a:r>
            <a:endParaRPr lang="en-US" sz="1500" dirty="0" smtClean="0"/>
          </a:p>
          <a:p>
            <a:pPr fontAlgn="auto"/>
            <a:r>
              <a:rPr lang="uk-UA" sz="1500" dirty="0" smtClean="0"/>
              <a:t>Об’єкти захисту. </a:t>
            </a:r>
            <a:endParaRPr lang="en-US" sz="1500" dirty="0" smtClean="0"/>
          </a:p>
          <a:p>
            <a:pPr fontAlgn="auto"/>
            <a:r>
              <a:rPr lang="uk-UA" sz="1500" dirty="0" smtClean="0"/>
              <a:t>Стани даних.</a:t>
            </a:r>
          </a:p>
          <a:p>
            <a:pPr fontAlgn="auto"/>
            <a:r>
              <a:rPr lang="uk-UA" sz="1500" dirty="0" smtClean="0"/>
              <a:t>Суб’єкти інформаційних відносин. </a:t>
            </a:r>
          </a:p>
          <a:p>
            <a:pPr fontAlgn="auto"/>
            <a:r>
              <a:rPr lang="uk-UA" sz="1500" dirty="0" smtClean="0"/>
              <a:t>Класифікація порушників та їх мотиви.</a:t>
            </a:r>
          </a:p>
          <a:p>
            <a:pPr fontAlgn="auto"/>
            <a:r>
              <a:rPr lang="uk-UA" sz="1500" spc="15" dirty="0" smtClean="0">
                <a:cs typeface="Times New Roman"/>
              </a:rPr>
              <a:t>Класифікація загроз.</a:t>
            </a:r>
          </a:p>
          <a:p>
            <a:pPr fontAlgn="auto"/>
            <a:r>
              <a:rPr lang="uk-UA" sz="1500" dirty="0" smtClean="0"/>
              <a:t>Способи обробки ризиків.</a:t>
            </a:r>
          </a:p>
          <a:p>
            <a:pPr fontAlgn="auto"/>
            <a:r>
              <a:rPr lang="uk-UA" sz="1500" dirty="0" smtClean="0"/>
              <a:t>Якісний / кількісний аналіз ризиків.</a:t>
            </a:r>
            <a:endParaRPr lang="en-US" sz="1500" dirty="0" smtClean="0"/>
          </a:p>
          <a:p>
            <a:pPr fontAlgn="auto"/>
            <a:r>
              <a:rPr lang="uk-UA" sz="1500" dirty="0" smtClean="0"/>
              <a:t>Управління ризиками </a:t>
            </a:r>
            <a:r>
              <a:rPr lang="uk-UA" sz="1500" dirty="0" smtClean="0">
                <a:cs typeface="Times New Roman" pitchFamily="18" charset="0"/>
              </a:rPr>
              <a:t>(</a:t>
            </a:r>
            <a:r>
              <a:rPr lang="en-US" sz="1500" dirty="0" smtClean="0">
                <a:cs typeface="Times New Roman" pitchFamily="18" charset="0"/>
              </a:rPr>
              <a:t>NIST</a:t>
            </a:r>
            <a:r>
              <a:rPr lang="uk-UA" sz="1500" dirty="0" smtClean="0">
                <a:cs typeface="Times New Roman" pitchFamily="18" charset="0"/>
              </a:rPr>
              <a:t>)</a:t>
            </a:r>
            <a:endParaRPr lang="uk-UA" sz="1500" dirty="0" smtClean="0"/>
          </a:p>
          <a:p>
            <a:pPr fontAlgn="auto"/>
            <a:r>
              <a:rPr lang="uk-UA" sz="1500" dirty="0" smtClean="0"/>
              <a:t>Політики безпеки.</a:t>
            </a:r>
            <a:r>
              <a:rPr lang="uk-UA" sz="1500" dirty="0" smtClean="0">
                <a:cs typeface="Times New Roman" pitchFamily="18" charset="0"/>
              </a:rPr>
              <a:t> </a:t>
            </a:r>
            <a:endParaRPr lang="en-US" sz="1500" dirty="0" smtClean="0">
              <a:cs typeface="Times New Roman" pitchFamily="18" charset="0"/>
            </a:endParaRPr>
          </a:p>
          <a:p>
            <a:pPr fontAlgn="auto"/>
            <a:r>
              <a:rPr lang="uk-UA" sz="1500" dirty="0" smtClean="0">
                <a:cs typeface="Times New Roman" pitchFamily="18" charset="0"/>
              </a:rPr>
              <a:t>Основні складові політики безпеки (</a:t>
            </a:r>
            <a:r>
              <a:rPr lang="en-US" sz="1500" dirty="0" smtClean="0">
                <a:cs typeface="Times New Roman" pitchFamily="18" charset="0"/>
              </a:rPr>
              <a:t>NIST</a:t>
            </a:r>
            <a:r>
              <a:rPr lang="uk-UA" sz="1500" dirty="0" smtClean="0">
                <a:cs typeface="Times New Roman" pitchFamily="18" charset="0"/>
              </a:rPr>
              <a:t>)</a:t>
            </a:r>
            <a:endParaRPr lang="en-US" sz="1500" dirty="0" smtClean="0">
              <a:cs typeface="Times New Roman" pitchFamily="18" charset="0"/>
            </a:endParaRPr>
          </a:p>
          <a:p>
            <a:pPr fontAlgn="auto"/>
            <a:r>
              <a:rPr lang="uk-UA" sz="1500" dirty="0" smtClean="0"/>
              <a:t>Вимоги безпеки СЗІ.</a:t>
            </a:r>
          </a:p>
          <a:p>
            <a:pPr fontAlgn="auto"/>
            <a:r>
              <a:rPr lang="uk-UA" sz="1500" dirty="0" smtClean="0"/>
              <a:t>Склад КСЗІ.</a:t>
            </a:r>
            <a:endParaRPr lang="en-US" sz="1500" dirty="0" smtClean="0"/>
          </a:p>
          <a:p>
            <a:pPr fontAlgn="auto"/>
            <a:r>
              <a:rPr lang="uk-UA" sz="1500" dirty="0" smtClean="0"/>
              <a:t>Принципи створення КСЗІ. </a:t>
            </a:r>
            <a:endParaRPr lang="en-US" sz="1500" dirty="0" smtClean="0"/>
          </a:p>
          <a:p>
            <a:pPr fontAlgn="auto"/>
            <a:r>
              <a:rPr lang="uk-UA" sz="1500" dirty="0" smtClean="0"/>
              <a:t>Основні вимоги до КСЗІ.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2786058"/>
            <a:ext cx="7215238" cy="2286016"/>
          </a:xfrm>
        </p:spPr>
        <p:txBody>
          <a:bodyPr/>
          <a:lstStyle/>
          <a:p>
            <a:pPr marL="0" marR="5080" indent="0">
              <a:buNone/>
              <a:tabLst>
                <a:tab pos="458470" algn="l"/>
              </a:tabLst>
            </a:pPr>
            <a:r>
              <a:rPr lang="uk-UA" sz="1600" b="1" dirty="0" smtClean="0"/>
              <a:t>Комплексна система захисту інформації (КСЗІ) – </a:t>
            </a:r>
            <a:r>
              <a:rPr lang="uk-UA" sz="1600" dirty="0" smtClean="0"/>
              <a:t>це сукупність </a:t>
            </a: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dirty="0" smtClean="0"/>
              <a:t>- правових,</a:t>
            </a: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dirty="0" smtClean="0"/>
              <a:t>- організаційних,</a:t>
            </a: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dirty="0" smtClean="0"/>
              <a:t>- інженерних заходів,  </a:t>
            </a: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dirty="0" smtClean="0"/>
              <a:t>- програмно-апаратних,  </a:t>
            </a: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dirty="0" smtClean="0"/>
              <a:t>- криптографічних,</a:t>
            </a: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dirty="0" smtClean="0"/>
              <a:t>- інших засобів, </a:t>
            </a:r>
          </a:p>
          <a:p>
            <a:pPr marL="0" marR="5080" indent="371475">
              <a:buNone/>
              <a:tabLst>
                <a:tab pos="458470" algn="l"/>
              </a:tabLst>
            </a:pPr>
            <a:r>
              <a:rPr lang="uk-UA" sz="1600" dirty="0" smtClean="0"/>
              <a:t>які забезпечують захист інформації обмеженого доступу в ІТС.</a:t>
            </a:r>
          </a:p>
          <a:p>
            <a:pPr marL="0" marR="5080" indent="371475">
              <a:buNone/>
              <a:tabLst>
                <a:tab pos="458470" algn="l"/>
              </a:tabLst>
            </a:pPr>
            <a:endParaRPr lang="uk-UA" sz="1600" dirty="0" smtClean="0"/>
          </a:p>
          <a:p>
            <a:pPr marL="0" indent="371475">
              <a:buNone/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/>
          <p:nvPr/>
        </p:nvSpPr>
        <p:spPr>
          <a:xfrm>
            <a:off x="428596" y="1857364"/>
            <a:ext cx="7237899" cy="4834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2143116"/>
            <a:ext cx="6858048" cy="4286280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/>
              <a:t>Правові заходи безпеки: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Законодавство.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Стандарти (ISO).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Методичні рекомендації (</a:t>
            </a:r>
            <a:r>
              <a:rPr lang="en-US" sz="1600" dirty="0" smtClean="0"/>
              <a:t>NIST, NSA</a:t>
            </a:r>
            <a:r>
              <a:rPr lang="uk-UA" sz="1600" dirty="0" smtClean="0"/>
              <a:t>, </a:t>
            </a:r>
            <a:r>
              <a:rPr lang="en-US" sz="1600" dirty="0" smtClean="0"/>
              <a:t>US-CERT</a:t>
            </a:r>
            <a:r>
              <a:rPr lang="uk-UA" sz="1600" dirty="0" smtClean="0"/>
              <a:t>,</a:t>
            </a:r>
            <a:r>
              <a:rPr lang="en-US" sz="1600" dirty="0" smtClean="0"/>
              <a:t> CVE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Накази по підприємству.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Угоди про конфіденційність з працівниками</a:t>
            </a:r>
          </a:p>
          <a:p>
            <a:pPr lvl="0">
              <a:spcBef>
                <a:spcPts val="0"/>
              </a:spcBef>
              <a:buNone/>
            </a:pPr>
            <a:r>
              <a:rPr lang="uk-UA" sz="1600" dirty="0" smtClean="0"/>
              <a:t>	(</a:t>
            </a:r>
            <a:r>
              <a:rPr lang="en-US" sz="1600" dirty="0" smtClean="0"/>
              <a:t>Non-disclosure Agreement, NDA</a:t>
            </a:r>
            <a:r>
              <a:rPr lang="uk-UA" sz="1600" dirty="0" smtClean="0"/>
              <a:t>).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Вимоги безпеки в угодах з іншими організаціями (контрагентами).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Угода про рівень послуг (</a:t>
            </a:r>
            <a:r>
              <a:rPr lang="en-US" sz="1600" dirty="0" smtClean="0"/>
              <a:t>Service-Level Agreement, SLA</a:t>
            </a:r>
            <a:r>
              <a:rPr lang="uk-UA" sz="1600" dirty="0" smtClean="0"/>
              <a:t>)</a:t>
            </a:r>
            <a:r>
              <a:rPr lang="en-US" sz="1600" dirty="0" smtClean="0"/>
              <a:t>.</a:t>
            </a:r>
            <a:endParaRPr lang="uk-UA" sz="1600" dirty="0" smtClean="0"/>
          </a:p>
          <a:p>
            <a:pPr>
              <a:spcBef>
                <a:spcPts val="0"/>
              </a:spcBef>
            </a:pPr>
            <a:r>
              <a:rPr lang="uk-UA" sz="1600" dirty="0" smtClean="0"/>
              <a:t>Угода про нерозголошення персональних даних</a:t>
            </a:r>
            <a:r>
              <a:rPr lang="en-US" sz="16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600" dirty="0" smtClean="0"/>
              <a:t>	(Personally Identifiable Information, PII NDA</a:t>
            </a:r>
            <a:r>
              <a:rPr lang="uk-UA" sz="1600" dirty="0" smtClean="0"/>
              <a:t>)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uk-UA" sz="1600" dirty="0" smtClean="0"/>
              <a:t>Договір оферти.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Функціональні </a:t>
            </a:r>
            <a:r>
              <a:rPr lang="en-US" sz="1600" dirty="0" smtClean="0"/>
              <a:t>(</a:t>
            </a:r>
            <a:r>
              <a:rPr lang="uk-UA" sz="1600" dirty="0" smtClean="0"/>
              <a:t>посадові</a:t>
            </a:r>
            <a:r>
              <a:rPr lang="en-US" sz="1600" dirty="0" smtClean="0"/>
              <a:t>)</a:t>
            </a:r>
            <a:r>
              <a:rPr lang="uk-UA" sz="1600" dirty="0" smtClean="0"/>
              <a:t> обов’язки.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uk-UA" sz="1600" dirty="0" smtClean="0"/>
              <a:t>Політики безпеки.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Затверджені процедури.</a:t>
            </a:r>
            <a:endParaRPr lang="ru-RU" sz="1600" dirty="0" smtClean="0"/>
          </a:p>
          <a:p>
            <a:pPr>
              <a:spcBef>
                <a:spcPts val="0"/>
              </a:spcBef>
            </a:pPr>
            <a:r>
              <a:rPr lang="uk-UA" sz="1600" dirty="0" smtClean="0"/>
              <a:t>План захисту інформації.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План безперервності бізнесу</a:t>
            </a:r>
            <a:r>
              <a:rPr lang="en-US" sz="1600" dirty="0" smtClean="0"/>
              <a:t> (Business Continuity Planning, BCP).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План аварійного відновлення (</a:t>
            </a:r>
            <a:r>
              <a:rPr lang="en-US" sz="1600" dirty="0" smtClean="0"/>
              <a:t>Disaster Recovery Plan, DRP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marL="0" marR="5080" indent="371475">
              <a:buNone/>
              <a:tabLst>
                <a:tab pos="458470" algn="l"/>
              </a:tabLst>
            </a:pPr>
            <a:endParaRPr lang="uk-UA" sz="1600" dirty="0" smtClean="0"/>
          </a:p>
          <a:p>
            <a:pPr marL="0" indent="371475">
              <a:buNone/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488"/>
            <a:ext cx="9144000" cy="5143512"/>
          </a:xfrm>
        </p:spPr>
        <p:txBody>
          <a:bodyPr numCol="2"/>
          <a:lstStyle/>
          <a:p>
            <a:pPr>
              <a:buNone/>
            </a:pPr>
            <a:r>
              <a:rPr lang="uk-UA" sz="1600" b="1" dirty="0" smtClean="0"/>
              <a:t>Організаційні заходи безпеки:</a:t>
            </a:r>
          </a:p>
          <a:p>
            <a:pPr>
              <a:buNone/>
            </a:pPr>
            <a:endParaRPr lang="uk-UA" sz="1600" b="1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Розподіл повноважень та обов’язків.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Обізнаність при прийомі на роботу.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Перевірка біографії.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Роз’яснювальна робота.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Тренінги / курси. 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Періодичне тестування (перевірки та ревізії):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Обізнаності персоналу.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Виконання політики безпеки.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Системи захисту.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Системи відновлення.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Дисциплінарний процес.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Анулювання прав доступу при припиненні обов'язків.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Повернення активів.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Обмеження доступу на об'єкт і до ресурсів АС.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Розмежування доступу до ресурсів АС.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Регламентації доступу до ресурсів АС: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сторонніх користувачів,</a:t>
            </a:r>
          </a:p>
          <a:p>
            <a:pPr lvl="1">
              <a:spcBef>
                <a:spcPts val="0"/>
              </a:spcBef>
            </a:pPr>
            <a:r>
              <a:rPr lang="uk-UA" sz="1600" dirty="0" smtClean="0"/>
              <a:t>власних користувачів.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Режимні заходи на об’єктах АС.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Фізичний захист обладнання, носіїв інформації, ресурсів.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Профілактичні заходи (попередження ненавмисних дій, появи вірусів).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Обстеження середовищ функціонування АС.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Сертифікація засобів ЗІ.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Ліцензування діяльності по ЗІ;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Атестація об'єктів захисту;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Взаємодія з питань ЗІ з іншими суб’єктами ТЗІ.</a:t>
            </a:r>
          </a:p>
          <a:p>
            <a:pPr>
              <a:spcBef>
                <a:spcPts val="0"/>
              </a:spcBef>
            </a:pPr>
            <a:r>
              <a:rPr lang="uk-UA" sz="1600" dirty="0" smtClean="0"/>
              <a:t>Розслідування інцидентів безпеки.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Оцінка ефективності функціонування системи ЗІ.</a:t>
            </a:r>
          </a:p>
          <a:p>
            <a:pPr lvl="0">
              <a:spcBef>
                <a:spcPts val="0"/>
              </a:spcBef>
            </a:pPr>
            <a:r>
              <a:rPr lang="uk-UA" sz="1600" dirty="0" smtClean="0"/>
              <a:t>Модернізація 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Verdana" pitchFamily="34" charset="0"/>
                <a:ea typeface="굴림" charset="-127"/>
              </a:rPr>
              <a:t>Література:</a:t>
            </a: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en-US" altLang="ko-KR" sz="1600" dirty="0">
              <a:latin typeface="Verdana" pitchFamily="34" charset="0"/>
              <a:ea typeface="굴림" charset="-127"/>
            </a:endParaRPr>
          </a:p>
          <a:p>
            <a:pPr lvl="0" fontAlgn="auto"/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Козюра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В.Д. Комплексні системи захисту інформації в інформаційно-телекомунікаційних системах: Навчальний посібник / В.Д.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Козюра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В.О.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Хорошко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М.Є.Шелест, Ю.М.Ткач, Я.Ю.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Усов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Ніжин: ТПК «Орхідея», 2019. – 144 с</a:t>
            </a: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fontAlgn="auto"/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Гарасимчук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О.І., 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Дудикевич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В.Б., 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Ромака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В.А. Комплексні системи санкціонованого доступу: 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навч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посібник / О.І.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Гарасимчук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В.Б.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Дудикевич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В.А.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Ромака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Л. : Вид-во Львів. політехніки, 2010. - 212 с.</a:t>
            </a:r>
          </a:p>
          <a:p>
            <a:pPr fontAlgn="auto"/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Блавацька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Н.М. Програмне забезпечення систем захисту інформації : підручник / Н.М.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Блавацька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В.Д.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Козюра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В.О.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Хорошко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К.: Вид. ДУІКТ, 2011. – 330 с.</a:t>
            </a:r>
          </a:p>
          <a:p>
            <a:pPr fontAlgn="auto"/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Коженевский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С.Р. Термінологічний довідник з питань технічного захисту інформації / С.Р.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Коженевский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Г.В.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Кузнецов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В.О.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Хорошко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Д.В.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Чирков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за ред. проф. В.О.</a:t>
            </a:r>
            <a:r>
              <a:rPr lang="uk-UA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Хорошка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– К.: Вид. ДУІКТ, 2007. – </a:t>
            </a:r>
            <a:r>
              <a:rPr lang="uk-UA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365с</a:t>
            </a:r>
            <a:r>
              <a:rPr lang="uk-UA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 fontAlgn="auto"/>
            <a:endParaRPr lang="uk-UA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214554"/>
            <a:ext cx="6715172" cy="4000528"/>
          </a:xfrm>
        </p:spPr>
        <p:txBody>
          <a:bodyPr/>
          <a:lstStyle/>
          <a:p>
            <a:pPr lvl="0">
              <a:buNone/>
            </a:pPr>
            <a:r>
              <a:rPr lang="uk-UA" sz="1600" b="1" dirty="0" smtClean="0"/>
              <a:t>Методологія розробки політики безпеки:</a:t>
            </a: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 smtClean="0"/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Визначення активів.</a:t>
            </a:r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Визначення та класифікація можливих порушників.</a:t>
            </a:r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Визначення та класифікація можливих </a:t>
            </a:r>
            <a:r>
              <a:rPr lang="uk-UA" sz="1600" dirty="0" err="1" smtClean="0"/>
              <a:t>вразливостей</a:t>
            </a:r>
            <a:r>
              <a:rPr lang="uk-UA" sz="1600" dirty="0" smtClean="0"/>
              <a:t> та загроз.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Оцінка ймовірності та впливу загроз та ризиків.</a:t>
            </a:r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Визначення контрзаходів:</a:t>
            </a:r>
          </a:p>
          <a:p>
            <a:pPr lvl="0">
              <a:buNone/>
            </a:pPr>
            <a:r>
              <a:rPr lang="uk-UA" sz="1600" dirty="0" smtClean="0"/>
              <a:t>		- правові; </a:t>
            </a:r>
            <a:br>
              <a:rPr lang="uk-UA" sz="1600" dirty="0" smtClean="0"/>
            </a:br>
            <a:r>
              <a:rPr lang="uk-UA" sz="1600" dirty="0" smtClean="0"/>
              <a:t>	- організаційні;</a:t>
            </a:r>
            <a:br>
              <a:rPr lang="uk-UA" sz="1600" dirty="0" smtClean="0"/>
            </a:br>
            <a:r>
              <a:rPr lang="uk-UA" sz="1600" dirty="0" smtClean="0"/>
              <a:t>	- технічні.</a:t>
            </a:r>
            <a:endParaRPr lang="ru-RU" sz="1600" dirty="0" smtClean="0"/>
          </a:p>
          <a:p>
            <a:pPr lvl="0">
              <a:buFont typeface="+mj-lt"/>
              <a:buAutoNum type="arabicPeriod" startAt="6"/>
            </a:pPr>
            <a:r>
              <a:rPr lang="uk-UA" sz="1600" dirty="0" smtClean="0"/>
              <a:t>Збалансування впливу загроз на вартість контрзаходів.</a:t>
            </a:r>
          </a:p>
          <a:p>
            <a:pPr lvl="0">
              <a:buFont typeface="+mj-lt"/>
              <a:buAutoNum type="arabicPeriod" startAt="6"/>
            </a:pPr>
            <a:r>
              <a:rPr lang="uk-UA" sz="1600" dirty="0" smtClean="0"/>
              <a:t>Документальне оформлення політики безпеки. </a:t>
            </a:r>
            <a:endParaRPr lang="uk-UA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2285992"/>
            <a:ext cx="5643602" cy="3500462"/>
          </a:xfrm>
        </p:spPr>
        <p:txBody>
          <a:bodyPr/>
          <a:lstStyle/>
          <a:p>
            <a:pPr marR="5715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b="1" dirty="0" smtClean="0"/>
              <a:t>Класифікація активів </a:t>
            </a:r>
            <a:r>
              <a:rPr lang="en-US" sz="1600" b="1" dirty="0" smtClean="0"/>
              <a:t>(Assets)</a:t>
            </a:r>
            <a:r>
              <a:rPr lang="uk-UA" sz="1600" b="1" dirty="0" smtClean="0"/>
              <a:t>:</a:t>
            </a:r>
            <a:endParaRPr lang="ru-RU" sz="1600" b="1" dirty="0" smtClean="0"/>
          </a:p>
          <a:p>
            <a:pPr marR="5715" lvl="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dirty="0" smtClean="0"/>
              <a:t>1) Визначення активів (ідентифікація, інвентаризація):</a:t>
            </a:r>
            <a:endParaRPr lang="ru-RU" sz="1600" dirty="0" smtClean="0"/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Інформаційні:</a:t>
            </a:r>
          </a:p>
          <a:p>
            <a:pPr marL="990600" lvl="0" indent="-352425">
              <a:buFont typeface="Symbol" pitchFamily="18" charset="2"/>
              <a:buChar char="-"/>
              <a:tabLst>
                <a:tab pos="990600" algn="l"/>
              </a:tabLst>
            </a:pPr>
            <a:r>
              <a:rPr lang="uk-UA" sz="1600" dirty="0" smtClean="0"/>
              <a:t>технічна та технологічна,</a:t>
            </a:r>
          </a:p>
          <a:p>
            <a:pPr marL="990600" lvl="0" indent="-352425">
              <a:buFont typeface="Symbol" pitchFamily="18" charset="2"/>
              <a:buChar char="-"/>
              <a:tabLst>
                <a:tab pos="990600" algn="l"/>
              </a:tabLst>
            </a:pPr>
            <a:r>
              <a:rPr lang="uk-UA" sz="1600" dirty="0" smtClean="0"/>
              <a:t>ділова та економічна,</a:t>
            </a:r>
          </a:p>
          <a:p>
            <a:pPr marL="990600" lvl="0" indent="-352425">
              <a:buFont typeface="Symbol" pitchFamily="18" charset="2"/>
              <a:buChar char="-"/>
              <a:tabLst>
                <a:tab pos="990600" algn="l"/>
              </a:tabLst>
            </a:pPr>
            <a:r>
              <a:rPr lang="uk-UA" sz="1600" dirty="0" smtClean="0"/>
              <a:t>про службу безпеки підприємства,</a:t>
            </a:r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Програмні.</a:t>
            </a:r>
            <a:endParaRPr lang="ru-RU" sz="1600" dirty="0" smtClean="0">
              <a:ea typeface="+mn-ea"/>
              <a:cs typeface="+mn-cs"/>
            </a:endParaRPr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Фізичні/апаратні.</a:t>
            </a:r>
            <a:endParaRPr lang="ru-RU" sz="1600" dirty="0" smtClean="0">
              <a:ea typeface="+mn-ea"/>
              <a:cs typeface="+mn-cs"/>
            </a:endParaRPr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Людські.</a:t>
            </a:r>
            <a:endParaRPr lang="ru-RU" sz="1600" dirty="0" smtClean="0">
              <a:ea typeface="+mn-ea"/>
              <a:cs typeface="+mn-cs"/>
            </a:endParaRPr>
          </a:p>
          <a:p>
            <a:pPr marR="5715" lvl="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dirty="0" smtClean="0"/>
              <a:t>2) Підзвітність (власники).</a:t>
            </a:r>
            <a:endParaRPr lang="ru-RU" sz="1600" dirty="0" smtClean="0"/>
          </a:p>
          <a:p>
            <a:pPr marR="5715" lvl="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dirty="0" smtClean="0"/>
              <a:t>3) Критерії класифікації:</a:t>
            </a:r>
            <a:endParaRPr lang="ru-RU" sz="1600" dirty="0" smtClean="0"/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Конфіденційність,</a:t>
            </a:r>
            <a:endParaRPr lang="ru-RU" sz="1600" dirty="0" smtClean="0">
              <a:ea typeface="+mn-ea"/>
              <a:cs typeface="+mn-cs"/>
            </a:endParaRPr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Вартість,</a:t>
            </a:r>
            <a:endParaRPr lang="ru-RU" sz="1600" dirty="0" smtClean="0">
              <a:ea typeface="+mn-ea"/>
              <a:cs typeface="+mn-cs"/>
            </a:endParaRPr>
          </a:p>
          <a:p>
            <a:pPr marL="628650" marR="5715" lvl="1" indent="-34290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Права доступу.</a:t>
            </a:r>
            <a:endParaRPr lang="ru-RU" sz="1600" dirty="0" smtClean="0">
              <a:ea typeface="+mn-ea"/>
              <a:cs typeface="+mn-cs"/>
            </a:endParaRPr>
          </a:p>
          <a:p>
            <a:pPr marR="5715" lvl="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dirty="0" smtClean="0"/>
              <a:t>4) Впровадження.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214414" y="2071678"/>
            <a:ext cx="5357850" cy="3714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6000768"/>
            <a:ext cx="8929718" cy="704832"/>
          </a:xfrm>
        </p:spPr>
        <p:txBody>
          <a:bodyPr/>
          <a:lstStyle/>
          <a:p>
            <a:pPr>
              <a:buNone/>
            </a:pPr>
            <a:r>
              <a:rPr lang="uk-UA" sz="1600" spc="20" dirty="0" smtClean="0">
                <a:cs typeface="Times New Roman"/>
              </a:rPr>
              <a:t>Закон</a:t>
            </a:r>
            <a:r>
              <a:rPr lang="uk-UA" sz="1600" spc="5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України</a:t>
            </a:r>
            <a:r>
              <a:rPr lang="uk-UA" sz="1600" spc="6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«</a:t>
            </a:r>
            <a:r>
              <a:rPr lang="uk-UA" sz="1600" spc="20" dirty="0" smtClean="0">
                <a:cs typeface="Times New Roman"/>
              </a:rPr>
              <a:t>Про</a:t>
            </a:r>
            <a:r>
              <a:rPr lang="uk-UA" sz="1600" spc="6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захист</a:t>
            </a:r>
            <a:r>
              <a:rPr lang="uk-UA" sz="1600" spc="5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інф</a:t>
            </a:r>
            <a:r>
              <a:rPr lang="uk-UA" sz="1600" spc="20" dirty="0" smtClean="0">
                <a:cs typeface="Times New Roman"/>
              </a:rPr>
              <a:t>о</a:t>
            </a:r>
            <a:r>
              <a:rPr lang="uk-UA" sz="1600" spc="15" dirty="0" smtClean="0">
                <a:cs typeface="Times New Roman"/>
              </a:rPr>
              <a:t>рмації</a:t>
            </a:r>
            <a:r>
              <a:rPr lang="uk-UA" sz="1600" spc="6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в</a:t>
            </a:r>
            <a:r>
              <a:rPr lang="uk-UA" sz="1600" spc="5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інформаційно</a:t>
            </a:r>
            <a:r>
              <a:rPr lang="uk-UA" sz="1600" spc="10" dirty="0" smtClean="0">
                <a:cs typeface="Times New Roman"/>
              </a:rPr>
              <a:t>-</a:t>
            </a:r>
            <a:r>
              <a:rPr lang="uk-UA" sz="1600" spc="15" dirty="0" smtClean="0">
                <a:cs typeface="Times New Roman"/>
              </a:rPr>
              <a:t>телекомунікаційних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-13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систем</a:t>
            </a:r>
            <a:r>
              <a:rPr lang="uk-UA" sz="1600" spc="20" dirty="0" smtClean="0">
                <a:cs typeface="Times New Roman"/>
              </a:rPr>
              <a:t>а</a:t>
            </a:r>
            <a:r>
              <a:rPr lang="uk-UA" sz="1600" spc="15" dirty="0" smtClean="0">
                <a:cs typeface="Times New Roman"/>
              </a:rPr>
              <a:t>х»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000240"/>
            <a:ext cx="7215238" cy="4354520"/>
          </a:xfrm>
        </p:spPr>
        <p:txBody>
          <a:bodyPr/>
          <a:lstStyle/>
          <a:p>
            <a:pPr marR="508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b="1" dirty="0" smtClean="0"/>
              <a:t>Об’єкти захисту в ІТС: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інформаційні ресурси обмеженого доступу та інші інформаційні ресурси, що підлягають захисту від НСД, в тому числі такі, що містять відкриту інформацію;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процеси обробки інформації в ІТС;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інфраструктура ІТС – системи обробки інформації, технічні та програмні засоби, канали обміну, системи та засоби захисту інформації, об’єкти та приміщення, в яких розміщено компоненти ІТС;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користувачі і обслуговуючий персонал ІТС.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endParaRPr lang="uk-UA" sz="1600" dirty="0" smtClean="0"/>
          </a:p>
          <a:p>
            <a:pPr marR="508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b="1" dirty="0" smtClean="0"/>
              <a:t>Захисту підлягає вся інформація, що може циркулювати в ІТС: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відкрита інформація (її цілісність та доступність);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err="1" smtClean="0"/>
              <a:t>ІзОД</a:t>
            </a:r>
            <a:r>
              <a:rPr lang="uk-UA" sz="1600" dirty="0" smtClean="0"/>
              <a:t>, (захист від несанкціонованого та неконтрольованого ознайомлення, модифікації, знищення, копіювання, поширення);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конфіденційна інформація;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персональні дані;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службова інформація;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інформація,  що  становить державну таємницю.</a:t>
            </a:r>
          </a:p>
          <a:p>
            <a:pPr marR="5715" lvl="1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endParaRPr lang="uk-UA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84" y="2000240"/>
            <a:ext cx="4857784" cy="4425958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/>
              <a:t>Стани даних:</a:t>
            </a:r>
            <a:endParaRPr lang="ru-RU" sz="1600" b="1" dirty="0" smtClean="0"/>
          </a:p>
          <a:p>
            <a:pPr>
              <a:spcBef>
                <a:spcPts val="0"/>
              </a:spcBef>
              <a:buNone/>
            </a:pPr>
            <a:r>
              <a:rPr lang="uk-UA" sz="1600" dirty="0" smtClean="0"/>
              <a:t>1) Дані в стані спокою або зберігання: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DAS (пряме сховище).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en-US" sz="1600" dirty="0" smtClean="0"/>
              <a:t>RAID</a:t>
            </a:r>
            <a:r>
              <a:rPr lang="uk-UA" sz="1600" dirty="0" smtClean="0"/>
              <a:t>, NAS, SAN.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err="1" smtClean="0"/>
              <a:t>Cloud</a:t>
            </a:r>
            <a:r>
              <a:rPr lang="uk-UA" sz="1600" dirty="0" smtClean="0"/>
              <a:t> (хмарні).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uk-UA" sz="1600" dirty="0" smtClean="0"/>
              <a:t>2) Дані в передачі: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Змінні носії.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Дротові мережі.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Бездротові мережі.</a:t>
            </a:r>
            <a:endParaRPr lang="ru-RU" sz="1600" dirty="0" smtClean="0"/>
          </a:p>
          <a:p>
            <a:pPr>
              <a:spcBef>
                <a:spcPts val="0"/>
              </a:spcBef>
              <a:buNone/>
            </a:pPr>
            <a:r>
              <a:rPr lang="uk-UA" sz="1600" dirty="0" smtClean="0"/>
              <a:t>3) Дані в обробці: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Ручне введення.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Сканування.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Завантаження файлів.</a:t>
            </a:r>
            <a:endParaRPr lang="ru-RU" sz="1600" dirty="0" smtClean="0"/>
          </a:p>
          <a:p>
            <a:pPr lvl="0">
              <a:spcBef>
                <a:spcPts val="0"/>
              </a:spcBef>
            </a:pPr>
            <a:r>
              <a:rPr lang="uk-UA" sz="1600" dirty="0" smtClean="0"/>
              <a:t>Зчитування з датчиків.</a:t>
            </a:r>
            <a:endParaRPr lang="ru-RU" sz="1600" dirty="0" smtClean="0"/>
          </a:p>
          <a:p>
            <a:pPr>
              <a:lnSpc>
                <a:spcPct val="80000"/>
              </a:lnSpc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000240"/>
            <a:ext cx="7215238" cy="4354520"/>
          </a:xfrm>
        </p:spPr>
        <p:txBody>
          <a:bodyPr/>
          <a:lstStyle/>
          <a:p>
            <a:pPr marR="5080">
              <a:lnSpc>
                <a:spcPct val="80000"/>
              </a:lnSpc>
              <a:buNone/>
              <a:tabLst>
                <a:tab pos="458470" algn="l"/>
              </a:tabLst>
            </a:pPr>
            <a:r>
              <a:rPr lang="uk-UA" sz="1600" b="1" dirty="0" smtClean="0"/>
              <a:t>Суб’єкти інформаційних відносин в ІТС: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організація власник інформаційних ресурсів;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структурні підрозділи організації, що забезпечують експлуатацію ІТС;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посадові особи та співробітники структурних підрозділів організації, як користувачі ІТС у відповідності із службовими обов’язками;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підприємства,  державні органи та установи – учасники інформаційної взаємодії з ІТС.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юридичні та фізичні особи, інформація про яких накопичується, зберігається та обробляється в ІТС;</a:t>
            </a:r>
          </a:p>
          <a:p>
            <a:pPr marR="5080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юридичні та фізичні особи, задіяні в процесі створення та функціонування ІТС:  </a:t>
            </a:r>
          </a:p>
          <a:p>
            <a:pPr marR="5080" lvl="1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розробники  компонентів  ІТС,  </a:t>
            </a:r>
          </a:p>
          <a:p>
            <a:pPr marR="5080" lvl="1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обслуговуючий  персонал,  </a:t>
            </a:r>
          </a:p>
          <a:p>
            <a:pPr marR="5080" lvl="1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r>
              <a:rPr lang="uk-UA" sz="1600" dirty="0" smtClean="0"/>
              <a:t>організації, що надають послуги у сфері захисту інформації тощо.</a:t>
            </a:r>
          </a:p>
          <a:p>
            <a:pPr marR="5715">
              <a:lnSpc>
                <a:spcPct val="80000"/>
              </a:lnSpc>
              <a:buFont typeface="Times New Roman"/>
              <a:buChar char="•"/>
              <a:tabLst>
                <a:tab pos="458470" algn="l"/>
              </a:tabLst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071538" y="3357562"/>
            <a:ext cx="72152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Кіберзлочинці</a:t>
            </a: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Аматори.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Хакери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Конкуренти.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 організації.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Інсайдери.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uk-UA" sz="1600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uk-U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Мотиви </a:t>
            </a:r>
            <a:r>
              <a:rPr kumimoji="0" lang="uk-UA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кіберзлочинів</a:t>
            </a:r>
            <a:r>
              <a:rPr kumimoji="0" 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винагороди.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отримання вигоди.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Протест.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Війна.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Тероризм.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5080" lvl="0" indent="371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8470" algn="l"/>
              </a:tabLst>
              <a:defRPr/>
            </a:pPr>
            <a:endParaRPr kumimoji="0" lang="uk-U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714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14311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71475" algn="l">
              <a:spcBef>
                <a:spcPct val="20000"/>
              </a:spcBef>
              <a:defRPr/>
            </a:pPr>
            <a:r>
              <a:rPr lang="uk-UA" sz="1600" b="1" kern="0" dirty="0" smtClean="0">
                <a:latin typeface="+mn-lt"/>
              </a:rPr>
              <a:t>Порушник</a:t>
            </a:r>
            <a:r>
              <a:rPr lang="uk-UA" sz="1600" kern="0" dirty="0" smtClean="0">
                <a:latin typeface="+mn-lt"/>
              </a:rPr>
              <a:t> – це особа, яка може одержати доступ до роботи з включеними до складу ІТС засобами (апаратними і програмними).</a:t>
            </a:r>
            <a:endParaRPr lang="uk-UA" sz="1600" kern="0" dirty="0" err="1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714908"/>
          </a:xfrm>
        </p:spPr>
        <p:txBody>
          <a:bodyPr/>
          <a:lstStyle/>
          <a:p>
            <a:pPr marL="12700" marR="5080" indent="254635" algn="just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  <a:tabLst>
                <a:tab pos="458470" algn="l"/>
              </a:tabLst>
            </a:pPr>
            <a:endParaRPr lang="ru-RU" sz="1600" spc="15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3" name="object 4"/>
          <p:cNvGraphicFramePr>
            <a:graphicFrameLocks noGrp="1"/>
          </p:cNvGraphicFramePr>
          <p:nvPr/>
        </p:nvGraphicFramePr>
        <p:xfrm>
          <a:off x="1285852" y="2214554"/>
          <a:ext cx="6929486" cy="4071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7256"/>
                <a:gridCol w="6072230"/>
              </a:tblGrid>
              <a:tr h="361472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Times New Roman" pitchFamily="18" charset="0"/>
                        </a:rPr>
                        <a:t>Рівень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14738">
                      <a:solidFill>
                        <a:srgbClr val="000000"/>
                      </a:solidFill>
                      <a:prstDash val="solid"/>
                    </a:lnT>
                    <a:lnB w="141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Times New Roman" pitchFamily="18" charset="0"/>
                        </a:rPr>
                        <a:t>Можливості</a:t>
                      </a:r>
                      <a:r>
                        <a:rPr sz="1600" b="1" spc="1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Times New Roman" pitchFamily="18" charset="0"/>
                        </a:rPr>
                        <a:t>порушника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738">
                      <a:solidFill>
                        <a:srgbClr val="000000"/>
                      </a:solidFill>
                      <a:prstDash val="solid"/>
                    </a:lnT>
                    <a:lnB w="141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46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1419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112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Запуск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фіксованого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набору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завдань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(програ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м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),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що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реаліз</a:t>
                      </a:r>
                      <a:r>
                        <a:rPr sz="1600" spc="5">
                          <a:latin typeface="+mn-lt"/>
                          <a:cs typeface="Times New Roman" pitchFamily="18" charset="0"/>
                        </a:rPr>
                        <a:t>у</a:t>
                      </a:r>
                      <a:r>
                        <a:rPr sz="1600" spc="-5">
                          <a:latin typeface="+mn-lt"/>
                          <a:cs typeface="Times New Roman" pitchFamily="18" charset="0"/>
                        </a:rPr>
                        <a:t>ю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ть</a:t>
                      </a:r>
                      <a:r>
                        <a:rPr sz="1600" spc="5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sz="1600" spc="-5" smtClean="0">
                          <a:latin typeface="+mn-lt"/>
                          <a:cs typeface="Times New Roman" pitchFamily="18" charset="0"/>
                        </a:rPr>
                        <a:t>а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здалегідь</a:t>
                      </a:r>
                      <a:r>
                        <a:rPr sz="1600" spc="1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передбачені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функції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обробки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і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нформації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19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3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683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Створення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а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пу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к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власних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програм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новими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функціями</a:t>
                      </a:r>
                      <a:r>
                        <a:rPr sz="1600" spc="1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оброб</a:t>
                      </a:r>
                      <a:r>
                        <a:rPr sz="1600" spc="-5" smtClean="0">
                          <a:latin typeface="+mn-lt"/>
                          <a:cs typeface="Times New Roman" pitchFamily="18" charset="0"/>
                        </a:rPr>
                        <a:t>к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и</a:t>
                      </a:r>
                      <a:r>
                        <a:rPr sz="1600" spc="5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інформації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4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651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Управлі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ня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функціонуванням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ІТ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т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о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бто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впливом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на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б</a:t>
                      </a:r>
                      <a:r>
                        <a:rPr sz="1600" spc="-5">
                          <a:latin typeface="+mn-lt"/>
                          <a:cs typeface="Times New Roman" pitchFamily="18" charset="0"/>
                        </a:rPr>
                        <a:t>а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зове 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програмне</a:t>
                      </a:r>
                      <a:r>
                        <a:rPr sz="1600" spc="5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за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безпе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ч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ен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н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я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и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стем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и</a:t>
                      </a:r>
                      <a:r>
                        <a:rPr sz="1600" spc="1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на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к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ла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д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конфігурацію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її</a:t>
                      </a:r>
                      <a:r>
                        <a:rPr sz="1600" spc="5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pc="-5" smtClean="0">
                          <a:latin typeface="+mn-lt"/>
                          <a:cs typeface="Times New Roman" pitchFamily="18" charset="0"/>
                        </a:rPr>
                        <a:t>уста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ткування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47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147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42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Увесь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обсяг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можл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и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в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осте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й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осі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б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щ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о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зді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й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снюють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проектуванн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я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sz="1600" spc="5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р</a:t>
                      </a:r>
                      <a:r>
                        <a:rPr sz="1600" spc="-5" smtClean="0">
                          <a:latin typeface="+mn-lt"/>
                          <a:cs typeface="Times New Roman" pitchFamily="18" charset="0"/>
                        </a:rPr>
                        <a:t>е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алізацію</a:t>
                      </a:r>
                      <a:r>
                        <a:rPr sz="1600" spc="5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ремонт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апаратних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компонентів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ІТ</a:t>
                      </a:r>
                      <a:r>
                        <a:rPr sz="1600" spc="-5" dirty="0">
                          <a:latin typeface="+mn-lt"/>
                          <a:cs typeface="Times New Roman" pitchFamily="18" charset="0"/>
                        </a:rPr>
                        <a:t>С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аж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до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включення до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складу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власних</a:t>
                      </a:r>
                      <a:r>
                        <a:rPr sz="1600" spc="10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засобів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з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новими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функціями</a:t>
                      </a:r>
                      <a:r>
                        <a:rPr sz="1600" spc="5" dirty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>
                          <a:latin typeface="+mn-lt"/>
                          <a:cs typeface="Times New Roman" pitchFamily="18" charset="0"/>
                        </a:rPr>
                        <a:t>обробки</a:t>
                      </a:r>
                      <a:r>
                        <a:rPr sz="1600" spc="1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smtClean="0">
                          <a:latin typeface="+mn-lt"/>
                          <a:cs typeface="Times New Roman" pitchFamily="18" charset="0"/>
                        </a:rPr>
                        <a:t>інформації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147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/>
          </p:cNvGraphicFramePr>
          <p:nvPr/>
        </p:nvGraphicFramePr>
        <p:xfrm>
          <a:off x="1285852" y="2571744"/>
          <a:ext cx="6715172" cy="3643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743"/>
                <a:gridCol w="5884429"/>
              </a:tblGrid>
              <a:tr h="361472"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+mn-lt"/>
                          <a:cs typeface="Times New Roman" pitchFamily="18" charset="0"/>
                        </a:rPr>
                        <a:t>Рівень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14738">
                      <a:solidFill>
                        <a:srgbClr val="000000"/>
                      </a:solidFill>
                      <a:prstDash val="solid"/>
                    </a:lnT>
                    <a:lnB w="141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</a:pPr>
                      <a:r>
                        <a:rPr lang="uk-UA" sz="1600" b="1" dirty="0" smtClean="0">
                          <a:latin typeface="+mn-lt"/>
                          <a:cs typeface="Times New Roman" pitchFamily="18" charset="0"/>
                        </a:rPr>
                        <a:t>Знання</a:t>
                      </a:r>
                      <a:r>
                        <a:rPr sz="1600" b="1" spc="15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sz="1600" b="1" dirty="0">
                          <a:latin typeface="+mn-lt"/>
                          <a:cs typeface="Times New Roman" pitchFamily="18" charset="0"/>
                        </a:rPr>
                        <a:t>порушника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738">
                      <a:solidFill>
                        <a:srgbClr val="000000"/>
                      </a:solidFill>
                      <a:prstDash val="solid"/>
                    </a:lnT>
                    <a:lnB w="141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5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1419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112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Володіють інформацією про функціональні особливості АС, основні закономірності формування в ній масивів даних та потоків запитів до них, вміють користуватися штатними засобами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19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6835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Володіють високим рівнем знань та досвідом роботи з технічними засобами системи та їх обслуговування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6515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Володіють високим рівнем знань у галузі обчислювальної техніки та програмування, проектування та експлуатації АС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557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sz="1600"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738">
                      <a:solidFill>
                        <a:srgbClr val="000000"/>
                      </a:solidFill>
                      <a:prstDash val="solid"/>
                    </a:lnL>
                    <a:lnR w="14199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14738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429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Володіють інформацією про функції та механізм дії </a:t>
                      </a:r>
                      <a:b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засобів захисту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>
                      <a:solidFill>
                        <a:srgbClr val="000000"/>
                      </a:solidFill>
                      <a:prstDash val="solid"/>
                    </a:lnT>
                    <a:lnB w="147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/>
          </p:cNvGraphicFramePr>
          <p:nvPr/>
        </p:nvGraphicFramePr>
        <p:xfrm>
          <a:off x="1357290" y="2571744"/>
          <a:ext cx="6715172" cy="34290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5172"/>
              </a:tblGrid>
              <a:tr h="386994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</a:pP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Використовувані </a:t>
                      </a:r>
                      <a:r>
                        <a:rPr sz="16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порушник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ом методи</a:t>
                      </a:r>
                      <a:endParaRPr sz="1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738">
                      <a:solidFill>
                        <a:srgbClr val="000000"/>
                      </a:solidFill>
                      <a:prstDash val="solid"/>
                    </a:lnT>
                    <a:lnB w="141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07">
                <a:tc>
                  <a:txBody>
                    <a:bodyPr/>
                    <a:lstStyle/>
                    <a:p>
                      <a:pPr marL="62865" marR="7112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Виключно агентурні методи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1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66">
                <a:tc>
                  <a:txBody>
                    <a:bodyPr/>
                    <a:lstStyle/>
                    <a:p>
                      <a:pPr marL="62865" marR="76835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Пасивні технічні засоби перехоплення інформаційних сигналів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820">
                <a:tc>
                  <a:txBody>
                    <a:bodyPr/>
                    <a:lstStyle/>
                    <a:p>
                      <a:pPr marL="62865" marR="56515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Виключно штатні засоби АС або недоліки проектування КСЗІ для реалізації спроб НСД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137">
                <a:tc>
                  <a:txBody>
                    <a:bodyPr/>
                    <a:lstStyle/>
                    <a:p>
                      <a:pPr marL="62230" marR="3429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Способи і засоби активного впливу на АС, що змінюють конфігурацію системи (підключення додаткових або модифікація штатних технічних засобів, підключення до каналів передачі даних, впровадження і використання спеціального ПЗ тощо). 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738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uk-UA" sz="1600" b="1" dirty="0" smtClean="0"/>
              <a:t>Принципи / моделі загроз:</a:t>
            </a:r>
          </a:p>
          <a:p>
            <a:r>
              <a:rPr lang="en-US" sz="1600" dirty="0" smtClean="0"/>
              <a:t>CIA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en-US" sz="1600" dirty="0" smtClean="0"/>
              <a:t>STRIDE (Microsoft)</a:t>
            </a:r>
            <a:r>
              <a:rPr lang="uk-UA" sz="1600" dirty="0" smtClean="0"/>
              <a:t>.</a:t>
            </a:r>
            <a:endParaRPr lang="ru-RU" sz="1600" dirty="0" smtClean="0"/>
          </a:p>
          <a:p>
            <a:r>
              <a:rPr lang="en-US" sz="1600" dirty="0" smtClean="0"/>
              <a:t>LINDDUN</a:t>
            </a:r>
            <a:r>
              <a:rPr lang="uk-UA" sz="1600" dirty="0" smtClean="0"/>
              <a:t>.</a:t>
            </a:r>
          </a:p>
          <a:p>
            <a:endParaRPr lang="uk-UA" sz="1600" dirty="0" smtClean="0"/>
          </a:p>
          <a:p>
            <a:pPr>
              <a:buNone/>
            </a:pPr>
            <a:r>
              <a:rPr lang="en-US" sz="1600" b="1" dirty="0" smtClean="0"/>
              <a:t>CIA</a:t>
            </a:r>
            <a:r>
              <a:rPr lang="uk-UA" sz="1600" b="1" dirty="0" smtClean="0"/>
              <a:t>:</a:t>
            </a:r>
            <a:endParaRPr lang="ru-RU" sz="1600" b="1" dirty="0" smtClean="0"/>
          </a:p>
          <a:p>
            <a:pPr lvl="0"/>
            <a:r>
              <a:rPr lang="uk-UA" sz="1600" dirty="0" smtClean="0"/>
              <a:t>Конфіденційність (</a:t>
            </a:r>
            <a:r>
              <a:rPr lang="en-US" sz="1600" b="1" dirty="0" smtClean="0"/>
              <a:t>C</a:t>
            </a:r>
            <a:r>
              <a:rPr lang="en-US" sz="1600" dirty="0" smtClean="0"/>
              <a:t>onfidentiality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/>
            <a:r>
              <a:rPr lang="uk-UA" sz="1600" dirty="0" smtClean="0"/>
              <a:t>Цілісність (</a:t>
            </a:r>
            <a:r>
              <a:rPr lang="en-US" sz="1600" b="1" dirty="0" smtClean="0"/>
              <a:t>I</a:t>
            </a:r>
            <a:r>
              <a:rPr lang="en-US" sz="1600" dirty="0" smtClean="0"/>
              <a:t>ntegrity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/>
            <a:r>
              <a:rPr lang="uk-UA" sz="1600" dirty="0" smtClean="0"/>
              <a:t>Доступність (</a:t>
            </a:r>
            <a:r>
              <a:rPr lang="en-US" sz="1600" b="1" dirty="0" smtClean="0"/>
              <a:t>A</a:t>
            </a:r>
            <a:r>
              <a:rPr lang="en-US" sz="1600" dirty="0" smtClean="0"/>
              <a:t>vailability</a:t>
            </a:r>
            <a:r>
              <a:rPr lang="uk-UA" sz="1600" dirty="0" smtClean="0"/>
              <a:t>).</a:t>
            </a:r>
          </a:p>
          <a:p>
            <a:pPr lvl="0"/>
            <a:endParaRPr lang="uk-UA" sz="1600" dirty="0" smtClean="0"/>
          </a:p>
          <a:p>
            <a:pPr>
              <a:buNone/>
            </a:pPr>
            <a:r>
              <a:rPr lang="uk-UA" sz="1600" b="1" dirty="0" smtClean="0"/>
              <a:t>НД </a:t>
            </a:r>
            <a:r>
              <a:rPr lang="en-US" sz="1600" b="1" dirty="0" smtClean="0"/>
              <a:t>ТЗІ</a:t>
            </a:r>
            <a:r>
              <a:rPr lang="uk-UA" sz="1600" b="1" dirty="0" smtClean="0"/>
              <a:t>:</a:t>
            </a:r>
            <a:endParaRPr lang="ru-RU" sz="1600" b="1" dirty="0" smtClean="0"/>
          </a:p>
          <a:p>
            <a:pPr lvl="0"/>
            <a:r>
              <a:rPr lang="uk-UA" sz="1600" dirty="0" smtClean="0"/>
              <a:t>Конфіденційність.</a:t>
            </a:r>
            <a:endParaRPr lang="ru-RU" sz="1600" dirty="0" smtClean="0"/>
          </a:p>
          <a:p>
            <a:pPr lvl="0"/>
            <a:r>
              <a:rPr lang="uk-UA" sz="1600" dirty="0" smtClean="0"/>
              <a:t>Цілісність.</a:t>
            </a:r>
            <a:endParaRPr lang="ru-RU" sz="1600" dirty="0" smtClean="0"/>
          </a:p>
          <a:p>
            <a:pPr lvl="0"/>
            <a:r>
              <a:rPr lang="uk-UA" sz="1600" dirty="0" smtClean="0"/>
              <a:t>Доступність.</a:t>
            </a:r>
            <a:endParaRPr lang="ru-RU" sz="1600" dirty="0" smtClean="0"/>
          </a:p>
          <a:p>
            <a:pPr lvl="0"/>
            <a:r>
              <a:rPr lang="uk-UA" sz="1600" dirty="0" err="1" smtClean="0"/>
              <a:t>Спостережність</a:t>
            </a:r>
            <a:r>
              <a:rPr lang="uk-UA" sz="1600" dirty="0" smtClean="0"/>
              <a:t> і керованість.</a:t>
            </a:r>
            <a:endParaRPr lang="ru-RU" sz="1600" dirty="0" smtClean="0"/>
          </a:p>
          <a:p>
            <a:pPr lvl="0"/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/>
          </p:cNvGraphicFramePr>
          <p:nvPr/>
        </p:nvGraphicFramePr>
        <p:xfrm>
          <a:off x="1357290" y="2500306"/>
          <a:ext cx="6786610" cy="3571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6610"/>
              </a:tblGrid>
              <a:tr h="410764">
                <a:tc>
                  <a:txBody>
                    <a:bodyPr/>
                    <a:lstStyle/>
                    <a:p>
                      <a:pPr marL="1118870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</a:t>
                      </a:r>
                      <a:r>
                        <a:rPr sz="16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рушник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 за місцем дії</a:t>
                      </a:r>
                      <a:endParaRPr sz="16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738">
                      <a:solidFill>
                        <a:srgbClr val="000000"/>
                      </a:solidFill>
                      <a:prstDash val="solid"/>
                    </a:lnT>
                    <a:lnB w="141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92">
                <a:tc>
                  <a:txBody>
                    <a:bodyPr/>
                    <a:lstStyle/>
                    <a:p>
                      <a:pPr marL="62865" marR="7112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 доступу на контрольовану територію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1419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6">
                <a:tc>
                  <a:txBody>
                    <a:bodyPr/>
                    <a:lstStyle/>
                    <a:p>
                      <a:pPr marL="62865" marR="76835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 доступом на контрольовану територію, але без доступу до технічних засобів АС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6">
                <a:tc>
                  <a:txBody>
                    <a:bodyPr/>
                    <a:lstStyle/>
                    <a:p>
                      <a:pPr marL="62865" marR="56515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 доступом до робочих місць користувачів АС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256">
                <a:tc>
                  <a:txBody>
                    <a:bodyPr/>
                    <a:lstStyle/>
                    <a:p>
                      <a:pPr marL="62230" marR="3429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 доступом до місць накопичення і зберігання даних (баз даних, архівів)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75">
                <a:tc>
                  <a:txBody>
                    <a:bodyPr/>
                    <a:lstStyle/>
                    <a:p>
                      <a:pPr marL="62230" marR="34290">
                        <a:lnSpc>
                          <a:spcPct val="100000"/>
                        </a:lnSpc>
                      </a:pP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 доступом до засобів адміністрування АС і засобів керування КСЗІ</a:t>
                      </a:r>
                      <a:endParaRPr lang="uk-UA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4199">
                      <a:solidFill>
                        <a:srgbClr val="000000"/>
                      </a:solidFill>
                      <a:prstDash val="solid"/>
                    </a:lnL>
                    <a:lnR w="14738">
                      <a:solidFill>
                        <a:srgbClr val="000000"/>
                      </a:solidFill>
                      <a:prstDash val="solid"/>
                    </a:lnR>
                    <a:lnT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5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uk-UA" sz="1600" b="1" dirty="0" smtClean="0"/>
          </a:p>
          <a:p>
            <a:pPr>
              <a:lnSpc>
                <a:spcPct val="80000"/>
              </a:lnSpc>
            </a:pPr>
            <a:endParaRPr lang="uk-UA" sz="1600" dirty="0" smtClean="0"/>
          </a:p>
        </p:txBody>
      </p:sp>
      <p:sp>
        <p:nvSpPr>
          <p:cNvPr id="3" name="object 2"/>
          <p:cNvSpPr/>
          <p:nvPr/>
        </p:nvSpPr>
        <p:spPr>
          <a:xfrm>
            <a:off x="500034" y="1643050"/>
            <a:ext cx="7929586" cy="521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 marL="12700" marR="6350" indent="254635" algn="just">
              <a:buNone/>
            </a:pPr>
            <a:r>
              <a:rPr lang="uk-UA" sz="1600" b="1" spc="15" dirty="0" smtClean="0">
                <a:cs typeface="Times New Roman"/>
              </a:rPr>
              <a:t>Класифікація загроз безпеки </a:t>
            </a:r>
            <a:r>
              <a:rPr lang="uk-UA" sz="1600" b="1" spc="20" dirty="0" smtClean="0">
                <a:cs typeface="Times New Roman"/>
              </a:rPr>
              <a:t>ІТС</a:t>
            </a:r>
            <a:r>
              <a:rPr lang="uk-UA" sz="1600" b="1" spc="1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(</a:t>
            </a:r>
            <a:r>
              <a:rPr lang="uk-UA" sz="1600" spc="20" dirty="0" smtClean="0">
                <a:cs typeface="Times New Roman"/>
              </a:rPr>
              <a:t>мо</a:t>
            </a:r>
            <a:r>
              <a:rPr lang="uk-UA" sz="1600" spc="15" dirty="0" smtClean="0">
                <a:cs typeface="Times New Roman"/>
              </a:rPr>
              <a:t>жливостей</a:t>
            </a:r>
            <a:r>
              <a:rPr lang="uk-UA" sz="1600" spc="2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впливу</a:t>
            </a:r>
            <a:r>
              <a:rPr lang="uk-UA" sz="1600" spc="2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на ІТ</a:t>
            </a:r>
            <a:r>
              <a:rPr lang="uk-UA" sz="1600" spc="20" dirty="0" smtClean="0">
                <a:cs typeface="Times New Roman"/>
              </a:rPr>
              <a:t>С</a:t>
            </a:r>
            <a:r>
              <a:rPr lang="uk-UA" sz="1600" spc="5" dirty="0" smtClean="0">
                <a:cs typeface="Times New Roman"/>
              </a:rPr>
              <a:t>,</a:t>
            </a:r>
            <a:r>
              <a:rPr lang="uk-UA" sz="1600" spc="15" dirty="0" smtClean="0">
                <a:cs typeface="Times New Roman"/>
              </a:rPr>
              <a:t> які </a:t>
            </a:r>
            <a:r>
              <a:rPr lang="uk-UA" sz="1600" spc="20" dirty="0" smtClean="0">
                <a:cs typeface="Times New Roman"/>
              </a:rPr>
              <a:t>прямо</a:t>
            </a:r>
            <a:r>
              <a:rPr lang="uk-UA" sz="1600" spc="15" dirty="0" smtClean="0">
                <a:cs typeface="Times New Roman"/>
              </a:rPr>
              <a:t> або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непрямо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завдають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збитку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її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безпеки</a:t>
            </a:r>
            <a:r>
              <a:rPr lang="uk-UA" sz="1600" spc="10" dirty="0" smtClean="0">
                <a:cs typeface="Times New Roman"/>
              </a:rPr>
              <a:t>):</a:t>
            </a:r>
            <a:endParaRPr lang="uk-UA" sz="1600" dirty="0" smtClean="0">
              <a:cs typeface="Times New Roman"/>
            </a:endParaRPr>
          </a:p>
          <a:p>
            <a:pPr marL="267335">
              <a:spcBef>
                <a:spcPts val="570"/>
              </a:spcBef>
              <a:buNone/>
            </a:pPr>
            <a:r>
              <a:rPr lang="uk-UA" sz="1600" spc="10" dirty="0" smtClean="0">
                <a:cs typeface="Times New Roman"/>
              </a:rPr>
              <a:t>1.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20" dirty="0" smtClean="0">
                <a:cs typeface="Times New Roman"/>
              </a:rPr>
              <a:t>аспектом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інформаційної</a:t>
            </a:r>
            <a:r>
              <a:rPr lang="uk-UA" sz="1600" i="1" dirty="0" smtClean="0">
                <a:cs typeface="Times New Roman"/>
              </a:rPr>
              <a:t> </a:t>
            </a:r>
            <a:r>
              <a:rPr lang="uk-UA" sz="1600" i="1" spc="10" dirty="0" smtClean="0">
                <a:cs typeface="Times New Roman"/>
              </a:rPr>
              <a:t>безпек</a:t>
            </a:r>
            <a:r>
              <a:rPr lang="uk-UA" sz="1600" i="1" spc="15" dirty="0" smtClean="0">
                <a:cs typeface="Times New Roman"/>
              </a:rPr>
              <a:t>и</a:t>
            </a:r>
            <a:r>
              <a:rPr lang="uk-UA" sz="1600" spc="5" dirty="0" smtClean="0">
                <a:cs typeface="Times New Roman"/>
              </a:rPr>
              <a:t>,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проти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якої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вони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спрямован</a:t>
            </a:r>
            <a:r>
              <a:rPr lang="uk-UA" sz="1600" spc="5" dirty="0" smtClean="0">
                <a:cs typeface="Times New Roman"/>
              </a:rPr>
              <a:t>і: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2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ц</a:t>
            </a:r>
            <a:r>
              <a:rPr lang="uk-UA" sz="1600" spc="10" dirty="0" smtClean="0">
                <a:cs typeface="Times New Roman"/>
              </a:rPr>
              <a:t>ілісн</a:t>
            </a:r>
            <a:r>
              <a:rPr lang="uk-UA" sz="1600" spc="15" dirty="0" smtClean="0">
                <a:cs typeface="Times New Roman"/>
              </a:rPr>
              <a:t>о</a:t>
            </a:r>
            <a:r>
              <a:rPr lang="uk-UA" sz="1600" spc="10" dirty="0" smtClean="0">
                <a:cs typeface="Times New Roman"/>
              </a:rPr>
              <a:t>сті</a:t>
            </a:r>
            <a:r>
              <a:rPr lang="uk-UA" sz="1600" spc="2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інформації</a:t>
            </a:r>
            <a:r>
              <a:rPr lang="uk-UA" sz="1600" spc="5" dirty="0" smtClean="0">
                <a:cs typeface="Times New Roman"/>
              </a:rPr>
              <a:t>;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10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конфіденційності</a:t>
            </a:r>
            <a:r>
              <a:rPr lang="uk-UA" sz="1600" spc="5" dirty="0" smtClean="0">
                <a:cs typeface="Times New Roman"/>
              </a:rPr>
              <a:t>;</a:t>
            </a:r>
            <a:r>
              <a:rPr lang="uk-UA" sz="1600" spc="15" dirty="0" smtClean="0">
                <a:cs typeface="Times New Roman"/>
              </a:rPr>
              <a:t> 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90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доступн</a:t>
            </a:r>
            <a:r>
              <a:rPr lang="uk-UA" sz="1600" spc="20" dirty="0" smtClean="0">
                <a:cs typeface="Times New Roman"/>
              </a:rPr>
              <a:t>о</a:t>
            </a:r>
            <a:r>
              <a:rPr lang="uk-UA" sz="1600" spc="10" dirty="0" smtClean="0">
                <a:cs typeface="Times New Roman"/>
              </a:rPr>
              <a:t>сті</a:t>
            </a:r>
            <a:r>
              <a:rPr lang="uk-UA" sz="1600" spc="5" dirty="0" smtClean="0">
                <a:cs typeface="Times New Roman"/>
              </a:rPr>
              <a:t>;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65" dirty="0" smtClean="0">
                <a:cs typeface="Times New Roman"/>
              </a:rPr>
              <a:t> </a:t>
            </a:r>
            <a:r>
              <a:rPr lang="uk-UA" sz="1600" spc="10" dirty="0" err="1" smtClean="0">
                <a:cs typeface="Times New Roman"/>
              </a:rPr>
              <a:t>сп</a:t>
            </a:r>
            <a:r>
              <a:rPr lang="uk-UA" sz="1600" spc="15" dirty="0" err="1" smtClean="0">
                <a:cs typeface="Times New Roman"/>
              </a:rPr>
              <a:t>о</a:t>
            </a:r>
            <a:r>
              <a:rPr lang="uk-UA" sz="1600" spc="10" dirty="0" err="1" smtClean="0">
                <a:cs typeface="Times New Roman"/>
              </a:rPr>
              <a:t>с</a:t>
            </a:r>
            <a:r>
              <a:rPr lang="uk-UA" sz="1600" spc="15" dirty="0" err="1" smtClean="0">
                <a:cs typeface="Times New Roman"/>
              </a:rPr>
              <a:t>т</a:t>
            </a:r>
            <a:r>
              <a:rPr lang="uk-UA" sz="1600" spc="10" dirty="0" err="1" smtClean="0">
                <a:cs typeface="Times New Roman"/>
              </a:rPr>
              <a:t>е</a:t>
            </a:r>
            <a:r>
              <a:rPr lang="uk-UA" sz="1600" spc="20" dirty="0" err="1" smtClean="0">
                <a:cs typeface="Times New Roman"/>
              </a:rPr>
              <a:t>р</a:t>
            </a:r>
            <a:r>
              <a:rPr lang="uk-UA" sz="1600" spc="10" dirty="0" err="1" smtClean="0">
                <a:cs typeface="Times New Roman"/>
              </a:rPr>
              <a:t>е</a:t>
            </a:r>
            <a:r>
              <a:rPr lang="uk-UA" sz="1600" spc="25" dirty="0" err="1" smtClean="0">
                <a:cs typeface="Times New Roman"/>
              </a:rPr>
              <a:t>ж</a:t>
            </a:r>
            <a:r>
              <a:rPr lang="uk-UA" sz="1600" spc="10" dirty="0" err="1" smtClean="0">
                <a:cs typeface="Times New Roman"/>
              </a:rPr>
              <a:t>ен</a:t>
            </a:r>
            <a:r>
              <a:rPr lang="uk-UA" sz="1600" spc="15" dirty="0" err="1" smtClean="0">
                <a:cs typeface="Times New Roman"/>
              </a:rPr>
              <a:t>ос</a:t>
            </a:r>
            <a:r>
              <a:rPr lang="uk-UA" sz="1600" spc="10" dirty="0" err="1" smtClean="0">
                <a:cs typeface="Times New Roman"/>
              </a:rPr>
              <a:t>ті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6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т</a:t>
            </a:r>
            <a:r>
              <a:rPr lang="uk-UA" sz="1600" spc="15" dirty="0" smtClean="0">
                <a:cs typeface="Times New Roman"/>
              </a:rPr>
              <a:t>а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6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керованості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6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ІТ</a:t>
            </a:r>
            <a:r>
              <a:rPr lang="uk-UA" sz="1600" spc="25" dirty="0" smtClean="0">
                <a:cs typeface="Times New Roman"/>
              </a:rPr>
              <a:t>С</a:t>
            </a:r>
            <a:r>
              <a:rPr lang="uk-UA" sz="1600" spc="5" dirty="0" smtClean="0">
                <a:cs typeface="Times New Roman"/>
              </a:rPr>
              <a:t>.</a:t>
            </a:r>
            <a:endParaRPr lang="uk-UA" sz="1600" dirty="0" smtClean="0">
              <a:cs typeface="Times New Roman"/>
            </a:endParaRPr>
          </a:p>
          <a:p>
            <a:pPr marL="267335">
              <a:spcBef>
                <a:spcPts val="565"/>
              </a:spcBef>
              <a:buNone/>
            </a:pPr>
            <a:r>
              <a:rPr lang="uk-UA" sz="1600" spc="10" dirty="0" smtClean="0">
                <a:cs typeface="Times New Roman"/>
              </a:rPr>
              <a:t>2.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приро</a:t>
            </a:r>
            <a:r>
              <a:rPr lang="uk-UA" sz="1600" i="1" spc="10" dirty="0" smtClean="0">
                <a:cs typeface="Times New Roman"/>
              </a:rPr>
              <a:t>д</a:t>
            </a:r>
            <a:r>
              <a:rPr lang="uk-UA" sz="1600" i="1" spc="20" dirty="0" smtClean="0">
                <a:cs typeface="Times New Roman"/>
              </a:rPr>
              <a:t>ою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виникненн</a:t>
            </a:r>
            <a:r>
              <a:rPr lang="uk-UA" sz="1600" i="1" spc="10" dirty="0" smtClean="0">
                <a:cs typeface="Times New Roman"/>
              </a:rPr>
              <a:t>я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природні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14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5" dirty="0" smtClean="0">
                <a:cs typeface="Times New Roman"/>
              </a:rPr>
              <a:t>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штучн</a:t>
            </a:r>
            <a:r>
              <a:rPr lang="uk-UA" sz="1600" spc="10" dirty="0" smtClean="0">
                <a:cs typeface="Times New Roman"/>
              </a:rPr>
              <a:t>і </a:t>
            </a: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5" dirty="0" smtClean="0">
                <a:cs typeface="Times New Roman"/>
              </a:rPr>
              <a:t>.</a:t>
            </a:r>
            <a:endParaRPr lang="uk-UA" sz="1600" dirty="0" smtClean="0">
              <a:cs typeface="Times New Roman"/>
            </a:endParaRPr>
          </a:p>
          <a:p>
            <a:pPr marL="267335">
              <a:spcBef>
                <a:spcPts val="570"/>
              </a:spcBef>
              <a:buNone/>
            </a:pPr>
            <a:r>
              <a:rPr lang="uk-UA" sz="1600" spc="10" dirty="0" smtClean="0">
                <a:cs typeface="Times New Roman"/>
              </a:rPr>
              <a:t>3.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сту</a:t>
            </a:r>
            <a:r>
              <a:rPr lang="uk-UA" sz="1600" i="1" spc="20" dirty="0" smtClean="0">
                <a:cs typeface="Times New Roman"/>
              </a:rPr>
              <a:t>п</a:t>
            </a:r>
            <a:r>
              <a:rPr lang="uk-UA" sz="1600" i="1" spc="10" dirty="0" smtClean="0">
                <a:cs typeface="Times New Roman"/>
              </a:rPr>
              <a:t>ене</a:t>
            </a:r>
            <a:r>
              <a:rPr lang="uk-UA" sz="1600" i="1" spc="20" dirty="0" smtClean="0">
                <a:cs typeface="Times New Roman"/>
              </a:rPr>
              <a:t>м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навмисності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прояв</a:t>
            </a:r>
            <a:r>
              <a:rPr lang="uk-UA" sz="1600" i="1" spc="10" dirty="0" smtClean="0">
                <a:cs typeface="Times New Roman"/>
              </a:rPr>
              <a:t>у</a:t>
            </a:r>
            <a:r>
              <a:rPr lang="uk-UA" sz="1600" spc="5" dirty="0" smtClean="0">
                <a:cs typeface="Times New Roman"/>
              </a:rPr>
              <a:t>: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загрози,  викликані  помилками  або  халатністю  персоналу;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загрози умисної дії.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928802"/>
            <a:ext cx="7786742" cy="4714908"/>
          </a:xfrm>
        </p:spPr>
        <p:txBody>
          <a:bodyPr/>
          <a:lstStyle/>
          <a:p>
            <a:pPr marL="12700">
              <a:buNone/>
            </a:pPr>
            <a:r>
              <a:rPr lang="uk-UA" sz="1600" spc="10" dirty="0" smtClean="0">
                <a:latin typeface="Times New Roman"/>
                <a:cs typeface="Times New Roman"/>
              </a:rPr>
              <a:t>4.  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б</a:t>
            </a:r>
            <a:r>
              <a:rPr lang="uk-UA" sz="1600" i="1" spc="10" dirty="0" smtClean="0">
                <a:cs typeface="Times New Roman"/>
              </a:rPr>
              <a:t>е</a:t>
            </a:r>
            <a:r>
              <a:rPr lang="uk-UA" sz="1600" i="1" spc="15" dirty="0" smtClean="0">
                <a:cs typeface="Times New Roman"/>
              </a:rPr>
              <a:t>зпосереднім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20" dirty="0" smtClean="0">
                <a:cs typeface="Times New Roman"/>
              </a:rPr>
              <a:t>джерелом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загроз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природне середовище;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людина;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санкціоновані  програмно-апаратні  засоби;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несанкціоновані  програмно-апаратні  засоби.</a:t>
            </a:r>
          </a:p>
          <a:p>
            <a:pPr marL="267335">
              <a:spcBef>
                <a:spcPts val="570"/>
              </a:spcBef>
              <a:buNone/>
            </a:pPr>
            <a:r>
              <a:rPr lang="uk-UA" sz="1600" spc="10" dirty="0" smtClean="0">
                <a:cs typeface="Times New Roman"/>
              </a:rPr>
              <a:t>5.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20" dirty="0" smtClean="0">
                <a:cs typeface="Times New Roman"/>
              </a:rPr>
              <a:t>положенням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д</a:t>
            </a:r>
            <a:r>
              <a:rPr lang="uk-UA" sz="1600" i="1" spc="40" dirty="0" smtClean="0">
                <a:cs typeface="Times New Roman"/>
              </a:rPr>
              <a:t>ж</a:t>
            </a:r>
            <a:r>
              <a:rPr lang="uk-UA" sz="1600" i="1" spc="15" dirty="0" smtClean="0">
                <a:cs typeface="Times New Roman"/>
              </a:rPr>
              <a:t>ерела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загроз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поза  контрольованої  зони  ІТС;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2915" algn="l"/>
              </a:tabLst>
            </a:pPr>
            <a:r>
              <a:rPr lang="uk-UA" sz="1600" spc="15" dirty="0" smtClean="0">
                <a:cs typeface="Times New Roman"/>
              </a:rPr>
              <a:t>в межах контрольованої зони ІТС,</a:t>
            </a:r>
          </a:p>
          <a:p>
            <a:pPr marL="12700">
              <a:buNone/>
            </a:pPr>
            <a:r>
              <a:rPr lang="uk-UA" sz="1600" spc="10" dirty="0" smtClean="0">
                <a:cs typeface="Times New Roman"/>
              </a:rPr>
              <a:t>6.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сту</a:t>
            </a:r>
            <a:r>
              <a:rPr lang="uk-UA" sz="1600" i="1" spc="20" dirty="0" smtClean="0">
                <a:cs typeface="Times New Roman"/>
              </a:rPr>
              <a:t>п</a:t>
            </a:r>
            <a:r>
              <a:rPr lang="uk-UA" sz="1600" i="1" spc="10" dirty="0" smtClean="0">
                <a:cs typeface="Times New Roman"/>
              </a:rPr>
              <a:t>ене</a:t>
            </a:r>
            <a:r>
              <a:rPr lang="uk-UA" sz="1600" i="1" spc="20" dirty="0" smtClean="0">
                <a:cs typeface="Times New Roman"/>
              </a:rPr>
              <a:t>м</a:t>
            </a:r>
            <a:r>
              <a:rPr lang="uk-UA" sz="1600" i="1" spc="10" dirty="0" smtClean="0">
                <a:cs typeface="Times New Roman"/>
              </a:rPr>
              <a:t> дії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на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ІТ</a:t>
            </a:r>
            <a:r>
              <a:rPr lang="uk-UA" sz="1600" i="1" spc="20" dirty="0" smtClean="0">
                <a:cs typeface="Times New Roman"/>
              </a:rPr>
              <a:t>С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Symbol"/>
              <a:buChar char=""/>
              <a:tabLst>
                <a:tab pos="206375" algn="l"/>
              </a:tabLst>
            </a:pPr>
            <a:r>
              <a:rPr lang="uk-UA" sz="1600" spc="15" dirty="0" smtClean="0">
                <a:cs typeface="Times New Roman"/>
              </a:rPr>
              <a:t>пасивні загрози;</a:t>
            </a:r>
          </a:p>
          <a:p>
            <a:pPr marL="12700" marR="5080" indent="254635">
              <a:spcBef>
                <a:spcPts val="0"/>
              </a:spcBef>
              <a:buFont typeface="Symbol"/>
              <a:buChar char=""/>
              <a:tabLst>
                <a:tab pos="206375" algn="l"/>
              </a:tabLst>
            </a:pPr>
            <a:r>
              <a:rPr lang="uk-UA" sz="1600" spc="15" dirty="0" smtClean="0">
                <a:cs typeface="Times New Roman"/>
              </a:rPr>
              <a:t>активні загрози.</a:t>
            </a:r>
          </a:p>
          <a:p>
            <a:pPr marL="267335">
              <a:spcBef>
                <a:spcPts val="565"/>
              </a:spcBef>
              <a:buNone/>
            </a:pPr>
            <a:r>
              <a:rPr lang="uk-UA" sz="1600" spc="10" dirty="0" smtClean="0">
                <a:cs typeface="Times New Roman"/>
              </a:rPr>
              <a:t>7.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20" dirty="0" smtClean="0">
                <a:cs typeface="Times New Roman"/>
              </a:rPr>
              <a:t>етапами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доступу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користувачів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або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програм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до</a:t>
            </a:r>
            <a:r>
              <a:rPr lang="uk-UA" sz="1600" i="1" spc="10" dirty="0" smtClean="0">
                <a:cs typeface="Times New Roman"/>
              </a:rPr>
              <a:t> ресу</a:t>
            </a:r>
            <a:r>
              <a:rPr lang="uk-UA" sz="1600" i="1" spc="20" dirty="0" smtClean="0">
                <a:cs typeface="Times New Roman"/>
              </a:rPr>
              <a:t>р</a:t>
            </a:r>
            <a:r>
              <a:rPr lang="uk-UA" sz="1600" i="1" spc="5" dirty="0" smtClean="0">
                <a:cs typeface="Times New Roman"/>
              </a:rPr>
              <a:t>сі</a:t>
            </a:r>
            <a:r>
              <a:rPr lang="uk-UA" sz="1600" i="1" spc="15" dirty="0" smtClean="0">
                <a:cs typeface="Times New Roman"/>
              </a:rPr>
              <a:t>в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ІТ</a:t>
            </a:r>
            <a:r>
              <a:rPr lang="uk-UA" sz="1600" i="1" spc="20" dirty="0" smtClean="0">
                <a:cs typeface="Times New Roman"/>
              </a:rPr>
              <a:t>С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5" dirty="0" smtClean="0">
                <a:cs typeface="Times New Roman"/>
              </a:rPr>
              <a:t>,</a:t>
            </a:r>
            <a:r>
              <a:rPr lang="uk-UA" sz="1600" spc="60" dirty="0" smtClean="0">
                <a:cs typeface="Times New Roman"/>
              </a:rPr>
              <a:t> </a:t>
            </a:r>
            <a:r>
              <a:rPr lang="uk-UA" sz="1600" spc="25" dirty="0" smtClean="0">
                <a:cs typeface="Times New Roman"/>
              </a:rPr>
              <a:t>що</a:t>
            </a:r>
            <a:r>
              <a:rPr lang="uk-UA" sz="1600" spc="7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проявляються</a:t>
            </a:r>
            <a:r>
              <a:rPr lang="uk-UA" sz="1600" spc="7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на</a:t>
            </a:r>
            <a:r>
              <a:rPr lang="uk-UA" sz="1600" spc="70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етапі</a:t>
            </a:r>
            <a:r>
              <a:rPr lang="uk-UA" sz="1600" spc="6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доступу</a:t>
            </a:r>
            <a:r>
              <a:rPr lang="uk-UA" sz="1600" spc="7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</a:t>
            </a:r>
            <a:r>
              <a:rPr lang="uk-UA" sz="1600" spc="6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ресурсів</a:t>
            </a:r>
            <a:r>
              <a:rPr lang="uk-UA" sz="1600" spc="6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ІТС</a:t>
            </a:r>
            <a:r>
              <a:rPr lang="uk-UA" sz="1600" spc="20" dirty="0" smtClean="0">
                <a:cs typeface="Times New Roman"/>
              </a:rPr>
              <a:t>;</a:t>
            </a: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6482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spc="5" dirty="0" smtClean="0">
                <a:cs typeface="Times New Roman"/>
              </a:rPr>
              <a:t>,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5" dirty="0" smtClean="0">
                <a:cs typeface="Times New Roman"/>
              </a:rPr>
              <a:t> </a:t>
            </a:r>
            <a:r>
              <a:rPr lang="uk-UA" sz="1600" spc="25" dirty="0" smtClean="0">
                <a:cs typeface="Times New Roman"/>
              </a:rPr>
              <a:t>що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проявляються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0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післ</a:t>
            </a:r>
            <a:r>
              <a:rPr lang="uk-UA" sz="1600" spc="20" dirty="0" smtClean="0">
                <a:cs typeface="Times New Roman"/>
              </a:rPr>
              <a:t>я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дозволу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0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д</a:t>
            </a:r>
            <a:r>
              <a:rPr lang="uk-UA" sz="1600" spc="15" dirty="0" smtClean="0">
                <a:cs typeface="Times New Roman"/>
              </a:rPr>
              <a:t>о</a:t>
            </a:r>
            <a:r>
              <a:rPr lang="uk-UA" sz="1600" spc="10" dirty="0" smtClean="0">
                <a:cs typeface="Times New Roman"/>
              </a:rPr>
              <a:t>ст</a:t>
            </a:r>
            <a:r>
              <a:rPr lang="uk-UA" sz="1600" spc="15" dirty="0" smtClean="0">
                <a:cs typeface="Times New Roman"/>
              </a:rPr>
              <a:t>упу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9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ресурсів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ІТС</a:t>
            </a:r>
            <a:r>
              <a:rPr lang="uk-UA" sz="1600" spc="5" dirty="0" smtClean="0">
                <a:cs typeface="Times New Roman"/>
              </a:rPr>
              <a:t>.</a:t>
            </a:r>
            <a:endParaRPr lang="uk-UA" sz="1600" dirty="0" smtClean="0">
              <a:cs typeface="Times New Roman"/>
            </a:endParaRPr>
          </a:p>
          <a:p>
            <a:pPr marL="267335">
              <a:spcBef>
                <a:spcPts val="565"/>
              </a:spcBef>
              <a:buNone/>
            </a:pPr>
            <a:r>
              <a:rPr lang="uk-UA" sz="1600" spc="10" dirty="0" smtClean="0">
                <a:cs typeface="Times New Roman"/>
              </a:rPr>
              <a:t>8.  </a:t>
            </a:r>
            <a:r>
              <a:rPr lang="uk-UA" sz="1600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способом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доступу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до</a:t>
            </a:r>
            <a:r>
              <a:rPr lang="uk-UA" sz="1600" i="1" spc="10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ресурсів</a:t>
            </a:r>
            <a:r>
              <a:rPr lang="uk-UA" sz="1600" i="1" spc="5" dirty="0" smtClean="0">
                <a:cs typeface="Times New Roman"/>
              </a:rPr>
              <a:t> </a:t>
            </a:r>
            <a:r>
              <a:rPr lang="uk-UA" sz="1600" i="1" spc="15" dirty="0" smtClean="0">
                <a:cs typeface="Times New Roman"/>
              </a:rPr>
              <a:t>ІТ</a:t>
            </a:r>
            <a:r>
              <a:rPr lang="uk-UA" sz="1600" i="1" spc="20" dirty="0" smtClean="0">
                <a:cs typeface="Times New Roman"/>
              </a:rPr>
              <a:t>С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8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8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використанням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7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стандартного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7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шляху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7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доступу</a:t>
            </a:r>
            <a:r>
              <a:rPr lang="uk-UA" sz="1600" spc="5" dirty="0" smtClean="0">
                <a:cs typeface="Times New Roman"/>
              </a:rPr>
              <a:t>;</a:t>
            </a:r>
            <a:endParaRPr lang="uk-UA" sz="1600" dirty="0" smtClean="0"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Symbol"/>
              <a:buChar char=""/>
              <a:tabLst>
                <a:tab pos="458470" algn="l"/>
              </a:tabLst>
            </a:pPr>
            <a:r>
              <a:rPr lang="uk-UA" sz="1600" spc="15" dirty="0" smtClean="0">
                <a:cs typeface="Times New Roman"/>
              </a:rPr>
              <a:t>загрози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2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2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використанням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прихованого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нестандартно</a:t>
            </a:r>
            <a:r>
              <a:rPr lang="uk-UA" sz="1600" spc="20" dirty="0" smtClean="0">
                <a:cs typeface="Times New Roman"/>
              </a:rPr>
              <a:t>г</a:t>
            </a:r>
            <a:r>
              <a:rPr lang="uk-UA" sz="1600" spc="15" dirty="0" smtClean="0">
                <a:cs typeface="Times New Roman"/>
              </a:rPr>
              <a:t>о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шляху</a:t>
            </a:r>
            <a:r>
              <a:rPr lang="uk-UA" sz="1600" dirty="0" smtClean="0">
                <a:cs typeface="Times New Roman"/>
              </a:rPr>
              <a:t> </a:t>
            </a:r>
            <a:r>
              <a:rPr lang="uk-UA" sz="1600" spc="-1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</a:t>
            </a:r>
            <a:r>
              <a:rPr lang="uk-UA" sz="1600" spc="10" dirty="0" smtClean="0">
                <a:cs typeface="Times New Roman"/>
              </a:rPr>
              <a:t>ступ</a:t>
            </a:r>
            <a:r>
              <a:rPr lang="uk-UA" sz="1600" spc="15" dirty="0" smtClean="0">
                <a:cs typeface="Times New Roman"/>
              </a:rPr>
              <a:t>у</a:t>
            </a:r>
            <a:r>
              <a:rPr lang="ru-RU" sz="1600" spc="15" dirty="0" smtClean="0"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 marL="267335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1" spc="20" dirty="0" smtClean="0">
                <a:cs typeface="Times New Roman"/>
              </a:rPr>
              <a:t>Причини</a:t>
            </a:r>
            <a:r>
              <a:rPr lang="uk-UA" sz="1600" b="1" spc="5" dirty="0" smtClean="0">
                <a:cs typeface="Times New Roman"/>
              </a:rPr>
              <a:t> </a:t>
            </a:r>
            <a:r>
              <a:rPr lang="uk-UA" sz="1600" b="1" spc="20" dirty="0" smtClean="0">
                <a:cs typeface="Times New Roman"/>
              </a:rPr>
              <a:t>випадкових</a:t>
            </a:r>
            <a:r>
              <a:rPr lang="uk-UA" sz="1600" b="1" spc="10" dirty="0" smtClean="0">
                <a:cs typeface="Times New Roman"/>
              </a:rPr>
              <a:t> </a:t>
            </a:r>
            <a:r>
              <a:rPr lang="uk-UA" sz="1600" b="1" spc="15" dirty="0" smtClean="0">
                <a:cs typeface="Times New Roman"/>
              </a:rPr>
              <a:t>дій</a:t>
            </a:r>
            <a:r>
              <a:rPr lang="uk-UA" sz="1600" spc="5" dirty="0" smtClean="0">
                <a:cs typeface="Times New Roman"/>
              </a:rPr>
              <a:t>:</a:t>
            </a:r>
          </a:p>
          <a:p>
            <a:pPr marL="200025" indent="-187325">
              <a:lnSpc>
                <a:spcPct val="100000"/>
              </a:lnSpc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endParaRPr lang="uk-UA" sz="1600" spc="15" dirty="0" smtClean="0">
              <a:cs typeface="Times New Roman"/>
            </a:endParaRPr>
          </a:p>
          <a:p>
            <a:pPr marL="200025" indent="-187325">
              <a:lnSpc>
                <a:spcPct val="100000"/>
              </a:lnSpc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аварійні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ситуації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із-з</a:t>
            </a:r>
            <a:r>
              <a:rPr lang="uk-UA" sz="1600" spc="15" dirty="0" smtClean="0">
                <a:cs typeface="Times New Roman"/>
              </a:rPr>
              <a:t>а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стихійних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лих</a:t>
            </a:r>
            <a:r>
              <a:rPr lang="uk-UA" sz="1600" spc="10" dirty="0" smtClean="0">
                <a:cs typeface="Times New Roman"/>
              </a:rPr>
              <a:t> і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відключень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електроживленн</a:t>
            </a:r>
            <a:r>
              <a:rPr lang="uk-UA" sz="1600" spc="10" dirty="0" smtClean="0">
                <a:cs typeface="Times New Roman"/>
              </a:rPr>
              <a:t>я</a:t>
            </a:r>
            <a:r>
              <a:rPr lang="uk-UA" sz="1600" spc="5" dirty="0" smtClean="0">
                <a:cs typeface="Times New Roman"/>
              </a:rPr>
              <a:t>;</a:t>
            </a:r>
            <a:endParaRPr lang="uk-UA" sz="1600" dirty="0" smtClean="0">
              <a:cs typeface="Times New Roman"/>
            </a:endParaRPr>
          </a:p>
          <a:p>
            <a:pPr marL="200025" indent="-187325">
              <a:lnSpc>
                <a:spcPct val="100000"/>
              </a:lnSpc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відмови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і </a:t>
            </a:r>
            <a:r>
              <a:rPr lang="uk-UA" sz="1600" spc="15" dirty="0" smtClean="0">
                <a:cs typeface="Times New Roman"/>
              </a:rPr>
              <a:t>збої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апаратури</a:t>
            </a:r>
            <a:r>
              <a:rPr lang="uk-UA" sz="1600" spc="5" dirty="0" smtClean="0">
                <a:cs typeface="Times New Roman"/>
              </a:rPr>
              <a:t>;</a:t>
            </a:r>
            <a:endParaRPr lang="uk-UA" sz="1600" dirty="0" smtClean="0">
              <a:cs typeface="Times New Roman"/>
            </a:endParaRPr>
          </a:p>
          <a:p>
            <a:pPr marL="200025" indent="-187325">
              <a:lnSpc>
                <a:spcPct val="100000"/>
              </a:lnSpc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20" dirty="0" smtClean="0">
                <a:cs typeface="Times New Roman"/>
              </a:rPr>
              <a:t>помилки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в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err="1" smtClean="0">
                <a:cs typeface="Times New Roman"/>
              </a:rPr>
              <a:t>програмно</a:t>
            </a:r>
            <a:r>
              <a:rPr lang="uk-UA" sz="1600" spc="10" dirty="0" err="1" smtClean="0">
                <a:cs typeface="Times New Roman"/>
              </a:rPr>
              <a:t>-</a:t>
            </a:r>
            <a:r>
              <a:rPr lang="uk-UA" sz="1600" spc="15" dirty="0" err="1" smtClean="0">
                <a:cs typeface="Times New Roman"/>
              </a:rPr>
              <a:t>апаратном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за</a:t>
            </a:r>
            <a:r>
              <a:rPr lang="uk-UA" sz="1600" spc="20" dirty="0" smtClean="0">
                <a:cs typeface="Times New Roman"/>
              </a:rPr>
              <a:t>б</a:t>
            </a:r>
            <a:r>
              <a:rPr lang="uk-UA" sz="1600" spc="10" dirty="0" smtClean="0">
                <a:cs typeface="Times New Roman"/>
              </a:rPr>
              <a:t>е</a:t>
            </a:r>
            <a:r>
              <a:rPr lang="uk-UA" sz="1600" spc="15" dirty="0" smtClean="0">
                <a:cs typeface="Times New Roman"/>
              </a:rPr>
              <a:t>зп</a:t>
            </a:r>
            <a:r>
              <a:rPr lang="uk-UA" sz="1600" spc="10" dirty="0" smtClean="0">
                <a:cs typeface="Times New Roman"/>
              </a:rPr>
              <a:t>еченні</a:t>
            </a:r>
            <a:r>
              <a:rPr lang="uk-UA" sz="1600" spc="5" dirty="0" smtClean="0">
                <a:cs typeface="Times New Roman"/>
              </a:rPr>
              <a:t>;</a:t>
            </a:r>
            <a:endParaRPr lang="uk-UA" sz="1600" dirty="0" smtClean="0">
              <a:cs typeface="Times New Roman"/>
            </a:endParaRPr>
          </a:p>
          <a:p>
            <a:pPr marL="200025" indent="-187325">
              <a:lnSpc>
                <a:spcPct val="100000"/>
              </a:lnSpc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20" dirty="0" smtClean="0">
                <a:cs typeface="Times New Roman"/>
              </a:rPr>
              <a:t>перешкоди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в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лініях </a:t>
            </a:r>
            <a:r>
              <a:rPr lang="uk-UA" sz="1600" spc="10" dirty="0" smtClean="0">
                <a:cs typeface="Times New Roman"/>
              </a:rPr>
              <a:t>з</a:t>
            </a:r>
            <a:r>
              <a:rPr lang="uk-UA" sz="1600" spc="15" dirty="0" smtClean="0">
                <a:cs typeface="Times New Roman"/>
              </a:rPr>
              <a:t>в</a:t>
            </a:r>
            <a:r>
              <a:rPr lang="uk-UA" sz="1600" spc="5" dirty="0" smtClean="0">
                <a:cs typeface="Times New Roman"/>
              </a:rPr>
              <a:t>'</a:t>
            </a:r>
            <a:r>
              <a:rPr lang="uk-UA" sz="1600" spc="10" dirty="0" smtClean="0">
                <a:cs typeface="Times New Roman"/>
              </a:rPr>
              <a:t>язк</a:t>
            </a:r>
            <a:r>
              <a:rPr lang="uk-UA" sz="1600" spc="15" dirty="0" smtClean="0">
                <a:cs typeface="Times New Roman"/>
              </a:rPr>
              <a:t>у</a:t>
            </a:r>
            <a:r>
              <a:rPr lang="uk-UA" sz="1600" spc="10" dirty="0" smtClean="0">
                <a:cs typeface="Times New Roman"/>
              </a:rPr>
              <a:t> із</a:t>
            </a:r>
            <a:r>
              <a:rPr lang="uk-UA" sz="1600" spc="15" dirty="0" smtClean="0">
                <a:cs typeface="Times New Roman"/>
              </a:rPr>
              <a:t>-</a:t>
            </a:r>
            <a:r>
              <a:rPr lang="uk-UA" sz="1600" spc="10" dirty="0" smtClean="0">
                <a:cs typeface="Times New Roman"/>
              </a:rPr>
              <a:t>з</a:t>
            </a:r>
            <a:r>
              <a:rPr lang="uk-UA" sz="1600" spc="15" dirty="0" smtClean="0">
                <a:cs typeface="Times New Roman"/>
              </a:rPr>
              <a:t>а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дій</a:t>
            </a:r>
            <a:r>
              <a:rPr lang="uk-UA" sz="1600" spc="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зовнішнього</a:t>
            </a:r>
            <a:r>
              <a:rPr lang="uk-UA" sz="1600" spc="1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середов</a:t>
            </a:r>
            <a:r>
              <a:rPr lang="uk-UA" sz="1600" spc="25" dirty="0" smtClean="0">
                <a:cs typeface="Times New Roman"/>
              </a:rPr>
              <a:t>и</a:t>
            </a:r>
            <a:r>
              <a:rPr lang="uk-UA" sz="1600" spc="20" dirty="0" smtClean="0">
                <a:cs typeface="Times New Roman"/>
              </a:rPr>
              <a:t>щ</a:t>
            </a:r>
            <a:r>
              <a:rPr lang="uk-UA" sz="1600" spc="15" dirty="0" smtClean="0">
                <a:cs typeface="Times New Roman"/>
              </a:rPr>
              <a:t>а</a:t>
            </a:r>
            <a:r>
              <a:rPr lang="uk-UA" sz="1600" spc="5" dirty="0" smtClean="0">
                <a:cs typeface="Times New Roman"/>
              </a:rPr>
              <a:t>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ненавмисне пошкодження носіїв інформації;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неправомірна зміна режимів роботи АС, які здатні призвести до незворотних змін у системі (форматування носіїв інформації);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неумисне зараження вірусами;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невиконання вимог захисту;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помилки під час введення даних в систему;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розголошення конфіденційних відомостей, атрибутів розмежування доступу, втрата атрибутів;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впровадження і використання забороненого політикою безпеки ПЗ (ігрові програми);</a:t>
            </a:r>
          </a:p>
          <a:p>
            <a:pPr marL="200025" indent="-187325">
              <a:spcBef>
                <a:spcPts val="0"/>
              </a:spcBef>
              <a:buFont typeface="Symbol"/>
              <a:buChar char=""/>
              <a:tabLst>
                <a:tab pos="200660" algn="l"/>
              </a:tabLst>
            </a:pPr>
            <a:r>
              <a:rPr lang="uk-UA" sz="1600" spc="15" dirty="0" smtClean="0">
                <a:cs typeface="Times New Roman"/>
              </a:rPr>
              <a:t>некомпетентне застосування засобів захисту.</a:t>
            </a:r>
            <a:endParaRPr lang="uk-UA" sz="1600" b="1" spc="20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643050"/>
            <a:ext cx="7215238" cy="5214950"/>
          </a:xfrm>
        </p:spPr>
        <p:txBody>
          <a:bodyPr/>
          <a:lstStyle/>
          <a:p>
            <a:pPr marL="12700" marR="5080" indent="-12700" algn="just">
              <a:spcBef>
                <a:spcPts val="0"/>
              </a:spcBef>
              <a:buNone/>
            </a:pPr>
            <a:r>
              <a:rPr lang="uk-UA" sz="1600" b="1" spc="20" dirty="0" smtClean="0">
                <a:cs typeface="Times New Roman"/>
              </a:rPr>
              <a:t>Умисні </a:t>
            </a:r>
            <a:r>
              <a:rPr lang="uk-UA" sz="1600" b="1" spc="-70" dirty="0" smtClean="0">
                <a:cs typeface="Times New Roman"/>
              </a:rPr>
              <a:t> </a:t>
            </a:r>
            <a:r>
              <a:rPr lang="uk-UA" sz="1600" b="1" spc="15" dirty="0" smtClean="0">
                <a:cs typeface="Times New Roman"/>
              </a:rPr>
              <a:t>загрози</a:t>
            </a:r>
            <a:r>
              <a:rPr lang="uk-UA" sz="1600" spc="5" dirty="0" smtClean="0">
                <a:cs typeface="Times New Roman"/>
              </a:rPr>
              <a:t>:</a:t>
            </a:r>
            <a:endParaRPr lang="uk-UA" sz="1600" dirty="0" smtClean="0"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порушення фізичної цілісності АС;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порушення режимів функціонування (виведення з ладу) систем життєзабезпечення АС (електроживлення, заземлення, охоронної сигналізації, вентиляції та ін.);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порушення режимів функціонування АС (обладнання і ПЗ);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впровадження і використання комп’ютерних вірусів, закладних (апаратних і програмних) і </a:t>
            </a:r>
            <a:r>
              <a:rPr lang="uk-UA" sz="1600" dirty="0" err="1" smtClean="0"/>
              <a:t>підслуховуючих</a:t>
            </a:r>
            <a:r>
              <a:rPr lang="uk-UA" sz="1600" dirty="0" smtClean="0"/>
              <a:t> пристроїв, інших засобів розвідки;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використання засобів перехоплення побічних електромагнітних випромінювань і наводок, </a:t>
            </a:r>
            <a:r>
              <a:rPr lang="uk-UA" sz="1600" dirty="0" err="1" smtClean="0"/>
              <a:t>акусто-електричних</a:t>
            </a:r>
            <a:r>
              <a:rPr lang="uk-UA" sz="1600" dirty="0" smtClean="0"/>
              <a:t> перетворень інформаційних сигналів;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використання (шантаж, підкуп) персоналу АС;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крадіжки носіїв інформації, виробничих відходів (</a:t>
            </a:r>
            <a:r>
              <a:rPr lang="uk-UA" sz="1600" dirty="0" err="1" smtClean="0"/>
              <a:t>роздруків</a:t>
            </a:r>
            <a:r>
              <a:rPr lang="uk-UA" sz="1600" dirty="0" smtClean="0"/>
              <a:t>, записів);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несанкціоноване копіювання носіїв інформації;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одержання атрибутів доступу з наступним їх використанням для маскування під зареєстрованого користувача;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неправомірне підключення до каналів зв’язку, перехоплення даних, що передаються, аналіз </a:t>
            </a:r>
            <a:r>
              <a:rPr lang="uk-UA" sz="1600" dirty="0" err="1" smtClean="0"/>
              <a:t>трафіку</a:t>
            </a:r>
            <a:r>
              <a:rPr lang="uk-UA" sz="1600" dirty="0" smtClean="0"/>
              <a:t>;</a:t>
            </a: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r>
              <a:rPr lang="uk-UA" sz="1600" dirty="0" smtClean="0"/>
              <a:t>впровадження і використання забороненого політикою безпеки </a:t>
            </a:r>
            <a:br>
              <a:rPr lang="uk-UA" sz="1600" dirty="0" smtClean="0"/>
            </a:br>
            <a:r>
              <a:rPr lang="uk-UA" sz="1600" dirty="0" smtClean="0"/>
              <a:t>ПЗ, щоб одержати доступ до критичної інформації.</a:t>
            </a:r>
            <a:endParaRPr lang="uk-UA" sz="1600" spc="20" dirty="0" smtClean="0"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Symbol"/>
              <a:buChar char=""/>
              <a:tabLst>
                <a:tab pos="203835" algn="l"/>
              </a:tabLst>
            </a:pPr>
            <a:endParaRPr lang="uk-UA" sz="1600" spc="20" dirty="0" smtClean="0"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2285992"/>
            <a:ext cx="6786610" cy="3643338"/>
          </a:xfrm>
        </p:spPr>
        <p:txBody>
          <a:bodyPr/>
          <a:lstStyle/>
          <a:p>
            <a:pPr>
              <a:buNone/>
            </a:pPr>
            <a:r>
              <a:rPr lang="uk-UA" sz="1600" b="1" spc="10" dirty="0" smtClean="0">
                <a:cs typeface="Times New Roman"/>
              </a:rPr>
              <a:t>Інсайде</a:t>
            </a:r>
            <a:r>
              <a:rPr lang="uk-UA" sz="1600" b="1" spc="20" dirty="0" smtClean="0">
                <a:cs typeface="Times New Roman"/>
              </a:rPr>
              <a:t>р</a:t>
            </a:r>
            <a:r>
              <a:rPr lang="uk-UA" sz="1600" b="1" spc="4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–</a:t>
            </a:r>
            <a:r>
              <a:rPr lang="uk-UA" sz="1600" spc="3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це</a:t>
            </a:r>
            <a:r>
              <a:rPr lang="uk-UA" sz="1600" spc="3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людин</a:t>
            </a:r>
            <a:r>
              <a:rPr lang="uk-UA" sz="1600" spc="10" dirty="0" smtClean="0">
                <a:cs typeface="Times New Roman"/>
              </a:rPr>
              <a:t>а</a:t>
            </a:r>
            <a:r>
              <a:rPr lang="uk-UA" sz="1600" spc="5" dirty="0" smtClean="0">
                <a:cs typeface="Times New Roman"/>
              </a:rPr>
              <a:t>,</a:t>
            </a:r>
            <a:r>
              <a:rPr lang="uk-UA" sz="1600" spc="30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допущена</a:t>
            </a:r>
            <a:r>
              <a:rPr lang="uk-UA" sz="1600" spc="3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до</a:t>
            </a:r>
            <a:r>
              <a:rPr lang="uk-UA" sz="1600" spc="3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роботи</a:t>
            </a:r>
            <a:r>
              <a:rPr lang="uk-UA" sz="1600" spc="3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з</a:t>
            </a:r>
            <a:r>
              <a:rPr lang="uk-UA" sz="1600" spc="3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інформаціє</a:t>
            </a:r>
            <a:r>
              <a:rPr lang="uk-UA" sz="1600" spc="20" dirty="0" smtClean="0">
                <a:cs typeface="Times New Roman"/>
              </a:rPr>
              <a:t>ю</a:t>
            </a:r>
            <a:r>
              <a:rPr lang="uk-UA" sz="1600" spc="5" dirty="0" smtClean="0">
                <a:cs typeface="Times New Roman"/>
              </a:rPr>
              <a:t>,</a:t>
            </a:r>
            <a:r>
              <a:rPr lang="uk-UA" sz="1600" spc="3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яка</a:t>
            </a:r>
            <a:r>
              <a:rPr lang="uk-UA" sz="1600" spc="3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призначена для</a:t>
            </a:r>
            <a:r>
              <a:rPr lang="uk-UA" sz="1600" spc="9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строго</a:t>
            </a:r>
            <a:r>
              <a:rPr lang="uk-UA" sz="1600" spc="100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обмеженого</a:t>
            </a:r>
            <a:r>
              <a:rPr lang="uk-UA" sz="1600" spc="95" dirty="0" smtClean="0">
                <a:cs typeface="Times New Roman"/>
              </a:rPr>
              <a:t> </a:t>
            </a:r>
            <a:r>
              <a:rPr lang="uk-UA" sz="1600" spc="10" dirty="0" smtClean="0">
                <a:cs typeface="Times New Roman"/>
              </a:rPr>
              <a:t>кол</a:t>
            </a:r>
            <a:r>
              <a:rPr lang="uk-UA" sz="1600" spc="15" dirty="0" smtClean="0">
                <a:cs typeface="Times New Roman"/>
              </a:rPr>
              <a:t>а</a:t>
            </a:r>
            <a:r>
              <a:rPr lang="uk-UA" sz="1600" spc="9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осіб</a:t>
            </a:r>
            <a:r>
              <a:rPr lang="uk-UA" sz="1600" spc="5" dirty="0" smtClean="0">
                <a:cs typeface="Times New Roman"/>
              </a:rPr>
              <a:t>.</a:t>
            </a:r>
            <a:endParaRPr lang="uk-UA" sz="1600" dirty="0" smtClean="0">
              <a:cs typeface="Times New Roman"/>
            </a:endParaRPr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Способи </a:t>
            </a:r>
            <a:r>
              <a:rPr lang="uk-UA" sz="1600" b="1" smtClean="0"/>
              <a:t>обробки ризиків:</a:t>
            </a:r>
            <a:endParaRPr lang="ru-RU" sz="1600" b="1" dirty="0" smtClean="0"/>
          </a:p>
          <a:p>
            <a:pPr lvl="0"/>
            <a:r>
              <a:rPr lang="uk-UA" sz="1600" dirty="0" smtClean="0"/>
              <a:t>Уникнути (</a:t>
            </a:r>
            <a:r>
              <a:rPr lang="en-US" sz="1600" dirty="0" smtClean="0"/>
              <a:t>Avoid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/>
            <a:r>
              <a:rPr lang="uk-UA" sz="1600" dirty="0" smtClean="0"/>
              <a:t>Знизити, пом'якшити (</a:t>
            </a:r>
            <a:r>
              <a:rPr lang="en-US" sz="1600" dirty="0" smtClean="0"/>
              <a:t>Mitigations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/>
            <a:r>
              <a:rPr lang="uk-UA" sz="1600" dirty="0" smtClean="0"/>
              <a:t>Передати (</a:t>
            </a:r>
            <a:r>
              <a:rPr lang="en-US" sz="1600" dirty="0" smtClean="0"/>
              <a:t>Transfer</a:t>
            </a:r>
            <a:r>
              <a:rPr lang="uk-UA" sz="1600" dirty="0" smtClean="0"/>
              <a:t>) </a:t>
            </a:r>
          </a:p>
          <a:p>
            <a:pPr lvl="0">
              <a:buNone/>
            </a:pPr>
            <a:r>
              <a:rPr lang="uk-UA" sz="1600" dirty="0" smtClean="0"/>
              <a:t>	(</a:t>
            </a:r>
            <a:r>
              <a:rPr lang="uk-UA" sz="1600" dirty="0" err="1" smtClean="0"/>
              <a:t>аутсорс</a:t>
            </a:r>
            <a:r>
              <a:rPr lang="uk-UA" sz="1600" dirty="0" smtClean="0"/>
              <a:t>, страхування, розподіл повноважень).</a:t>
            </a:r>
            <a:endParaRPr lang="ru-RU" sz="1600" dirty="0" smtClean="0"/>
          </a:p>
          <a:p>
            <a:pPr lvl="0"/>
            <a:r>
              <a:rPr lang="uk-UA" sz="1600" dirty="0" smtClean="0"/>
              <a:t>Прийняти (</a:t>
            </a:r>
            <a:r>
              <a:rPr lang="en-US" sz="1600" dirty="0" smtClean="0"/>
              <a:t>Accept</a:t>
            </a:r>
            <a:r>
              <a:rPr lang="uk-UA" sz="1600" dirty="0" smtClean="0"/>
              <a:t>).</a:t>
            </a:r>
            <a:endParaRPr lang="ru-RU" sz="1600" dirty="0" smtClean="0"/>
          </a:p>
          <a:p>
            <a:pPr lvl="0">
              <a:buFont typeface="+mj-lt"/>
              <a:buAutoNum type="arabicPeriod"/>
            </a:pPr>
            <a:endParaRPr lang="uk-UA" sz="1600" dirty="0" smtClean="0"/>
          </a:p>
          <a:p>
            <a:pPr lvl="0">
              <a:buNone/>
            </a:pPr>
            <a:r>
              <a:rPr lang="uk-UA" sz="1600" dirty="0" smtClean="0"/>
              <a:t>Поняття допустимого для організації ризику (</a:t>
            </a:r>
            <a:r>
              <a:rPr lang="en-US" sz="1600" dirty="0" smtClean="0"/>
              <a:t>Risk Tolerance</a:t>
            </a:r>
            <a:r>
              <a:rPr lang="uk-UA" sz="16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785926"/>
            <a:ext cx="6858048" cy="2571768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/>
              <a:t>Аналіз ризиків:</a:t>
            </a:r>
          </a:p>
          <a:p>
            <a:pPr lvl="0"/>
            <a:r>
              <a:rPr lang="uk-UA" sz="1600" dirty="0" smtClean="0"/>
              <a:t>Кількісний:</a:t>
            </a:r>
          </a:p>
          <a:p>
            <a:pPr lvl="0"/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SLE</a:t>
            </a:r>
            <a:r>
              <a:rPr lang="ru-RU" sz="1600" dirty="0" smtClean="0"/>
              <a:t> (</a:t>
            </a:r>
            <a:r>
              <a:rPr lang="uk-UA" sz="1600" dirty="0" smtClean="0"/>
              <a:t>Одиночна втрата</a:t>
            </a:r>
            <a:r>
              <a:rPr lang="ru-RU" sz="1600" dirty="0" smtClean="0"/>
              <a:t>) = </a:t>
            </a:r>
            <a:r>
              <a:rPr lang="uk-UA" sz="1600" dirty="0" smtClean="0"/>
              <a:t>(Вартість активу) х (</a:t>
            </a:r>
            <a:r>
              <a:rPr lang="uk-UA" sz="1600" dirty="0" err="1" smtClean="0"/>
              <a:t>Кзбитку</a:t>
            </a:r>
            <a:r>
              <a:rPr lang="uk-UA" sz="1600" dirty="0" smtClean="0"/>
              <a:t>) </a:t>
            </a:r>
          </a:p>
          <a:p>
            <a:pPr>
              <a:buNone/>
            </a:pPr>
            <a:r>
              <a:rPr lang="en-US" sz="1600" dirty="0" smtClean="0"/>
              <a:t>ARO</a:t>
            </a:r>
            <a:r>
              <a:rPr lang="uk-UA" sz="1600" dirty="0" smtClean="0"/>
              <a:t> – річна ймовірність</a:t>
            </a:r>
            <a:endParaRPr lang="ru-RU" sz="1600" dirty="0" smtClean="0"/>
          </a:p>
          <a:p>
            <a:pPr>
              <a:buNone/>
            </a:pPr>
            <a:r>
              <a:rPr lang="uk-UA" sz="1600" dirty="0" smtClean="0"/>
              <a:t>Щорічна втрата = </a:t>
            </a:r>
            <a:r>
              <a:rPr lang="en-US" sz="1600" dirty="0" smtClean="0"/>
              <a:t>SLE x ARO</a:t>
            </a:r>
            <a:endParaRPr lang="uk-UA" sz="1600" dirty="0" smtClean="0"/>
          </a:p>
          <a:p>
            <a:pPr>
              <a:buNone/>
            </a:pPr>
            <a:endParaRPr lang="ru-RU" sz="1600" dirty="0" smtClean="0"/>
          </a:p>
          <a:p>
            <a:pPr lvl="0"/>
            <a:r>
              <a:rPr lang="uk-UA" sz="1600" dirty="0" smtClean="0"/>
              <a:t>Якісний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4357694"/>
          <a:ext cx="821536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357322"/>
                <a:gridCol w="1285884"/>
                <a:gridCol w="1285884"/>
                <a:gridCol w="1214446"/>
                <a:gridCol w="1357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Часто 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Можливо 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Випадково 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Рідко 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Невірогідно 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Катастрофічно 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Критично 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Несуттєво 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Незначно 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kern="1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2" y="2000240"/>
            <a:ext cx="2428892" cy="4500594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NISTIR 8286B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 </a:t>
            </a:r>
            <a:r>
              <a:rPr lang="en-US" sz="1600" b="1" dirty="0" smtClean="0"/>
              <a:t>Prioritizing </a:t>
            </a:r>
            <a:r>
              <a:rPr lang="en-US" sz="1600" b="1" dirty="0" err="1" smtClean="0"/>
              <a:t>Cybersecurity</a:t>
            </a:r>
            <a:r>
              <a:rPr lang="en-US" sz="1600" b="1" dirty="0" smtClean="0"/>
              <a:t> Risk for Enterprise Risk Management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dirty="0" smtClean="0"/>
              <a:t>Визначення пріоритетів ризиків кібербезпеки для управління ризиками підприємства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74445" cy="82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7715304" cy="185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14686"/>
            <a:ext cx="8143932" cy="315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6357958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Cybersecurity</a:t>
            </a:r>
            <a:r>
              <a:rPr lang="en-US" sz="1600" dirty="0" smtClean="0"/>
              <a:t> Risk Register (CSRR)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8429684" cy="4929222"/>
          </a:xfrm>
        </p:spPr>
        <p:txBody>
          <a:bodyPr/>
          <a:lstStyle/>
          <a:p>
            <a:pPr>
              <a:buNone/>
            </a:pPr>
            <a:r>
              <a:rPr lang="en-US" sz="1600" b="1" dirty="0" smtClean="0"/>
              <a:t>STRIDE (Microsoft)</a:t>
            </a:r>
            <a:r>
              <a:rPr lang="uk-UA" sz="1600" b="1" dirty="0" smtClean="0"/>
              <a:t>:</a:t>
            </a:r>
            <a:endParaRPr lang="ru-RU" sz="1600" b="1" dirty="0" smtClean="0"/>
          </a:p>
          <a:p>
            <a:pPr lvl="0"/>
            <a:r>
              <a:rPr lang="uk-UA" sz="1600" dirty="0" smtClean="0"/>
              <a:t>Підміна особистості (</a:t>
            </a:r>
            <a:r>
              <a:rPr lang="en-US" sz="1600" b="1" dirty="0" smtClean="0"/>
              <a:t>S</a:t>
            </a:r>
            <a:r>
              <a:rPr lang="en-US" sz="1600" dirty="0" smtClean="0"/>
              <a:t>poofing</a:t>
            </a:r>
            <a:r>
              <a:rPr lang="uk-UA" sz="1600" dirty="0" smtClean="0"/>
              <a:t>),</a:t>
            </a:r>
            <a:endParaRPr lang="ru-RU" sz="1600" dirty="0" smtClean="0"/>
          </a:p>
          <a:p>
            <a:pPr lvl="0"/>
            <a:r>
              <a:rPr lang="uk-UA" sz="1600" dirty="0" smtClean="0"/>
              <a:t>Підробка даних (</a:t>
            </a:r>
            <a:r>
              <a:rPr lang="en-US" sz="1600" b="1" dirty="0" smtClean="0"/>
              <a:t>T</a:t>
            </a:r>
            <a:r>
              <a:rPr lang="en-US" sz="1600" dirty="0" smtClean="0"/>
              <a:t>ampering</a:t>
            </a:r>
            <a:r>
              <a:rPr lang="uk-UA" sz="1600" dirty="0" smtClean="0"/>
              <a:t>),</a:t>
            </a:r>
            <a:endParaRPr lang="ru-RU" sz="1600" dirty="0" smtClean="0"/>
          </a:p>
          <a:p>
            <a:pPr lvl="0"/>
            <a:r>
              <a:rPr lang="uk-UA" sz="1600" dirty="0" smtClean="0"/>
              <a:t>Відмова від транзакцій (</a:t>
            </a:r>
            <a:r>
              <a:rPr lang="en-US" sz="1600" b="1" dirty="0" smtClean="0"/>
              <a:t>R</a:t>
            </a:r>
            <a:r>
              <a:rPr lang="en-US" sz="1600" dirty="0" smtClean="0"/>
              <a:t>epudiation</a:t>
            </a:r>
            <a:r>
              <a:rPr lang="uk-UA" sz="1600" dirty="0" smtClean="0"/>
              <a:t>),</a:t>
            </a:r>
            <a:endParaRPr lang="ru-RU" sz="1600" dirty="0" smtClean="0"/>
          </a:p>
          <a:p>
            <a:pPr lvl="0"/>
            <a:r>
              <a:rPr lang="uk-UA" sz="1600" dirty="0" smtClean="0"/>
              <a:t>Розкриття інформації </a:t>
            </a:r>
            <a:r>
              <a:rPr lang="en-US" sz="1600" dirty="0" smtClean="0"/>
              <a:t>(</a:t>
            </a:r>
            <a:r>
              <a:rPr lang="en-US" sz="1600" b="1" dirty="0" smtClean="0"/>
              <a:t>I</a:t>
            </a:r>
            <a:r>
              <a:rPr lang="en-US" sz="1600" dirty="0" smtClean="0"/>
              <a:t>nformation disclosure</a:t>
            </a:r>
            <a:r>
              <a:rPr lang="uk-UA" sz="1600" dirty="0" smtClean="0"/>
              <a:t>),</a:t>
            </a:r>
            <a:endParaRPr lang="ru-RU" sz="1600" dirty="0" smtClean="0"/>
          </a:p>
          <a:p>
            <a:pPr lvl="0"/>
            <a:r>
              <a:rPr lang="uk-UA" sz="1600" dirty="0" smtClean="0"/>
              <a:t>Відказ в обслуговуванні (</a:t>
            </a:r>
            <a:r>
              <a:rPr lang="en-US" sz="1600" b="1" dirty="0" smtClean="0"/>
              <a:t>D</a:t>
            </a:r>
            <a:r>
              <a:rPr lang="en-US" sz="1600" dirty="0" smtClean="0"/>
              <a:t>enial of Service</a:t>
            </a:r>
            <a:r>
              <a:rPr lang="uk-UA" sz="1600" dirty="0" smtClean="0"/>
              <a:t>),</a:t>
            </a:r>
            <a:endParaRPr lang="ru-RU" sz="1600" dirty="0" smtClean="0"/>
          </a:p>
          <a:p>
            <a:pPr lvl="0"/>
            <a:r>
              <a:rPr lang="uk-UA" sz="1600" dirty="0" smtClean="0"/>
              <a:t>Підвищення привілеїв (</a:t>
            </a:r>
            <a:r>
              <a:rPr lang="en-US" sz="1600" b="1" dirty="0" smtClean="0"/>
              <a:t>E</a:t>
            </a:r>
            <a:r>
              <a:rPr lang="en-US" sz="1600" dirty="0" smtClean="0"/>
              <a:t>levation of Privilege</a:t>
            </a:r>
            <a:r>
              <a:rPr lang="uk-UA" sz="1600" dirty="0" smtClean="0"/>
              <a:t>).</a:t>
            </a:r>
          </a:p>
          <a:p>
            <a:pPr lvl="0"/>
            <a:endParaRPr lang="ru-RU" sz="1600" dirty="0" smtClean="0"/>
          </a:p>
          <a:p>
            <a:pPr>
              <a:buNone/>
            </a:pPr>
            <a:r>
              <a:rPr lang="en-US" sz="1600" b="1" dirty="0" smtClean="0"/>
              <a:t>LINDDUN</a:t>
            </a:r>
            <a:endParaRPr lang="ru-RU" sz="1600" b="1" dirty="0" smtClean="0"/>
          </a:p>
          <a:p>
            <a:pPr lvl="0"/>
            <a:r>
              <a:rPr lang="uk-UA" sz="1600" dirty="0" smtClean="0"/>
              <a:t>Пов’язування (</a:t>
            </a:r>
            <a:r>
              <a:rPr lang="en-US" sz="1600" b="1" dirty="0" err="1" smtClean="0"/>
              <a:t>L</a:t>
            </a:r>
            <a:r>
              <a:rPr lang="en-US" sz="1600" dirty="0" err="1" smtClean="0"/>
              <a:t>inkability</a:t>
            </a:r>
            <a:r>
              <a:rPr lang="uk-UA" sz="1600" dirty="0" smtClean="0"/>
              <a:t>) (зловмисник може пов’язати два об’єкти не ідентифікуючи їх), </a:t>
            </a:r>
            <a:endParaRPr lang="ru-RU" sz="1600" dirty="0" smtClean="0"/>
          </a:p>
          <a:p>
            <a:pPr lvl="0"/>
            <a:r>
              <a:rPr lang="uk-UA" sz="1600" dirty="0" err="1" smtClean="0"/>
              <a:t>Ідентифікованість</a:t>
            </a:r>
            <a:r>
              <a:rPr lang="uk-UA" sz="1600" dirty="0" smtClean="0"/>
              <a:t> (</a:t>
            </a:r>
            <a:r>
              <a:rPr lang="en-US" sz="1600" b="1" dirty="0" err="1" smtClean="0"/>
              <a:t>I</a:t>
            </a:r>
            <a:r>
              <a:rPr lang="en-US" sz="1600" dirty="0" err="1" smtClean="0"/>
              <a:t>dentifiability</a:t>
            </a:r>
            <a:r>
              <a:rPr lang="uk-UA" sz="1600" dirty="0" smtClean="0"/>
              <a:t>) (зловмисник може ідентифікувати суб’єкта), </a:t>
            </a:r>
            <a:endParaRPr lang="ru-RU" sz="1600" dirty="0" smtClean="0"/>
          </a:p>
          <a:p>
            <a:pPr lvl="0"/>
            <a:r>
              <a:rPr lang="uk-UA" sz="1600" dirty="0" smtClean="0"/>
              <a:t>Неможливість відмови (</a:t>
            </a:r>
            <a:r>
              <a:rPr lang="uk-UA" sz="1600" b="1" dirty="0" smtClean="0"/>
              <a:t>N</a:t>
            </a:r>
            <a:r>
              <a:rPr lang="uk-UA" sz="1600" dirty="0" smtClean="0"/>
              <a:t>on-Repudiation) (суб’єкт не може відмовити в претензії), </a:t>
            </a:r>
            <a:endParaRPr lang="ru-RU" sz="1600" dirty="0" smtClean="0"/>
          </a:p>
          <a:p>
            <a:pPr lvl="0"/>
            <a:r>
              <a:rPr lang="uk-UA" sz="1600" dirty="0" smtClean="0"/>
              <a:t>Виявлення (</a:t>
            </a:r>
            <a:r>
              <a:rPr lang="en-US" sz="1600" b="1" dirty="0" err="1" smtClean="0"/>
              <a:t>D</a:t>
            </a:r>
            <a:r>
              <a:rPr lang="en-US" sz="1600" dirty="0" err="1" smtClean="0"/>
              <a:t>etectability</a:t>
            </a:r>
            <a:r>
              <a:rPr lang="uk-UA" sz="1600" dirty="0" smtClean="0"/>
              <a:t>) (Зловмисник знає чи існує об’єкт), </a:t>
            </a:r>
            <a:endParaRPr lang="ru-RU" sz="1600" dirty="0" smtClean="0"/>
          </a:p>
          <a:p>
            <a:pPr lvl="0"/>
            <a:r>
              <a:rPr lang="uk-UA" sz="1600" dirty="0" smtClean="0"/>
              <a:t>Розкриття інформації (</a:t>
            </a:r>
            <a:r>
              <a:rPr lang="en-US" sz="1600" b="1" dirty="0" smtClean="0"/>
              <a:t>D</a:t>
            </a:r>
            <a:r>
              <a:rPr lang="en-US" sz="1600" dirty="0" smtClean="0"/>
              <a:t>isclosure of Information</a:t>
            </a:r>
            <a:r>
              <a:rPr lang="uk-UA" sz="1600" dirty="0" smtClean="0"/>
              <a:t>), </a:t>
            </a:r>
            <a:endParaRPr lang="ru-RU" sz="1600" dirty="0" smtClean="0"/>
          </a:p>
          <a:p>
            <a:pPr lvl="0"/>
            <a:r>
              <a:rPr lang="uk-UA" sz="1600" dirty="0" smtClean="0"/>
              <a:t>Необізнаність (</a:t>
            </a:r>
            <a:r>
              <a:rPr lang="en-US" sz="1600" b="1" dirty="0" smtClean="0"/>
              <a:t>U</a:t>
            </a:r>
            <a:r>
              <a:rPr lang="en-US" sz="1600" dirty="0" smtClean="0"/>
              <a:t>nawareness</a:t>
            </a:r>
            <a:r>
              <a:rPr lang="uk-UA" sz="1600" dirty="0" smtClean="0"/>
              <a:t>), </a:t>
            </a:r>
            <a:endParaRPr lang="ru-RU" sz="1600" dirty="0" smtClean="0"/>
          </a:p>
          <a:p>
            <a:pPr lvl="0"/>
            <a:r>
              <a:rPr lang="uk-UA" sz="1600" dirty="0" smtClean="0"/>
              <a:t>Невідповідність законодавству (</a:t>
            </a:r>
            <a:r>
              <a:rPr lang="uk-UA" sz="1600" b="1" dirty="0" smtClean="0"/>
              <a:t>N</a:t>
            </a:r>
            <a:r>
              <a:rPr lang="uk-UA" sz="1600" dirty="0" smtClean="0"/>
              <a:t>on-Compliance)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45" y="2143116"/>
            <a:ext cx="9041755" cy="439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14554"/>
            <a:ext cx="9144001" cy="384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928934"/>
            <a:ext cx="975724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9144000" cy="5214950"/>
          </a:xfrm>
        </p:spPr>
        <p:txBody>
          <a:bodyPr numCol="2"/>
          <a:lstStyle/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b="1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b="1" dirty="0" smtClean="0"/>
              <a:t>Політики безпеки: </a:t>
            </a:r>
          </a:p>
          <a:p>
            <a:pPr marL="0" marR="5080" indent="371475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/>
              <a:t>Встановлюють правила.</a:t>
            </a:r>
            <a:endParaRPr lang="ru-RU" sz="1600" dirty="0" smtClean="0"/>
          </a:p>
          <a:p>
            <a:pPr marL="0" marR="5080" indent="371475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/>
              <a:t>Визначають:</a:t>
            </a:r>
            <a:endParaRPr lang="ru-RU" sz="1600" dirty="0" smtClean="0"/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Активи, що потрібно захищати,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Можливих порушників,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Загрози,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Ризики та їх оцінка,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Методи пом’якшення ризиків,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Дії у випадку порушення безпеки,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Методи відновлення,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Наслідки.</a:t>
            </a:r>
            <a:endParaRPr lang="ru-RU" sz="1600" dirty="0" smtClean="0">
              <a:ea typeface="+mn-ea"/>
              <a:cs typeface="+mn-cs"/>
            </a:endParaRPr>
          </a:p>
          <a:p>
            <a:pPr marL="0" marR="5080" indent="371475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/>
              <a:t>Узгоджують в:</a:t>
            </a:r>
            <a:endParaRPr lang="ru-RU" sz="1600" dirty="0" smtClean="0"/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Роботі,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Придбанні,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Обслуговуванні.</a:t>
            </a:r>
            <a:endParaRPr lang="ru-RU" sz="1600" dirty="0" smtClean="0">
              <a:ea typeface="+mn-ea"/>
              <a:cs typeface="+mn-cs"/>
            </a:endParaRPr>
          </a:p>
          <a:p>
            <a:pPr marL="0" marR="5080" indent="371475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/>
              <a:t>Регламентують:</a:t>
            </a:r>
            <a:endParaRPr lang="ru-RU" sz="1600" dirty="0" smtClean="0"/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Навчання,</a:t>
            </a:r>
            <a:endParaRPr lang="ru-RU" sz="1600" dirty="0" smtClean="0">
              <a:ea typeface="+mn-ea"/>
              <a:cs typeface="+mn-cs"/>
            </a:endParaRPr>
          </a:p>
          <a:p>
            <a:pPr marL="361950" marR="5080" lvl="1" indent="266700">
              <a:spcBef>
                <a:spcPts val="0"/>
              </a:spcBef>
              <a:tabLst>
                <a:tab pos="458470" algn="l"/>
              </a:tabLst>
            </a:pPr>
            <a:r>
              <a:rPr lang="uk-UA" sz="1600" dirty="0" smtClean="0">
                <a:ea typeface="+mn-ea"/>
                <a:cs typeface="+mn-cs"/>
              </a:rPr>
              <a:t>Тренування.</a:t>
            </a:r>
            <a:endParaRPr lang="ru-RU" sz="1600" dirty="0" smtClean="0">
              <a:ea typeface="+mn-ea"/>
              <a:cs typeface="+mn-cs"/>
            </a:endParaRPr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b="1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b="1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b="1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b="1" dirty="0" smtClean="0"/>
          </a:p>
          <a:p>
            <a:pPr marL="0" marR="5080" indent="180975">
              <a:spcBef>
                <a:spcPts val="0"/>
              </a:spcBef>
              <a:buNone/>
              <a:tabLst>
                <a:tab pos="180975" algn="l"/>
              </a:tabLst>
            </a:pPr>
            <a:r>
              <a:rPr lang="uk-UA" sz="1600" b="1" dirty="0" smtClean="0"/>
              <a:t>Політика безпеки включає політики:</a:t>
            </a:r>
            <a:endParaRPr lang="ru-RU" sz="1600" b="1" dirty="0" smtClean="0"/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Ідентифікації і авторизації.</a:t>
            </a:r>
            <a:endParaRPr lang="ru-RU" sz="1600" dirty="0" smtClean="0"/>
          </a:p>
          <a:p>
            <a:pPr marL="0" marR="508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Управління доступом.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Паролів (зміна, вимоги).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Використання ресурсів.</a:t>
            </a:r>
            <a:endParaRPr lang="ru-RU" sz="1600" dirty="0" smtClean="0"/>
          </a:p>
          <a:p>
            <a:pPr marL="0" marR="508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Криптографічного захисту.</a:t>
            </a:r>
            <a:endParaRPr lang="ru-RU" sz="1600" dirty="0" smtClean="0"/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Віддаленого доступу.</a:t>
            </a:r>
            <a:endParaRPr lang="ru-RU" sz="1600" dirty="0" smtClean="0"/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Мережевого обслуговування.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Резервування.</a:t>
            </a:r>
            <a:endParaRPr lang="ru-RU" sz="1600" dirty="0" smtClean="0"/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Обробки інцидентів.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Відновлення.</a:t>
            </a:r>
            <a:endParaRPr lang="en-US" sz="1600" dirty="0" smtClean="0"/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Служб, процедур та функцій.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Фізичної безпеки.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Інтернет доступу.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Адміністрування доступу.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Антивірусного/</a:t>
            </a:r>
            <a:r>
              <a:rPr lang="uk-UA" sz="1600" dirty="0" err="1" smtClean="0"/>
              <a:t>антишпигунського</a:t>
            </a:r>
            <a:r>
              <a:rPr lang="uk-UA" sz="1600" dirty="0" smtClean="0"/>
              <a:t> захисту.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Управління ризиками.</a:t>
            </a:r>
          </a:p>
          <a:p>
            <a:pPr marL="0" marR="508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Підбору персоналу.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Тренування, навчання.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Окремих компонентів системи.</a:t>
            </a:r>
          </a:p>
          <a:p>
            <a:pPr marL="0" marR="5080" lvl="0" indent="180975">
              <a:spcBef>
                <a:spcPts val="0"/>
              </a:spcBef>
              <a:tabLst>
                <a:tab pos="180975" algn="l"/>
              </a:tabLst>
            </a:pPr>
            <a:r>
              <a:rPr lang="uk-UA" sz="1600" dirty="0" smtClean="0"/>
              <a:t>Проблемно-орієнтована.</a:t>
            </a:r>
          </a:p>
          <a:p>
            <a:pPr marL="361950" marR="5080" lvl="0" indent="371475">
              <a:spcBef>
                <a:spcPts val="0"/>
              </a:spcBef>
              <a:tabLst>
                <a:tab pos="458470" algn="l"/>
              </a:tabLst>
            </a:pPr>
            <a:endParaRPr lang="ru-RU" sz="1600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dirty="0" smtClean="0"/>
          </a:p>
          <a:p>
            <a:pPr marL="0" marR="5080" indent="371475">
              <a:spcBef>
                <a:spcPts val="0"/>
              </a:spcBef>
              <a:buNone/>
              <a:tabLst>
                <a:tab pos="458470" algn="l"/>
              </a:tabLst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714620"/>
            <a:ext cx="6572296" cy="28575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1600" b="1" dirty="0" smtClean="0">
                <a:cs typeface="Times New Roman" pitchFamily="18" charset="0"/>
              </a:rPr>
              <a:t>Основні складові політики безпеки (</a:t>
            </a:r>
            <a:r>
              <a:rPr lang="en-US" sz="1600" b="1" dirty="0" smtClean="0">
                <a:cs typeface="Times New Roman" pitchFamily="18" charset="0"/>
              </a:rPr>
              <a:t>NIST</a:t>
            </a:r>
            <a:r>
              <a:rPr lang="uk-UA" sz="1600" b="1" dirty="0" smtClean="0">
                <a:cs typeface="Times New Roman" pitchFamily="18" charset="0"/>
              </a:rPr>
              <a:t>):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Мета. 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Сфера застосування (які ресурси захищає (обладнання, АЗ/ПЗ, інформацію та персонал)). 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Обов'язки.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dirty="0" smtClean="0">
                <a:cs typeface="Times New Roman" pitchFamily="18" charset="0"/>
              </a:rPr>
              <a:t>Відповідність.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03835" algn="l"/>
              </a:tabLst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214554"/>
            <a:ext cx="6715172" cy="4000528"/>
          </a:xfrm>
        </p:spPr>
        <p:txBody>
          <a:bodyPr/>
          <a:lstStyle/>
          <a:p>
            <a:pPr lvl="0">
              <a:buNone/>
            </a:pPr>
            <a:r>
              <a:rPr lang="uk-UA" sz="1600" b="1" dirty="0" smtClean="0"/>
              <a:t>Політика безпеки, як правило, складається з таких розділів: </a:t>
            </a:r>
            <a:endParaRPr lang="uk-UA" sz="1600" dirty="0" smtClean="0"/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Загальні положення (призначення / правова основа). </a:t>
            </a:r>
          </a:p>
          <a:p>
            <a:pPr lvl="0">
              <a:buFont typeface="+mj-lt"/>
              <a:buAutoNum type="arabicPeriod"/>
            </a:pPr>
            <a:r>
              <a:rPr lang="uk-UA" sz="1600" dirty="0" smtClean="0"/>
              <a:t>Об’єкти захисту: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категорії активів, які підлягають захисту.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структура, склад і розміщення об’єктів захисту та зв’язки між ними,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стратегія системи комплексного захисту інформації:</a:t>
            </a:r>
          </a:p>
          <a:p>
            <a:pPr marL="990600" lvl="0" indent="-352425">
              <a:buFont typeface="Symbol" pitchFamily="18" charset="2"/>
              <a:buChar char="-"/>
            </a:pPr>
            <a:r>
              <a:rPr lang="uk-UA" sz="1600" dirty="0" smtClean="0"/>
              <a:t>захисна,</a:t>
            </a:r>
          </a:p>
          <a:p>
            <a:pPr marL="990600" lvl="0" indent="-352425">
              <a:buFont typeface="Symbol" pitchFamily="18" charset="2"/>
              <a:buChar char="-"/>
            </a:pPr>
            <a:r>
              <a:rPr lang="uk-UA" sz="1600" dirty="0" smtClean="0"/>
              <a:t>наступальна, </a:t>
            </a:r>
          </a:p>
          <a:p>
            <a:pPr marL="990600" lvl="0" indent="-352425">
              <a:buFont typeface="Symbol" pitchFamily="18" charset="2"/>
              <a:buChar char="-"/>
            </a:pPr>
            <a:r>
              <a:rPr lang="uk-UA" sz="1600" dirty="0" smtClean="0"/>
              <a:t>попереджувальна.</a:t>
            </a:r>
          </a:p>
          <a:p>
            <a:pPr>
              <a:buFont typeface="+mj-lt"/>
              <a:buAutoNum type="arabicPeriod" startAt="3"/>
            </a:pPr>
            <a:r>
              <a:rPr lang="uk-UA" sz="1600" dirty="0" smtClean="0"/>
              <a:t>Мета та основні завдання забезпечення безпеки.</a:t>
            </a:r>
          </a:p>
          <a:p>
            <a:pPr marL="990600" lvl="0" indent="-352425">
              <a:buFont typeface="Symbol" pitchFamily="18" charset="2"/>
              <a:buChar char="-"/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214554"/>
            <a:ext cx="7143800" cy="4000528"/>
          </a:xfrm>
        </p:spPr>
        <p:txBody>
          <a:bodyPr/>
          <a:lstStyle/>
          <a:p>
            <a:pPr lvl="0">
              <a:buNone/>
            </a:pPr>
            <a:r>
              <a:rPr lang="uk-UA" sz="1600" b="1" dirty="0" smtClean="0"/>
              <a:t>Політика безпеки, як правило, складається з таких розділів: </a:t>
            </a:r>
            <a:endParaRPr lang="uk-UA" sz="1600" dirty="0" smtClean="0"/>
          </a:p>
          <a:p>
            <a:pPr lvl="0">
              <a:buFont typeface="+mj-lt"/>
              <a:buAutoNum type="arabicPeriod" startAt="3"/>
            </a:pPr>
            <a:r>
              <a:rPr lang="uk-UA" sz="1600" dirty="0" smtClean="0"/>
              <a:t>Основні загрози безпеці інформації організації: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природні (об'єктивні) / штучні (суб’єктивні). 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навмисні / ненавмисні. </a:t>
            </a:r>
          </a:p>
          <a:p>
            <a:pPr lvl="0">
              <a:buFont typeface="+mj-lt"/>
              <a:buAutoNum type="arabicPeriod" startAt="5"/>
            </a:pPr>
            <a:r>
              <a:rPr lang="uk-UA" sz="1600" dirty="0" smtClean="0"/>
              <a:t>Модель можливих порушників: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опис порушника, 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його мотивації, 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кваліфікації,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можливі дії. </a:t>
            </a:r>
          </a:p>
          <a:p>
            <a:pPr lvl="0">
              <a:buFont typeface="+mj-lt"/>
              <a:buAutoNum type="arabicPeriod" startAt="6"/>
            </a:pPr>
            <a:r>
              <a:rPr lang="uk-UA" sz="1600" dirty="0" smtClean="0"/>
              <a:t>Витік інформації технічними каналами: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аналіз існуючих / можливих технічних каналів витоку інформації,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пасивні / активні способи протидії.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214554"/>
            <a:ext cx="7286676" cy="4000528"/>
          </a:xfrm>
        </p:spPr>
        <p:txBody>
          <a:bodyPr/>
          <a:lstStyle/>
          <a:p>
            <a:pPr lvl="0">
              <a:buNone/>
            </a:pPr>
            <a:r>
              <a:rPr lang="uk-UA" sz="1600" b="1" dirty="0" smtClean="0"/>
              <a:t>Політика безпеки, як правило, складається з таких розділів: </a:t>
            </a:r>
            <a:endParaRPr lang="uk-UA" sz="1600" dirty="0" smtClean="0"/>
          </a:p>
          <a:p>
            <a:pPr lvl="0">
              <a:buFont typeface="+mj-lt"/>
              <a:buAutoNum type="arabicPeriod" startAt="7"/>
            </a:pPr>
            <a:r>
              <a:rPr lang="uk-UA" sz="1600" dirty="0" smtClean="0"/>
              <a:t>Методи та засоби забезпечення задекларованого рівня захищеності: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регламентація/розмежування  доступу </a:t>
            </a:r>
          </a:p>
          <a:p>
            <a:pPr marL="714375" indent="-352425">
              <a:buNone/>
            </a:pPr>
            <a:r>
              <a:rPr lang="uk-UA" sz="1600" dirty="0" smtClean="0"/>
              <a:t>	(в приміщення/до інформаційних ресурсів),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порядок обслуговування/модифікації АЗ/ПЗ,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методи забезпечення цілісності АЗ/ПЗ,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методи підбору/підготовки персоналу, 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відповідальність за порушення порядку,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засоби забезпечення інформаційної безпеки (фізичні/технічні),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засоби захисту,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засоби ідентифікації/</a:t>
            </a:r>
            <a:r>
              <a:rPr lang="uk-UA" sz="1600" dirty="0" err="1" smtClean="0"/>
              <a:t>автентифікації</a:t>
            </a:r>
            <a:r>
              <a:rPr lang="uk-UA" sz="1600" dirty="0" smtClean="0"/>
              <a:t> користувачів, </a:t>
            </a:r>
          </a:p>
          <a:p>
            <a:pPr marL="714375" indent="-352425">
              <a:buFont typeface="Symbol" pitchFamily="18" charset="2"/>
              <a:buChar char="-"/>
            </a:pPr>
            <a:r>
              <a:rPr lang="uk-UA" sz="1600" dirty="0" smtClean="0"/>
              <a:t>засоби контролю/реєстрації подій,</a:t>
            </a:r>
          </a:p>
          <a:p>
            <a:pPr marL="714375" lvl="0" indent="-352425">
              <a:buFont typeface="Symbol" pitchFamily="18" charset="2"/>
              <a:buChar char="-"/>
            </a:pPr>
            <a:r>
              <a:rPr lang="uk-UA" sz="1600" dirty="0" smtClean="0"/>
              <a:t>криптографічні засоби захисту. </a:t>
            </a:r>
          </a:p>
          <a:p>
            <a:pPr lvl="0">
              <a:buFont typeface="+mj-lt"/>
              <a:buAutoNum type="arabicPeriod" startAt="8"/>
            </a:pPr>
            <a:r>
              <a:rPr lang="uk-UA" sz="1600" dirty="0" smtClean="0"/>
              <a:t>Порядок внесення змін та доповнень.</a:t>
            </a:r>
            <a:endParaRPr lang="uk-UA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85926"/>
            <a:ext cx="9144000" cy="1444626"/>
          </a:xfrm>
        </p:spPr>
        <p:txBody>
          <a:bodyPr/>
          <a:lstStyle/>
          <a:p>
            <a:r>
              <a:rPr lang="uk-UA" sz="4000" dirty="0" smtClean="0">
                <a:solidFill>
                  <a:schemeClr val="bg2"/>
                </a:solidFill>
              </a:rPr>
              <a:t>Тема </a:t>
            </a:r>
            <a:r>
              <a:rPr lang="en-US" sz="4000" smtClean="0">
                <a:solidFill>
                  <a:schemeClr val="bg2"/>
                </a:solidFill>
              </a:rPr>
              <a:t>4</a:t>
            </a:r>
            <a:r>
              <a:rPr lang="uk-UA" sz="4000" smtClean="0">
                <a:solidFill>
                  <a:schemeClr val="bg2"/>
                </a:solidFill>
              </a:rPr>
              <a:t>. </a:t>
            </a:r>
            <a:r>
              <a:rPr lang="uk-UA" sz="4000" dirty="0" smtClean="0">
                <a:solidFill>
                  <a:schemeClr val="bg2"/>
                </a:solidFill>
              </a:rPr>
              <a:t>Несанкціонований доступ до інформації і способи його здійснення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3500438"/>
            <a:ext cx="8429684" cy="3214710"/>
          </a:xfrm>
        </p:spPr>
        <p:txBody>
          <a:bodyPr numCol="2"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Питання:</a:t>
            </a:r>
          </a:p>
          <a:p>
            <a:pPr>
              <a:lnSpc>
                <a:spcPct val="80000"/>
              </a:lnSpc>
              <a:buNone/>
            </a:pPr>
            <a:endParaRPr lang="en-US" altLang="ko-KR" sz="16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Способи здійснення НСД.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Модель способів НСД до джерел інформації.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Основні задачі НСД.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Основні канали НСД. 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Загальні ризики інформаційної безпеки.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Соціальна інженерія.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Захист від соціальної інженерії.</a:t>
            </a:r>
          </a:p>
          <a:p>
            <a:pPr fontAlgn="auto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spc="20" dirty="0" smtClean="0">
                <a:latin typeface="Times New Roman"/>
                <a:cs typeface="Times New Roman"/>
              </a:rPr>
              <a:t>Шкідливе програмне забезпечення (</a:t>
            </a:r>
            <a:r>
              <a:rPr lang="ru-RU" sz="1600" spc="20" dirty="0" smtClean="0">
                <a:latin typeface="Times New Roman"/>
                <a:cs typeface="Times New Roman"/>
              </a:rPr>
              <a:t>ШПЗ).</a:t>
            </a:r>
          </a:p>
          <a:p>
            <a:pPr fontAlgn="auto"/>
            <a:r>
              <a:rPr lang="uk-UA" sz="1600" spc="20" dirty="0" smtClean="0">
                <a:latin typeface="Times New Roman"/>
                <a:cs typeface="Times New Roman"/>
              </a:rPr>
              <a:t>Канали поширення вірусів.</a:t>
            </a:r>
          </a:p>
          <a:p>
            <a:pPr fontAlgn="auto"/>
            <a:r>
              <a:rPr lang="uk-UA" sz="1600" spc="20" dirty="0" smtClean="0">
                <a:latin typeface="Times New Roman"/>
                <a:cs typeface="Times New Roman"/>
              </a:rPr>
              <a:t>Захист від ШПЗ.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Типи мережевих атак.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Загрози при безпровідному доступі до локальної мережі. </a:t>
            </a:r>
          </a:p>
          <a:p>
            <a:pPr fontAlgn="auto"/>
            <a:r>
              <a:rPr lang="uk-UA" sz="1600" spc="15" dirty="0" smtClean="0">
                <a:latin typeface="Times New Roman"/>
                <a:cs typeface="Times New Roman"/>
              </a:rPr>
              <a:t>Комбіновані атаки.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Тенденції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 сценарії розвитку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ІТ-загроз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785926"/>
            <a:ext cx="7215238" cy="4572032"/>
          </a:xfrm>
        </p:spPr>
        <p:txBody>
          <a:bodyPr/>
          <a:lstStyle/>
          <a:p>
            <a:pPr marL="0" indent="371475">
              <a:buNone/>
            </a:pPr>
            <a:endParaRPr lang="en-US" sz="1600" b="1" spc="20" dirty="0" smtClean="0">
              <a:latin typeface="Times New Roman"/>
              <a:cs typeface="Times New Roman"/>
            </a:endParaRPr>
          </a:p>
          <a:p>
            <a:pPr marL="0" indent="371475">
              <a:buNone/>
            </a:pPr>
            <a:endParaRPr lang="en-US" sz="1600" b="1" spc="20" dirty="0" smtClean="0">
              <a:latin typeface="Times New Roman"/>
              <a:cs typeface="Times New Roman"/>
            </a:endParaRPr>
          </a:p>
          <a:p>
            <a:pPr marL="0" indent="371475">
              <a:buNone/>
            </a:pPr>
            <a:endParaRPr lang="en-US" sz="1600" b="1" spc="20" dirty="0" smtClean="0">
              <a:latin typeface="Times New Roman"/>
              <a:cs typeface="Times New Roman"/>
            </a:endParaRPr>
          </a:p>
          <a:p>
            <a:pPr marL="0" indent="371475" algn="just"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Несанкціонований </a:t>
            </a:r>
            <a:r>
              <a:rPr lang="uk-UA" sz="1600" b="1" spc="-5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доступ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6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(</a:t>
            </a:r>
            <a:r>
              <a:rPr lang="uk-UA" sz="1600" b="1" spc="25" dirty="0" smtClean="0">
                <a:latin typeface="Times New Roman"/>
                <a:cs typeface="Times New Roman"/>
              </a:rPr>
              <a:t>НС</a:t>
            </a:r>
            <a:r>
              <a:rPr lang="uk-UA" sz="1600" b="1" spc="20" dirty="0" smtClean="0">
                <a:latin typeface="Times New Roman"/>
                <a:cs typeface="Times New Roman"/>
              </a:rPr>
              <a:t>Д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викори</a:t>
            </a:r>
            <a:r>
              <a:rPr lang="uk-UA" sz="1600" spc="10" dirty="0" smtClean="0">
                <a:latin typeface="Times New Roman"/>
                <a:cs typeface="Times New Roman"/>
              </a:rPr>
              <a:t>с</a:t>
            </a:r>
            <a:r>
              <a:rPr lang="uk-UA" sz="1600" spc="15" dirty="0" smtClean="0">
                <a:latin typeface="Times New Roman"/>
                <a:cs typeface="Times New Roman"/>
              </a:rPr>
              <a:t>танням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включених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д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складу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ІТ</a:t>
            </a:r>
            <a:r>
              <a:rPr lang="uk-UA" sz="1600" spc="20" dirty="0" smtClean="0">
                <a:latin typeface="Times New Roman"/>
                <a:cs typeface="Times New Roman"/>
              </a:rPr>
              <a:t>С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порушує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встановле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правила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розмежува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доступу</a:t>
            </a:r>
            <a:r>
              <a:rPr lang="uk-UA" sz="1600" spc="-4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20" dirty="0" smtClean="0">
                <a:latin typeface="Times New Roman"/>
                <a:cs typeface="Times New Roman"/>
              </a:rPr>
              <a:t>ПРД</a:t>
            </a:r>
            <a:r>
              <a:rPr lang="uk-UA" sz="1600" spc="10" dirty="0" smtClean="0">
                <a:latin typeface="Times New Roman"/>
                <a:cs typeface="Times New Roman"/>
              </a:rPr>
              <a:t>).</a:t>
            </a:r>
          </a:p>
          <a:p>
            <a:pPr marL="0" indent="371475" algn="just">
              <a:buNone/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0" indent="371475" algn="just"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НС</a:t>
            </a:r>
            <a:r>
              <a:rPr lang="uk-UA" sz="1600" b="1" spc="25" dirty="0" smtClean="0">
                <a:latin typeface="Times New Roman"/>
                <a:cs typeface="Times New Roman"/>
              </a:rPr>
              <a:t>Д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може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здійснюватис</a:t>
            </a:r>
            <a:r>
              <a:rPr lang="uk-UA" sz="1600" b="1" spc="10" dirty="0" smtClean="0">
                <a:latin typeface="Times New Roman"/>
                <a:cs typeface="Times New Roman"/>
              </a:rPr>
              <a:t>я</a:t>
            </a:r>
            <a:r>
              <a:rPr lang="uk-UA" sz="1600" b="1" spc="5" dirty="0" smtClean="0">
                <a:latin typeface="Times New Roman"/>
                <a:cs typeface="Times New Roman"/>
              </a:rPr>
              <a:t>:</a:t>
            </a:r>
          </a:p>
          <a:p>
            <a:pPr marL="12700" marR="5080" indent="254635" algn="just"/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використанням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штатних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засобів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сукупності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програмно</a:t>
            </a:r>
            <a:r>
              <a:rPr lang="uk-UA" sz="1600" spc="10" dirty="0" smtClean="0">
                <a:latin typeface="Times New Roman"/>
                <a:cs typeface="Times New Roman"/>
              </a:rPr>
              <a:t>-</a:t>
            </a:r>
            <a:r>
              <a:rPr lang="uk-UA" sz="1600" spc="15" dirty="0" smtClean="0">
                <a:latin typeface="Times New Roman"/>
                <a:cs typeface="Times New Roman"/>
              </a:rPr>
              <a:t>апаратно</a:t>
            </a:r>
            <a:r>
              <a:rPr lang="uk-UA" sz="1600" spc="20" dirty="0" smtClean="0">
                <a:latin typeface="Times New Roman"/>
                <a:cs typeface="Times New Roman"/>
              </a:rPr>
              <a:t>г</a:t>
            </a:r>
            <a:r>
              <a:rPr lang="uk-UA" sz="1600" spc="15" dirty="0" smtClean="0">
                <a:latin typeface="Times New Roman"/>
                <a:cs typeface="Times New Roman"/>
              </a:rPr>
              <a:t>о забез</a:t>
            </a:r>
            <a:r>
              <a:rPr lang="uk-UA" sz="1600" spc="25" dirty="0" smtClean="0">
                <a:latin typeface="Times New Roman"/>
                <a:cs typeface="Times New Roman"/>
              </a:rPr>
              <a:t>п</a:t>
            </a:r>
            <a:r>
              <a:rPr lang="uk-UA" sz="1600" spc="15" dirty="0" smtClean="0">
                <a:latin typeface="Times New Roman"/>
                <a:cs typeface="Times New Roman"/>
              </a:rPr>
              <a:t>еченн</a:t>
            </a:r>
            <a:r>
              <a:rPr lang="uk-UA" sz="1600" spc="10" dirty="0" smtClean="0">
                <a:latin typeface="Times New Roman"/>
                <a:cs typeface="Times New Roman"/>
              </a:rPr>
              <a:t>я),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входять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затверджену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конфігурацію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ІТ</a:t>
            </a:r>
            <a:r>
              <a:rPr lang="uk-UA" sz="1600" spc="20" dirty="0" smtClean="0">
                <a:latin typeface="Times New Roman"/>
                <a:cs typeface="Times New Roman"/>
              </a:rPr>
              <a:t>С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5080" indent="254635" algn="just"/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використанням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програмно</a:t>
            </a:r>
            <a:r>
              <a:rPr lang="uk-UA" sz="1600" spc="5" dirty="0" smtClean="0">
                <a:latin typeface="Times New Roman"/>
                <a:cs typeface="Times New Roman"/>
              </a:rPr>
              <a:t>-</a:t>
            </a:r>
            <a:r>
              <a:rPr lang="uk-UA" sz="1600" spc="15" dirty="0" smtClean="0">
                <a:latin typeface="Times New Roman"/>
                <a:cs typeface="Times New Roman"/>
              </a:rPr>
              <a:t>апаратних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включен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15" dirty="0" smtClean="0">
                <a:latin typeface="Times New Roman"/>
                <a:cs typeface="Times New Roman"/>
              </a:rPr>
              <a:t>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складу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ІТС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порушнико</a:t>
            </a:r>
            <a:r>
              <a:rPr lang="uk-UA" sz="1600" spc="15" dirty="0" smtClean="0">
                <a:latin typeface="Times New Roman"/>
                <a:cs typeface="Times New Roman"/>
              </a:rPr>
              <a:t>м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marR="5080" indent="371475">
              <a:buNone/>
              <a:tabLst>
                <a:tab pos="458470" algn="l"/>
              </a:tabLst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 marL="0" indent="371475">
              <a:buNone/>
            </a:pPr>
            <a:endParaRPr lang="uk-UA" sz="1600" dirty="0" smtClean="0"/>
          </a:p>
        </p:txBody>
      </p:sp>
      <p:sp>
        <p:nvSpPr>
          <p:cNvPr id="3" name="object 5"/>
          <p:cNvSpPr/>
          <p:nvPr/>
        </p:nvSpPr>
        <p:spPr>
          <a:xfrm>
            <a:off x="0" y="1643050"/>
            <a:ext cx="9144000" cy="492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14282" y="6357958"/>
            <a:ext cx="5500726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uk-UA" sz="1600" b="1" dirty="0" smtClean="0">
                <a:latin typeface="+mn-lt"/>
              </a:rPr>
              <a:t>Концептуальна модель безпеки інформації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2143116"/>
            <a:ext cx="6143668" cy="3500462"/>
          </a:xfrm>
        </p:spPr>
        <p:txBody>
          <a:bodyPr numCol="1"/>
          <a:lstStyle/>
          <a:p>
            <a:pPr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Загальні ризики інформаційної безпеки</a:t>
            </a:r>
            <a:r>
              <a:rPr lang="ru-RU" sz="1600" b="1" spc="20" dirty="0" smtClean="0">
                <a:latin typeface="Times New Roman"/>
                <a:cs typeface="Times New Roman"/>
              </a:rPr>
              <a:t>: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Атаки соціальної інженерії (</a:t>
            </a:r>
            <a:r>
              <a:rPr lang="en-US" sz="1600" spc="20" dirty="0" smtClean="0">
                <a:latin typeface="Times New Roman"/>
                <a:cs typeface="Times New Roman"/>
              </a:rPr>
              <a:t>Social engineering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Розширені постійні загрози (</a:t>
            </a:r>
            <a:r>
              <a:rPr lang="en-US" sz="1600" spc="20" dirty="0" smtClean="0">
                <a:latin typeface="Times New Roman"/>
                <a:cs typeface="Times New Roman"/>
              </a:rPr>
              <a:t>Advanced persistent threats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APT</a:t>
            </a:r>
            <a:r>
              <a:rPr lang="uk-UA" sz="1600" spc="20" dirty="0" smtClean="0">
                <a:latin typeface="Times New Roman"/>
                <a:cs typeface="Times New Roman"/>
              </a:rPr>
              <a:t>) - отримують доступ до ваших систем і залишаються на них протягом тривалого часу.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Інсайдери (</a:t>
            </a:r>
            <a:r>
              <a:rPr lang="en-US" sz="1600" spc="20" dirty="0" smtClean="0">
                <a:latin typeface="Times New Roman"/>
                <a:cs typeface="Times New Roman"/>
              </a:rPr>
              <a:t>Insider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Шкідливе програмне забезпечення ШПЗ (</a:t>
            </a:r>
            <a:r>
              <a:rPr lang="en-US" sz="1600" spc="20" dirty="0" smtClean="0">
                <a:latin typeface="Times New Roman"/>
                <a:cs typeface="Times New Roman"/>
              </a:rPr>
              <a:t>Malware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Розподілена відмова в обслуговуванні </a:t>
            </a:r>
            <a:r>
              <a:rPr lang="ru-RU" sz="1600" spc="20" dirty="0" smtClean="0">
                <a:latin typeface="Times New Roman"/>
                <a:cs typeface="Times New Roman"/>
              </a:rPr>
              <a:t>(</a:t>
            </a:r>
            <a:r>
              <a:rPr lang="ru-RU" sz="1600" spc="20" dirty="0" err="1" smtClean="0">
                <a:latin typeface="Times New Roman"/>
                <a:cs typeface="Times New Roman"/>
              </a:rPr>
              <a:t>DDoS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Атака "людина посередині" (</a:t>
            </a:r>
            <a:r>
              <a:rPr lang="en-US" sz="1600" spc="20" dirty="0" err="1" smtClean="0">
                <a:latin typeface="Times New Roman"/>
                <a:cs typeface="Times New Roman"/>
              </a:rPr>
              <a:t>MitM</a:t>
            </a:r>
            <a:r>
              <a:rPr lang="en-US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9144000" cy="4857784"/>
          </a:xfrm>
        </p:spPr>
        <p:txBody>
          <a:bodyPr numCol="2"/>
          <a:lstStyle/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Соціальна інженерія: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Видавання себе за когось іншого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Pretexting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Послуга за послугу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Quid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quo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Приманювання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Baiting)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Серфінг через плече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Shoulder surfing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Дайвінг у смітнику.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Містифікація / розіграш.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Несанкціоноване проникнення на територію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Piggybacking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Вербування.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Захист від соціальної інженерії: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надавати / залишати конфіденційну інформацію / облікові дані.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відкривати електронні листи з ненадійних джерел.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натискати на привабливі ненадійні посилання.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викладати робочу інформацію в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 використовувати робочі паролі в інших місцях.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Звертати увагу на несанкціоновані/автоматичні завантаження.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Політика знищення інформації.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Захист / блокування екрану.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Повідомляти про підозрілих осіб.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endParaRPr lang="ru-RU" sz="1600" spc="2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785926"/>
            <a:ext cx="9001156" cy="5072074"/>
          </a:xfrm>
        </p:spPr>
        <p:txBody>
          <a:bodyPr numCol="2"/>
          <a:lstStyle/>
          <a:p>
            <a:pPr>
              <a:buNone/>
            </a:pPr>
            <a:r>
              <a:rPr lang="ru-RU" sz="1600" b="1" spc="20" dirty="0" smtClean="0">
                <a:latin typeface="Times New Roman"/>
                <a:cs typeface="Times New Roman"/>
              </a:rPr>
              <a:t>ШПЗ </a:t>
            </a:r>
            <a:r>
              <a:rPr lang="uk-UA" sz="1600" b="1" spc="20" dirty="0" smtClean="0">
                <a:latin typeface="Times New Roman"/>
                <a:cs typeface="Times New Roman"/>
              </a:rPr>
              <a:t>Шкідливе програмне забезпечення </a:t>
            </a:r>
          </a:p>
          <a:p>
            <a:pPr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	</a:t>
            </a:r>
            <a:r>
              <a:rPr lang="ru-RU" sz="1600" b="1" spc="20" dirty="0" smtClean="0">
                <a:latin typeface="Times New Roman"/>
                <a:cs typeface="Times New Roman"/>
              </a:rPr>
              <a:t>(</a:t>
            </a:r>
            <a:r>
              <a:rPr lang="en-US" sz="1600" b="1" spc="20" dirty="0" err="1" smtClean="0">
                <a:latin typeface="Times New Roman"/>
                <a:cs typeface="Times New Roman"/>
              </a:rPr>
              <a:t>Scareware</a:t>
            </a:r>
            <a:r>
              <a:rPr lang="uk-UA" sz="1600" b="1" spc="20" dirty="0" smtClean="0">
                <a:latin typeface="Times New Roman"/>
                <a:cs typeface="Times New Roman"/>
              </a:rPr>
              <a:t>, </a:t>
            </a:r>
            <a:r>
              <a:rPr lang="en-US" sz="1600" b="1" spc="20" dirty="0" smtClean="0">
                <a:latin typeface="Times New Roman"/>
                <a:cs typeface="Times New Roman"/>
              </a:rPr>
              <a:t>Malware</a:t>
            </a:r>
            <a:r>
              <a:rPr lang="ru-RU" sz="1600" b="1" spc="20" dirty="0" smtClean="0">
                <a:latin typeface="Times New Roman"/>
                <a:cs typeface="Times New Roman"/>
              </a:rPr>
              <a:t>):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Віруси (</a:t>
            </a:r>
            <a:r>
              <a:rPr lang="en-US" sz="1600" spc="20" dirty="0" smtClean="0">
                <a:latin typeface="Times New Roman"/>
                <a:cs typeface="Times New Roman"/>
              </a:rPr>
              <a:t>Virus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Черв’яки, хробаки (</a:t>
            </a:r>
            <a:r>
              <a:rPr lang="en-US" sz="1600" spc="20" dirty="0" smtClean="0">
                <a:latin typeface="Times New Roman"/>
                <a:cs typeface="Times New Roman"/>
              </a:rPr>
              <a:t>Worm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Троянські коні (</a:t>
            </a:r>
            <a:r>
              <a:rPr lang="en-US" sz="1600" spc="20" dirty="0" smtClean="0">
                <a:latin typeface="Times New Roman"/>
                <a:cs typeface="Times New Roman"/>
              </a:rPr>
              <a:t>Trojan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Вимагачі (</a:t>
            </a:r>
            <a:r>
              <a:rPr lang="en-US" sz="1600" spc="20" dirty="0" err="1" smtClean="0">
                <a:latin typeface="Times New Roman"/>
                <a:cs typeface="Times New Roman"/>
              </a:rPr>
              <a:t>Ransomware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Шпигунське ПЗ (</a:t>
            </a:r>
            <a:r>
              <a:rPr lang="en-US" sz="1600" spc="20" dirty="0" err="1" smtClean="0">
                <a:latin typeface="Times New Roman"/>
                <a:cs typeface="Times New Roman"/>
              </a:rPr>
              <a:t>Keylogger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Рекламне ПЗ (</a:t>
            </a:r>
            <a:r>
              <a:rPr lang="en-US" sz="1600" spc="20" dirty="0" smtClean="0">
                <a:latin typeface="Times New Roman"/>
                <a:cs typeface="Times New Roman"/>
              </a:rPr>
              <a:t>Adware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err="1" smtClean="0">
                <a:latin typeface="Times New Roman"/>
                <a:cs typeface="Times New Roman"/>
              </a:rPr>
              <a:t>Псевдоантивіруси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Логічні бомби (</a:t>
            </a:r>
            <a:r>
              <a:rPr lang="en-US" sz="1600" spc="20" dirty="0" smtClean="0">
                <a:latin typeface="Times New Roman"/>
                <a:cs typeface="Times New Roman"/>
              </a:rPr>
              <a:t>Logic Bomb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en-US" sz="1600" spc="20" dirty="0" smtClean="0">
                <a:latin typeface="Times New Roman"/>
                <a:cs typeface="Times New Roman"/>
              </a:rPr>
              <a:t>Backdoor</a:t>
            </a:r>
            <a:r>
              <a:rPr lang="uk-UA" sz="1600" spc="20" dirty="0" smtClean="0">
                <a:latin typeface="Times New Roman"/>
                <a:cs typeface="Times New Roman"/>
              </a:rPr>
              <a:t> та </a:t>
            </a:r>
            <a:r>
              <a:rPr lang="en-US" sz="1600" spc="20" dirty="0" err="1" smtClean="0">
                <a:latin typeface="Times New Roman"/>
                <a:cs typeface="Times New Roman"/>
              </a:rPr>
              <a:t>Rootkit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ШПЗ для </a:t>
            </a:r>
            <a:r>
              <a:rPr lang="uk-UA" sz="1600" spc="20" dirty="0" err="1" smtClean="0">
                <a:latin typeface="Times New Roman"/>
                <a:cs typeface="Times New Roman"/>
              </a:rPr>
              <a:t>майнінгу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</a:p>
          <a:p>
            <a:pPr lvl="0">
              <a:buNone/>
            </a:pPr>
            <a:r>
              <a:rPr lang="uk-UA" sz="1600" spc="20" dirty="0" smtClean="0">
                <a:latin typeface="Times New Roman"/>
                <a:cs typeface="Times New Roman"/>
              </a:rPr>
              <a:t>	(</a:t>
            </a:r>
            <a:r>
              <a:rPr lang="en-US" sz="1600" spc="20" dirty="0" err="1" smtClean="0">
                <a:latin typeface="Times New Roman"/>
                <a:cs typeface="Times New Roman"/>
              </a:rPr>
              <a:t>Cryptomining</a:t>
            </a:r>
            <a:r>
              <a:rPr lang="en-US" sz="1600" spc="20" dirty="0" smtClean="0">
                <a:latin typeface="Times New Roman"/>
                <a:cs typeface="Times New Roman"/>
              </a:rPr>
              <a:t> malware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ШПЗ для </a:t>
            </a:r>
            <a:r>
              <a:rPr lang="uk-UA" sz="1600" spc="20" dirty="0" err="1" smtClean="0">
                <a:latin typeface="Times New Roman"/>
                <a:cs typeface="Times New Roman"/>
              </a:rPr>
              <a:t>ботнету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</a:p>
          <a:p>
            <a:pPr lvl="0">
              <a:buNone/>
            </a:pPr>
            <a:r>
              <a:rPr lang="uk-UA" sz="1600" spc="20" dirty="0" smtClean="0">
                <a:latin typeface="Times New Roman"/>
                <a:cs typeface="Times New Roman"/>
              </a:rPr>
              <a:t>	(</a:t>
            </a:r>
            <a:r>
              <a:rPr lang="en-US" sz="1600" spc="20" dirty="0" err="1" smtClean="0">
                <a:latin typeface="Times New Roman"/>
                <a:cs typeface="Times New Roman"/>
              </a:rPr>
              <a:t>Botnet</a:t>
            </a:r>
            <a:r>
              <a:rPr lang="en-US" sz="1600" spc="20" dirty="0" smtClean="0">
                <a:latin typeface="Times New Roman"/>
                <a:cs typeface="Times New Roman"/>
              </a:rPr>
              <a:t> malware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</a:p>
          <a:p>
            <a:pPr lvl="0"/>
            <a:endParaRPr lang="uk-UA" sz="1600" spc="20" dirty="0" smtClean="0">
              <a:latin typeface="Times New Roman"/>
              <a:cs typeface="Times New Roman"/>
            </a:endParaRPr>
          </a:p>
          <a:p>
            <a:pPr lvl="0"/>
            <a:endParaRPr lang="uk-UA" sz="1600" spc="20" dirty="0" smtClean="0">
              <a:latin typeface="Times New Roman"/>
              <a:cs typeface="Times New Roman"/>
            </a:endParaRPr>
          </a:p>
          <a:p>
            <a:pPr lvl="0"/>
            <a:endParaRPr lang="uk-UA" sz="1600" spc="2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Віруси поширюються через:</a:t>
            </a:r>
          </a:p>
          <a:p>
            <a:r>
              <a:rPr lang="uk-UA" sz="1600" spc="20" dirty="0" smtClean="0">
                <a:latin typeface="Times New Roman"/>
                <a:cs typeface="Times New Roman"/>
              </a:rPr>
              <a:t>Змінні носії.</a:t>
            </a:r>
          </a:p>
          <a:p>
            <a:r>
              <a:rPr lang="uk-UA" sz="1600" spc="20" dirty="0" smtClean="0">
                <a:latin typeface="Times New Roman"/>
                <a:cs typeface="Times New Roman"/>
              </a:rPr>
              <a:t>Заражені </a:t>
            </a:r>
            <a:r>
              <a:rPr lang="uk-UA" sz="1600" spc="20" dirty="0" err="1" smtClean="0">
                <a:latin typeface="Times New Roman"/>
                <a:cs typeface="Times New Roman"/>
              </a:rPr>
              <a:t>веб-сайти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r>
              <a:rPr lang="uk-UA" sz="1600" spc="20" dirty="0" smtClean="0">
                <a:latin typeface="Times New Roman"/>
                <a:cs typeface="Times New Roman"/>
              </a:rPr>
              <a:t>«Безкоштовне» ПЗ.</a:t>
            </a:r>
          </a:p>
          <a:p>
            <a:r>
              <a:rPr lang="uk-UA" sz="1600" spc="20" dirty="0" smtClean="0">
                <a:latin typeface="Times New Roman"/>
                <a:cs typeface="Times New Roman"/>
              </a:rPr>
              <a:t>Інфіковані </a:t>
            </a:r>
            <a:r>
              <a:rPr lang="uk-UA" sz="1600" spc="20" dirty="0" err="1" smtClean="0">
                <a:latin typeface="Times New Roman"/>
                <a:cs typeface="Times New Roman"/>
              </a:rPr>
              <a:t>хости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r>
              <a:rPr lang="uk-UA" sz="1600" spc="20" dirty="0" smtClean="0">
                <a:latin typeface="Times New Roman"/>
                <a:cs typeface="Times New Roman"/>
              </a:rPr>
              <a:t>Вкладення електронної пошти.</a:t>
            </a:r>
          </a:p>
          <a:p>
            <a:r>
              <a:rPr lang="uk-UA" sz="1600" spc="20" dirty="0" err="1" smtClean="0">
                <a:latin typeface="Times New Roman"/>
                <a:cs typeface="Times New Roman"/>
              </a:rPr>
              <a:t>Беб-браузер</a:t>
            </a:r>
            <a:r>
              <a:rPr lang="uk-UA" sz="1600" spc="20" dirty="0" smtClean="0">
                <a:latin typeface="Times New Roman"/>
                <a:cs typeface="Times New Roman"/>
              </a:rPr>
              <a:t> з </a:t>
            </a:r>
            <a:r>
              <a:rPr lang="uk-UA" sz="1600" spc="20" dirty="0" err="1" smtClean="0">
                <a:latin typeface="Times New Roman"/>
                <a:cs typeface="Times New Roman"/>
              </a:rPr>
              <a:t>вразливостями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r>
              <a:rPr lang="uk-UA" sz="1600" spc="20" dirty="0" err="1" smtClean="0">
                <a:latin typeface="Times New Roman"/>
                <a:cs typeface="Times New Roman"/>
              </a:rPr>
              <a:t>Файлобмінники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pPr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Захист від ШПЗ:</a:t>
            </a:r>
            <a:endParaRPr lang="ru-RU" sz="1600" b="1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Антивірус.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Анти-зловмисне ПЗ (</a:t>
            </a:r>
            <a:r>
              <a:rPr lang="en-US" sz="1600" spc="20" dirty="0" smtClean="0">
                <a:latin typeface="Times New Roman"/>
                <a:cs typeface="Times New Roman"/>
              </a:rPr>
              <a:t>NGAV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Резервне копіювання (</a:t>
            </a:r>
            <a:r>
              <a:rPr lang="en-US" sz="1600" spc="20" dirty="0" smtClean="0">
                <a:latin typeface="Times New Roman"/>
                <a:cs typeface="Times New Roman"/>
              </a:rPr>
              <a:t>Backup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Оновлення (</a:t>
            </a:r>
            <a:r>
              <a:rPr lang="en-US" sz="1600" spc="20" dirty="0" smtClean="0">
                <a:latin typeface="Times New Roman"/>
                <a:cs typeface="Times New Roman"/>
              </a:rPr>
              <a:t>Update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Безпечна електронна пошта.</a:t>
            </a:r>
          </a:p>
          <a:p>
            <a:pPr lvl="0"/>
            <a:r>
              <a:rPr lang="en-US" sz="1600" spc="20" dirty="0" smtClean="0">
                <a:latin typeface="Times New Roman"/>
                <a:cs typeface="Times New Roman"/>
              </a:rPr>
              <a:t>NGFW (Next-Generation Firewall), IPS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SIEM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Розподіл мережі</a:t>
            </a:r>
            <a:r>
              <a:rPr lang="en-US" sz="1600" spc="20" dirty="0" smtClean="0">
                <a:latin typeface="Times New Roman"/>
                <a:cs typeface="Times New Roman"/>
              </a:rPr>
              <a:t> (VLAN, DMZ)</a:t>
            </a:r>
            <a:r>
              <a:rPr lang="uk-UA" sz="1600" spc="20" dirty="0" smtClean="0">
                <a:latin typeface="Times New Roman"/>
                <a:cs typeface="Times New Roman"/>
              </a:rPr>
              <a:t>.</a:t>
            </a:r>
          </a:p>
          <a:p>
            <a:pPr lvl="0"/>
            <a:r>
              <a:rPr lang="uk-UA" sz="1600" spc="20" dirty="0" smtClean="0">
                <a:latin typeface="Times New Roman"/>
                <a:cs typeface="Times New Roman"/>
              </a:rPr>
              <a:t>Навчання персоналу.</a:t>
            </a:r>
            <a:endParaRPr lang="ru-RU" sz="1600" spc="20" dirty="0" smtClean="0">
              <a:latin typeface="Times New Roman"/>
              <a:cs typeface="Times New Roman"/>
            </a:endParaRPr>
          </a:p>
          <a:p>
            <a:pPr lvl="0"/>
            <a:endParaRPr lang="ru-RU" sz="1600" spc="2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0" y="1643050"/>
            <a:ext cx="7786710" cy="521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9144000" cy="5286388"/>
          </a:xfrm>
        </p:spPr>
        <p:txBody>
          <a:bodyPr numCol="2"/>
          <a:lstStyle/>
          <a:p>
            <a:pPr marL="267335" lvl="0">
              <a:spcBef>
                <a:spcPts val="565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			         Комбіновані атаки:</a:t>
            </a:r>
            <a:endParaRPr lang="ru-RU" sz="1600" b="1" spc="15" dirty="0" smtClean="0">
              <a:latin typeface="Times New Roman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Підміна довіреного суб’єкта (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Spoofing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</a:t>
            </a:r>
          </a:p>
          <a:p>
            <a:pPr marL="219075" lvl="1" indent="-219075">
              <a:spcBef>
                <a:spcPts val="0"/>
              </a:spcBef>
              <a:buNone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	(MAC, IP, DNS,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DHCP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Посередництво (Man-in-the-middle (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MitM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Посередництво в обміні незашифрованими ключами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 (Sniffer)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Атака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експлойта</a:t>
            </a: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None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	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XSS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SQL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XXE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OS injection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API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en-US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Викрадення сеансу 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Session hijacking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Парольні атаки 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brute force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dictionary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Мережева розвідка.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Фішинг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Phishing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Голосовий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фішинг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СМС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фішинг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(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Смішинг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(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SMishing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Фарминг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(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Pharming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Whaling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.</a:t>
            </a: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Отруєння браузера та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плагінів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Rooting &amp; 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Jailbreaking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Атака нульового дня.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DoS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DDoS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, (ICMP, 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Botnet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DNS, DHCP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Спам.</a:t>
            </a: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endParaRPr lang="uk-UA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Зловживання пошуковою оптимізацією </a:t>
            </a:r>
          </a:p>
          <a:p>
            <a:pPr marL="219075" lvl="1" indent="-219075">
              <a:spcBef>
                <a:spcPts val="0"/>
              </a:spcBef>
              <a:buNone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	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SEO Poisoning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«Злий близнюк» 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Evil Twin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 використовує несанкціоновані точки доступу </a:t>
            </a:r>
          </a:p>
          <a:p>
            <a:pPr marL="219075" lvl="1" indent="-219075">
              <a:spcBef>
                <a:spcPts val="0"/>
              </a:spcBef>
              <a:buNone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	(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Rogue Access Points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Глушіння радіочастот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(RF faming)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Передача несанкціонованих повідомлень через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Bluetooth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(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Bluejacking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Підключення до </a:t>
            </a:r>
            <a:r>
              <a:rPr lang="en-US" sz="1500" spc="15" dirty="0" smtClean="0">
                <a:latin typeface="Times New Roman"/>
                <a:ea typeface="+mn-ea"/>
                <a:cs typeface="Times New Roman"/>
              </a:rPr>
              <a:t>Bluetooth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з метою крадіжки (</a:t>
            </a:r>
            <a:r>
              <a:rPr lang="en-US" sz="1500" spc="15" dirty="0" err="1" smtClean="0">
                <a:latin typeface="Times New Roman"/>
                <a:ea typeface="+mn-ea"/>
                <a:cs typeface="Times New Roman"/>
              </a:rPr>
              <a:t>Bluesnarfing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).</a:t>
            </a: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Пристрої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ІоТ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: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447675" lvl="2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камери,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447675" lvl="2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комп'ютерна система автомобілів </a:t>
            </a:r>
          </a:p>
          <a:p>
            <a:pPr marL="447675" lvl="2" indent="-219075">
              <a:spcBef>
                <a:spcPts val="0"/>
              </a:spcBef>
              <a:buNone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	(гальма, двигун, замки, капот, вентиляція, панель приладів),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447675" lvl="2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електрокардіостимулятори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, інсулінові помпи,  імплантовані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кардіо-дефібрилятори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19075" lvl="1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Вразливості 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ІоТ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: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447675" lvl="2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Безпека паролів </a:t>
            </a:r>
          </a:p>
          <a:p>
            <a:pPr marL="447675" lvl="2" indent="-219075">
              <a:spcBef>
                <a:spcPts val="0"/>
              </a:spcBef>
              <a:buNone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	(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кофемашина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 - пароль мережі wi-</a:t>
            </a:r>
            <a:r>
              <a:rPr lang="uk-UA" sz="1500" spc="15" dirty="0" err="1" smtClean="0">
                <a:latin typeface="Times New Roman"/>
                <a:ea typeface="+mn-ea"/>
                <a:cs typeface="Times New Roman"/>
              </a:rPr>
              <a:t>fi</a:t>
            </a: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),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447675" lvl="2" indent="-219075">
              <a:spcBef>
                <a:spcPts val="0"/>
              </a:spcBef>
              <a:buFont typeface="Times New Roman" pitchFamily="18" charset="0"/>
              <a:buChar char="‾"/>
            </a:pPr>
            <a:r>
              <a:rPr lang="uk-UA" sz="1500" spc="15" dirty="0" smtClean="0">
                <a:latin typeface="Times New Roman"/>
                <a:ea typeface="+mn-ea"/>
                <a:cs typeface="Times New Roman"/>
              </a:rPr>
              <a:t>Шифрування даних.</a:t>
            </a:r>
            <a:endParaRPr lang="ru-RU" sz="1500" spc="15" dirty="0" smtClean="0">
              <a:latin typeface="Times New Roman"/>
              <a:ea typeface="+mn-ea"/>
              <a:cs typeface="Times New Roman"/>
            </a:endParaRPr>
          </a:p>
          <a:p>
            <a:pPr marL="267335" marR="5715" lvl="1" indent="-342900">
              <a:spcBef>
                <a:spcPts val="565"/>
              </a:spcBef>
              <a:buNone/>
              <a:tabLst>
                <a:tab pos="458470" algn="l"/>
              </a:tabLst>
            </a:pPr>
            <a:endParaRPr lang="uk-UA" sz="1600" spc="15" dirty="0" smtClean="0">
              <a:latin typeface="Times New Roman"/>
              <a:ea typeface="+mn-ea"/>
              <a:cs typeface="Times New Roman"/>
            </a:endParaRPr>
          </a:p>
          <a:p>
            <a:pPr marL="267335" marR="5715">
              <a:spcBef>
                <a:spcPts val="565"/>
              </a:spcBef>
              <a:buNone/>
              <a:tabLst>
                <a:tab pos="458470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/>
          <p:nvPr/>
        </p:nvSpPr>
        <p:spPr>
          <a:xfrm>
            <a:off x="0" y="1714488"/>
            <a:ext cx="6572264" cy="4786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550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spc="15" dirty="0" smtClean="0">
                <a:latin typeface="Times New Roman"/>
                <a:cs typeface="Times New Roman"/>
              </a:rPr>
              <a:t>Структура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безпровідної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локальної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мережі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ru-RU" sz="1600" spc="35" dirty="0" smtClean="0">
                <a:latin typeface="Times New Roman"/>
                <a:cs typeface="Times New Roman"/>
              </a:rPr>
              <a:t>W</a:t>
            </a:r>
            <a:r>
              <a:rPr lang="ru-RU" sz="1600" spc="15" dirty="0" smtClean="0">
                <a:latin typeface="Times New Roman"/>
                <a:cs typeface="Times New Roman"/>
              </a:rPr>
              <a:t>L</a:t>
            </a:r>
            <a:r>
              <a:rPr lang="ru-RU" sz="1600" spc="25" dirty="0" smtClean="0">
                <a:latin typeface="Times New Roman"/>
                <a:cs typeface="Times New Roman"/>
              </a:rPr>
              <a:t>AN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643050"/>
            <a:ext cx="9001156" cy="4929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85926"/>
            <a:ext cx="8358246" cy="1444626"/>
          </a:xfrm>
        </p:spPr>
        <p:txBody>
          <a:bodyPr/>
          <a:lstStyle/>
          <a:p>
            <a:r>
              <a:rPr lang="uk-UA" sz="4000" dirty="0" smtClean="0">
                <a:solidFill>
                  <a:schemeClr val="bg2"/>
                </a:solidFill>
              </a:rPr>
              <a:t>Тема </a:t>
            </a:r>
            <a:r>
              <a:rPr lang="en-US" sz="4000" dirty="0" smtClean="0">
                <a:solidFill>
                  <a:schemeClr val="bg2"/>
                </a:solidFill>
              </a:rPr>
              <a:t>5</a:t>
            </a:r>
            <a:r>
              <a:rPr lang="uk-UA" sz="4000" dirty="0" smtClean="0">
                <a:solidFill>
                  <a:schemeClr val="bg2"/>
                </a:solidFill>
              </a:rPr>
              <a:t>. Методи, засоби та заходи захисту інформації в ІТС від НСД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214686"/>
            <a:ext cx="8643966" cy="3643314"/>
          </a:xfrm>
        </p:spPr>
        <p:txBody>
          <a:bodyPr numCol="2"/>
          <a:lstStyle/>
          <a:p>
            <a:pPr>
              <a:lnSpc>
                <a:spcPct val="80000"/>
              </a:lnSpc>
              <a:buNone/>
            </a:pPr>
            <a:r>
              <a:rPr lang="uk-UA" altLang="ko-KR" sz="1600" spc="15" dirty="0" smtClean="0">
                <a:latin typeface="Times New Roman"/>
                <a:cs typeface="Times New Roman"/>
              </a:rPr>
              <a:t>Питання: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Основні принципи забезпечення захисту інформації від НСД.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Планування захисту і керування системою захисту.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Концепція матриці доступу.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Довірче і адміністративне керування доступом.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Забезпечення персональної відповідальності. 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Основні принципи реалізації програмно-технічних засобів захисту інформації в ІТС від НСД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Комплекс засобів захисту (КЗЗ) та вимоги до нього.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Концепція диспетчера доступу. 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Ядро захисту.</a:t>
            </a:r>
          </a:p>
          <a:p>
            <a:pPr marL="180975" indent="-180975" fontAlgn="auto">
              <a:lnSpc>
                <a:spcPct val="100000"/>
              </a:lnSpc>
            </a:pP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Ядро та функції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NIST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Cybersecurity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Framework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-180975" fontAlgn="auto">
              <a:lnSpc>
                <a:spcPct val="100000"/>
              </a:lnSpc>
            </a:pP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Класифікація сповіщень.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КЗЗ, що мають експертний висновок про відповідність до вимог ТЗІ.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Архітектура захисту.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Інформаційна безпека малого бізнесу.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Технічні заходи безпеки.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На кінцевих точках, в мережі, </a:t>
            </a:r>
          </a:p>
          <a:p>
            <a:pPr marL="180975" indent="-180975" fontAlgn="auto">
              <a:buNone/>
            </a:pP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sz="1500" dirty="0" err="1" smtClean="0">
                <a:latin typeface="Times New Roman" pitchFamily="18" charset="0"/>
                <a:cs typeface="Times New Roman" pitchFamily="18" charset="0"/>
              </a:rPr>
              <a:t>веб-браузерах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На мобільних пристроях.</a:t>
            </a:r>
          </a:p>
          <a:p>
            <a:pPr marL="180975" indent="-180975" fontAlgn="auto"/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Фізична безпека.</a:t>
            </a:r>
            <a:endParaRPr lang="uk-UA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500306"/>
            <a:ext cx="6286544" cy="4143404"/>
          </a:xfrm>
        </p:spPr>
        <p:txBody>
          <a:bodyPr/>
          <a:lstStyle/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Захист</a:t>
            </a:r>
            <a:r>
              <a:rPr lang="uk-UA" sz="1600" b="1" spc="6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від</a:t>
            </a:r>
            <a:r>
              <a:rPr lang="uk-UA" sz="1600" b="1" spc="5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НСД</a:t>
            </a:r>
            <a:r>
              <a:rPr lang="uk-UA" sz="1600" b="1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діяльніст</a:t>
            </a:r>
            <a:r>
              <a:rPr lang="uk-UA" sz="1600" spc="10" dirty="0" smtClean="0">
                <a:latin typeface="Times New Roman"/>
                <a:cs typeface="Times New Roman"/>
              </a:rPr>
              <a:t>ь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спрямована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spc="6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забезпе</a:t>
            </a:r>
            <a:r>
              <a:rPr lang="uk-UA" sz="1600" spc="15" dirty="0" smtClean="0">
                <a:latin typeface="Times New Roman"/>
                <a:cs typeface="Times New Roman"/>
              </a:rPr>
              <a:t>ч</a:t>
            </a:r>
            <a:r>
              <a:rPr lang="uk-UA" sz="1600" spc="10" dirty="0" smtClean="0">
                <a:latin typeface="Times New Roman"/>
                <a:cs typeface="Times New Roman"/>
              </a:rPr>
              <a:t>ен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я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додержання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правил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розмежування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доступу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шляхом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ств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рення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підтримки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дієздатному</a:t>
            </a:r>
            <a:r>
              <a:rPr lang="uk-UA" sz="1600" spc="10" dirty="0" smtClean="0">
                <a:latin typeface="Times New Roman"/>
                <a:cs typeface="Times New Roman"/>
              </a:rPr>
              <a:t> 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0" dirty="0" smtClean="0">
                <a:latin typeface="Times New Roman"/>
                <a:cs typeface="Times New Roman"/>
              </a:rPr>
              <a:t>ан</a:t>
            </a:r>
            <a:r>
              <a:rPr lang="uk-UA" sz="1600" spc="15" dirty="0" smtClean="0">
                <a:latin typeface="Times New Roman"/>
                <a:cs typeface="Times New Roman"/>
              </a:rPr>
              <a:t>у </a:t>
            </a: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заходів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захисту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</a:p>
          <a:p>
            <a:pPr marL="12700" marR="5080" indent="254635" algn="just">
              <a:spcBef>
                <a:spcPts val="0"/>
              </a:spcBef>
              <a:buNone/>
            </a:pPr>
            <a:endParaRPr lang="uk-UA" sz="1600" spc="5" dirty="0" smtClean="0">
              <a:latin typeface="Times New Roman"/>
              <a:cs typeface="Times New Roman"/>
            </a:endParaRPr>
          </a:p>
          <a:p>
            <a:pPr marL="12700" marR="5080" indent="-12700" algn="just">
              <a:spcBef>
                <a:spcPts val="0"/>
              </a:spcBef>
              <a:buNone/>
            </a:pPr>
            <a:r>
              <a:rPr lang="uk-UA" sz="1600" spc="15" dirty="0" smtClean="0">
                <a:latin typeface="Times New Roman"/>
                <a:cs typeface="Times New Roman"/>
              </a:rPr>
              <a:t>Основні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принципи</a:t>
            </a:r>
            <a:r>
              <a:rPr lang="uk-UA" sz="1600" b="1" spc="15" dirty="0" smtClean="0">
                <a:latin typeface="Times New Roman"/>
                <a:cs typeface="Times New Roman"/>
              </a:rPr>
              <a:t> забезпечення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захисту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від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5" dirty="0" smtClean="0">
                <a:latin typeface="Times New Roman"/>
                <a:cs typeface="Times New Roman"/>
              </a:rPr>
              <a:t>НС</a:t>
            </a:r>
            <a:r>
              <a:rPr lang="uk-UA" sz="1600" b="1" spc="20" dirty="0" smtClean="0">
                <a:latin typeface="Times New Roman"/>
                <a:cs typeface="Times New Roman"/>
              </a:rPr>
              <a:t>Д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планува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захис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керування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доступом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забез</a:t>
            </a:r>
            <a:r>
              <a:rPr lang="uk-UA" sz="1600" spc="25" dirty="0" smtClean="0">
                <a:latin typeface="Times New Roman"/>
                <a:cs typeface="Times New Roman"/>
              </a:rPr>
              <a:t>п</a:t>
            </a:r>
            <a:r>
              <a:rPr lang="uk-UA" sz="1600" spc="15" dirty="0" smtClean="0">
                <a:latin typeface="Times New Roman"/>
                <a:cs typeface="Times New Roman"/>
              </a:rPr>
              <a:t>ечення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посл</a:t>
            </a:r>
            <a:r>
              <a:rPr lang="uk-UA" sz="1600" spc="20" dirty="0" smtClean="0">
                <a:latin typeface="Times New Roman"/>
                <a:cs typeface="Times New Roman"/>
              </a:rPr>
              <a:t>у</a:t>
            </a:r>
            <a:r>
              <a:rPr lang="uk-UA" sz="1600" spc="15" dirty="0" smtClean="0">
                <a:latin typeface="Times New Roman"/>
                <a:cs typeface="Times New Roman"/>
              </a:rPr>
              <a:t>г</a:t>
            </a:r>
            <a:r>
              <a:rPr lang="uk-UA" sz="1600" spc="10" dirty="0" smtClean="0">
                <a:latin typeface="Times New Roman"/>
                <a:cs typeface="Times New Roman"/>
              </a:rPr>
              <a:t> безпек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2357430"/>
            <a:ext cx="6286544" cy="3786214"/>
          </a:xfrm>
        </p:spPr>
        <p:txBody>
          <a:bodyPr/>
          <a:lstStyle/>
          <a:p>
            <a:pPr marL="267335">
              <a:spcBef>
                <a:spcPts val="0"/>
              </a:spcBef>
              <a:buNone/>
            </a:pPr>
            <a:r>
              <a:rPr lang="uk-UA" sz="1600" spc="20" dirty="0" smtClean="0">
                <a:latin typeface="Times New Roman"/>
                <a:cs typeface="Times New Roman"/>
              </a:rPr>
              <a:t>При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плануванні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дій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слі</a:t>
            </a:r>
            <a:r>
              <a:rPr lang="uk-UA" sz="1600" spc="15" dirty="0" smtClean="0">
                <a:latin typeface="Times New Roman"/>
                <a:cs typeface="Times New Roman"/>
              </a:rPr>
              <a:t>д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враховувати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порядок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створення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КСЗІ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аналіз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05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о</a:t>
            </a:r>
            <a:r>
              <a:rPr lang="uk-UA" sz="1600" i="1" spc="10" dirty="0" smtClean="0">
                <a:latin typeface="Times New Roman"/>
                <a:cs typeface="Times New Roman"/>
              </a:rPr>
              <a:t>б</a:t>
            </a:r>
            <a:r>
              <a:rPr lang="uk-UA" sz="1600" i="1" dirty="0" smtClean="0">
                <a:latin typeface="Times New Roman"/>
                <a:cs typeface="Times New Roman"/>
              </a:rPr>
              <a:t>'</a:t>
            </a:r>
            <a:r>
              <a:rPr lang="uk-UA" sz="1600" i="1" spc="20" dirty="0" smtClean="0">
                <a:latin typeface="Times New Roman"/>
                <a:cs typeface="Times New Roman"/>
              </a:rPr>
              <a:t>єкта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05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захисту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10" dirty="0" smtClean="0">
                <a:latin typeface="Times New Roman"/>
                <a:cs typeface="Times New Roman"/>
              </a:rPr>
              <a:t> </a:t>
            </a:r>
            <a:r>
              <a:rPr lang="uk-UA" sz="1600" i="1" spc="10" dirty="0" smtClean="0">
                <a:latin typeface="Times New Roman"/>
                <a:cs typeface="Times New Roman"/>
              </a:rPr>
              <a:t>і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05" dirty="0" smtClean="0">
                <a:latin typeface="Times New Roman"/>
                <a:cs typeface="Times New Roman"/>
              </a:rPr>
              <a:t> </a:t>
            </a:r>
            <a:r>
              <a:rPr lang="uk-UA" sz="1600" i="1" spc="20" dirty="0" smtClean="0">
                <a:latin typeface="Times New Roman"/>
                <a:cs typeface="Times New Roman"/>
              </a:rPr>
              <a:t>можливих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1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загроз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оцінка</a:t>
            </a:r>
            <a:r>
              <a:rPr lang="uk-UA" sz="1600" i="1" spc="35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ризиків</a:t>
            </a:r>
            <a:r>
              <a:rPr lang="uk-UA" sz="1600" spc="10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вироблення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заходів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5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захист</a:t>
            </a:r>
            <a:r>
              <a:rPr lang="uk-UA" sz="1600" i="1" spc="10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i="1" spc="20" dirty="0" smtClean="0">
                <a:latin typeface="Times New Roman"/>
                <a:cs typeface="Times New Roman"/>
              </a:rPr>
              <a:t>формулювання</a:t>
            </a:r>
            <a:r>
              <a:rPr lang="uk-UA" sz="1600" i="1" spc="5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або</a:t>
            </a:r>
            <a:r>
              <a:rPr lang="uk-UA" sz="1600" i="1" spc="1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коригування</a:t>
            </a:r>
            <a:r>
              <a:rPr lang="uk-UA" sz="1600" i="1" spc="5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політики</a:t>
            </a:r>
            <a:r>
              <a:rPr lang="uk-UA" sz="1600" i="1" spc="10" dirty="0" smtClean="0">
                <a:latin typeface="Times New Roman"/>
                <a:cs typeface="Times New Roman"/>
              </a:rPr>
              <a:t> безпе</a:t>
            </a:r>
            <a:r>
              <a:rPr lang="uk-UA" sz="1600" i="1" spc="15" dirty="0" smtClean="0">
                <a:latin typeface="Times New Roman"/>
                <a:cs typeface="Times New Roman"/>
              </a:rPr>
              <a:t>ки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розробка</a:t>
            </a:r>
            <a:r>
              <a:rPr lang="uk-UA" sz="1600" i="1" spc="3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плану</a:t>
            </a:r>
            <a:r>
              <a:rPr lang="uk-UA" sz="1600" i="1" spc="3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захисту</a:t>
            </a:r>
            <a:r>
              <a:rPr lang="uk-UA" sz="1600" spc="10" dirty="0" smtClean="0">
                <a:latin typeface="Times New Roman"/>
                <a:cs typeface="Times New Roman"/>
              </a:rPr>
              <a:t>.</a:t>
            </a: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  <a:p>
            <a:pPr marL="267335" marR="5080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Основні </a:t>
            </a:r>
            <a:r>
              <a:rPr lang="uk-UA" sz="1600" b="1" spc="20" dirty="0" smtClean="0">
                <a:latin typeface="Times New Roman"/>
                <a:cs typeface="Times New Roman"/>
              </a:rPr>
              <a:t>принципи керування доступом</a:t>
            </a:r>
            <a:r>
              <a:rPr lang="uk-UA" sz="1600" spc="20" dirty="0" smtClean="0">
                <a:latin typeface="Times New Roman"/>
                <a:cs typeface="Times New Roman"/>
              </a:rPr>
              <a:t>:</a:t>
            </a:r>
          </a:p>
          <a:p>
            <a:pPr marL="203200" marR="5715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безперервний захист;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наявність атрибутів доступу </a:t>
            </a:r>
          </a:p>
          <a:p>
            <a:pPr marL="20320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	(унікальний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ідентифікатор,</a:t>
            </a:r>
            <a:r>
              <a:rPr lang="uk-UA" sz="1600" spc="20" dirty="0" smtClean="0">
                <a:latin typeface="Times New Roman"/>
                <a:cs typeface="Times New Roman"/>
              </a:rPr>
              <a:t> що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визначає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його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права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доступу);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довірче і адміністративне керування доступом;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забезпечення персональної відповідальності.</a:t>
            </a: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215238" cy="4425958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uk-UA" sz="1600" b="1" dirty="0" smtClean="0"/>
          </a:p>
          <a:p>
            <a:pPr>
              <a:lnSpc>
                <a:spcPct val="80000"/>
              </a:lnSpc>
              <a:buNone/>
            </a:pPr>
            <a:endParaRPr lang="uk-UA" sz="1600" b="1" dirty="0" smtClean="0"/>
          </a:p>
        </p:txBody>
      </p:sp>
      <p:sp>
        <p:nvSpPr>
          <p:cNvPr id="3" name="object 4"/>
          <p:cNvSpPr/>
          <p:nvPr/>
        </p:nvSpPr>
        <p:spPr>
          <a:xfrm>
            <a:off x="1071538" y="1643050"/>
            <a:ext cx="6858048" cy="521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285852" y="6286520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+mn-lt"/>
              </a:rPr>
              <a:t>Загрози та їх прояви</a:t>
            </a:r>
            <a:endParaRPr lang="ru-RU" sz="16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572528" cy="5000636"/>
          </a:xfrm>
        </p:spPr>
        <p:txBody>
          <a:bodyPr/>
          <a:lstStyle/>
          <a:p>
            <a:pPr marL="12700" marR="5080" indent="254635" algn="just">
              <a:spcBef>
                <a:spcPts val="0"/>
              </a:spcBef>
              <a:buNone/>
            </a:pPr>
            <a:endParaRPr lang="uk-UA" sz="1600" b="1" spc="2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</a:pPr>
            <a:endParaRPr lang="uk-UA" sz="1600" b="1" spc="2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КЗЗ (мають експертний висновок про відповідність до вимог ТЗІ): </a:t>
            </a: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АС класу «1»: Лоза-1, Гриф </a:t>
            </a:r>
            <a:r>
              <a:rPr lang="en-US" sz="1600" spc="20" dirty="0" smtClean="0">
                <a:latin typeface="Times New Roman"/>
                <a:cs typeface="Times New Roman"/>
              </a:rPr>
              <a:t>v4</a:t>
            </a:r>
            <a:r>
              <a:rPr lang="uk-UA" sz="1600" spc="20" dirty="0" smtClean="0">
                <a:latin typeface="Times New Roman"/>
                <a:cs typeface="Times New Roman"/>
              </a:rPr>
              <a:t>;</a:t>
            </a: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АС класу «2»: Гриф</a:t>
            </a:r>
            <a:r>
              <a:rPr lang="en-US" sz="1600" spc="20" dirty="0" smtClean="0">
                <a:latin typeface="Times New Roman"/>
                <a:cs typeface="Times New Roman"/>
              </a:rPr>
              <a:t> v4</a:t>
            </a:r>
            <a:r>
              <a:rPr lang="uk-UA" sz="1600" spc="20" dirty="0" smtClean="0">
                <a:latin typeface="Times New Roman"/>
                <a:cs typeface="Times New Roman"/>
              </a:rPr>
              <a:t>, Гриф-Мережа;</a:t>
            </a: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АС класу «3»: Гриф</a:t>
            </a:r>
            <a:r>
              <a:rPr lang="en-US" sz="1600" spc="20" dirty="0" smtClean="0">
                <a:latin typeface="Times New Roman"/>
                <a:cs typeface="Times New Roman"/>
              </a:rPr>
              <a:t> v4</a:t>
            </a:r>
            <a:r>
              <a:rPr lang="uk-UA" sz="1600" spc="20" dirty="0" smtClean="0">
                <a:latin typeface="Times New Roman"/>
                <a:cs typeface="Times New Roman"/>
              </a:rPr>
              <a:t>,</a:t>
            </a:r>
            <a:endParaRPr lang="en-US" sz="1600" spc="20" dirty="0" smtClean="0">
              <a:latin typeface="Times New Roman"/>
              <a:cs typeface="Times New Roman"/>
            </a:endParaRP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ESET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McAfee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Symantec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Check Point </a:t>
            </a:r>
            <a:r>
              <a:rPr lang="uk-UA" sz="1600" spc="20" dirty="0" smtClean="0">
                <a:latin typeface="Times New Roman"/>
                <a:cs typeface="Times New Roman"/>
              </a:rPr>
              <a:t>(</a:t>
            </a:r>
            <a:r>
              <a:rPr lang="en-US" sz="1600" spc="20" dirty="0" smtClean="0">
                <a:latin typeface="Times New Roman"/>
                <a:cs typeface="Times New Roman"/>
              </a:rPr>
              <a:t>Endpoint Protection</a:t>
            </a:r>
            <a:r>
              <a:rPr lang="uk-UA" sz="1600" spc="20" dirty="0" smtClean="0">
                <a:latin typeface="Times New Roman"/>
                <a:cs typeface="Times New Roman"/>
              </a:rPr>
              <a:t>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ESET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Cisco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err="1" smtClean="0">
                <a:latin typeface="Times New Roman"/>
                <a:cs typeface="Times New Roman"/>
              </a:rPr>
              <a:t>Fortinet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err="1" smtClean="0">
                <a:latin typeface="Times New Roman"/>
                <a:cs typeface="Times New Roman"/>
              </a:rPr>
              <a:t>FossDoc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(</a:t>
            </a:r>
            <a:r>
              <a:rPr lang="uk-UA" sz="1600" spc="20" dirty="0" err="1" smtClean="0">
                <a:latin typeface="Times New Roman"/>
                <a:cs typeface="Times New Roman"/>
              </a:rPr>
              <a:t>ел</a:t>
            </a:r>
            <a:r>
              <a:rPr lang="uk-UA" sz="1600" spc="20" dirty="0" smtClean="0">
                <a:latin typeface="Times New Roman"/>
                <a:cs typeface="Times New Roman"/>
              </a:rPr>
              <a:t>. пошта/</a:t>
            </a:r>
            <a:r>
              <a:rPr lang="en-US" sz="1600" spc="20" dirty="0" smtClean="0">
                <a:latin typeface="Times New Roman"/>
                <a:cs typeface="Times New Roman"/>
              </a:rPr>
              <a:t>web</a:t>
            </a:r>
            <a:r>
              <a:rPr lang="uk-UA" sz="1600" spc="20" dirty="0" smtClean="0">
                <a:latin typeface="Times New Roman"/>
                <a:cs typeface="Times New Roman"/>
              </a:rPr>
              <a:t>), 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err="1" smtClean="0">
                <a:latin typeface="Times New Roman"/>
                <a:cs typeface="Times New Roman"/>
              </a:rPr>
              <a:t>iDoc</a:t>
            </a:r>
            <a:r>
              <a:rPr lang="uk-UA" sz="1600" spc="20" dirty="0" smtClean="0">
                <a:latin typeface="Times New Roman"/>
                <a:cs typeface="Times New Roman"/>
              </a:rPr>
              <a:t>, АСКОД, </a:t>
            </a:r>
            <a:r>
              <a:rPr lang="en-US" sz="1600" spc="20" dirty="0" err="1" smtClean="0">
                <a:latin typeface="Times New Roman"/>
                <a:cs typeface="Times New Roman"/>
              </a:rPr>
              <a:t>CleverForms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err="1" smtClean="0">
                <a:latin typeface="Times New Roman"/>
                <a:cs typeface="Times New Roman"/>
              </a:rPr>
              <a:t>Megapolis.DocNet</a:t>
            </a:r>
            <a:r>
              <a:rPr lang="uk-UA" sz="1600" spc="20" dirty="0" smtClean="0">
                <a:latin typeface="Times New Roman"/>
                <a:cs typeface="Times New Roman"/>
              </a:rPr>
              <a:t>, ДОК ПРОФ ВЕБ, </a:t>
            </a:r>
            <a:r>
              <a:rPr lang="en-US" sz="1600" spc="20" dirty="0" err="1" smtClean="0">
                <a:latin typeface="Times New Roman"/>
                <a:cs typeface="Times New Roman"/>
              </a:rPr>
              <a:t>FossDoc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e-</a:t>
            </a:r>
            <a:r>
              <a:rPr lang="en-US" sz="1600" spc="20" dirty="0" err="1" smtClean="0">
                <a:latin typeface="Times New Roman"/>
                <a:cs typeface="Times New Roman"/>
              </a:rPr>
              <a:t>Docs.Platform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(</a:t>
            </a:r>
            <a:r>
              <a:rPr lang="uk-UA" sz="1600" spc="20" dirty="0" err="1" smtClean="0">
                <a:latin typeface="Times New Roman"/>
                <a:cs typeface="Times New Roman"/>
              </a:rPr>
              <a:t>ел</a:t>
            </a:r>
            <a:r>
              <a:rPr lang="uk-UA" sz="1600" spc="20" dirty="0" smtClean="0">
                <a:latin typeface="Times New Roman"/>
                <a:cs typeface="Times New Roman"/>
              </a:rPr>
              <a:t>. документообіг),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Symantec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GTB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err="1" smtClean="0">
                <a:latin typeface="Times New Roman"/>
                <a:cs typeface="Times New Roman"/>
              </a:rPr>
              <a:t>Safetica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(</a:t>
            </a:r>
            <a:r>
              <a:rPr lang="en-US" sz="1600" spc="20" dirty="0" smtClean="0">
                <a:latin typeface="Times New Roman"/>
                <a:cs typeface="Times New Roman"/>
              </a:rPr>
              <a:t>DLP</a:t>
            </a:r>
            <a:r>
              <a:rPr lang="uk-UA" sz="1600" spc="20" dirty="0" smtClean="0">
                <a:latin typeface="Times New Roman"/>
                <a:cs typeface="Times New Roman"/>
              </a:rPr>
              <a:t>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Microsoft SQL Server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Oracle</a:t>
            </a:r>
            <a:r>
              <a:rPr lang="uk-UA" sz="1600" spc="20" dirty="0" smtClean="0">
                <a:latin typeface="Times New Roman"/>
                <a:cs typeface="Times New Roman"/>
              </a:rPr>
              <a:t> (БД),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Cisco </a:t>
            </a:r>
            <a:r>
              <a:rPr lang="en-US" sz="1600" spc="20" dirty="0" err="1" smtClean="0">
                <a:latin typeface="Times New Roman"/>
                <a:cs typeface="Times New Roman"/>
              </a:rPr>
              <a:t>Webex</a:t>
            </a:r>
            <a:r>
              <a:rPr lang="uk-UA" sz="1600" spc="20" dirty="0" smtClean="0">
                <a:latin typeface="Times New Roman"/>
                <a:cs typeface="Times New Roman"/>
              </a:rPr>
              <a:t> (</a:t>
            </a:r>
            <a:r>
              <a:rPr lang="uk-UA" sz="1600" spc="20" dirty="0" err="1" smtClean="0">
                <a:latin typeface="Times New Roman"/>
                <a:cs typeface="Times New Roman"/>
              </a:rPr>
              <a:t>відеоконференції</a:t>
            </a:r>
            <a:r>
              <a:rPr lang="uk-UA" sz="1600" spc="20" dirty="0" smtClean="0">
                <a:latin typeface="Times New Roman"/>
                <a:cs typeface="Times New Roman"/>
              </a:rPr>
              <a:t>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Cisco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err="1" smtClean="0">
                <a:latin typeface="Times New Roman"/>
                <a:cs typeface="Times New Roman"/>
              </a:rPr>
              <a:t>Huawei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smtClean="0">
                <a:latin typeface="Times New Roman"/>
                <a:cs typeface="Times New Roman"/>
              </a:rPr>
              <a:t>Hewlett Packard</a:t>
            </a:r>
            <a:r>
              <a:rPr lang="uk-UA" sz="1600" spc="20" dirty="0" smtClean="0">
                <a:latin typeface="Times New Roman"/>
                <a:cs typeface="Times New Roman"/>
              </a:rPr>
              <a:t>, </a:t>
            </a:r>
            <a:r>
              <a:rPr lang="en-US" sz="1600" spc="20" dirty="0" err="1" smtClean="0">
                <a:latin typeface="Times New Roman"/>
                <a:cs typeface="Times New Roman"/>
              </a:rPr>
              <a:t>Fortinet</a:t>
            </a:r>
            <a:r>
              <a:rPr lang="en-US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(мережевий захист),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err="1" smtClean="0">
                <a:latin typeface="Times New Roman"/>
                <a:cs typeface="Times New Roman"/>
              </a:rPr>
              <a:t>Fortinet</a:t>
            </a:r>
            <a:r>
              <a:rPr lang="uk-UA" sz="1600" spc="20" dirty="0" smtClean="0">
                <a:latin typeface="Times New Roman"/>
                <a:cs typeface="Times New Roman"/>
              </a:rPr>
              <a:t> (</a:t>
            </a:r>
            <a:r>
              <a:rPr lang="en-US" sz="1600" spc="20" dirty="0" err="1" smtClean="0">
                <a:latin typeface="Times New Roman"/>
                <a:cs typeface="Times New Roman"/>
              </a:rPr>
              <a:t>WiFi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20" dirty="0" smtClean="0">
                <a:latin typeface="Times New Roman"/>
                <a:cs typeface="Times New Roman"/>
              </a:rPr>
              <a:t>Protection</a:t>
            </a:r>
            <a:r>
              <a:rPr lang="uk-UA" sz="1600" spc="20" dirty="0" smtClean="0">
                <a:latin typeface="Times New Roman"/>
                <a:cs typeface="Times New Roman"/>
              </a:rPr>
              <a:t>),</a:t>
            </a:r>
          </a:p>
          <a:p>
            <a:pPr marL="203200" marR="5080" indent="-190500">
              <a:spcBef>
                <a:spcPts val="0"/>
              </a:spcBef>
              <a:buNone/>
              <a:tabLst>
                <a:tab pos="203835" algn="l"/>
              </a:tabLst>
            </a:pPr>
            <a:r>
              <a:rPr lang="en-US" sz="1600" spc="20" dirty="0" smtClean="0">
                <a:latin typeface="Times New Roman"/>
                <a:cs typeface="Times New Roman"/>
              </a:rPr>
              <a:t>Check Point </a:t>
            </a:r>
            <a:r>
              <a:rPr lang="uk-UA" sz="1600" spc="20" dirty="0" smtClean="0">
                <a:latin typeface="Times New Roman"/>
                <a:cs typeface="Times New Roman"/>
              </a:rPr>
              <a:t>(</a:t>
            </a:r>
            <a:r>
              <a:rPr lang="en-US" sz="1600" spc="20" dirty="0" err="1" smtClean="0">
                <a:latin typeface="Times New Roman"/>
                <a:cs typeface="Times New Roman"/>
              </a:rPr>
              <a:t>DDoS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en-US" sz="1600" spc="20" dirty="0" smtClean="0">
                <a:latin typeface="Times New Roman"/>
                <a:cs typeface="Times New Roman"/>
              </a:rPr>
              <a:t>Protection</a:t>
            </a:r>
            <a:r>
              <a:rPr lang="uk-UA" sz="1600" spc="20" dirty="0" smtClean="0">
                <a:latin typeface="Times New Roman"/>
                <a:cs typeface="Times New Roman"/>
              </a:rPr>
              <a:t>).</a:t>
            </a:r>
            <a:endParaRPr lang="en-US" sz="1600" spc="2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38" y="1857364"/>
            <a:ext cx="7000924" cy="5000636"/>
          </a:xfrm>
        </p:spPr>
        <p:txBody>
          <a:bodyPr/>
          <a:lstStyle/>
          <a:p>
            <a:pPr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Технічні заходи безпеки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Планування та сегментація мережі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VLAN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DMZ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сервера, брандмауери, бездротові точки, мобільні пристрої).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Зміна даних за замовченням (пароль,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логін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SSID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Вимкнення трансляцію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SSID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Вимкнення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UPnP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Вимкнення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ping-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сканування.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Керування віддаленим доступом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Remote Desktop/Assistance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Вимкнення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автовідтворення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Фільтрація незвичайних запитів.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Блокування зовнішніх запитів (Білі/чорні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писки):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MAC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протоколи,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для введення,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ключові слова.</a:t>
            </a:r>
            <a:endParaRPr lang="uk-UA" sz="1600" spc="15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928802"/>
            <a:ext cx="6858048" cy="4714908"/>
          </a:xfrm>
        </p:spPr>
        <p:txBody>
          <a:bodyPr/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Перевірка значень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валідація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Обов’язковість введення,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Маска,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Діапазон значень,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Розмір,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Формат,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Контрольна цифра,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Затвердження іншою особою,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Ліміт на кількість змін.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IP-адреси визначати статично (без DHCP).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Фільтрація електронної пошти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(ESA)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Шифрування: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даних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EFS,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BitLocker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BitLocker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TO GO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трафіку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SSL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TSL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WPA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SSH,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IoT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ключів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(KHMAC)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паролів 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SHA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256/384/512).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28" y="1785926"/>
            <a:ext cx="6858048" cy="4714908"/>
          </a:xfrm>
        </p:spPr>
        <p:txBody>
          <a:bodyPr/>
          <a:lstStyle/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VPN (IKE, IPSec)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Проксі-сервер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Закриття: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Портів,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Служб,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Облікових записів,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Інтерфейсів,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Доступу до каталогів/файлів.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Контроль доступу: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Принцип найменших привілеїв,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Зменшення кількості привілейованих облікових записів.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Криптографічна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аутентифікація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Політика паролів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BIOS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ПК, мережеві):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Вимоги до складності,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Передавання,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Зберігання,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Термін дії.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571612"/>
            <a:ext cx="6858048" cy="5286388"/>
          </a:xfrm>
        </p:spPr>
        <p:txBody>
          <a:bodyPr/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Багатофакторна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аутентифікація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Використання «Солі».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Хешування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(SHA 256)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Цифрові підписи/сертифікати (алгоритми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DSA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RSA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ECDSA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Antihammer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/Anti brute force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механізми.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Тайм-аут очікування та блокування, початок роботи з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логування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Обмежити час доступу до: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ПК,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Даних,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Мережі,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Інтернету.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Екран конфіденційності.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Функції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веб-браузерів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(Tor)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Перегляд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InPrivate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Блокування спливаючих вікон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pop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pop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Видалення історії,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SmartScreen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(список завідомо шкідливих сайтів/файлів),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Фільтрація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ActiveX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(підтвердження для кожного сайту).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643050"/>
            <a:ext cx="6858048" cy="5000660"/>
          </a:xfrm>
        </p:spPr>
        <p:txBody>
          <a:bodyPr/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Налаштування на мобільних пристроях: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Графічний пароль,</a:t>
            </a:r>
          </a:p>
          <a:p>
            <a:pPr lvl="1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Біомертична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аутентифікація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Блокування коли виходить за визначені межі,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Політика підключення до мобільних точок доступу,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Видалити / вимкнути режим налагодження,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Моніторинг ресурсів:</a:t>
            </a: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Батарея,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Використання пам'яті,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Мережевий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трафік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Послуги (служби).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Виявляти підозрілі програми, які вимагають прав,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Процедури відкликання (функція для мобільних додатків: віддалене відкликання).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Локатор – ПЗ для знаходження пристрою.</a:t>
            </a:r>
          </a:p>
          <a:p>
            <a:pPr lvl="2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Apple Find Me,</a:t>
            </a:r>
          </a:p>
          <a:p>
            <a:pPr lvl="2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Android Device Manager.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714488"/>
            <a:ext cx="6858048" cy="4929222"/>
          </a:xfrm>
        </p:spPr>
        <p:txBody>
          <a:bodyPr/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Відключення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Bluetooth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Облік (журнали):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Отримання / припинення доступу,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Час,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Невдалі спроби (легування, доступу, зміни, видалення).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Моніторинг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IDS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HIDS,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SIEM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апаратні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живлення, стан).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Оновлення.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Системне резервування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RAID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інше обладнання).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Розподіл навантаження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RAID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інше обладнання).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Резервне копіювання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Mobil Device Management (MDM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Частота (повне, часткове),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Перевірка (цілісність),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Зберігання (сховище, політики, шифрування),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Безпека (паролі).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Правильна утилізація АЗ та знищення даних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Розмагничування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низкорівневе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форматування).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Використання хмарних рішень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SaaS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IaaS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ITaaS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SECaaS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928802"/>
            <a:ext cx="6858048" cy="4714908"/>
          </a:xfrm>
        </p:spPr>
        <p:txBody>
          <a:bodyPr/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Фізична безпека: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Огородження.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Ворота.</a:t>
            </a: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Вікна (решітки).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Тамбур-шлюзи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(mantraps)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Замки (ригельні, електронні, картка,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PIN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біометрія):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ворота,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двері,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Тросові замки на обладнання.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КПП (пост, приміщення).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Перешкоди на в’їзді (їжаки, тех. засоби для затримання авто).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Перепустки та журнали доступу.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Магнітна смуга,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Штрих-код,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Біометрія.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Служба охорони.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0166" y="1928802"/>
            <a:ext cx="6858048" cy="4714908"/>
          </a:xfrm>
        </p:spPr>
        <p:txBody>
          <a:bodyPr/>
          <a:lstStyle/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Сигналізація: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проникнення (територію, приміщення),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Пожежна,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винос обладнання.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Відеоспостереження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та запис (виявлення руху).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RFID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GPS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-мітки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для відстеження та блокування: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Обладнання,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Перепустки,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Робочий одяг.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Доступ до зон з обмеженим доступом: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Серверні,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Там де циркулює найбільш критична інформація.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Короба з комунікаціями.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Шафи для мережного обладнання.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Захисні гвинти для фіксації обладнання.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03200" marR="508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spc="15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785926"/>
            <a:ext cx="8358246" cy="1444626"/>
          </a:xfrm>
        </p:spPr>
        <p:txBody>
          <a:bodyPr/>
          <a:lstStyle/>
          <a:p>
            <a:r>
              <a:rPr lang="uk-UA" sz="4000" dirty="0" smtClean="0">
                <a:solidFill>
                  <a:schemeClr val="bg2"/>
                </a:solidFill>
              </a:rPr>
              <a:t>Тема </a:t>
            </a:r>
            <a:r>
              <a:rPr lang="en-US" sz="4000" dirty="0" smtClean="0">
                <a:solidFill>
                  <a:schemeClr val="bg2"/>
                </a:solidFill>
              </a:rPr>
              <a:t>6</a:t>
            </a:r>
            <a:r>
              <a:rPr lang="uk-UA" sz="4000" dirty="0" smtClean="0">
                <a:solidFill>
                  <a:schemeClr val="bg2"/>
                </a:solidFill>
              </a:rPr>
              <a:t>. Технічні канали витоку інформації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214686"/>
            <a:ext cx="8429684" cy="2857520"/>
          </a:xfrm>
        </p:spPr>
        <p:txBody>
          <a:bodyPr numCol="1"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Питання:</a:t>
            </a:r>
          </a:p>
          <a:p>
            <a:pPr>
              <a:lnSpc>
                <a:spcPct val="80000"/>
              </a:lnSpc>
              <a:buNone/>
            </a:pPr>
            <a:endParaRPr lang="en-US" altLang="ko-KR" sz="16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Технічні канали витоку інформації.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Причини створення акустичних каналів витоку інформації.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Канали витоку акустичної інформації з об’єктів інформаційної діяльності (ОІД).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Класифікація технічних каналів витоку акустичної інформації. 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Технічні засоби обробки інформації (ТЗОІ).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Контрольована зона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Небезпечна зона.</a:t>
            </a:r>
          </a:p>
          <a:p>
            <a:pPr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Апаратні закладні пристрої.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928802"/>
            <a:ext cx="7572428" cy="4425958"/>
          </a:xfrm>
        </p:spPr>
        <p:txBody>
          <a:bodyPr numCol="2"/>
          <a:lstStyle/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			Конфіденційність</a:t>
            </a:r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	Інформація:</a:t>
            </a:r>
          </a:p>
          <a:p>
            <a:r>
              <a:rPr lang="uk-UA" sz="1600" dirty="0" smtClean="0"/>
              <a:t>Відкрита.</a:t>
            </a:r>
          </a:p>
          <a:p>
            <a:r>
              <a:rPr lang="uk-UA" sz="1600" dirty="0" smtClean="0"/>
              <a:t>З обмеженим доступом:</a:t>
            </a:r>
          </a:p>
          <a:p>
            <a:pPr indent="104775">
              <a:buFontTx/>
              <a:buChar char="-"/>
            </a:pPr>
            <a:r>
              <a:rPr lang="uk-UA" sz="1600" dirty="0" smtClean="0"/>
              <a:t>Конфіденційна, </a:t>
            </a:r>
          </a:p>
          <a:p>
            <a:pPr lvl="0" indent="104775">
              <a:buFontTx/>
              <a:buChar char="-"/>
            </a:pPr>
            <a:r>
              <a:rPr lang="uk-UA" sz="1600" dirty="0" smtClean="0"/>
              <a:t>Таємна,</a:t>
            </a:r>
          </a:p>
          <a:p>
            <a:pPr lvl="0" indent="104775">
              <a:buFontTx/>
              <a:buChar char="-"/>
            </a:pPr>
            <a:r>
              <a:rPr lang="uk-UA" sz="1600" dirty="0" smtClean="0"/>
              <a:t>Службова.</a:t>
            </a:r>
          </a:p>
          <a:p>
            <a:pPr indent="104775">
              <a:buNone/>
            </a:pPr>
            <a:endParaRPr lang="uk-UA" sz="1600" dirty="0" smtClean="0"/>
          </a:p>
          <a:p>
            <a:pPr>
              <a:lnSpc>
                <a:spcPct val="80000"/>
              </a:lnSpc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Типи конфіденційної інформації:</a:t>
            </a:r>
            <a:endParaRPr lang="ru-RU" sz="1600" b="1" dirty="0" smtClean="0"/>
          </a:p>
          <a:p>
            <a:pPr lvl="0"/>
            <a:r>
              <a:rPr lang="uk-UA" sz="1600" dirty="0" smtClean="0"/>
              <a:t>Персональна.</a:t>
            </a:r>
            <a:endParaRPr lang="ru-RU" sz="1600" dirty="0" smtClean="0"/>
          </a:p>
          <a:p>
            <a:pPr lvl="0"/>
            <a:r>
              <a:rPr lang="uk-UA" sz="1600" dirty="0" smtClean="0"/>
              <a:t>Комерційна.</a:t>
            </a:r>
            <a:endParaRPr lang="ru-RU" sz="1600" dirty="0" smtClean="0"/>
          </a:p>
          <a:p>
            <a:pPr lvl="0"/>
            <a:r>
              <a:rPr lang="uk-UA" sz="1600" dirty="0" smtClean="0"/>
              <a:t>Судово-слідча.</a:t>
            </a:r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r>
              <a:rPr lang="uk-UA" sz="1600" b="1" dirty="0" smtClean="0"/>
              <a:t>Типи персональних даних</a:t>
            </a:r>
            <a:r>
              <a:rPr lang="uk-UA" sz="1600" dirty="0" smtClean="0"/>
              <a:t> </a:t>
            </a:r>
          </a:p>
          <a:p>
            <a:pPr>
              <a:buNone/>
            </a:pPr>
            <a:r>
              <a:rPr lang="uk-UA" sz="1600" b="1" dirty="0" smtClean="0"/>
              <a:t>(</a:t>
            </a:r>
            <a:r>
              <a:rPr lang="uk-UA" sz="1600" b="1" dirty="0" err="1" smtClean="0"/>
              <a:t>Personally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Identifiable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Information</a:t>
            </a:r>
            <a:r>
              <a:rPr lang="uk-UA" sz="1600" b="1" dirty="0" smtClean="0"/>
              <a:t>, PII):</a:t>
            </a:r>
            <a:endParaRPr lang="ru-RU" sz="1600" b="1" dirty="0" smtClean="0"/>
          </a:p>
          <a:p>
            <a:pPr lvl="0"/>
            <a:r>
              <a:rPr lang="uk-UA" sz="1600" dirty="0" smtClean="0"/>
              <a:t>Ідентифікаційні.</a:t>
            </a:r>
            <a:endParaRPr lang="ru-RU" sz="1600" dirty="0" smtClean="0"/>
          </a:p>
          <a:p>
            <a:pPr lvl="0"/>
            <a:r>
              <a:rPr lang="uk-UA" sz="1600" dirty="0" smtClean="0"/>
              <a:t>Медичні.</a:t>
            </a:r>
            <a:endParaRPr lang="ru-RU" sz="1600" dirty="0" smtClean="0"/>
          </a:p>
          <a:p>
            <a:r>
              <a:rPr lang="uk-UA" sz="1600" dirty="0" smtClean="0"/>
              <a:t>Фінансові. </a:t>
            </a:r>
          </a:p>
          <a:p>
            <a:r>
              <a:rPr lang="uk-UA" sz="1600" dirty="0" smtClean="0"/>
              <a:t>Інші конфіденційні.</a:t>
            </a:r>
            <a:endParaRPr lang="ru-RU" sz="1600" dirty="0" smtClean="0"/>
          </a:p>
          <a:p>
            <a:pPr>
              <a:buNone/>
            </a:pPr>
            <a:endParaRPr lang="uk-UA" sz="1600" b="1" dirty="0" smtClean="0"/>
          </a:p>
          <a:p>
            <a:pPr>
              <a:buNone/>
            </a:pP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2500306"/>
            <a:ext cx="6286544" cy="4143404"/>
          </a:xfrm>
        </p:spPr>
        <p:txBody>
          <a:bodyPr/>
          <a:lstStyle/>
          <a:p>
            <a:pPr marL="12700" marR="6350" indent="254635" algn="just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Витік</a:t>
            </a:r>
            <a:r>
              <a:rPr lang="uk-UA" sz="1600" b="1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безконтрольний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вихід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конфіденційної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межі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орг</a:t>
            </a:r>
            <a:r>
              <a:rPr lang="uk-UA" sz="1600" spc="10" dirty="0" smtClean="0">
                <a:latin typeface="Times New Roman"/>
                <a:cs typeface="Times New Roman"/>
              </a:rPr>
              <a:t>анізації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20" dirty="0" smtClean="0">
                <a:latin typeface="Times New Roman"/>
                <a:cs typeface="Times New Roman"/>
              </a:rPr>
              <a:t>б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кол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с</a:t>
            </a:r>
            <a:r>
              <a:rPr lang="uk-UA" sz="1600" spc="15" dirty="0" smtClean="0">
                <a:latin typeface="Times New Roman"/>
                <a:cs typeface="Times New Roman"/>
              </a:rPr>
              <a:t>іб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як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20" dirty="0" smtClean="0">
                <a:latin typeface="Times New Roman"/>
                <a:cs typeface="Times New Roman"/>
              </a:rPr>
              <a:t>м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вона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довірен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Утво</a:t>
            </a:r>
            <a:r>
              <a:rPr lang="uk-UA" sz="1600" spc="15" dirty="0" smtClean="0">
                <a:latin typeface="Times New Roman"/>
                <a:cs typeface="Times New Roman"/>
              </a:rPr>
              <a:t>рюється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рахунок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неконтрольованих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фізичних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полі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акустичних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світлових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електр</a:t>
            </a:r>
            <a:r>
              <a:rPr lang="uk-UA" sz="1600" spc="15" dirty="0" smtClean="0">
                <a:latin typeface="Times New Roman"/>
                <a:cs typeface="Times New Roman"/>
              </a:rPr>
              <a:t>омагнітних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радіаційних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15" dirty="0" smtClean="0">
                <a:latin typeface="Times New Roman"/>
                <a:cs typeface="Times New Roman"/>
              </a:rPr>
              <a:t>теплових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</a:t>
            </a:r>
            <a:r>
              <a:rPr lang="uk-UA" sz="1600" spc="10" dirty="0" smtClean="0">
                <a:latin typeface="Times New Roman"/>
                <a:cs typeface="Times New Roman"/>
              </a:rPr>
              <a:t>.)</a:t>
            </a:r>
          </a:p>
          <a:p>
            <a:pPr marL="12700" marR="6350" indent="254635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Техн</a:t>
            </a:r>
            <a:r>
              <a:rPr lang="uk-UA" sz="1600" b="1" spc="15" dirty="0" smtClean="0">
                <a:latin typeface="Times New Roman"/>
                <a:cs typeface="Times New Roman"/>
              </a:rPr>
              <a:t>і</a:t>
            </a:r>
            <a:r>
              <a:rPr lang="uk-UA" sz="1600" b="1" spc="20" dirty="0" smtClean="0">
                <a:latin typeface="Times New Roman"/>
                <a:cs typeface="Times New Roman"/>
              </a:rPr>
              <a:t>чний</a:t>
            </a:r>
            <a:r>
              <a:rPr lang="uk-UA" sz="1600" b="1" spc="4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канал</a:t>
            </a:r>
            <a:r>
              <a:rPr lang="uk-UA" sz="1600" b="1" spc="4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витоку</a:t>
            </a:r>
            <a:r>
              <a:rPr lang="uk-UA" sz="1600" b="1" spc="4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</a:t>
            </a:r>
            <a:r>
              <a:rPr lang="uk-UA" sz="1600" b="1" spc="20" dirty="0" smtClean="0">
                <a:latin typeface="Times New Roman"/>
                <a:cs typeface="Times New Roman"/>
              </a:rPr>
              <a:t>форма</a:t>
            </a:r>
            <a:r>
              <a:rPr lang="uk-UA" sz="1600" b="1" spc="15" dirty="0" smtClean="0">
                <a:latin typeface="Times New Roman"/>
                <a:cs typeface="Times New Roman"/>
              </a:rPr>
              <a:t>ц</a:t>
            </a:r>
            <a:r>
              <a:rPr lang="uk-UA" sz="1600" b="1" spc="10" dirty="0" smtClean="0">
                <a:latin typeface="Times New Roman"/>
                <a:cs typeface="Times New Roman"/>
              </a:rPr>
              <a:t>ії</a:t>
            </a:r>
            <a:r>
              <a:rPr lang="uk-UA" sz="1600" b="1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фізичний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шлях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джерела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</a:t>
            </a:r>
            <a:r>
              <a:rPr lang="uk-UA" sz="1600" spc="10" dirty="0" smtClean="0">
                <a:latin typeface="Times New Roman"/>
                <a:cs typeface="Times New Roman"/>
              </a:rPr>
              <a:t>мації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spc="20" dirty="0" smtClean="0">
                <a:latin typeface="Times New Roman"/>
                <a:cs typeface="Times New Roman"/>
              </a:rPr>
              <a:t> порушник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 </a:t>
            </a:r>
            <a:r>
              <a:rPr lang="uk-UA" sz="1600" spc="20" dirty="0" smtClean="0">
                <a:latin typeface="Times New Roman"/>
                <a:cs typeface="Times New Roman"/>
              </a:rPr>
              <a:t>допомогою </a:t>
            </a:r>
            <a:r>
              <a:rPr lang="uk-UA" sz="1600" spc="10" dirty="0" smtClean="0">
                <a:latin typeface="Times New Roman"/>
                <a:cs typeface="Times New Roman"/>
              </a:rPr>
              <a:t>яког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20" dirty="0" smtClean="0">
                <a:latin typeface="Times New Roman"/>
                <a:cs typeface="Times New Roman"/>
              </a:rPr>
              <a:t> може</a:t>
            </a:r>
            <a:r>
              <a:rPr lang="uk-UA" sz="1600" spc="15" dirty="0" smtClean="0">
                <a:latin typeface="Times New Roman"/>
                <a:cs typeface="Times New Roman"/>
              </a:rPr>
              <a:t> бути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здійснений</a:t>
            </a:r>
            <a:r>
              <a:rPr lang="uk-UA" sz="1600" spc="20" dirty="0" smtClean="0">
                <a:latin typeface="Times New Roman"/>
                <a:cs typeface="Times New Roman"/>
              </a:rPr>
              <a:t> НС</a:t>
            </a:r>
            <a:r>
              <a:rPr lang="uk-UA" sz="1600" spc="25" dirty="0" smtClean="0">
                <a:latin typeface="Times New Roman"/>
                <a:cs typeface="Times New Roman"/>
              </a:rPr>
              <a:t>Д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відом</a:t>
            </a:r>
            <a:r>
              <a:rPr lang="uk-UA" sz="1600" spc="10" dirty="0" smtClean="0">
                <a:latin typeface="Times New Roman"/>
                <a:cs typeface="Times New Roman"/>
              </a:rPr>
              <a:t>осте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охороняються.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  <p:sp>
        <p:nvSpPr>
          <p:cNvPr id="3" name="object 5"/>
          <p:cNvSpPr/>
          <p:nvPr/>
        </p:nvSpPr>
        <p:spPr>
          <a:xfrm>
            <a:off x="1643042" y="4572008"/>
            <a:ext cx="6215106" cy="1643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/>
          <p:nvPr/>
        </p:nvSpPr>
        <p:spPr>
          <a:xfrm>
            <a:off x="0" y="2357430"/>
            <a:ext cx="9144000" cy="3786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60" y="1928802"/>
            <a:ext cx="5572164" cy="4786346"/>
          </a:xfrm>
        </p:spPr>
        <p:txBody>
          <a:bodyPr/>
          <a:lstStyle/>
          <a:p>
            <a:pPr marL="0" indent="276225" algn="just">
              <a:buNone/>
            </a:pPr>
            <a:r>
              <a:rPr lang="uk-UA" sz="1600" spc="15" dirty="0" smtClean="0">
                <a:latin typeface="Times New Roman"/>
                <a:cs typeface="Times New Roman"/>
              </a:rPr>
              <a:t>Ка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ал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15" dirty="0" smtClean="0">
                <a:latin typeface="Times New Roman"/>
                <a:cs typeface="Times New Roman"/>
              </a:rPr>
              <a:t>току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акустичної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ОІД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  <a:p>
            <a:pPr marL="0" indent="276225" algn="just">
              <a:lnSpc>
                <a:spcPct val="100000"/>
              </a:lnSpc>
              <a:buNone/>
            </a:pPr>
            <a:endParaRPr lang="uk-UA" sz="1600" i="1" spc="15" dirty="0" smtClean="0">
              <a:latin typeface="Times New Roman"/>
              <a:cs typeface="Times New Roman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571472" y="2285992"/>
            <a:ext cx="8309294" cy="4412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0"/>
          <p:cNvGrpSpPr/>
          <p:nvPr/>
        </p:nvGrpSpPr>
        <p:grpSpPr>
          <a:xfrm>
            <a:off x="500033" y="1785926"/>
            <a:ext cx="8215371" cy="4739442"/>
            <a:chOff x="2664674" y="276225"/>
            <a:chExt cx="7264759" cy="4189225"/>
          </a:xfrm>
        </p:grpSpPr>
        <p:sp>
          <p:nvSpPr>
            <p:cNvPr id="74" name="object 8"/>
            <p:cNvSpPr txBox="1"/>
            <p:nvPr/>
          </p:nvSpPr>
          <p:spPr>
            <a:xfrm>
              <a:off x="4054454" y="276225"/>
              <a:ext cx="4222638" cy="2176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94310">
                <a:lnSpc>
                  <a:spcPct val="100000"/>
                </a:lnSpc>
              </a:pPr>
              <a:r>
                <a:rPr lang="uk-UA" sz="1600" b="1" spc="5" smtClean="0">
                  <a:latin typeface="Times New Roman"/>
                  <a:cs typeface="Times New Roman"/>
                </a:rPr>
                <a:t>Технічні</a:t>
              </a:r>
              <a:r>
                <a:rPr lang="uk-UA" sz="1600" b="1" spc="10" smtClean="0">
                  <a:latin typeface="Times New Roman"/>
                  <a:cs typeface="Times New Roman"/>
                </a:rPr>
                <a:t> </a:t>
              </a:r>
              <a:r>
                <a:rPr lang="uk-UA" sz="1600" b="1" spc="5" smtClean="0">
                  <a:latin typeface="Times New Roman"/>
                  <a:cs typeface="Times New Roman"/>
                </a:rPr>
                <a:t>канал</a:t>
              </a:r>
              <a:r>
                <a:rPr lang="uk-UA" sz="1600" b="1" spc="10" smtClean="0">
                  <a:latin typeface="Times New Roman"/>
                  <a:cs typeface="Times New Roman"/>
                </a:rPr>
                <a:t>и</a:t>
              </a:r>
              <a:r>
                <a:rPr lang="uk-UA" sz="1600" b="1" spc="5" smtClean="0">
                  <a:latin typeface="Times New Roman"/>
                  <a:cs typeface="Times New Roman"/>
                </a:rPr>
                <a:t> виток</a:t>
              </a:r>
              <a:r>
                <a:rPr lang="uk-UA" sz="1600" b="1" spc="10" smtClean="0">
                  <a:latin typeface="Times New Roman"/>
                  <a:cs typeface="Times New Roman"/>
                </a:rPr>
                <a:t>у</a:t>
              </a:r>
              <a:r>
                <a:rPr lang="uk-UA" sz="1600" b="1" smtClean="0">
                  <a:latin typeface="Times New Roman"/>
                  <a:cs typeface="Times New Roman"/>
                </a:rPr>
                <a:t> </a:t>
              </a:r>
              <a:r>
                <a:rPr lang="uk-UA" sz="1600" b="1" spc="10" smtClean="0">
                  <a:latin typeface="Times New Roman"/>
                  <a:cs typeface="Times New Roman"/>
                </a:rPr>
                <a:t>акус</a:t>
              </a:r>
              <a:r>
                <a:rPr lang="uk-UA" sz="1600" b="1" spc="5" smtClean="0">
                  <a:latin typeface="Times New Roman"/>
                  <a:cs typeface="Times New Roman"/>
                </a:rPr>
                <a:t>т</a:t>
              </a:r>
              <a:r>
                <a:rPr lang="uk-UA" sz="1600" b="1" spc="10" smtClean="0">
                  <a:latin typeface="Times New Roman"/>
                  <a:cs typeface="Times New Roman"/>
                </a:rPr>
                <a:t>ичної</a:t>
              </a:r>
              <a:r>
                <a:rPr lang="uk-UA" sz="1600" b="1" spc="5" smtClean="0">
                  <a:latin typeface="Times New Roman"/>
                  <a:cs typeface="Times New Roman"/>
                </a:rPr>
                <a:t> інформ</a:t>
              </a:r>
              <a:r>
                <a:rPr lang="uk-UA" sz="1600" b="1" spc="10" smtClean="0">
                  <a:latin typeface="Times New Roman"/>
                  <a:cs typeface="Times New Roman"/>
                </a:rPr>
                <a:t>ац</a:t>
              </a:r>
              <a:r>
                <a:rPr lang="uk-UA" sz="1600" b="1" smtClean="0">
                  <a:latin typeface="Times New Roman"/>
                  <a:cs typeface="Times New Roman"/>
                </a:rPr>
                <a:t>ії</a:t>
              </a:r>
              <a:endParaRPr lang="uk-UA" sz="1600">
                <a:latin typeface="Times New Roman"/>
                <a:cs typeface="Times New Roman"/>
              </a:endParaRPr>
            </a:p>
          </p:txBody>
        </p:sp>
        <p:sp>
          <p:nvSpPr>
            <p:cNvPr id="77" name="object 11"/>
            <p:cNvSpPr txBox="1"/>
            <p:nvPr/>
          </p:nvSpPr>
          <p:spPr>
            <a:xfrm>
              <a:off x="5696921" y="781381"/>
              <a:ext cx="1831983" cy="2176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uk-UA" sz="1600" b="1" spc="15" dirty="0" smtClean="0">
                  <a:latin typeface="Times New Roman"/>
                  <a:cs typeface="Times New Roman"/>
                </a:rPr>
                <a:t>Повітряні</a:t>
              </a:r>
              <a:endParaRPr lang="uk-UA" sz="1600" dirty="0">
                <a:latin typeface="Times New Roman"/>
                <a:cs typeface="Times New Roman"/>
              </a:endParaRPr>
            </a:p>
          </p:txBody>
        </p:sp>
        <p:sp>
          <p:nvSpPr>
            <p:cNvPr id="80" name="object 14"/>
            <p:cNvSpPr txBox="1"/>
            <p:nvPr/>
          </p:nvSpPr>
          <p:spPr>
            <a:xfrm>
              <a:off x="2854190" y="2107416"/>
              <a:ext cx="1642467" cy="2176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uk-UA" sz="1600" b="1" spc="15" dirty="0" smtClean="0">
                  <a:latin typeface="Times New Roman"/>
                  <a:cs typeface="Times New Roman"/>
                </a:rPr>
                <a:t>Вібраційні</a:t>
              </a:r>
              <a:endParaRPr lang="uk-UA" sz="1600" dirty="0">
                <a:latin typeface="Times New Roman"/>
                <a:cs typeface="Times New Roman"/>
              </a:endParaRPr>
            </a:p>
          </p:txBody>
        </p:sp>
        <p:sp>
          <p:nvSpPr>
            <p:cNvPr id="83" name="object 17"/>
            <p:cNvSpPr txBox="1"/>
            <p:nvPr/>
          </p:nvSpPr>
          <p:spPr>
            <a:xfrm>
              <a:off x="8160622" y="781381"/>
              <a:ext cx="1627441" cy="2176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uk-UA" sz="1600" b="1" spc="20" smtClean="0">
                  <a:latin typeface="Times New Roman"/>
                  <a:cs typeface="Times New Roman"/>
                </a:rPr>
                <a:t>Параметричні</a:t>
              </a:r>
              <a:endParaRPr lang="uk-UA" sz="1600">
                <a:latin typeface="Times New Roman"/>
                <a:cs typeface="Times New Roman"/>
              </a:endParaRPr>
            </a:p>
          </p:txBody>
        </p:sp>
        <p:sp>
          <p:nvSpPr>
            <p:cNvPr id="89" name="object 23"/>
            <p:cNvSpPr txBox="1"/>
            <p:nvPr/>
          </p:nvSpPr>
          <p:spPr>
            <a:xfrm>
              <a:off x="2727847" y="781381"/>
              <a:ext cx="2084670" cy="21763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37795">
                <a:lnSpc>
                  <a:spcPct val="100000"/>
                </a:lnSpc>
              </a:pPr>
              <a:r>
                <a:rPr lang="uk-UA" sz="1600" b="1" spc="15" dirty="0" smtClean="0">
                  <a:latin typeface="Times New Roman"/>
                  <a:cs typeface="Times New Roman"/>
                </a:rPr>
                <a:t>Оптико</a:t>
              </a:r>
              <a:r>
                <a:rPr lang="uk-UA" sz="1600" b="1" spc="10" dirty="0" smtClean="0">
                  <a:latin typeface="Times New Roman"/>
                  <a:cs typeface="Times New Roman"/>
                </a:rPr>
                <a:t>-</a:t>
              </a:r>
              <a:r>
                <a:rPr lang="uk-UA" sz="1600" b="1" spc="20" dirty="0" smtClean="0">
                  <a:latin typeface="Times New Roman"/>
                  <a:cs typeface="Times New Roman"/>
                </a:rPr>
                <a:t>електронний</a:t>
              </a:r>
              <a:endParaRPr lang="uk-UA" sz="1600" dirty="0">
                <a:latin typeface="Times New Roman"/>
                <a:cs typeface="Times New Roman"/>
              </a:endParaRPr>
            </a:p>
          </p:txBody>
        </p:sp>
        <p:sp>
          <p:nvSpPr>
            <p:cNvPr id="92" name="object 26"/>
            <p:cNvSpPr txBox="1"/>
            <p:nvPr/>
          </p:nvSpPr>
          <p:spPr>
            <a:xfrm>
              <a:off x="5247565" y="1149049"/>
              <a:ext cx="2597198" cy="4222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8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Мі</a:t>
              </a:r>
              <a:r>
                <a:rPr lang="uk-UA" sz="1600" spc="-5" dirty="0" smtClean="0">
                  <a:latin typeface="Arial"/>
                  <a:cs typeface="Arial"/>
                </a:rPr>
                <a:t>крофони </a:t>
              </a:r>
              <a:r>
                <a:rPr lang="uk-UA" sz="1600" dirty="0" smtClean="0">
                  <a:latin typeface="Arial"/>
                  <a:cs typeface="Arial"/>
                </a:rPr>
                <a:t>з </a:t>
              </a:r>
              <a:r>
                <a:rPr lang="uk-UA" sz="1600" spc="-10" dirty="0" smtClean="0">
                  <a:latin typeface="Arial"/>
                  <a:cs typeface="Arial"/>
                </a:rPr>
                <a:t>п</a:t>
              </a:r>
              <a:r>
                <a:rPr lang="uk-UA" sz="1600" spc="-5" dirty="0" smtClean="0">
                  <a:latin typeface="Arial"/>
                  <a:cs typeface="Arial"/>
                </a:rPr>
                <a:t>ортати</a:t>
              </a:r>
              <a:r>
                <a:rPr lang="uk-UA" sz="1600" dirty="0" smtClean="0">
                  <a:latin typeface="Arial"/>
                  <a:cs typeface="Arial"/>
                </a:rPr>
                <a:t>вними</a:t>
              </a:r>
              <a:r>
                <a:rPr lang="uk-UA" sz="1600" spc="-5" dirty="0" smtClean="0">
                  <a:latin typeface="Arial"/>
                  <a:cs typeface="Arial"/>
                </a:rPr>
                <a:t> </a:t>
              </a:r>
              <a:r>
                <a:rPr lang="uk-UA" sz="1600" dirty="0" smtClean="0">
                  <a:latin typeface="Arial"/>
                  <a:cs typeface="Arial"/>
                </a:rPr>
                <a:t>прис</a:t>
              </a:r>
              <a:r>
                <a:rPr lang="uk-UA" sz="1600" spc="-10" dirty="0" smtClean="0">
                  <a:latin typeface="Arial"/>
                  <a:cs typeface="Arial"/>
                </a:rPr>
                <a:t>т</a:t>
              </a:r>
              <a:r>
                <a:rPr lang="uk-UA" sz="1600" dirty="0" smtClean="0">
                  <a:latin typeface="Arial"/>
                  <a:cs typeface="Arial"/>
                </a:rPr>
                <a:t>роями зв</a:t>
              </a:r>
              <a:r>
                <a:rPr lang="uk-UA" sz="1600" spc="-5" dirty="0" smtClean="0">
                  <a:latin typeface="Arial"/>
                  <a:cs typeface="Arial"/>
                </a:rPr>
                <a:t>уко</a:t>
              </a:r>
              <a:r>
                <a:rPr lang="uk-UA" sz="1600" dirty="0" smtClean="0">
                  <a:latin typeface="Arial"/>
                  <a:cs typeface="Arial"/>
                </a:rPr>
                <a:t>за</a:t>
              </a:r>
              <a:r>
                <a:rPr lang="uk-UA" sz="1600" spc="-5" dirty="0" smtClean="0">
                  <a:latin typeface="Arial"/>
                  <a:cs typeface="Arial"/>
                </a:rPr>
                <a:t>п</a:t>
              </a:r>
              <a:r>
                <a:rPr lang="uk-UA" sz="1600" dirty="0" smtClean="0">
                  <a:latin typeface="Arial"/>
                  <a:cs typeface="Arial"/>
                </a:rPr>
                <a:t>ису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95" name="object 29"/>
            <p:cNvSpPr txBox="1"/>
            <p:nvPr/>
          </p:nvSpPr>
          <p:spPr>
            <a:xfrm>
              <a:off x="5254719" y="2675717"/>
              <a:ext cx="2590044" cy="4222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7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Мі</a:t>
              </a:r>
              <a:r>
                <a:rPr lang="uk-UA" sz="1600" spc="-5" dirty="0" smtClean="0">
                  <a:latin typeface="Arial"/>
                  <a:cs typeface="Arial"/>
                </a:rPr>
                <a:t>крофони </a:t>
              </a:r>
              <a:r>
                <a:rPr lang="uk-UA" sz="1600" dirty="0" smtClean="0">
                  <a:latin typeface="Arial"/>
                  <a:cs typeface="Arial"/>
                </a:rPr>
                <a:t>з </a:t>
              </a:r>
              <a:r>
                <a:rPr lang="uk-UA" sz="1600" spc="-5" dirty="0" smtClean="0">
                  <a:latin typeface="Arial"/>
                  <a:cs typeface="Arial"/>
                </a:rPr>
                <a:t>передачею </a:t>
              </a:r>
              <a:r>
                <a:rPr lang="uk-UA" sz="1600" dirty="0" smtClean="0">
                  <a:latin typeface="Arial"/>
                  <a:cs typeface="Arial"/>
                </a:rPr>
                <a:t>через wi-</a:t>
              </a:r>
              <a:r>
                <a:rPr lang="uk-UA" sz="1600" dirty="0" err="1" smtClean="0">
                  <a:latin typeface="Arial"/>
                  <a:cs typeface="Arial"/>
                </a:rPr>
                <a:t>fi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98" name="object 32"/>
            <p:cNvSpPr txBox="1"/>
            <p:nvPr/>
          </p:nvSpPr>
          <p:spPr>
            <a:xfrm>
              <a:off x="2664674" y="2465996"/>
              <a:ext cx="2211013" cy="2111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600"/>
                </a:lnSpc>
              </a:pPr>
              <a:r>
                <a:rPr lang="uk-UA" sz="1600" spc="-5" smtClean="0">
                  <a:latin typeface="Arial"/>
                  <a:cs typeface="Arial"/>
                </a:rPr>
                <a:t>Ел</a:t>
              </a:r>
              <a:r>
                <a:rPr lang="uk-UA" sz="1600" smtClean="0">
                  <a:latin typeface="Arial"/>
                  <a:cs typeface="Arial"/>
                </a:rPr>
                <a:t>е</a:t>
              </a:r>
              <a:r>
                <a:rPr lang="uk-UA" sz="1600" spc="-5" smtClean="0">
                  <a:latin typeface="Arial"/>
                  <a:cs typeface="Arial"/>
                </a:rPr>
                <a:t>ктронні стето</a:t>
              </a:r>
              <a:r>
                <a:rPr lang="uk-UA" sz="1600" smtClean="0">
                  <a:latin typeface="Arial"/>
                  <a:cs typeface="Arial"/>
                </a:rPr>
                <a:t>скопами</a:t>
              </a:r>
              <a:endParaRPr lang="uk-UA" sz="1600">
                <a:latin typeface="Arial"/>
                <a:cs typeface="Arial"/>
              </a:endParaRPr>
            </a:p>
          </p:txBody>
        </p:sp>
        <p:sp>
          <p:nvSpPr>
            <p:cNvPr id="104" name="object 38"/>
            <p:cNvSpPr txBox="1"/>
            <p:nvPr/>
          </p:nvSpPr>
          <p:spPr>
            <a:xfrm>
              <a:off x="5254719" y="4254331"/>
              <a:ext cx="2590044" cy="21111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6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Спрям</a:t>
              </a:r>
              <a:r>
                <a:rPr lang="uk-UA" sz="1600" spc="-5" dirty="0" smtClean="0">
                  <a:latin typeface="Arial"/>
                  <a:cs typeface="Arial"/>
                </a:rPr>
                <a:t>о</a:t>
              </a:r>
              <a:r>
                <a:rPr lang="uk-UA" sz="1600" dirty="0" smtClean="0">
                  <a:latin typeface="Arial"/>
                  <a:cs typeface="Arial"/>
                </a:rPr>
                <a:t>ван</a:t>
              </a:r>
              <a:r>
                <a:rPr lang="uk-UA" sz="1600" spc="-10" dirty="0" smtClean="0">
                  <a:latin typeface="Arial"/>
                  <a:cs typeface="Arial"/>
                </a:rPr>
                <a:t>і</a:t>
              </a:r>
              <a:r>
                <a:rPr lang="uk-UA" sz="1600" spc="-5" dirty="0" smtClean="0">
                  <a:latin typeface="Arial"/>
                  <a:cs typeface="Arial"/>
                </a:rPr>
                <a:t> </a:t>
              </a:r>
              <a:r>
                <a:rPr lang="uk-UA" sz="1600" dirty="0" smtClean="0">
                  <a:latin typeface="Arial"/>
                  <a:cs typeface="Arial"/>
                </a:rPr>
                <a:t>мі</a:t>
              </a:r>
              <a:r>
                <a:rPr lang="uk-UA" sz="1600" spc="-5" dirty="0" smtClean="0">
                  <a:latin typeface="Arial"/>
                  <a:cs typeface="Arial"/>
                </a:rPr>
                <a:t>крофон</a:t>
              </a:r>
              <a:r>
                <a:rPr lang="uk-UA" sz="1600" dirty="0" smtClean="0">
                  <a:latin typeface="Arial"/>
                  <a:cs typeface="Arial"/>
                </a:rPr>
                <a:t>и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107" name="object 41"/>
            <p:cNvSpPr txBox="1"/>
            <p:nvPr/>
          </p:nvSpPr>
          <p:spPr>
            <a:xfrm>
              <a:off x="5254719" y="1667338"/>
              <a:ext cx="2590044" cy="4222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8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Мі</a:t>
              </a:r>
              <a:r>
                <a:rPr lang="uk-UA" sz="1600" spc="-5" dirty="0" smtClean="0">
                  <a:latin typeface="Arial"/>
                  <a:cs typeface="Arial"/>
                </a:rPr>
                <a:t>крофони </a:t>
              </a:r>
              <a:r>
                <a:rPr lang="uk-UA" sz="1600" dirty="0" smtClean="0">
                  <a:latin typeface="Arial"/>
                  <a:cs typeface="Arial"/>
                </a:rPr>
                <a:t>з </a:t>
              </a:r>
              <a:r>
                <a:rPr lang="uk-UA" sz="1600" spc="-5" dirty="0" smtClean="0">
                  <a:latin typeface="Arial"/>
                  <a:cs typeface="Arial"/>
                </a:rPr>
                <a:t>передачею </a:t>
              </a:r>
              <a:r>
                <a:rPr lang="uk-UA" sz="1600" dirty="0" smtClean="0">
                  <a:latin typeface="Arial"/>
                  <a:cs typeface="Arial"/>
                </a:rPr>
                <a:t>те</a:t>
              </a:r>
              <a:r>
                <a:rPr lang="uk-UA" sz="1600" spc="-5" dirty="0" smtClean="0">
                  <a:latin typeface="Arial"/>
                  <a:cs typeface="Arial"/>
                </a:rPr>
                <a:t>л</a:t>
              </a:r>
              <a:r>
                <a:rPr lang="uk-UA" sz="1600" dirty="0" smtClean="0">
                  <a:latin typeface="Arial"/>
                  <a:cs typeface="Arial"/>
                </a:rPr>
                <a:t>е</a:t>
              </a:r>
              <a:r>
                <a:rPr lang="uk-UA" sz="1600" spc="-5" dirty="0" smtClean="0">
                  <a:latin typeface="Arial"/>
                  <a:cs typeface="Arial"/>
                </a:rPr>
                <a:t>фонно</a:t>
              </a:r>
              <a:r>
                <a:rPr lang="uk-UA" sz="1600" spc="5" dirty="0" smtClean="0">
                  <a:latin typeface="Arial"/>
                  <a:cs typeface="Arial"/>
                </a:rPr>
                <a:t>ю</a:t>
              </a:r>
              <a:r>
                <a:rPr lang="uk-UA" sz="1600" spc="-5" dirty="0" smtClean="0">
                  <a:latin typeface="Arial"/>
                  <a:cs typeface="Arial"/>
                </a:rPr>
                <a:t> лінією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110" name="object 44"/>
            <p:cNvSpPr txBox="1"/>
            <p:nvPr/>
          </p:nvSpPr>
          <p:spPr>
            <a:xfrm>
              <a:off x="5254720" y="3180874"/>
              <a:ext cx="2590044" cy="40478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26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Мі</a:t>
              </a:r>
              <a:r>
                <a:rPr lang="uk-UA" sz="1600" spc="-5" dirty="0" smtClean="0">
                  <a:latin typeface="Arial"/>
                  <a:cs typeface="Arial"/>
                </a:rPr>
                <a:t>крофони </a:t>
              </a:r>
              <a:r>
                <a:rPr lang="uk-UA" sz="1600" dirty="0" smtClean="0">
                  <a:latin typeface="Arial"/>
                  <a:cs typeface="Arial"/>
                </a:rPr>
                <a:t>з </a:t>
              </a:r>
              <a:r>
                <a:rPr lang="uk-UA" sz="1600" spc="-5" dirty="0" smtClean="0">
                  <a:latin typeface="Arial"/>
                  <a:cs typeface="Arial"/>
                </a:rPr>
                <a:t>передачею інформаці</a:t>
              </a:r>
              <a:r>
                <a:rPr lang="uk-UA" sz="1600" dirty="0" smtClean="0">
                  <a:latin typeface="Arial"/>
                  <a:cs typeface="Arial"/>
                </a:rPr>
                <a:t>ї</a:t>
              </a:r>
              <a:r>
                <a:rPr lang="uk-UA" sz="1600" spc="-10" dirty="0" smtClean="0">
                  <a:latin typeface="Arial"/>
                  <a:cs typeface="Arial"/>
                </a:rPr>
                <a:t> </a:t>
              </a:r>
              <a:r>
                <a:rPr lang="uk-UA" sz="1600" dirty="0" smtClean="0">
                  <a:latin typeface="Arial"/>
                  <a:cs typeface="Arial"/>
                </a:rPr>
                <a:t>ра</a:t>
              </a:r>
              <a:r>
                <a:rPr lang="uk-UA" sz="1600" spc="-5" dirty="0" smtClean="0">
                  <a:latin typeface="Arial"/>
                  <a:cs typeface="Arial"/>
                </a:rPr>
                <a:t>ді</a:t>
              </a:r>
              <a:r>
                <a:rPr lang="uk-UA" sz="1600" dirty="0" smtClean="0">
                  <a:latin typeface="Arial"/>
                  <a:cs typeface="Arial"/>
                </a:rPr>
                <a:t>о</a:t>
              </a:r>
              <a:r>
                <a:rPr lang="uk-UA" sz="1600" spc="-5" dirty="0" smtClean="0">
                  <a:latin typeface="Arial"/>
                  <a:cs typeface="Arial"/>
                </a:rPr>
                <a:t>к</a:t>
              </a:r>
              <a:r>
                <a:rPr lang="uk-UA" sz="1600" dirty="0" smtClean="0">
                  <a:latin typeface="Arial"/>
                  <a:cs typeface="Arial"/>
                </a:rPr>
                <a:t>а</a:t>
              </a:r>
              <a:r>
                <a:rPr lang="uk-UA" sz="1600" spc="-5" dirty="0" smtClean="0">
                  <a:latin typeface="Arial"/>
                  <a:cs typeface="Arial"/>
                </a:rPr>
                <a:t>налом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113" name="object 47"/>
            <p:cNvSpPr txBox="1"/>
            <p:nvPr/>
          </p:nvSpPr>
          <p:spPr>
            <a:xfrm>
              <a:off x="5254719" y="3686030"/>
              <a:ext cx="2590044" cy="4222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700"/>
                </a:lnSpc>
              </a:pPr>
              <a:r>
                <a:rPr lang="uk-UA" sz="1600" spc="-5" dirty="0" smtClean="0">
                  <a:latin typeface="Arial"/>
                  <a:cs typeface="Arial"/>
                </a:rPr>
                <a:t>М</a:t>
              </a:r>
              <a:r>
                <a:rPr lang="uk-UA" sz="1600" dirty="0" smtClean="0">
                  <a:latin typeface="Arial"/>
                  <a:cs typeface="Arial"/>
                </a:rPr>
                <a:t>і</a:t>
              </a:r>
              <a:r>
                <a:rPr lang="uk-UA" sz="1600" spc="-5" dirty="0" smtClean="0">
                  <a:latin typeface="Arial"/>
                  <a:cs typeface="Arial"/>
                </a:rPr>
                <a:t>крофони </a:t>
              </a:r>
              <a:r>
                <a:rPr lang="uk-UA" sz="1600" dirty="0" smtClean="0">
                  <a:latin typeface="Arial"/>
                  <a:cs typeface="Arial"/>
                </a:rPr>
                <a:t>з </a:t>
              </a:r>
              <a:r>
                <a:rPr lang="uk-UA" sz="1600" spc="-5" dirty="0" smtClean="0">
                  <a:latin typeface="Arial"/>
                  <a:cs typeface="Arial"/>
                </a:rPr>
                <a:t>передачею мереж</a:t>
              </a:r>
              <a:r>
                <a:rPr lang="uk-UA" sz="1600" dirty="0" smtClean="0">
                  <a:latin typeface="Arial"/>
                  <a:cs typeface="Arial"/>
                </a:rPr>
                <a:t>ами</a:t>
              </a:r>
              <a:r>
                <a:rPr lang="uk-UA" sz="1600" spc="-5" dirty="0" smtClean="0">
                  <a:latin typeface="Arial"/>
                  <a:cs typeface="Arial"/>
                </a:rPr>
                <a:t> електроживле</a:t>
              </a:r>
              <a:r>
                <a:rPr lang="uk-UA" sz="1600" dirty="0" smtClean="0">
                  <a:latin typeface="Arial"/>
                  <a:cs typeface="Arial"/>
                </a:rPr>
                <a:t>н</a:t>
              </a:r>
              <a:r>
                <a:rPr lang="uk-UA" sz="1600" spc="-5" dirty="0" smtClean="0">
                  <a:latin typeface="Arial"/>
                  <a:cs typeface="Arial"/>
                </a:rPr>
                <a:t>ня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134" name="object 68"/>
            <p:cNvSpPr txBox="1"/>
            <p:nvPr/>
          </p:nvSpPr>
          <p:spPr>
            <a:xfrm>
              <a:off x="8097450" y="1160248"/>
              <a:ext cx="1831983" cy="21111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8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ПЕМВ</a:t>
              </a:r>
              <a:r>
                <a:rPr lang="uk-UA" sz="1600" spc="-5" dirty="0" smtClean="0">
                  <a:latin typeface="Arial"/>
                  <a:cs typeface="Arial"/>
                </a:rPr>
                <a:t> 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137" name="object 71"/>
            <p:cNvSpPr txBox="1"/>
            <p:nvPr/>
          </p:nvSpPr>
          <p:spPr>
            <a:xfrm>
              <a:off x="8097450" y="1541049"/>
              <a:ext cx="1831983" cy="4222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7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«</a:t>
              </a:r>
              <a:r>
                <a:rPr lang="uk-UA" sz="1600" spc="-5" dirty="0" smtClean="0">
                  <a:latin typeface="Arial"/>
                  <a:cs typeface="Arial"/>
                </a:rPr>
                <a:t>Високоча</a:t>
              </a:r>
              <a:r>
                <a:rPr lang="uk-UA" sz="1600" dirty="0" smtClean="0">
                  <a:latin typeface="Arial"/>
                  <a:cs typeface="Arial"/>
                </a:rPr>
                <a:t>с</a:t>
              </a:r>
              <a:r>
                <a:rPr lang="uk-UA" sz="1600" spc="-5" dirty="0" smtClean="0">
                  <a:latin typeface="Arial"/>
                  <a:cs typeface="Arial"/>
                </a:rPr>
                <a:t>тотне</a:t>
              </a:r>
              <a:r>
                <a:rPr lang="uk-UA" sz="1600" dirty="0" smtClean="0">
                  <a:latin typeface="Arial"/>
                  <a:cs typeface="Arial"/>
                </a:rPr>
                <a:t> опр</a:t>
              </a:r>
              <a:r>
                <a:rPr lang="uk-UA" sz="1600" spc="-5" dirty="0" smtClean="0">
                  <a:latin typeface="Arial"/>
                  <a:cs typeface="Arial"/>
                </a:rPr>
                <a:t>о</a:t>
              </a:r>
              <a:r>
                <a:rPr lang="uk-UA" sz="1600" dirty="0" smtClean="0">
                  <a:latin typeface="Arial"/>
                  <a:cs typeface="Arial"/>
                </a:rPr>
                <a:t>міне</a:t>
              </a:r>
              <a:r>
                <a:rPr lang="uk-UA" sz="1600" spc="-5" dirty="0" smtClean="0">
                  <a:latin typeface="Arial"/>
                  <a:cs typeface="Arial"/>
                </a:rPr>
                <a:t>ння</a:t>
              </a:r>
              <a:r>
                <a:rPr lang="uk-UA" sz="1600" dirty="0" smtClean="0">
                  <a:latin typeface="Arial"/>
                  <a:cs typeface="Arial"/>
                </a:rPr>
                <a:t>»</a:t>
              </a:r>
              <a:endParaRPr lang="uk-UA" sz="1600" dirty="0">
                <a:latin typeface="Arial"/>
                <a:cs typeface="Arial"/>
              </a:endParaRPr>
            </a:p>
          </p:txBody>
        </p:sp>
        <p:sp>
          <p:nvSpPr>
            <p:cNvPr id="138" name="object 72"/>
            <p:cNvSpPr txBox="1"/>
            <p:nvPr/>
          </p:nvSpPr>
          <p:spPr>
            <a:xfrm>
              <a:off x="2664674" y="1160248"/>
              <a:ext cx="2274185" cy="4222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64135" marR="90170">
                <a:lnSpc>
                  <a:spcPct val="96600"/>
                </a:lnSpc>
              </a:pPr>
              <a:r>
                <a:rPr lang="uk-UA" sz="1600" smtClean="0">
                  <a:latin typeface="Arial"/>
                  <a:cs typeface="Arial"/>
                </a:rPr>
                <a:t>Лаз</a:t>
              </a:r>
              <a:r>
                <a:rPr lang="uk-UA" sz="1600" spc="-5" smtClean="0">
                  <a:latin typeface="Arial"/>
                  <a:cs typeface="Arial"/>
                </a:rPr>
                <a:t>е</a:t>
              </a:r>
              <a:r>
                <a:rPr lang="uk-UA" sz="1600" smtClean="0">
                  <a:latin typeface="Arial"/>
                  <a:cs typeface="Arial"/>
                </a:rPr>
                <a:t>рне </a:t>
              </a:r>
              <a:r>
                <a:rPr lang="uk-UA" sz="1600" spc="-5" smtClean="0">
                  <a:latin typeface="Arial"/>
                  <a:cs typeface="Arial"/>
                </a:rPr>
                <a:t>зонду</a:t>
              </a:r>
              <a:r>
                <a:rPr lang="uk-UA" sz="1600" smtClean="0">
                  <a:latin typeface="Arial"/>
                  <a:cs typeface="Arial"/>
                </a:rPr>
                <a:t>в</a:t>
              </a:r>
              <a:r>
                <a:rPr lang="uk-UA" sz="1600" spc="-5" smtClean="0">
                  <a:latin typeface="Arial"/>
                  <a:cs typeface="Arial"/>
                </a:rPr>
                <a:t>анн</a:t>
              </a:r>
              <a:r>
                <a:rPr lang="uk-UA" sz="1600" smtClean="0">
                  <a:latin typeface="Arial"/>
                  <a:cs typeface="Arial"/>
                </a:rPr>
                <a:t>я шибок</a:t>
              </a:r>
              <a:endParaRPr lang="uk-UA" sz="1600">
                <a:latin typeface="Arial"/>
                <a:cs typeface="Arial"/>
              </a:endParaRPr>
            </a:p>
          </p:txBody>
        </p:sp>
        <p:sp>
          <p:nvSpPr>
            <p:cNvPr id="140" name="object 29"/>
            <p:cNvSpPr txBox="1"/>
            <p:nvPr/>
          </p:nvSpPr>
          <p:spPr>
            <a:xfrm>
              <a:off x="5254719" y="2170561"/>
              <a:ext cx="2590044" cy="42223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96700"/>
                </a:lnSpc>
              </a:pPr>
              <a:r>
                <a:rPr lang="uk-UA" sz="1600" dirty="0" smtClean="0">
                  <a:latin typeface="Arial"/>
                  <a:cs typeface="Arial"/>
                </a:rPr>
                <a:t>Мі</a:t>
              </a:r>
              <a:r>
                <a:rPr lang="uk-UA" sz="1600" spc="-5" dirty="0" smtClean="0">
                  <a:latin typeface="Arial"/>
                  <a:cs typeface="Arial"/>
                </a:rPr>
                <a:t>крофони </a:t>
              </a:r>
              <a:r>
                <a:rPr lang="uk-UA" sz="1600" dirty="0" smtClean="0">
                  <a:latin typeface="Arial"/>
                  <a:cs typeface="Arial"/>
                </a:rPr>
                <a:t>з </a:t>
              </a:r>
              <a:r>
                <a:rPr lang="uk-UA" sz="1600" spc="-5" dirty="0" smtClean="0">
                  <a:latin typeface="Arial"/>
                  <a:cs typeface="Arial"/>
                </a:rPr>
                <a:t>передачею </a:t>
              </a:r>
              <a:r>
                <a:rPr lang="uk-UA" sz="1600" dirty="0" smtClean="0">
                  <a:latin typeface="Arial"/>
                  <a:cs typeface="Arial"/>
                </a:rPr>
                <a:t>через мережу Інтернет</a:t>
              </a:r>
              <a:endParaRPr lang="uk-UA" sz="16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14488"/>
            <a:ext cx="8215370" cy="5143512"/>
          </a:xfrm>
        </p:spPr>
        <p:txBody>
          <a:bodyPr/>
          <a:lstStyle/>
          <a:p>
            <a:pPr marL="0" indent="276225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Технічн</a:t>
            </a:r>
            <a:r>
              <a:rPr lang="uk-UA" sz="1600" b="1" spc="10" dirty="0" smtClean="0">
                <a:latin typeface="Times New Roman"/>
                <a:cs typeface="Times New Roman"/>
              </a:rPr>
              <a:t>і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обробки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0" dirty="0" smtClean="0">
                <a:latin typeface="Times New Roman"/>
                <a:cs typeface="Times New Roman"/>
              </a:rPr>
              <a:t>ТЗО</a:t>
            </a:r>
            <a:r>
              <a:rPr lang="uk-UA" sz="1600" b="1" spc="10" dirty="0" smtClean="0">
                <a:latin typeface="Times New Roman"/>
                <a:cs typeface="Times New Roman"/>
              </a:rPr>
              <a:t>І) </a:t>
            </a:r>
            <a:r>
              <a:rPr lang="uk-UA" sz="1600" spc="15" dirty="0" smtClean="0">
                <a:latin typeface="Times New Roman"/>
                <a:cs typeface="Times New Roman"/>
              </a:rPr>
              <a:t>обмеженого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доступу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16827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обчислювальної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техніки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20" dirty="0" smtClean="0">
                <a:latin typeface="Times New Roman"/>
                <a:cs typeface="Times New Roman"/>
              </a:rPr>
              <a:t>ЗО</a:t>
            </a:r>
            <a:r>
              <a:rPr lang="uk-UA" sz="1600" spc="15" dirty="0" smtClean="0">
                <a:latin typeface="Times New Roman"/>
                <a:cs typeface="Times New Roman"/>
              </a:rPr>
              <a:t>Т</a:t>
            </a:r>
            <a:r>
              <a:rPr lang="uk-UA" sz="1600" spc="10" dirty="0" smtClean="0">
                <a:latin typeface="Times New Roman"/>
                <a:cs typeface="Times New Roman"/>
              </a:rPr>
              <a:t>)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технічні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ІТ</a:t>
            </a:r>
            <a:r>
              <a:rPr lang="uk-UA" sz="1600" spc="20" dirty="0" smtClean="0">
                <a:latin typeface="Times New Roman"/>
                <a:cs typeface="Times New Roman"/>
              </a:rPr>
              <a:t>С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25" dirty="0" smtClean="0">
                <a:latin typeface="Times New Roman"/>
                <a:cs typeface="Times New Roman"/>
              </a:rPr>
              <a:t>ЕОМ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їх</a:t>
            </a:r>
            <a:r>
              <a:rPr lang="uk-UA" sz="1600" spc="10" dirty="0" smtClean="0">
                <a:latin typeface="Times New Roman"/>
                <a:cs typeface="Times New Roman"/>
              </a:rPr>
              <a:t> окремі</a:t>
            </a:r>
            <a:r>
              <a:rPr lang="uk-UA" sz="1600" spc="15" dirty="0" smtClean="0">
                <a:latin typeface="Times New Roman"/>
                <a:cs typeface="Times New Roman"/>
              </a:rPr>
              <a:t> елементи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12700" marR="5080" indent="168275">
              <a:spcBef>
                <a:spcPts val="0"/>
              </a:spcBef>
              <a:buFont typeface="Times New Roman"/>
              <a:buChar char="-"/>
              <a:tabLst>
                <a:tab pos="18097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25" dirty="0" smtClean="0">
                <a:latin typeface="Times New Roman"/>
                <a:cs typeface="Times New Roman"/>
              </a:rPr>
              <a:t>и</a:t>
            </a:r>
            <a:r>
              <a:rPr lang="uk-UA" sz="1600" spc="15" dirty="0" smtClean="0">
                <a:latin typeface="Times New Roman"/>
                <a:cs typeface="Times New Roman"/>
              </a:rPr>
              <a:t>готовлення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розмноження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документі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апаратура 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звукопідсилення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звукозапису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звуковідтворення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син</a:t>
            </a:r>
            <a:r>
              <a:rPr lang="uk-UA" sz="1600" spc="20" dirty="0" smtClean="0">
                <a:latin typeface="Times New Roman"/>
                <a:cs typeface="Times New Roman"/>
              </a:rPr>
              <a:t>х</a:t>
            </a:r>
            <a:r>
              <a:rPr lang="uk-UA" sz="1600" spc="15" dirty="0" smtClean="0">
                <a:latin typeface="Times New Roman"/>
                <a:cs typeface="Times New Roman"/>
              </a:rPr>
              <a:t>ронного</a:t>
            </a:r>
            <a:r>
              <a:rPr lang="uk-UA" sz="1600" spc="10" dirty="0" smtClean="0">
                <a:latin typeface="Times New Roman"/>
                <a:cs typeface="Times New Roman"/>
              </a:rPr>
              <a:t> переклад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внутрішнього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теле</a:t>
            </a:r>
            <a:r>
              <a:rPr lang="uk-UA" sz="1600" spc="20" dirty="0" smtClean="0">
                <a:latin typeface="Times New Roman"/>
                <a:cs typeface="Times New Roman"/>
              </a:rPr>
              <a:t>б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ченн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відеозапису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err="1" smtClean="0">
                <a:latin typeface="Times New Roman"/>
                <a:cs typeface="Times New Roman"/>
              </a:rPr>
              <a:t>відеовідтворенн</a:t>
            </a:r>
            <a:r>
              <a:rPr lang="uk-UA" sz="1600" spc="10" dirty="0" err="1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ператив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-</a:t>
            </a:r>
            <a:r>
              <a:rPr lang="uk-UA" sz="1600" spc="15" dirty="0" smtClean="0">
                <a:latin typeface="Times New Roman"/>
                <a:cs typeface="Times New Roman"/>
              </a:rPr>
              <a:t>командного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dirty="0" smtClean="0">
                <a:latin typeface="Times New Roman"/>
                <a:cs typeface="Times New Roman"/>
              </a:rPr>
              <a:t>'</a:t>
            </a:r>
            <a:r>
              <a:rPr lang="uk-UA" sz="1600" spc="15" dirty="0" smtClean="0">
                <a:latin typeface="Times New Roman"/>
                <a:cs typeface="Times New Roman"/>
              </a:rPr>
              <a:t>язку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внутрішнього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автоматичного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телефонного</a:t>
            </a:r>
            <a:r>
              <a:rPr lang="uk-UA" sz="1600" spc="10" dirty="0" smtClean="0">
                <a:latin typeface="Times New Roman"/>
                <a:cs typeface="Times New Roman"/>
              </a:rPr>
              <a:t> з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dirty="0" smtClean="0">
                <a:latin typeface="Times New Roman"/>
                <a:cs typeface="Times New Roman"/>
              </a:rPr>
              <a:t>'</a:t>
            </a:r>
            <a:r>
              <a:rPr lang="uk-UA" sz="1600" spc="15" dirty="0" smtClean="0">
                <a:latin typeface="Times New Roman"/>
                <a:cs typeface="Times New Roman"/>
              </a:rPr>
              <a:t>язку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b="1" spc="20" dirty="0" smtClean="0">
                <a:latin typeface="Times New Roman"/>
                <a:cs typeface="Times New Roman"/>
              </a:rPr>
              <a:t>Допоміжні </a:t>
            </a:r>
            <a:r>
              <a:rPr lang="uk-UA" sz="1600" b="1" spc="-11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те</a:t>
            </a:r>
            <a:r>
              <a:rPr lang="uk-UA" sz="1600" b="1" spc="20" dirty="0" smtClean="0">
                <a:latin typeface="Times New Roman"/>
                <a:cs typeface="Times New Roman"/>
              </a:rPr>
              <a:t>х</a:t>
            </a:r>
            <a:r>
              <a:rPr lang="uk-UA" sz="1600" b="1" spc="10" dirty="0" smtClean="0">
                <a:latin typeface="Times New Roman"/>
                <a:cs typeface="Times New Roman"/>
              </a:rPr>
              <a:t>нічні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4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і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систе</a:t>
            </a:r>
            <a:r>
              <a:rPr lang="uk-UA" sz="1600" b="1" spc="30" dirty="0" smtClean="0">
                <a:latin typeface="Times New Roman"/>
                <a:cs typeface="Times New Roman"/>
              </a:rPr>
              <a:t>м</a:t>
            </a:r>
            <a:r>
              <a:rPr lang="uk-UA" sz="1600" b="1" spc="20" dirty="0" smtClean="0">
                <a:latin typeface="Times New Roman"/>
                <a:cs typeface="Times New Roman"/>
              </a:rPr>
              <a:t>и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11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0" dirty="0" smtClean="0">
                <a:latin typeface="Times New Roman"/>
                <a:cs typeface="Times New Roman"/>
              </a:rPr>
              <a:t>ДТЗС</a:t>
            </a:r>
            <a:r>
              <a:rPr lang="uk-UA" sz="1600" b="1" spc="15" dirty="0" smtClean="0">
                <a:latin typeface="Times New Roman"/>
                <a:cs typeface="Times New Roman"/>
              </a:rPr>
              <a:t>)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4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які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можуть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4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знаходитися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4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 приміщеннях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розміщення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ТЗО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системи електроживлення;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системи кабельного та мобільного Інтернету;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15" dirty="0" smtClean="0">
                <a:latin typeface="Times New Roman"/>
                <a:cs typeface="Times New Roman"/>
              </a:rPr>
              <a:t> засоби</a:t>
            </a:r>
            <a:r>
              <a:rPr lang="uk-UA" sz="1600" spc="10" dirty="0" smtClean="0">
                <a:latin typeface="Times New Roman"/>
                <a:cs typeface="Times New Roman"/>
              </a:rPr>
              <a:t> мобільного і </a:t>
            </a:r>
            <a:r>
              <a:rPr lang="uk-UA" sz="1600" spc="15" dirty="0" smtClean="0">
                <a:latin typeface="Times New Roman"/>
                <a:cs typeface="Times New Roman"/>
              </a:rPr>
              <a:t>міського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телефонного</a:t>
            </a:r>
            <a:r>
              <a:rPr lang="uk-UA" sz="1600" spc="10" dirty="0" smtClean="0">
                <a:latin typeface="Times New Roman"/>
                <a:cs typeface="Times New Roman"/>
              </a:rPr>
              <a:t> з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'</a:t>
            </a:r>
            <a:r>
              <a:rPr lang="uk-UA" sz="1600" spc="10" dirty="0" smtClean="0">
                <a:latin typeface="Times New Roman"/>
                <a:cs typeface="Times New Roman"/>
              </a:rPr>
              <a:t>язк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15" dirty="0" smtClean="0">
                <a:latin typeface="Times New Roman"/>
                <a:cs typeface="Times New Roman"/>
              </a:rPr>
              <a:t> засоби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передачі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даних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системі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діо</a:t>
            </a:r>
            <a:r>
              <a:rPr lang="uk-UA" sz="1600" spc="10" dirty="0" smtClean="0">
                <a:latin typeface="Times New Roman"/>
                <a:cs typeface="Times New Roman"/>
              </a:rPr>
              <a:t>зв</a:t>
            </a:r>
            <a:r>
              <a:rPr lang="uk-UA" sz="1600" spc="5" dirty="0" smtClean="0">
                <a:latin typeface="Times New Roman"/>
                <a:cs typeface="Times New Roman"/>
              </a:rPr>
              <a:t>'</a:t>
            </a:r>
            <a:r>
              <a:rPr lang="uk-UA" sz="1600" spc="10" dirty="0" smtClean="0">
                <a:latin typeface="Times New Roman"/>
                <a:cs typeface="Times New Roman"/>
              </a:rPr>
              <a:t>язк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15" dirty="0" smtClean="0">
                <a:latin typeface="Times New Roman"/>
                <a:cs typeface="Times New Roman"/>
              </a:rPr>
              <a:t> засоби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охоронн</a:t>
            </a:r>
            <a:r>
              <a:rPr lang="uk-UA" sz="1600" spc="10" dirty="0" smtClean="0">
                <a:latin typeface="Times New Roman"/>
                <a:cs typeface="Times New Roman"/>
              </a:rPr>
              <a:t>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пожежної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сигналізаці</a:t>
            </a:r>
            <a:r>
              <a:rPr lang="uk-UA" sz="1600" spc="5" dirty="0" smtClean="0">
                <a:latin typeface="Times New Roman"/>
                <a:cs typeface="Times New Roman"/>
              </a:rPr>
              <a:t>ї;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15" dirty="0" smtClean="0">
                <a:latin typeface="Times New Roman"/>
                <a:cs typeface="Times New Roman"/>
              </a:rPr>
              <a:t> засоби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оповіщення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сигналізаці</a:t>
            </a:r>
            <a:r>
              <a:rPr lang="uk-UA" sz="1600" spc="5" dirty="0" smtClean="0">
                <a:latin typeface="Times New Roman"/>
                <a:cs typeface="Times New Roman"/>
              </a:rPr>
              <a:t>ї;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15" dirty="0" smtClean="0">
                <a:latin typeface="Times New Roman"/>
                <a:cs typeface="Times New Roman"/>
              </a:rPr>
              <a:t> засоби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err="1" smtClean="0">
                <a:latin typeface="Times New Roman"/>
                <a:cs typeface="Times New Roman"/>
              </a:rPr>
              <a:t>к</a:t>
            </a:r>
            <a:r>
              <a:rPr lang="uk-UA" sz="1600" spc="20" dirty="0" err="1" smtClean="0">
                <a:latin typeface="Times New Roman"/>
                <a:cs typeface="Times New Roman"/>
              </a:rPr>
              <a:t>о</a:t>
            </a:r>
            <a:r>
              <a:rPr lang="uk-UA" sz="1600" spc="15" dirty="0" err="1" smtClean="0">
                <a:latin typeface="Times New Roman"/>
                <a:cs typeface="Times New Roman"/>
              </a:rPr>
              <a:t>ндиціонуванн</a:t>
            </a:r>
            <a:r>
              <a:rPr lang="uk-UA" sz="1600" spc="10" dirty="0" err="1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4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2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прийому</a:t>
            </a:r>
            <a:r>
              <a:rPr lang="uk-UA" sz="1600" spc="-114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телебаченн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інш</a:t>
            </a:r>
            <a:r>
              <a:rPr lang="uk-UA" sz="1600" spc="10" dirty="0" smtClean="0">
                <a:latin typeface="Times New Roman"/>
                <a:cs typeface="Times New Roman"/>
              </a:rPr>
              <a:t>і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засо</a:t>
            </a:r>
            <a:r>
              <a:rPr lang="uk-UA" sz="1600" spc="20" dirty="0" smtClean="0">
                <a:latin typeface="Times New Roman"/>
                <a:cs typeface="Times New Roman"/>
              </a:rPr>
              <a:t>би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теми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8215370" cy="4786370"/>
          </a:xfrm>
        </p:spPr>
        <p:txBody>
          <a:bodyPr/>
          <a:lstStyle/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Контрольована</a:t>
            </a:r>
            <a:r>
              <a:rPr lang="uk-UA" sz="1600" b="1" spc="9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зон</a:t>
            </a:r>
            <a:r>
              <a:rPr lang="uk-UA" sz="1600" b="1" spc="15" dirty="0" smtClean="0">
                <a:latin typeface="Times New Roman"/>
                <a:cs typeface="Times New Roman"/>
              </a:rPr>
              <a:t>а</a:t>
            </a:r>
            <a:r>
              <a:rPr lang="uk-UA" sz="1600" b="1" spc="9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0" dirty="0" err="1" smtClean="0">
                <a:latin typeface="Times New Roman"/>
                <a:cs typeface="Times New Roman"/>
              </a:rPr>
              <a:t>КЗ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spc="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простір</a:t>
            </a:r>
            <a:r>
              <a:rPr lang="uk-UA" sz="1600" spc="90" dirty="0" smtClean="0">
                <a:latin typeface="Times New Roman"/>
                <a:cs typeface="Times New Roman"/>
              </a:rPr>
              <a:t> </a:t>
            </a:r>
            <a:r>
              <a:rPr lang="uk-UA" sz="1600" spc="5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територі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будівл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части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будів</a:t>
            </a:r>
            <a:r>
              <a:rPr lang="uk-UA" sz="1600" spc="10" dirty="0" smtClean="0">
                <a:latin typeface="Times New Roman"/>
                <a:cs typeface="Times New Roman"/>
              </a:rPr>
              <a:t>лі),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яком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виключено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неконтрольоване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перебування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сторонн</a:t>
            </a:r>
            <a:r>
              <a:rPr lang="uk-UA" sz="1600" spc="10" dirty="0" smtClean="0">
                <a:latin typeface="Times New Roman"/>
                <a:cs typeface="Times New Roman"/>
              </a:rPr>
              <a:t>іх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осіб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відвідувачів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15" dirty="0" smtClean="0">
                <a:latin typeface="Times New Roman"/>
                <a:cs typeface="Times New Roman"/>
              </a:rPr>
              <a:t>працівників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різних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служб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є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співробітни</a:t>
            </a:r>
            <a:r>
              <a:rPr lang="uk-UA" sz="1600" spc="5" dirty="0" smtClean="0">
                <a:latin typeface="Times New Roman"/>
                <a:cs typeface="Times New Roman"/>
              </a:rPr>
              <a:t>к</a:t>
            </a:r>
            <a:r>
              <a:rPr lang="uk-UA" sz="1600" spc="20" dirty="0" smtClean="0">
                <a:latin typeface="Times New Roman"/>
                <a:cs typeface="Times New Roman"/>
              </a:rPr>
              <a:t>ами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організації</a:t>
            </a:r>
            <a:r>
              <a:rPr lang="uk-UA" sz="1600" spc="10" dirty="0" smtClean="0">
                <a:latin typeface="Times New Roman"/>
                <a:cs typeface="Times New Roman"/>
              </a:rPr>
              <a:t>),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20" dirty="0" smtClean="0">
                <a:latin typeface="Times New Roman"/>
                <a:cs typeface="Times New Roman"/>
              </a:rPr>
              <a:t>кож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транспортних</a:t>
            </a:r>
            <a:r>
              <a:rPr lang="uk-UA" sz="1600" spc="10" dirty="0" smtClean="0">
                <a:latin typeface="Times New Roman"/>
                <a:cs typeface="Times New Roman"/>
              </a:rPr>
              <a:t> засобів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Меж</a:t>
            </a:r>
            <a:r>
              <a:rPr lang="uk-UA" sz="1600" b="1" spc="15" dirty="0" smtClean="0">
                <a:latin typeface="Times New Roman"/>
                <a:cs typeface="Times New Roman"/>
              </a:rPr>
              <a:t>а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контрольованої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зон</a:t>
            </a:r>
            <a:r>
              <a:rPr lang="uk-UA" sz="1600" b="1" spc="20" dirty="0" smtClean="0">
                <a:latin typeface="Times New Roman"/>
                <a:cs typeface="Times New Roman"/>
              </a:rPr>
              <a:t>и</a:t>
            </a:r>
            <a:r>
              <a:rPr lang="uk-UA" sz="1600" b="1" spc="-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периметр</a:t>
            </a:r>
            <a:r>
              <a:rPr lang="uk-UA" sz="1600" spc="-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території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організації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що </a:t>
            </a:r>
            <a:r>
              <a:rPr lang="uk-UA" sz="1600" spc="15" dirty="0" smtClean="0">
                <a:latin typeface="Times New Roman"/>
                <a:cs typeface="Times New Roman"/>
              </a:rPr>
              <a:t>охороняєтьс</a:t>
            </a:r>
            <a:r>
              <a:rPr lang="uk-UA" sz="1600" spc="2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10" dirty="0" smtClean="0">
                <a:latin typeface="Times New Roman"/>
                <a:cs typeface="Times New Roman"/>
              </a:rPr>
              <a:t>к</a:t>
            </a:r>
            <a:r>
              <a:rPr lang="uk-UA" sz="1600" spc="20" dirty="0" smtClean="0">
                <a:latin typeface="Times New Roman"/>
                <a:cs typeface="Times New Roman"/>
              </a:rPr>
              <a:t>ож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конструкції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err="1" smtClean="0">
                <a:latin typeface="Times New Roman"/>
                <a:cs typeface="Times New Roman"/>
              </a:rPr>
              <a:t>охороняємої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будівлі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ч</a:t>
            </a:r>
            <a:r>
              <a:rPr lang="uk-UA" sz="1600" spc="10" dirty="0" smtClean="0">
                <a:latin typeface="Times New Roman"/>
                <a:cs typeface="Times New Roman"/>
              </a:rPr>
              <a:t>ас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ин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буді</a:t>
            </a:r>
            <a:r>
              <a:rPr lang="uk-UA" sz="1600" spc="10" dirty="0" smtClean="0">
                <a:latin typeface="Times New Roman"/>
                <a:cs typeface="Times New Roman"/>
              </a:rPr>
              <a:t>влі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15" dirty="0" smtClean="0">
                <a:latin typeface="Times New Roman"/>
                <a:cs typeface="Times New Roman"/>
              </a:rPr>
              <a:t>якщо вони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розміщені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території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охороняєтьс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000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О</a:t>
            </a:r>
            <a:r>
              <a:rPr lang="uk-UA" sz="1600" b="1" spc="15" dirty="0" smtClean="0">
                <a:latin typeface="Times New Roman"/>
                <a:cs typeface="Times New Roman"/>
              </a:rPr>
              <a:t>б</a:t>
            </a:r>
            <a:r>
              <a:rPr lang="uk-UA" sz="1600" b="1" spc="5" dirty="0" smtClean="0">
                <a:latin typeface="Times New Roman"/>
                <a:cs typeface="Times New Roman"/>
              </a:rPr>
              <a:t>'</a:t>
            </a:r>
            <a:r>
              <a:rPr lang="uk-UA" sz="1600" b="1" spc="15" dirty="0" smtClean="0">
                <a:latin typeface="Times New Roman"/>
                <a:cs typeface="Times New Roman"/>
              </a:rPr>
              <a:t>єкт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інформатизації</a:t>
            </a:r>
            <a:r>
              <a:rPr lang="uk-UA" sz="1600" b="1" dirty="0" smtClean="0">
                <a:latin typeface="Times New Roman"/>
                <a:cs typeface="Times New Roman"/>
              </a:rPr>
              <a:t> 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0" dirty="0" smtClean="0">
                <a:latin typeface="Times New Roman"/>
                <a:cs typeface="Times New Roman"/>
              </a:rPr>
              <a:t>О</a:t>
            </a:r>
            <a:r>
              <a:rPr lang="uk-UA" sz="1600" b="1" spc="10" dirty="0" smtClean="0">
                <a:latin typeface="Times New Roman"/>
                <a:cs typeface="Times New Roman"/>
              </a:rPr>
              <a:t>І),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25" dirty="0" smtClean="0">
                <a:latin typeface="Times New Roman"/>
                <a:cs typeface="Times New Roman"/>
              </a:rPr>
              <a:t>що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захищається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сукупність інформаційних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ресурсі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міс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0" dirty="0" smtClean="0">
                <a:latin typeface="Times New Roman"/>
                <a:cs typeface="Times New Roman"/>
              </a:rPr>
              <a:t>ят</a:t>
            </a:r>
            <a:r>
              <a:rPr lang="uk-UA" sz="1600" spc="15" dirty="0" smtClean="0">
                <a:latin typeface="Times New Roman"/>
                <a:cs typeface="Times New Roman"/>
              </a:rPr>
              <a:t>ь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відомості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обмеженого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доступу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ТЗО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6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</a:t>
            </a:r>
            <a:r>
              <a:rPr lang="uk-UA" sz="1600" spc="20" dirty="0" smtClean="0">
                <a:latin typeface="Times New Roman"/>
                <a:cs typeface="Times New Roman"/>
              </a:rPr>
              <a:t>меж</a:t>
            </a:r>
            <a:r>
              <a:rPr lang="uk-UA" sz="1600" spc="10" dirty="0" smtClean="0">
                <a:latin typeface="Times New Roman"/>
                <a:cs typeface="Times New Roman"/>
              </a:rPr>
              <a:t>е</a:t>
            </a:r>
            <a:r>
              <a:rPr lang="uk-UA" sz="1600" spc="15" dirty="0" smtClean="0">
                <a:latin typeface="Times New Roman"/>
                <a:cs typeface="Times New Roman"/>
              </a:rPr>
              <a:t>ного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доступу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приміщень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</a:t>
            </a:r>
            <a:r>
              <a:rPr lang="uk-UA" sz="1600" dirty="0" smtClean="0">
                <a:latin typeface="Times New Roman"/>
                <a:cs typeface="Times New Roman"/>
              </a:rPr>
              <a:t>'</a:t>
            </a:r>
            <a:r>
              <a:rPr lang="uk-UA" sz="1600" spc="15" dirty="0" smtClean="0">
                <a:latin typeface="Times New Roman"/>
                <a:cs typeface="Times New Roman"/>
              </a:rPr>
              <a:t>єктів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будівель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5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споруд</a:t>
            </a:r>
            <a:r>
              <a:rPr lang="uk-UA" sz="1600" spc="5" dirty="0" smtClean="0">
                <a:latin typeface="Times New Roman"/>
                <a:cs typeface="Times New Roman"/>
              </a:rPr>
              <a:t>),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яких</a:t>
            </a:r>
            <a:r>
              <a:rPr lang="uk-UA" sz="1600" spc="4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во</a:t>
            </a:r>
            <a:r>
              <a:rPr lang="uk-UA" sz="1600" spc="20" dirty="0" smtClean="0">
                <a:latin typeface="Times New Roman"/>
                <a:cs typeface="Times New Roman"/>
              </a:rPr>
              <a:t>ни</a:t>
            </a:r>
            <a:r>
              <a:rPr lang="uk-UA" sz="1600" spc="10" dirty="0" smtClean="0">
                <a:latin typeface="Times New Roman"/>
                <a:cs typeface="Times New Roman"/>
              </a:rPr>
              <a:t> встан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влені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Виділені</a:t>
            </a:r>
            <a:r>
              <a:rPr lang="uk-UA" sz="1600" b="1" spc="7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приміщення</a:t>
            </a:r>
            <a:r>
              <a:rPr lang="uk-UA" sz="1600" b="1" spc="75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5" dirty="0" smtClean="0">
                <a:latin typeface="Times New Roman"/>
                <a:cs typeface="Times New Roman"/>
              </a:rPr>
              <a:t>В</a:t>
            </a:r>
            <a:r>
              <a:rPr lang="uk-UA" sz="1600" b="1" spc="20" dirty="0" smtClean="0">
                <a:latin typeface="Times New Roman"/>
                <a:cs typeface="Times New Roman"/>
              </a:rPr>
              <a:t>П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приміщенн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призначені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д</a:t>
            </a:r>
            <a:r>
              <a:rPr lang="uk-UA" sz="1600" spc="10" dirty="0" smtClean="0">
                <a:latin typeface="Times New Roman"/>
                <a:cs typeface="Times New Roman"/>
              </a:rPr>
              <a:t>л</a:t>
            </a:r>
            <a:r>
              <a:rPr lang="uk-UA" sz="1600" spc="15" dirty="0" smtClean="0">
                <a:latin typeface="Times New Roman"/>
                <a:cs typeface="Times New Roman"/>
              </a:rPr>
              <a:t>я</a:t>
            </a:r>
            <a:r>
              <a:rPr lang="uk-UA" sz="1600" spc="7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веден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я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закр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15" dirty="0" smtClean="0">
                <a:latin typeface="Times New Roman"/>
                <a:cs typeface="Times New Roman"/>
              </a:rPr>
              <a:t>тих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переговорів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20" dirty="0" smtClean="0">
                <a:latin typeface="Times New Roman"/>
                <a:cs typeface="Times New Roman"/>
              </a:rPr>
              <a:t>щ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містя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ь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відомості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обмеженим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доступом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О</a:t>
            </a:r>
            <a:r>
              <a:rPr lang="uk-UA" sz="1600" b="1" spc="15" dirty="0" smtClean="0">
                <a:latin typeface="Times New Roman"/>
                <a:cs typeface="Times New Roman"/>
              </a:rPr>
              <a:t>б</a:t>
            </a:r>
            <a:r>
              <a:rPr lang="uk-UA" sz="1600" b="1" spc="5" dirty="0" smtClean="0">
                <a:latin typeface="Times New Roman"/>
                <a:cs typeface="Times New Roman"/>
              </a:rPr>
              <a:t>'</a:t>
            </a:r>
            <a:r>
              <a:rPr lang="uk-UA" sz="1600" b="1" spc="10" dirty="0" smtClean="0">
                <a:latin typeface="Times New Roman"/>
                <a:cs typeface="Times New Roman"/>
              </a:rPr>
              <a:t>єкт</a:t>
            </a:r>
            <a:r>
              <a:rPr lang="uk-UA" sz="1600" b="1" spc="20" dirty="0" smtClean="0">
                <a:latin typeface="Times New Roman"/>
                <a:cs typeface="Times New Roman"/>
              </a:rPr>
              <a:t>и</a:t>
            </a:r>
            <a:r>
              <a:rPr lang="uk-UA" sz="1600" b="1" dirty="0" smtClean="0">
                <a:latin typeface="Times New Roman"/>
                <a:cs typeface="Times New Roman"/>
              </a:rPr>
              <a:t>  </a:t>
            </a:r>
            <a:r>
              <a:rPr lang="uk-UA" sz="1600" b="1" spc="15" dirty="0" smtClean="0">
                <a:latin typeface="Times New Roman"/>
                <a:cs typeface="Times New Roman"/>
              </a:rPr>
              <a:t>засоб</a:t>
            </a:r>
            <a:r>
              <a:rPr lang="uk-UA" sz="1600" b="1" spc="5" dirty="0" smtClean="0">
                <a:latin typeface="Times New Roman"/>
                <a:cs typeface="Times New Roman"/>
              </a:rPr>
              <a:t>і</a:t>
            </a:r>
            <a:r>
              <a:rPr lang="uk-UA" sz="1600" b="1" spc="20" dirty="0" smtClean="0">
                <a:latin typeface="Times New Roman"/>
                <a:cs typeface="Times New Roman"/>
              </a:rPr>
              <a:t>в</a:t>
            </a:r>
            <a:r>
              <a:rPr lang="uk-UA" sz="1600" b="1" dirty="0" smtClean="0">
                <a:latin typeface="Times New Roman"/>
                <a:cs typeface="Times New Roman"/>
              </a:rPr>
              <a:t>  </a:t>
            </a:r>
            <a:r>
              <a:rPr lang="uk-UA" sz="1600" b="1" spc="20" dirty="0" smtClean="0">
                <a:latin typeface="Times New Roman"/>
                <a:cs typeface="Times New Roman"/>
              </a:rPr>
              <a:t>обчислювальної</a:t>
            </a:r>
            <a:r>
              <a:rPr lang="uk-UA" sz="1600" b="1" dirty="0" smtClean="0">
                <a:latin typeface="Times New Roman"/>
                <a:cs typeface="Times New Roman"/>
              </a:rPr>
              <a:t>  </a:t>
            </a:r>
            <a:r>
              <a:rPr lang="uk-UA" sz="1600" b="1" spc="20" dirty="0" smtClean="0">
                <a:latin typeface="Times New Roman"/>
                <a:cs typeface="Times New Roman"/>
              </a:rPr>
              <a:t>техніки</a:t>
            </a:r>
            <a:r>
              <a:rPr lang="uk-UA" sz="1600" b="1" dirty="0" smtClean="0">
                <a:latin typeface="Times New Roman"/>
                <a:cs typeface="Times New Roman"/>
              </a:rPr>
              <a:t> 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0" dirty="0" smtClean="0">
                <a:latin typeface="Times New Roman"/>
                <a:cs typeface="Times New Roman"/>
              </a:rPr>
              <a:t>ЗОТ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dirty="0" smtClean="0">
                <a:latin typeface="Times New Roman"/>
                <a:cs typeface="Times New Roman"/>
              </a:rPr>
              <a:t> 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</a:t>
            </a:r>
            <a:r>
              <a:rPr lang="uk-UA" sz="1600" dirty="0" smtClean="0">
                <a:latin typeface="Times New Roman"/>
                <a:cs typeface="Times New Roman"/>
              </a:rPr>
              <a:t>'</a:t>
            </a:r>
            <a:r>
              <a:rPr lang="uk-UA" sz="1600" spc="15" dirty="0" smtClean="0">
                <a:latin typeface="Times New Roman"/>
                <a:cs typeface="Times New Roman"/>
              </a:rPr>
              <a:t>єкти інформатизації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яких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обробка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здійснюється з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використанням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ком</a:t>
            </a:r>
            <a:r>
              <a:rPr lang="uk-UA" sz="1600" spc="20" dirty="0" smtClean="0">
                <a:latin typeface="Times New Roman"/>
                <a:cs typeface="Times New Roman"/>
              </a:rPr>
              <a:t>п</a:t>
            </a:r>
            <a:r>
              <a:rPr lang="uk-UA" sz="1600" spc="10" dirty="0" smtClean="0">
                <a:latin typeface="Times New Roman"/>
                <a:cs typeface="Times New Roman"/>
              </a:rPr>
              <a:t>’</a:t>
            </a:r>
            <a:r>
              <a:rPr lang="uk-UA" sz="1600" spc="15" dirty="0" smtClean="0">
                <a:latin typeface="Times New Roman"/>
                <a:cs typeface="Times New Roman"/>
              </a:rPr>
              <a:t>ютерної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технік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ru-RU" sz="1600" spc="5" dirty="0" smtClean="0">
                <a:latin typeface="Times New Roman"/>
                <a:cs typeface="Times New Roman"/>
              </a:rPr>
              <a:t>.</a:t>
            </a:r>
          </a:p>
          <a:p>
            <a:pPr marL="12700" marR="5715" indent="254000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Небезпечна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зона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1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i="1" spc="15" dirty="0" smtClean="0">
                <a:latin typeface="Times New Roman"/>
                <a:cs typeface="Times New Roman"/>
              </a:rPr>
              <a:t>R</a:t>
            </a:r>
            <a:r>
              <a:rPr lang="uk-UA" sz="1600" i="1" spc="10" dirty="0" smtClean="0">
                <a:latin typeface="Times New Roman"/>
                <a:cs typeface="Times New Roman"/>
              </a:rPr>
              <a:t>1</a:t>
            </a:r>
            <a:r>
              <a:rPr lang="uk-UA" sz="1600" spc="10" dirty="0" smtClean="0">
                <a:latin typeface="Times New Roman"/>
                <a:cs typeface="Times New Roman"/>
              </a:rPr>
              <a:t>)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п</a:t>
            </a:r>
            <a:r>
              <a:rPr lang="uk-UA" sz="1600" spc="15" dirty="0" smtClean="0">
                <a:latin typeface="Times New Roman"/>
                <a:cs typeface="Times New Roman"/>
              </a:rPr>
              <a:t>ростір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навколо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</a:t>
            </a:r>
            <a:r>
              <a:rPr lang="uk-UA" sz="1600" spc="20" dirty="0" smtClean="0">
                <a:latin typeface="Times New Roman"/>
                <a:cs typeface="Times New Roman"/>
              </a:rPr>
              <a:t>ЗО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межі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межами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як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го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рівень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напруги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наве</a:t>
            </a:r>
            <a:r>
              <a:rPr lang="uk-UA" sz="1600" spc="20" dirty="0" smtClean="0">
                <a:latin typeface="Times New Roman"/>
                <a:cs typeface="Times New Roman"/>
              </a:rPr>
              <a:t>д</a:t>
            </a:r>
            <a:r>
              <a:rPr lang="uk-UA" sz="1600" spc="10" dirty="0" smtClean="0">
                <a:latin typeface="Times New Roman"/>
                <a:cs typeface="Times New Roman"/>
              </a:rPr>
              <a:t>ен</a:t>
            </a:r>
            <a:r>
              <a:rPr lang="uk-UA" sz="1600" spc="15" dirty="0" smtClean="0">
                <a:latin typeface="Times New Roman"/>
                <a:cs typeface="Times New Roman"/>
              </a:rPr>
              <a:t>ого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ТЗО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інформативного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сигналу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spc="7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перевищ</a:t>
            </a:r>
            <a:r>
              <a:rPr lang="uk-UA" sz="1600" spc="20" dirty="0" smtClean="0">
                <a:latin typeface="Times New Roman"/>
                <a:cs typeface="Times New Roman"/>
              </a:rPr>
              <a:t>у</a:t>
            </a:r>
            <a:r>
              <a:rPr lang="uk-UA" sz="1600" spc="15" dirty="0" smtClean="0">
                <a:latin typeface="Times New Roman"/>
                <a:cs typeface="Times New Roman"/>
              </a:rPr>
              <a:t>є</a:t>
            </a:r>
            <a:r>
              <a:rPr lang="uk-UA" sz="1600" spc="6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допустимого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20" dirty="0" smtClean="0">
                <a:latin typeface="Times New Roman"/>
                <a:cs typeface="Times New Roman"/>
              </a:rPr>
              <a:t>нормо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15" dirty="0" smtClean="0">
                <a:latin typeface="Times New Roman"/>
                <a:cs typeface="Times New Roman"/>
              </a:rPr>
              <a:t>аного</a:t>
            </a:r>
            <a:r>
              <a:rPr lang="uk-UA" sz="1600" spc="10" dirty="0" smtClean="0">
                <a:latin typeface="Times New Roman"/>
                <a:cs typeface="Times New Roman"/>
              </a:rPr>
              <a:t>)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значення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b="1" i="1" spc="25" dirty="0" smtClean="0">
                <a:latin typeface="Times New Roman"/>
                <a:cs typeface="Times New Roman"/>
              </a:rPr>
              <a:t>U</a:t>
            </a:r>
            <a:r>
              <a:rPr lang="uk-UA" sz="1600" b="1" i="1" spc="4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=</a:t>
            </a:r>
            <a:r>
              <a:rPr lang="uk-UA" sz="1600" b="1" spc="35" dirty="0" smtClean="0">
                <a:latin typeface="Times New Roman"/>
                <a:cs typeface="Times New Roman"/>
              </a:rPr>
              <a:t> </a:t>
            </a:r>
            <a:r>
              <a:rPr lang="uk-UA" sz="1600" b="1" i="1" spc="20" dirty="0" err="1" smtClean="0">
                <a:latin typeface="Times New Roman"/>
                <a:cs typeface="Times New Roman"/>
              </a:rPr>
              <a:t>U</a:t>
            </a:r>
            <a:r>
              <a:rPr lang="uk-UA" sz="1400" b="1" spc="22" baseline="-13888" dirty="0" err="1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).</a:t>
            </a:r>
            <a:endParaRPr lang="uk-UA" sz="1600" b="1" spc="20" dirty="0" smtClean="0">
              <a:latin typeface="Times New Roman"/>
              <a:cs typeface="Times New Roman"/>
            </a:endParaRPr>
          </a:p>
          <a:p>
            <a:pPr marL="12700" marR="5715" indent="254000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Небезпечна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зона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2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i="1" spc="15" dirty="0" smtClean="0">
                <a:latin typeface="Times New Roman"/>
                <a:cs typeface="Times New Roman"/>
              </a:rPr>
              <a:t>R</a:t>
            </a:r>
            <a:r>
              <a:rPr lang="uk-UA" sz="1600" spc="10" dirty="0" smtClean="0">
                <a:latin typeface="Times New Roman"/>
                <a:cs typeface="Times New Roman"/>
              </a:rPr>
              <a:t>2)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dirty="0" smtClean="0">
                <a:latin typeface="Times New Roman"/>
                <a:cs typeface="Times New Roman"/>
              </a:rPr>
              <a:t> п</a:t>
            </a:r>
            <a:r>
              <a:rPr lang="uk-UA" sz="1600" spc="15" dirty="0" smtClean="0">
                <a:latin typeface="Times New Roman"/>
                <a:cs typeface="Times New Roman"/>
              </a:rPr>
              <a:t>ростір</a:t>
            </a:r>
            <a:r>
              <a:rPr lang="uk-UA" sz="1600" dirty="0" smtClean="0">
                <a:latin typeface="Times New Roman"/>
                <a:cs typeface="Times New Roman"/>
              </a:rPr>
              <a:t>  </a:t>
            </a:r>
            <a:r>
              <a:rPr lang="uk-UA" sz="1600" spc="15" dirty="0" smtClean="0">
                <a:latin typeface="Times New Roman"/>
                <a:cs typeface="Times New Roman"/>
              </a:rPr>
              <a:t>навколо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ТЗО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dirty="0" smtClean="0">
                <a:latin typeface="Times New Roman"/>
                <a:cs typeface="Times New Roman"/>
              </a:rPr>
              <a:t>  </a:t>
            </a:r>
            <a:r>
              <a:rPr lang="uk-UA" sz="1600" spc="15" dirty="0" smtClean="0">
                <a:latin typeface="Times New Roman"/>
                <a:cs typeface="Times New Roman"/>
              </a:rPr>
              <a:t>межі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dirty="0" smtClean="0">
                <a:latin typeface="Times New Roman"/>
                <a:cs typeface="Times New Roman"/>
              </a:rPr>
              <a:t>  </a:t>
            </a:r>
            <a:r>
              <a:rPr lang="uk-UA" sz="1600" spc="20" dirty="0" smtClean="0">
                <a:latin typeface="Times New Roman"/>
                <a:cs typeface="Times New Roman"/>
              </a:rPr>
              <a:t>межами</a:t>
            </a:r>
            <a:r>
              <a:rPr lang="uk-UA" sz="1600" spc="114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яко</a:t>
            </a:r>
            <a:r>
              <a:rPr lang="uk-UA" sz="1600" spc="20" dirty="0" smtClean="0">
                <a:latin typeface="Times New Roman"/>
                <a:cs typeface="Times New Roman"/>
              </a:rPr>
              <a:t>г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dirty="0" smtClean="0">
                <a:latin typeface="Times New Roman"/>
                <a:cs typeface="Times New Roman"/>
              </a:rPr>
              <a:t>  </a:t>
            </a:r>
            <a:r>
              <a:rPr lang="uk-UA" sz="1600" spc="15" dirty="0" smtClean="0">
                <a:latin typeface="Times New Roman"/>
                <a:cs typeface="Times New Roman"/>
              </a:rPr>
              <a:t>напруженість елект</a:t>
            </a:r>
            <a:r>
              <a:rPr lang="uk-UA" sz="1600" spc="20" dirty="0" smtClean="0">
                <a:latin typeface="Times New Roman"/>
                <a:cs typeface="Times New Roman"/>
              </a:rPr>
              <a:t>р</a:t>
            </a:r>
            <a:r>
              <a:rPr lang="uk-UA" sz="1600" spc="15" dirty="0" smtClean="0">
                <a:latin typeface="Times New Roman"/>
                <a:cs typeface="Times New Roman"/>
              </a:rPr>
              <a:t>омагнітного поля не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перевищ</a:t>
            </a:r>
            <a:r>
              <a:rPr lang="uk-UA" sz="1600" spc="20" dirty="0" smtClean="0">
                <a:latin typeface="Times New Roman"/>
                <a:cs typeface="Times New Roman"/>
              </a:rPr>
              <a:t>у</a:t>
            </a:r>
            <a:r>
              <a:rPr lang="uk-UA" sz="1600" spc="15" dirty="0" smtClean="0">
                <a:latin typeface="Times New Roman"/>
                <a:cs typeface="Times New Roman"/>
              </a:rPr>
              <a:t>є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допустимого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нормованого</a:t>
            </a:r>
            <a:r>
              <a:rPr lang="uk-UA" sz="1600" spc="10" dirty="0" smtClean="0">
                <a:latin typeface="Times New Roman"/>
                <a:cs typeface="Times New Roman"/>
              </a:rPr>
              <a:t>)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значення</a:t>
            </a:r>
            <a:r>
              <a:rPr lang="uk-UA" sz="1600" spc="11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b="1" i="1" spc="25" dirty="0" smtClean="0">
                <a:latin typeface="Times New Roman"/>
                <a:cs typeface="Times New Roman"/>
              </a:rPr>
              <a:t>Е</a:t>
            </a:r>
            <a:r>
              <a:rPr lang="uk-UA" sz="1600" b="1" i="1" spc="10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≤</a:t>
            </a:r>
            <a:r>
              <a:rPr lang="uk-UA" sz="1600" b="1" spc="110" dirty="0" smtClean="0">
                <a:latin typeface="Times New Roman"/>
                <a:cs typeface="Times New Roman"/>
              </a:rPr>
              <a:t> </a:t>
            </a:r>
            <a:r>
              <a:rPr lang="uk-UA" sz="1600" b="1" i="1" spc="20" dirty="0" err="1" smtClean="0">
                <a:latin typeface="Times New Roman"/>
                <a:cs typeface="Times New Roman"/>
              </a:rPr>
              <a:t>Е</a:t>
            </a:r>
            <a:r>
              <a:rPr lang="uk-UA" sz="1400" b="1" spc="22" baseline="-13888" dirty="0" err="1" smtClean="0">
                <a:latin typeface="Times New Roman"/>
                <a:cs typeface="Times New Roman"/>
              </a:rPr>
              <a:t>н</a:t>
            </a:r>
            <a:r>
              <a:rPr lang="uk-UA" sz="1600" b="1" spc="10" dirty="0" smtClean="0">
                <a:latin typeface="Times New Roman"/>
                <a:cs typeface="Times New Roman"/>
              </a:rPr>
              <a:t>;</a:t>
            </a:r>
            <a:r>
              <a:rPr lang="uk-UA" sz="1600" b="1" spc="110" dirty="0" smtClean="0">
                <a:latin typeface="Times New Roman"/>
                <a:cs typeface="Times New Roman"/>
              </a:rPr>
              <a:t> </a:t>
            </a:r>
            <a:r>
              <a:rPr lang="uk-UA" sz="1600" b="1" i="1" spc="25" dirty="0" smtClean="0">
                <a:latin typeface="Times New Roman"/>
                <a:cs typeface="Times New Roman"/>
              </a:rPr>
              <a:t>Н</a:t>
            </a:r>
            <a:r>
              <a:rPr lang="uk-UA" sz="1600" b="1" i="1" spc="10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≤</a:t>
            </a:r>
            <a:r>
              <a:rPr lang="uk-UA" sz="1600" b="1" spc="105" dirty="0" smtClean="0">
                <a:latin typeface="Times New Roman"/>
                <a:cs typeface="Times New Roman"/>
              </a:rPr>
              <a:t> </a:t>
            </a:r>
            <a:r>
              <a:rPr lang="uk-UA" sz="1600" b="1" i="1" spc="25" dirty="0" err="1" smtClean="0">
                <a:latin typeface="Times New Roman"/>
                <a:cs typeface="Times New Roman"/>
              </a:rPr>
              <a:t>Н</a:t>
            </a:r>
            <a:r>
              <a:rPr lang="uk-UA" sz="1400" b="1" spc="22" baseline="-13888" dirty="0" err="1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).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000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lnSpc>
                <a:spcPts val="1710"/>
              </a:lnSpc>
              <a:spcBef>
                <a:spcPts val="145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3214686"/>
            <a:ext cx="8215370" cy="4786370"/>
          </a:xfrm>
        </p:spPr>
        <p:txBody>
          <a:bodyPr/>
          <a:lstStyle/>
          <a:p>
            <a:pPr marL="0" indent="276225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500034" y="2857496"/>
            <a:ext cx="8286776" cy="3214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071678"/>
            <a:ext cx="5786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spc="20" dirty="0" smtClean="0">
                <a:latin typeface="Times New Roman"/>
                <a:cs typeface="Times New Roman"/>
              </a:rPr>
              <a:t>Схема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</a:t>
            </a:r>
            <a:r>
              <a:rPr lang="uk-UA" sz="1600" spc="10" dirty="0" smtClean="0">
                <a:latin typeface="Times New Roman"/>
                <a:cs typeface="Times New Roman"/>
              </a:rPr>
              <a:t>е</a:t>
            </a:r>
            <a:r>
              <a:rPr lang="uk-UA" sz="1600" spc="15" dirty="0" smtClean="0">
                <a:latin typeface="Times New Roman"/>
                <a:cs typeface="Times New Roman"/>
              </a:rPr>
              <a:t>хні</a:t>
            </a:r>
            <a:r>
              <a:rPr lang="uk-UA" sz="1600" spc="10" dirty="0" smtClean="0">
                <a:latin typeface="Times New Roman"/>
                <a:cs typeface="Times New Roman"/>
              </a:rPr>
              <a:t>ч</a:t>
            </a:r>
            <a:r>
              <a:rPr lang="uk-UA" sz="1600" spc="15" dirty="0" smtClean="0">
                <a:latin typeface="Times New Roman"/>
                <a:cs typeface="Times New Roman"/>
              </a:rPr>
              <a:t>ного</a:t>
            </a:r>
            <a:r>
              <a:rPr lang="uk-UA" sz="1600" spc="10" dirty="0" smtClean="0">
                <a:latin typeface="Times New Roman"/>
                <a:cs typeface="Times New Roman"/>
              </a:rPr>
              <a:t> канал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витоку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</a:t>
            </a:r>
            <a:r>
              <a:rPr lang="uk-UA" sz="1600" spc="2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ОІ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85852" y="1857340"/>
            <a:ext cx="6500826" cy="50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000232" y="1857340"/>
            <a:ext cx="5715008" cy="50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"/>
          <p:cNvSpPr/>
          <p:nvPr/>
        </p:nvSpPr>
        <p:spPr>
          <a:xfrm>
            <a:off x="2143108" y="1857340"/>
            <a:ext cx="5357818" cy="50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5786454"/>
            <a:ext cx="4000528" cy="428628"/>
          </a:xfrm>
        </p:spPr>
        <p:txBody>
          <a:bodyPr/>
          <a:lstStyle/>
          <a:p>
            <a:pPr>
              <a:buNone/>
            </a:pPr>
            <a:r>
              <a:rPr lang="uk-UA" sz="1600" spc="20" dirty="0" smtClean="0">
                <a:cs typeface="Times New Roman"/>
              </a:rPr>
              <a:t>Закон</a:t>
            </a:r>
            <a:r>
              <a:rPr lang="uk-UA" sz="1600" spc="2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України</a:t>
            </a:r>
            <a:r>
              <a:rPr lang="uk-UA" sz="1600" spc="25" dirty="0" smtClean="0">
                <a:cs typeface="Times New Roman"/>
              </a:rPr>
              <a:t> </a:t>
            </a:r>
            <a:r>
              <a:rPr lang="uk-UA" sz="1600" spc="15" dirty="0" smtClean="0">
                <a:cs typeface="Times New Roman"/>
              </a:rPr>
              <a:t>«</a:t>
            </a:r>
            <a:r>
              <a:rPr lang="uk-UA" sz="1600" spc="20" dirty="0" smtClean="0">
                <a:cs typeface="Times New Roman"/>
              </a:rPr>
              <a:t>Про</a:t>
            </a:r>
            <a:r>
              <a:rPr lang="uk-UA" sz="1600" spc="25" dirty="0" smtClean="0">
                <a:cs typeface="Times New Roman"/>
              </a:rPr>
              <a:t> </a:t>
            </a:r>
            <a:r>
              <a:rPr lang="uk-UA" sz="1600" spc="20" dirty="0" smtClean="0">
                <a:cs typeface="Times New Roman"/>
              </a:rPr>
              <a:t>інформацію</a:t>
            </a:r>
            <a:r>
              <a:rPr lang="uk-UA" sz="1600" spc="15" dirty="0" smtClean="0">
                <a:cs typeface="Times New Roman"/>
              </a:rPr>
              <a:t>»</a:t>
            </a:r>
            <a:endParaRPr lang="uk-UA" sz="1600" dirty="0"/>
          </a:p>
        </p:txBody>
      </p:sp>
      <p:sp>
        <p:nvSpPr>
          <p:cNvPr id="4" name="object 11"/>
          <p:cNvSpPr/>
          <p:nvPr/>
        </p:nvSpPr>
        <p:spPr>
          <a:xfrm>
            <a:off x="1071538" y="2357430"/>
            <a:ext cx="6357982" cy="3286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00100" y="1643050"/>
            <a:ext cx="7429520" cy="50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/>
          <p:nvPr/>
        </p:nvSpPr>
        <p:spPr>
          <a:xfrm>
            <a:off x="857224" y="2357430"/>
            <a:ext cx="7643834" cy="37862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7290" y="1714488"/>
            <a:ext cx="6643702" cy="500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SB-клавиатура, подключённая через аппаратный кейлогге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00306"/>
            <a:ext cx="3786214" cy="2926543"/>
          </a:xfrm>
          <a:prstGeom prst="rect">
            <a:avLst/>
          </a:prstGeom>
          <a:noFill/>
        </p:spPr>
      </p:pic>
      <p:pic>
        <p:nvPicPr>
          <p:cNvPr id="2052" name="Picture 4" descr="https://selway.ru/images/img_bugs/Hardba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86256"/>
            <a:ext cx="2786082" cy="2433179"/>
          </a:xfrm>
          <a:prstGeom prst="rect">
            <a:avLst/>
          </a:prstGeom>
          <a:noFill/>
        </p:spPr>
      </p:pic>
      <p:pic>
        <p:nvPicPr>
          <p:cNvPr id="2054" name="Picture 6" descr="https://selway.ru/images/img_bugs/Hardbag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483920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Рис. 9. Видеокамеры «pin-hole», встроенные в шурупы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4133850" cy="1933576"/>
          </a:xfrm>
          <a:prstGeom prst="rect">
            <a:avLst/>
          </a:prstGeom>
          <a:noFill/>
        </p:spPr>
      </p:pic>
      <p:pic>
        <p:nvPicPr>
          <p:cNvPr id="54276" name="Picture 4" descr="Рис. 12. Система скрытой видеозаписи на базе цифрового видеорекодера, встроенная в настольные (а) и настенные (б) часы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4214818"/>
            <a:ext cx="4572000" cy="2038350"/>
          </a:xfrm>
          <a:prstGeom prst="rect">
            <a:avLst/>
          </a:prstGeom>
          <a:noFill/>
        </p:spPr>
      </p:pic>
      <p:pic>
        <p:nvPicPr>
          <p:cNvPr id="54278" name="Picture 6" descr="Рис. 13. Система скрытой видеозаписи на базе цифрового видеорекодера, встроенная в калькулятор (а) и книгу (б)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000240"/>
            <a:ext cx="4714875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928802"/>
            <a:ext cx="8358246" cy="1444626"/>
          </a:xfrm>
        </p:spPr>
        <p:txBody>
          <a:bodyPr/>
          <a:lstStyle/>
          <a:p>
            <a:r>
              <a:rPr lang="uk-UA" sz="4000" dirty="0" smtClean="0">
                <a:solidFill>
                  <a:schemeClr val="bg2"/>
                </a:solidFill>
              </a:rPr>
              <a:t>Тема </a:t>
            </a:r>
            <a:r>
              <a:rPr lang="en-US" sz="4000" dirty="0" smtClean="0">
                <a:solidFill>
                  <a:schemeClr val="bg2"/>
                </a:solidFill>
              </a:rPr>
              <a:t>7</a:t>
            </a:r>
            <a:r>
              <a:rPr lang="uk-UA" sz="4000" dirty="0" smtClean="0">
                <a:solidFill>
                  <a:schemeClr val="bg2"/>
                </a:solidFill>
              </a:rPr>
              <a:t>. Методи руйнування інформації.</a:t>
            </a: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3571876"/>
            <a:ext cx="8286776" cy="2643206"/>
          </a:xfrm>
        </p:spPr>
        <p:txBody>
          <a:bodyPr numCol="2"/>
          <a:lstStyle/>
          <a:p>
            <a:pPr>
              <a:lnSpc>
                <a:spcPct val="80000"/>
              </a:lnSpc>
              <a:buNone/>
            </a:pPr>
            <a:r>
              <a:rPr lang="uk-UA" altLang="ko-KR" sz="1600" dirty="0" smtClean="0">
                <a:latin typeface="Times New Roman" pitchFamily="18" charset="0"/>
                <a:ea typeface="굴림" charset="-127"/>
                <a:cs typeface="Times New Roman" pitchFamily="18" charset="0"/>
              </a:rPr>
              <a:t>Питання:</a:t>
            </a:r>
          </a:p>
          <a:p>
            <a:pPr>
              <a:lnSpc>
                <a:spcPct val="80000"/>
              </a:lnSpc>
              <a:buNone/>
            </a:pPr>
            <a:endParaRPr lang="uk-UA" altLang="ko-KR" sz="1600" dirty="0" smtClean="0">
              <a:latin typeface="Times New Roman" pitchFamily="18" charset="0"/>
              <a:ea typeface="굴림" charset="-127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Умисна силова електромагнітна дія.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Причини умисного руйнування інформації.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Методи руйнування інформації.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Завади.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Навмисні силові впливи (НСВ) та канали його здійснення.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Класифікація ТЗ НСВ.</a:t>
            </a:r>
          </a:p>
          <a:p>
            <a:pPr marL="180975" indent="-161925" fontAlgn="auto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Програмне заглушення обчислювальних систем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ОС).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Методи заглушення ОС.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Об'єкти впливу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ПрЗ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0975" indent="-161925" fontAlgn="auto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Програмні закладки.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071678"/>
            <a:ext cx="6715172" cy="4572032"/>
          </a:xfrm>
        </p:spPr>
        <p:txBody>
          <a:bodyPr/>
          <a:lstStyle/>
          <a:p>
            <a:pPr marL="12700" marR="635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Умисна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5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силова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-45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елек</a:t>
            </a:r>
            <a:r>
              <a:rPr lang="uk-UA" sz="1600" b="1" spc="10" dirty="0" smtClean="0">
                <a:latin typeface="Times New Roman"/>
                <a:cs typeface="Times New Roman"/>
              </a:rPr>
              <a:t>т</a:t>
            </a:r>
            <a:r>
              <a:rPr lang="uk-UA" sz="1600" b="1" spc="15" dirty="0" smtClean="0">
                <a:latin typeface="Times New Roman"/>
                <a:cs typeface="Times New Roman"/>
              </a:rPr>
              <a:t>ромагнітна 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дія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на</a:t>
            </a:r>
            <a:r>
              <a:rPr lang="uk-UA" sz="1600" b="1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інформаці</a:t>
            </a:r>
            <a:r>
              <a:rPr lang="uk-UA" sz="1600" b="1" spc="20" dirty="0" smtClean="0">
                <a:latin typeface="Times New Roman"/>
                <a:cs typeface="Times New Roman"/>
              </a:rPr>
              <a:t>ю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зд</a:t>
            </a:r>
            <a:r>
              <a:rPr lang="uk-UA" sz="1600" spc="15" dirty="0" smtClean="0">
                <a:latin typeface="Times New Roman"/>
                <a:cs typeface="Times New Roman"/>
              </a:rPr>
              <a:t>і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spc="15" dirty="0" smtClean="0">
                <a:latin typeface="Times New Roman"/>
                <a:cs typeface="Times New Roman"/>
              </a:rPr>
              <a:t>снюва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шляхом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застосування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джер</a:t>
            </a:r>
            <a:r>
              <a:rPr lang="uk-UA" sz="1600" spc="15" dirty="0" smtClean="0">
                <a:latin typeface="Times New Roman"/>
                <a:cs typeface="Times New Roman"/>
              </a:rPr>
              <a:t>ела електромагнітного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поля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для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наведення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генеруванн</a:t>
            </a:r>
            <a:r>
              <a:rPr lang="uk-UA" sz="1600" spc="10" dirty="0" smtClean="0">
                <a:latin typeface="Times New Roman"/>
                <a:cs typeface="Times New Roman"/>
              </a:rPr>
              <a:t>я)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ІТ</a:t>
            </a:r>
            <a:r>
              <a:rPr lang="uk-UA" sz="1600" spc="25" dirty="0" smtClean="0">
                <a:latin typeface="Times New Roman"/>
                <a:cs typeface="Times New Roman"/>
              </a:rPr>
              <a:t>С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елек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ромагнітної енергії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рівнем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що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викликає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порушення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нор</a:t>
            </a:r>
            <a:r>
              <a:rPr lang="uk-UA" sz="1600" spc="10" dirty="0" smtClean="0">
                <a:latin typeface="Times New Roman"/>
                <a:cs typeface="Times New Roman"/>
              </a:rPr>
              <a:t>м</a:t>
            </a:r>
            <a:r>
              <a:rPr lang="uk-UA" sz="1600" spc="15" dirty="0" smtClean="0">
                <a:latin typeface="Times New Roman"/>
                <a:cs typeface="Times New Roman"/>
              </a:rPr>
              <a:t>ального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функціону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15" dirty="0" smtClean="0">
                <a:latin typeface="Times New Roman"/>
                <a:cs typeface="Times New Roman"/>
              </a:rPr>
              <a:t>ання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збій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 робо</a:t>
            </a:r>
            <a:r>
              <a:rPr lang="uk-UA" sz="1600" spc="10" dirty="0" smtClean="0">
                <a:latin typeface="Times New Roman"/>
                <a:cs typeface="Times New Roman"/>
              </a:rPr>
              <a:t>ті)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технічних</a:t>
            </a:r>
            <a:r>
              <a:rPr lang="uk-UA" sz="1600" spc="10" dirty="0" smtClean="0">
                <a:latin typeface="Times New Roman"/>
                <a:cs typeface="Times New Roman"/>
              </a:rPr>
              <a:t> 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програмних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засобів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цих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6350" indent="254635" algn="just">
              <a:spcBef>
                <a:spcPts val="0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 marR="6350" indent="254635" algn="just">
              <a:spcBef>
                <a:spcPts val="0"/>
              </a:spcBef>
              <a:buNone/>
            </a:pPr>
            <a:r>
              <a:rPr lang="uk-UA" sz="1600" b="1" spc="7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Причини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умисног</a:t>
            </a:r>
            <a:r>
              <a:rPr lang="uk-UA" sz="1600" b="1" spc="15" dirty="0" smtClean="0">
                <a:latin typeface="Times New Roman"/>
                <a:cs typeface="Times New Roman"/>
              </a:rPr>
              <a:t>о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руйнування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порушникові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вдається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отримати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інформацію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технічними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20" dirty="0" smtClean="0">
                <a:latin typeface="Times New Roman"/>
                <a:cs typeface="Times New Roman"/>
              </a:rPr>
              <a:t>лам</a:t>
            </a:r>
            <a:r>
              <a:rPr lang="uk-UA" sz="1600" spc="15" dirty="0" smtClean="0">
                <a:latin typeface="Times New Roman"/>
                <a:cs typeface="Times New Roman"/>
              </a:rPr>
              <a:t>и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порушник прагне приховати сліди несанкціонованого доступу до інформації;</a:t>
            </a:r>
          </a:p>
          <a:p>
            <a:pPr marL="12700" marR="635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вандалізм.</a:t>
            </a:r>
          </a:p>
          <a:p>
            <a:pPr marL="12700" marR="6350" indent="254635" algn="just">
              <a:spcBef>
                <a:spcPts val="0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0" indent="276225">
              <a:lnSpc>
                <a:spcPct val="100000"/>
              </a:lnSpc>
              <a:buNone/>
            </a:pPr>
            <a:r>
              <a:rPr lang="uk-UA" sz="1600" spc="20" dirty="0" smtClean="0">
                <a:latin typeface="Times New Roman"/>
                <a:cs typeface="Times New Roman"/>
              </a:rPr>
              <a:t>Основними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методами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руйнування</a:t>
            </a:r>
            <a:r>
              <a:rPr lang="uk-UA" sz="1600" b="1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b="1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є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застосування завад;</a:t>
            </a:r>
          </a:p>
          <a:p>
            <a:pPr marL="12700" marR="635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використання умисних силових електромагнітних впливів на інформаційні об’єкти і апаратно-програмне забезпечення ІТС;</a:t>
            </a:r>
          </a:p>
          <a:p>
            <a:pPr marL="1270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використання шкідливого програмного забезпечення;</a:t>
            </a:r>
          </a:p>
          <a:p>
            <a:pPr marL="1270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застосування закладних пристроїв (апаратних і програмних).</a:t>
            </a: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85926"/>
            <a:ext cx="8501122" cy="4929222"/>
          </a:xfrm>
        </p:spPr>
        <p:txBody>
          <a:bodyPr/>
          <a:lstStyle/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15" dirty="0" smtClean="0">
                <a:latin typeface="Times New Roman"/>
                <a:cs typeface="Times New Roman"/>
              </a:rPr>
              <a:t>Завада</a:t>
            </a:r>
            <a:r>
              <a:rPr lang="uk-UA" sz="1600" b="1" spc="1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перешкода</a:t>
            </a:r>
            <a:r>
              <a:rPr lang="uk-UA" sz="1600" spc="10" dirty="0" smtClean="0">
                <a:latin typeface="Times New Roman"/>
                <a:cs typeface="Times New Roman"/>
              </a:rPr>
              <a:t>)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небажана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електрична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" dirty="0" smtClean="0">
                <a:latin typeface="Times New Roman"/>
                <a:cs typeface="Times New Roman"/>
              </a:rPr>
              <a:t>)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магнітна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дія на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сис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ему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її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частин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яка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може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привести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спотворення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інформації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9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що</a:t>
            </a:r>
            <a:r>
              <a:rPr lang="uk-UA" sz="1600" spc="15" dirty="0" smtClean="0">
                <a:latin typeface="Times New Roman"/>
                <a:cs typeface="Times New Roman"/>
              </a:rPr>
              <a:t> зберігається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перетворюєтьс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передається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оброблюєтьс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67335">
              <a:spcBef>
                <a:spcPts val="0"/>
              </a:spcBef>
            </a:pPr>
            <a:endParaRPr lang="uk-UA" sz="1600" spc="15" dirty="0" smtClean="0">
              <a:latin typeface="Times New Roman"/>
              <a:cs typeface="Times New Roman"/>
            </a:endParaRPr>
          </a:p>
          <a:p>
            <a:pPr marL="267335">
              <a:spcBef>
                <a:spcPts val="0"/>
              </a:spcBef>
              <a:buNone/>
            </a:pPr>
            <a:r>
              <a:rPr lang="uk-UA" sz="1600" spc="15" dirty="0" smtClean="0">
                <a:latin typeface="Times New Roman"/>
                <a:cs typeface="Times New Roman"/>
              </a:rPr>
              <a:t>За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i="1" spc="20" dirty="0" smtClean="0">
                <a:latin typeface="Times New Roman"/>
                <a:cs typeface="Times New Roman"/>
              </a:rPr>
              <a:t>походженням</a:t>
            </a:r>
            <a:r>
              <a:rPr lang="uk-UA" sz="1600" i="1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ди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поділяються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>
              <a:spcBef>
                <a:spcPts val="0"/>
              </a:spcBef>
              <a:buSzPct val="89473"/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неумисні</a:t>
            </a:r>
            <a:r>
              <a:rPr lang="uk-UA" sz="1600" i="1" spc="10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природного</a:t>
            </a:r>
            <a:r>
              <a:rPr lang="uk-UA" sz="1600" i="1" spc="100" dirty="0" smtClean="0">
                <a:latin typeface="Times New Roman"/>
                <a:cs typeface="Times New Roman"/>
              </a:rPr>
              <a:t> </a:t>
            </a:r>
            <a:r>
              <a:rPr lang="uk-UA" sz="1600" i="1" spc="15" dirty="0" smtClean="0">
                <a:latin typeface="Times New Roman"/>
                <a:cs typeface="Times New Roman"/>
              </a:rPr>
              <a:t>похо</a:t>
            </a:r>
            <a:r>
              <a:rPr lang="uk-UA" sz="1600" i="1" spc="10" dirty="0" smtClean="0">
                <a:latin typeface="Times New Roman"/>
                <a:cs typeface="Times New Roman"/>
              </a:rPr>
              <a:t>д</a:t>
            </a:r>
            <a:r>
              <a:rPr lang="uk-UA" sz="1600" i="1" spc="20" dirty="0" smtClean="0">
                <a:latin typeface="Times New Roman"/>
                <a:cs typeface="Times New Roman"/>
              </a:rPr>
              <a:t>ження</a:t>
            </a:r>
            <a:r>
              <a:rPr lang="uk-UA" sz="1600" i="1" spc="9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космічні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атмосфе</a:t>
            </a:r>
            <a:r>
              <a:rPr lang="uk-UA" sz="1600" spc="20" dirty="0" smtClean="0">
                <a:latin typeface="Times New Roman"/>
                <a:cs typeface="Times New Roman"/>
              </a:rPr>
              <a:t>р</a:t>
            </a:r>
            <a:r>
              <a:rPr lang="uk-UA" sz="1600" spc="15" dirty="0" smtClean="0">
                <a:latin typeface="Times New Roman"/>
                <a:cs typeface="Times New Roman"/>
              </a:rPr>
              <a:t>ні</a:t>
            </a:r>
            <a:r>
              <a:rPr lang="uk-UA" sz="1600" spc="10" dirty="0" smtClean="0">
                <a:latin typeface="Times New Roman"/>
                <a:cs typeface="Times New Roman"/>
              </a:rPr>
              <a:t>);</a:t>
            </a:r>
          </a:p>
          <a:p>
            <a:pPr marL="12700" marR="5715" indent="254635">
              <a:spcBef>
                <a:spcPts val="0"/>
              </a:spcBef>
              <a:buSzPct val="89473"/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неумисні</a:t>
            </a:r>
            <a:r>
              <a:rPr lang="uk-UA" sz="1600" i="1" spc="10" dirty="0" smtClean="0">
                <a:latin typeface="Times New Roman"/>
                <a:cs typeface="Times New Roman"/>
              </a:rPr>
              <a:t> </a:t>
            </a:r>
            <a:r>
              <a:rPr lang="uk-UA" sz="1600" i="1" spc="20" dirty="0" smtClean="0">
                <a:latin typeface="Times New Roman"/>
                <a:cs typeface="Times New Roman"/>
              </a:rPr>
              <a:t>штучного</a:t>
            </a:r>
            <a:r>
              <a:rPr lang="uk-UA" sz="1600" i="1" spc="10" dirty="0" smtClean="0">
                <a:latin typeface="Times New Roman"/>
                <a:cs typeface="Times New Roman"/>
              </a:rPr>
              <a:t> </a:t>
            </a:r>
            <a:r>
              <a:rPr lang="uk-UA" sz="1600" i="1" spc="20" dirty="0" smtClean="0">
                <a:latin typeface="Times New Roman"/>
                <a:cs typeface="Times New Roman"/>
              </a:rPr>
              <a:t>походженн</a:t>
            </a:r>
            <a:r>
              <a:rPr lang="uk-UA" sz="1600" i="1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marR="2101850" indent="266700">
              <a:spcBef>
                <a:spcPts val="0"/>
              </a:spcBef>
              <a:buSzPct val="89473"/>
              <a:buFont typeface="Times New Roman"/>
              <a:buChar char="-"/>
              <a:tabLst>
                <a:tab pos="0" algn="l"/>
                <a:tab pos="180975" algn="l"/>
                <a:tab pos="454025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органі</a:t>
            </a:r>
            <a:r>
              <a:rPr lang="uk-UA" sz="1600" i="1" spc="5" dirty="0" smtClean="0">
                <a:latin typeface="Times New Roman"/>
                <a:cs typeface="Times New Roman"/>
              </a:rPr>
              <a:t>з</a:t>
            </a:r>
            <a:r>
              <a:rPr lang="uk-UA" sz="1600" i="1" spc="15" dirty="0" smtClean="0">
                <a:latin typeface="Times New Roman"/>
                <a:cs typeface="Times New Roman"/>
              </a:rPr>
              <a:t>овані</a:t>
            </a:r>
            <a:r>
              <a:rPr lang="uk-UA" sz="1600" i="1" spc="1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активні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пасивні (екрани, відбивачі)</a:t>
            </a:r>
            <a:r>
              <a:rPr lang="uk-UA" sz="1600" spc="10" dirty="0" smtClean="0">
                <a:latin typeface="Times New Roman"/>
                <a:cs typeface="Times New Roman"/>
              </a:rPr>
              <a:t>).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</a:p>
          <a:p>
            <a:pPr marL="267335" marR="2101850">
              <a:spcBef>
                <a:spcPts val="0"/>
              </a:spcBef>
              <a:buSzPct val="89473"/>
              <a:buFont typeface="Times New Roman"/>
              <a:buChar char="-"/>
              <a:tabLst>
                <a:tab pos="455295" algn="l"/>
              </a:tabLst>
            </a:pPr>
            <a:endParaRPr lang="uk-UA" sz="1600" spc="5" dirty="0" smtClean="0">
              <a:latin typeface="Times New Roman"/>
              <a:cs typeface="Times New Roman"/>
            </a:endParaRPr>
          </a:p>
          <a:p>
            <a:pPr marL="267335" marR="2101850">
              <a:spcBef>
                <a:spcPts val="0"/>
              </a:spcBef>
              <a:buSzPct val="89473"/>
              <a:buNone/>
              <a:tabLst>
                <a:tab pos="45529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Активні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ди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підрозділяється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6350" indent="254635">
              <a:spcBef>
                <a:spcPts val="0"/>
              </a:spcBef>
              <a:buSzPct val="89473"/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5" dirty="0" err="1" smtClean="0">
                <a:latin typeface="Times New Roman"/>
                <a:cs typeface="Times New Roman"/>
              </a:rPr>
              <a:t>маскуючі</a:t>
            </a:r>
            <a:r>
              <a:rPr lang="uk-UA" sz="1600" i="1" spc="3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i="1" spc="15" dirty="0" smtClean="0">
                <a:latin typeface="Times New Roman"/>
                <a:cs typeface="Times New Roman"/>
              </a:rPr>
              <a:t>загороджувальні</a:t>
            </a:r>
            <a:r>
              <a:rPr lang="uk-UA" sz="1600" spc="10" dirty="0" smtClean="0">
                <a:latin typeface="Times New Roman"/>
                <a:cs typeface="Times New Roman"/>
              </a:rPr>
              <a:t>)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створюють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шу</a:t>
            </a:r>
            <a:r>
              <a:rPr lang="uk-UA" sz="1600" spc="15" dirty="0" smtClean="0">
                <a:latin typeface="Times New Roman"/>
                <a:cs typeface="Times New Roman"/>
              </a:rPr>
              <a:t>мови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фон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широкій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сму</a:t>
            </a:r>
            <a:r>
              <a:rPr lang="uk-UA" sz="1600" spc="10" dirty="0" smtClean="0">
                <a:latin typeface="Times New Roman"/>
                <a:cs typeface="Times New Roman"/>
              </a:rPr>
              <a:t>зі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часто</a:t>
            </a:r>
            <a:r>
              <a:rPr lang="uk-UA" sz="1600" spc="10" dirty="0" smtClean="0">
                <a:latin typeface="Times New Roman"/>
                <a:cs typeface="Times New Roman"/>
              </a:rPr>
              <a:t>т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як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му</a:t>
            </a:r>
            <a:r>
              <a:rPr lang="uk-UA" sz="1600" spc="10" dirty="0" smtClean="0">
                <a:latin typeface="Times New Roman"/>
                <a:cs typeface="Times New Roman"/>
              </a:rPr>
              <a:t> важк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</a:t>
            </a:r>
            <a:r>
              <a:rPr lang="uk-UA" sz="1600" spc="20" dirty="0" smtClean="0">
                <a:latin typeface="Times New Roman"/>
                <a:cs typeface="Times New Roman"/>
              </a:rPr>
              <a:t>д</a:t>
            </a:r>
            <a:r>
              <a:rPr lang="uk-UA" sz="1600" spc="15" dirty="0" smtClean="0">
                <a:latin typeface="Times New Roman"/>
                <a:cs typeface="Times New Roman"/>
              </a:rPr>
              <a:t>ілити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корисний</a:t>
            </a:r>
            <a:r>
              <a:rPr lang="uk-UA" sz="1600" spc="10" dirty="0" smtClean="0">
                <a:latin typeface="Times New Roman"/>
                <a:cs typeface="Times New Roman"/>
              </a:rPr>
              <a:t> сигна</a:t>
            </a:r>
            <a:r>
              <a:rPr lang="uk-UA" sz="1600" spc="15" dirty="0" smtClean="0">
                <a:latin typeface="Times New Roman"/>
                <a:cs typeface="Times New Roman"/>
              </a:rPr>
              <a:t>л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>
              <a:spcBef>
                <a:spcPts val="0"/>
              </a:spcBef>
              <a:buSzPct val="89473"/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прицільні</a:t>
            </a:r>
            <a:r>
              <a:rPr lang="uk-UA" sz="1600" i="1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створюють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шу</a:t>
            </a:r>
            <a:r>
              <a:rPr lang="uk-UA" sz="1600" spc="15" dirty="0" smtClean="0">
                <a:latin typeface="Times New Roman"/>
                <a:cs typeface="Times New Roman"/>
              </a:rPr>
              <a:t>мови</a:t>
            </a:r>
            <a:r>
              <a:rPr lang="uk-UA" sz="1600" spc="20" dirty="0" smtClean="0">
                <a:latin typeface="Times New Roman"/>
                <a:cs typeface="Times New Roman"/>
              </a:rPr>
              <a:t>й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фон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великої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потужності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вузькій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сму</a:t>
            </a:r>
            <a:r>
              <a:rPr lang="uk-UA" sz="1600" spc="10" dirty="0" smtClean="0">
                <a:latin typeface="Times New Roman"/>
                <a:cs typeface="Times New Roman"/>
              </a:rPr>
              <a:t>зі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часто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енергетично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пригні</a:t>
            </a:r>
            <a:r>
              <a:rPr lang="uk-UA" sz="1600" spc="10" dirty="0" smtClean="0">
                <a:latin typeface="Times New Roman"/>
                <a:cs typeface="Times New Roman"/>
              </a:rPr>
              <a:t>ч</a:t>
            </a:r>
            <a:r>
              <a:rPr lang="uk-UA" sz="1600" spc="20" dirty="0" smtClean="0">
                <a:latin typeface="Times New Roman"/>
                <a:cs typeface="Times New Roman"/>
              </a:rPr>
              <a:t>уючи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приймальні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пристрої</a:t>
            </a:r>
            <a:r>
              <a:rPr lang="uk-UA" sz="1600" spc="5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>
              <a:spcBef>
                <a:spcPts val="0"/>
              </a:spcBef>
              <a:buSzPct val="89473"/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0" dirty="0" err="1" smtClean="0">
                <a:latin typeface="Times New Roman"/>
                <a:cs typeface="Times New Roman"/>
              </a:rPr>
              <a:t>імітуючі</a:t>
            </a:r>
            <a:r>
              <a:rPr lang="uk-UA" sz="1600" i="1" spc="1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підроб</a:t>
            </a:r>
            <a:r>
              <a:rPr lang="uk-UA" sz="1600" spc="5" dirty="0" smtClean="0">
                <a:latin typeface="Times New Roman"/>
                <a:cs typeface="Times New Roman"/>
              </a:rPr>
              <a:t>к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корисних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сигналів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</a:t>
            </a:r>
            <a:r>
              <a:rPr lang="uk-UA" sz="1600" spc="10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одному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декількох</a:t>
            </a:r>
            <a:r>
              <a:rPr lang="uk-UA" sz="1600" spc="10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пар</a:t>
            </a:r>
            <a:r>
              <a:rPr lang="uk-UA" sz="1600" spc="10" dirty="0" smtClean="0">
                <a:latin typeface="Times New Roman"/>
                <a:cs typeface="Times New Roman"/>
              </a:rPr>
              <a:t>аметра</a:t>
            </a:r>
            <a:r>
              <a:rPr lang="uk-UA" sz="1600" spc="15" dirty="0" smtClean="0">
                <a:latin typeface="Times New Roman"/>
                <a:cs typeface="Times New Roman"/>
              </a:rPr>
              <a:t>х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0" indent="276225">
              <a:spcBef>
                <a:spcPts val="0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267335">
              <a:spcBef>
                <a:spcPts val="0"/>
              </a:spcBef>
              <a:buNone/>
            </a:pPr>
            <a:r>
              <a:rPr lang="uk-UA" sz="1600" spc="15" dirty="0" smtClean="0">
                <a:latin typeface="Times New Roman"/>
                <a:cs typeface="Times New Roman"/>
              </a:rPr>
              <a:t>За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i="1" spc="10" dirty="0" smtClean="0">
                <a:latin typeface="Times New Roman"/>
                <a:cs typeface="Times New Roman"/>
              </a:rPr>
              <a:t>місце</a:t>
            </a:r>
            <a:r>
              <a:rPr lang="uk-UA" sz="1600" i="1" spc="20" dirty="0" smtClean="0">
                <a:latin typeface="Times New Roman"/>
                <a:cs typeface="Times New Roman"/>
              </a:rPr>
              <a:t>м</a:t>
            </a:r>
            <a:r>
              <a:rPr lang="uk-UA" sz="1600" i="1" spc="15" dirty="0" smtClean="0">
                <a:latin typeface="Times New Roman"/>
                <a:cs typeface="Times New Roman"/>
              </a:rPr>
              <a:t> виникнення</a:t>
            </a:r>
            <a:r>
              <a:rPr lang="uk-UA" sz="1600" i="1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завади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поділяються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5" dirty="0" smtClean="0">
                <a:latin typeface="Times New Roman"/>
                <a:cs typeface="Times New Roman"/>
              </a:rPr>
              <a:t>: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indent="254635">
              <a:spcBef>
                <a:spcPts val="0"/>
              </a:spcBef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внутрішні</a:t>
            </a:r>
            <a:r>
              <a:rPr lang="uk-UA" sz="1600" i="1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шум</a:t>
            </a:r>
            <a:r>
              <a:rPr lang="uk-UA" sz="1600" spc="20" dirty="0" smtClean="0">
                <a:latin typeface="Times New Roman"/>
                <a:cs typeface="Times New Roman"/>
              </a:rPr>
              <a:t>и</a:t>
            </a:r>
            <a:r>
              <a:rPr lang="uk-UA" sz="1600" spc="5" dirty="0" smtClean="0">
                <a:latin typeface="Times New Roman"/>
                <a:cs typeface="Times New Roman"/>
              </a:rPr>
              <a:t>, </a:t>
            </a:r>
            <a:r>
              <a:rPr lang="uk-UA" sz="1600" spc="15" dirty="0" smtClean="0">
                <a:latin typeface="Times New Roman"/>
                <a:cs typeface="Times New Roman"/>
              </a:rPr>
              <a:t>наведення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 </a:t>
            </a:r>
            <a:r>
              <a:rPr lang="uk-UA" sz="1600" spc="20" dirty="0" smtClean="0">
                <a:latin typeface="Times New Roman"/>
                <a:cs typeface="Times New Roman"/>
              </a:rPr>
              <a:t>перешко</a:t>
            </a:r>
            <a:r>
              <a:rPr lang="uk-UA" sz="1600" spc="15" dirty="0" smtClean="0">
                <a:latin typeface="Times New Roman"/>
                <a:cs typeface="Times New Roman"/>
              </a:rPr>
              <a:t>ди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err="1" smtClean="0">
                <a:latin typeface="Times New Roman"/>
                <a:cs typeface="Times New Roman"/>
              </a:rPr>
              <a:t>ро</a:t>
            </a:r>
            <a:r>
              <a:rPr lang="uk-UA" sz="1600" spc="10" dirty="0" err="1" smtClean="0">
                <a:latin typeface="Times New Roman"/>
                <a:cs typeface="Times New Roman"/>
              </a:rPr>
              <a:t>з</a:t>
            </a:r>
            <a:r>
              <a:rPr lang="uk-UA" sz="1600" spc="15" dirty="0" err="1" smtClean="0">
                <a:latin typeface="Times New Roman"/>
                <a:cs typeface="Times New Roman"/>
              </a:rPr>
              <a:t>узгодженн</a:t>
            </a:r>
            <a:r>
              <a:rPr lang="uk-UA" sz="1600" spc="10" dirty="0" err="1" smtClean="0">
                <a:latin typeface="Times New Roman"/>
                <a:cs typeface="Times New Roman"/>
              </a:rPr>
              <a:t>я</a:t>
            </a:r>
            <a:r>
              <a:rPr lang="uk-UA" sz="1600" spc="10" dirty="0" smtClean="0">
                <a:latin typeface="Times New Roman"/>
                <a:cs typeface="Times New Roman"/>
              </a:rPr>
              <a:t>);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715" indent="254635" algn="just">
              <a:spcBef>
                <a:spcPts val="0"/>
              </a:spcBef>
              <a:buFont typeface="Times New Roman"/>
              <a:buChar char="-"/>
              <a:tabLst>
                <a:tab pos="455295" algn="l"/>
              </a:tabLst>
            </a:pPr>
            <a:r>
              <a:rPr lang="uk-UA" sz="1600" i="1" spc="15" dirty="0" smtClean="0">
                <a:latin typeface="Times New Roman"/>
                <a:cs typeface="Times New Roman"/>
              </a:rPr>
              <a:t>зовнішні</a:t>
            </a:r>
            <a:r>
              <a:rPr lang="uk-UA" sz="1600" i="1" dirty="0" smtClean="0">
                <a:latin typeface="Times New Roman"/>
                <a:cs typeface="Times New Roman"/>
              </a:rPr>
              <a:t> </a:t>
            </a:r>
            <a:r>
              <a:rPr lang="uk-UA" sz="1600" i="1" spc="-120" dirty="0" smtClean="0">
                <a:latin typeface="Times New Roman"/>
                <a:cs typeface="Times New Roman"/>
              </a:rPr>
              <a:t> </a:t>
            </a:r>
            <a:r>
              <a:rPr lang="uk-UA" sz="1600" spc="5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промислові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2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(</a:t>
            </a:r>
            <a:r>
              <a:rPr lang="uk-UA" sz="1600" spc="15" dirty="0" smtClean="0">
                <a:latin typeface="Times New Roman"/>
                <a:cs typeface="Times New Roman"/>
              </a:rPr>
              <a:t>індустріальні</a:t>
            </a:r>
            <a:r>
              <a:rPr lang="uk-UA" sz="1600" spc="10" dirty="0" smtClean="0">
                <a:latin typeface="Times New Roman"/>
                <a:cs typeface="Times New Roman"/>
              </a:rPr>
              <a:t>),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14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від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-12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радіопереда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10" dirty="0" smtClean="0">
                <a:latin typeface="Times New Roman"/>
                <a:cs typeface="Times New Roman"/>
              </a:rPr>
              <a:t>ач</a:t>
            </a:r>
            <a:r>
              <a:rPr lang="uk-UA" sz="1600" spc="15" dirty="0" smtClean="0">
                <a:latin typeface="Times New Roman"/>
                <a:cs typeface="Times New Roman"/>
              </a:rPr>
              <a:t>ів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114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20" dirty="0" smtClean="0">
                <a:latin typeface="Times New Roman"/>
                <a:cs typeface="Times New Roman"/>
              </a:rPr>
              <a:t>т</a:t>
            </a:r>
            <a:r>
              <a:rPr lang="uk-UA" sz="1600" spc="15" dirty="0" smtClean="0">
                <a:latin typeface="Times New Roman"/>
                <a:cs typeface="Times New Roman"/>
              </a:rPr>
              <a:t>мос</a:t>
            </a:r>
            <a:r>
              <a:rPr lang="uk-UA" sz="1600" spc="20" dirty="0" smtClean="0">
                <a:latin typeface="Times New Roman"/>
                <a:cs typeface="Times New Roman"/>
              </a:rPr>
              <a:t>ф</a:t>
            </a:r>
            <a:r>
              <a:rPr lang="uk-UA" sz="1600" spc="10" dirty="0" smtClean="0">
                <a:latin typeface="Times New Roman"/>
                <a:cs typeface="Times New Roman"/>
              </a:rPr>
              <a:t>ерні</a:t>
            </a:r>
            <a:r>
              <a:rPr lang="uk-UA" sz="160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та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космічні</a:t>
            </a:r>
            <a:r>
              <a:rPr lang="uk-UA" sz="1600" spc="10" dirty="0" smtClean="0">
                <a:latin typeface="Times New Roman"/>
                <a:cs typeface="Times New Roman"/>
              </a:rPr>
              <a:t>).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214554"/>
            <a:ext cx="6357982" cy="4357742"/>
          </a:xfrm>
        </p:spPr>
        <p:txBody>
          <a:bodyPr/>
          <a:lstStyle/>
          <a:p>
            <a:pPr marL="12700" marR="5080" indent="254635" algn="just">
              <a:spcBef>
                <a:spcPts val="0"/>
              </a:spcBef>
              <a:buNone/>
            </a:pPr>
            <a:r>
              <a:rPr lang="uk-UA" sz="1600" b="1" spc="20" dirty="0" smtClean="0">
                <a:latin typeface="Times New Roman"/>
                <a:cs typeface="Times New Roman"/>
              </a:rPr>
              <a:t>Навмисний</a:t>
            </a:r>
            <a:r>
              <a:rPr lang="uk-UA" sz="1600" b="1" spc="4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си</a:t>
            </a:r>
            <a:r>
              <a:rPr lang="uk-UA" sz="1600" b="1" spc="25" dirty="0" smtClean="0">
                <a:latin typeface="Times New Roman"/>
                <a:cs typeface="Times New Roman"/>
              </a:rPr>
              <a:t>л</a:t>
            </a:r>
            <a:r>
              <a:rPr lang="uk-UA" sz="1600" b="1" spc="15" dirty="0" smtClean="0">
                <a:latin typeface="Times New Roman"/>
                <a:cs typeface="Times New Roman"/>
              </a:rPr>
              <a:t>ови</a:t>
            </a:r>
            <a:r>
              <a:rPr lang="uk-UA" sz="1600" b="1" spc="20" dirty="0" smtClean="0">
                <a:latin typeface="Times New Roman"/>
                <a:cs typeface="Times New Roman"/>
              </a:rPr>
              <a:t>й</a:t>
            </a:r>
            <a:r>
              <a:rPr lang="uk-UA" sz="1600" b="1" spc="35" dirty="0" smtClean="0">
                <a:latin typeface="Times New Roman"/>
                <a:cs typeface="Times New Roman"/>
              </a:rPr>
              <a:t> </a:t>
            </a:r>
            <a:r>
              <a:rPr lang="uk-UA" sz="1600" b="1" spc="20" dirty="0" smtClean="0">
                <a:latin typeface="Times New Roman"/>
                <a:cs typeface="Times New Roman"/>
              </a:rPr>
              <a:t>вплив</a:t>
            </a:r>
            <a:r>
              <a:rPr lang="uk-UA" sz="1600" b="1" spc="35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(</a:t>
            </a:r>
            <a:r>
              <a:rPr lang="uk-UA" sz="1600" b="1" spc="25" dirty="0" smtClean="0">
                <a:latin typeface="Times New Roman"/>
                <a:cs typeface="Times New Roman"/>
              </a:rPr>
              <a:t>НС</a:t>
            </a:r>
            <a:r>
              <a:rPr lang="uk-UA" sz="1600" b="1" spc="20" dirty="0" smtClean="0">
                <a:latin typeface="Times New Roman"/>
                <a:cs typeface="Times New Roman"/>
              </a:rPr>
              <a:t>В</a:t>
            </a:r>
            <a:r>
              <a:rPr lang="uk-UA" sz="1600" b="1" spc="10" dirty="0" smtClean="0">
                <a:latin typeface="Times New Roman"/>
                <a:cs typeface="Times New Roman"/>
              </a:rPr>
              <a:t>)</a:t>
            </a:r>
            <a:r>
              <a:rPr lang="uk-UA" sz="1600" b="1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–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це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умисне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створення</a:t>
            </a:r>
            <a:r>
              <a:rPr lang="uk-UA" sz="1600" spc="3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різкого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сплеск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напруги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мережі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живленн</a:t>
            </a:r>
            <a:r>
              <a:rPr lang="uk-UA" sz="1600" spc="10" dirty="0" smtClean="0">
                <a:latin typeface="Times New Roman"/>
                <a:cs typeface="Times New Roman"/>
              </a:rPr>
              <a:t>я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по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інформаційних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дротяних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лініях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ефірі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ам</a:t>
            </a:r>
            <a:r>
              <a:rPr lang="uk-UA" sz="1600" spc="25" dirty="0" smtClean="0">
                <a:latin typeface="Times New Roman"/>
                <a:cs typeface="Times New Roman"/>
              </a:rPr>
              <a:t>п</a:t>
            </a:r>
            <a:r>
              <a:rPr lang="uk-UA" sz="1600" spc="10" dirty="0" smtClean="0">
                <a:latin typeface="Times New Roman"/>
                <a:cs typeface="Times New Roman"/>
              </a:rPr>
              <a:t>літудо</a:t>
            </a:r>
            <a:r>
              <a:rPr lang="uk-UA" sz="1600" spc="25" dirty="0" smtClean="0">
                <a:latin typeface="Times New Roman"/>
                <a:cs typeface="Times New Roman"/>
              </a:rPr>
              <a:t>ю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тривалістю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енергією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сплеск</a:t>
            </a:r>
            <a:r>
              <a:rPr lang="uk-UA" sz="1600" spc="15" dirty="0" smtClean="0">
                <a:latin typeface="Times New Roman"/>
                <a:cs typeface="Times New Roman"/>
              </a:rPr>
              <a:t>у</a:t>
            </a:r>
            <a:r>
              <a:rPr lang="uk-UA" sz="1600" spc="5" dirty="0" smtClean="0">
                <a:latin typeface="Times New Roman"/>
                <a:cs typeface="Times New Roman"/>
              </a:rPr>
              <a:t>,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які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зд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15" dirty="0" smtClean="0">
                <a:latin typeface="Times New Roman"/>
                <a:cs typeface="Times New Roman"/>
              </a:rPr>
              <a:t>тні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привести</a:t>
            </a:r>
            <a:r>
              <a:rPr lang="uk-UA" sz="1600" spc="3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збоїв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</a:t>
            </a:r>
            <a:r>
              <a:rPr lang="uk-UA" sz="1600" spc="2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робо</a:t>
            </a:r>
            <a:r>
              <a:rPr lang="uk-UA" sz="1600" spc="10" dirty="0" smtClean="0">
                <a:latin typeface="Times New Roman"/>
                <a:cs typeface="Times New Roman"/>
              </a:rPr>
              <a:t>ті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пристрою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або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до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виходу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йо</a:t>
            </a:r>
            <a:r>
              <a:rPr lang="uk-UA" sz="1600" spc="10" dirty="0" smtClean="0">
                <a:latin typeface="Times New Roman"/>
                <a:cs typeface="Times New Roman"/>
              </a:rPr>
              <a:t>г</a:t>
            </a:r>
            <a:r>
              <a:rPr lang="uk-UA" sz="1600" spc="15" dirty="0" smtClean="0">
                <a:latin typeface="Times New Roman"/>
                <a:cs typeface="Times New Roman"/>
              </a:rPr>
              <a:t>о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ладу</a:t>
            </a:r>
            <a:r>
              <a:rPr lang="uk-UA" sz="1600" spc="5" dirty="0" smtClean="0">
                <a:latin typeface="Times New Roman"/>
                <a:cs typeface="Times New Roman"/>
              </a:rPr>
              <a:t>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lnSpc>
                <a:spcPts val="1710"/>
              </a:lnSpc>
              <a:spcBef>
                <a:spcPts val="145"/>
              </a:spcBef>
              <a:buNone/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None/>
              <a:tabLst>
                <a:tab pos="458470" algn="l"/>
              </a:tabLst>
            </a:pPr>
            <a:r>
              <a:rPr lang="uk-UA" sz="1600" spc="25" dirty="0" smtClean="0">
                <a:latin typeface="Times New Roman"/>
                <a:cs typeface="Times New Roman"/>
              </a:rPr>
              <a:t>НСВ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з</a:t>
            </a:r>
            <a:r>
              <a:rPr lang="uk-UA" sz="1600" spc="15" dirty="0" smtClean="0">
                <a:latin typeface="Times New Roman"/>
                <a:cs typeface="Times New Roman"/>
              </a:rPr>
              <a:t>а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трь</a:t>
            </a:r>
            <a:r>
              <a:rPr lang="uk-UA" sz="1600" spc="20" dirty="0" smtClean="0">
                <a:latin typeface="Times New Roman"/>
                <a:cs typeface="Times New Roman"/>
              </a:rPr>
              <a:t>о</a:t>
            </a:r>
            <a:r>
              <a:rPr lang="uk-UA" sz="1600" spc="15" dirty="0" smtClean="0">
                <a:latin typeface="Times New Roman"/>
                <a:cs typeface="Times New Roman"/>
              </a:rPr>
              <a:t>ма</a:t>
            </a:r>
            <a:r>
              <a:rPr lang="uk-UA" sz="1600" spc="4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осно</a:t>
            </a:r>
            <a:r>
              <a:rPr lang="uk-UA" sz="1600" spc="10" dirty="0" smtClean="0">
                <a:latin typeface="Times New Roman"/>
                <a:cs typeface="Times New Roman"/>
              </a:rPr>
              <a:t>в</a:t>
            </a:r>
            <a:r>
              <a:rPr lang="uk-UA" sz="1600" spc="20" dirty="0" smtClean="0">
                <a:latin typeface="Times New Roman"/>
                <a:cs typeface="Times New Roman"/>
              </a:rPr>
              <a:t>ними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b="1" spc="10" dirty="0" smtClean="0">
                <a:latin typeface="Times New Roman"/>
                <a:cs typeface="Times New Roman"/>
              </a:rPr>
              <a:t>ка</a:t>
            </a:r>
            <a:r>
              <a:rPr lang="uk-UA" sz="1600" b="1" spc="25" dirty="0" smtClean="0">
                <a:latin typeface="Times New Roman"/>
                <a:cs typeface="Times New Roman"/>
              </a:rPr>
              <a:t>н</a:t>
            </a:r>
            <a:r>
              <a:rPr lang="uk-UA" sz="1600" b="1" spc="10" dirty="0" smtClean="0">
                <a:latin typeface="Times New Roman"/>
                <a:cs typeface="Times New Roman"/>
              </a:rPr>
              <a:t>алам</a:t>
            </a:r>
            <a:r>
              <a:rPr lang="uk-UA" sz="1600" b="1" spc="20" dirty="0" smtClean="0">
                <a:latin typeface="Times New Roman"/>
                <a:cs typeface="Times New Roman"/>
              </a:rPr>
              <a:t>и</a:t>
            </a:r>
            <a:r>
              <a:rPr lang="uk-UA" sz="1600" spc="20" dirty="0" smtClean="0">
                <a:latin typeface="Times New Roman"/>
                <a:cs typeface="Times New Roman"/>
              </a:rPr>
              <a:t>:</a:t>
            </a: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20" dirty="0" smtClean="0">
                <a:latin typeface="Times New Roman"/>
                <a:cs typeface="Times New Roman"/>
              </a:rPr>
              <a:t>мережею</a:t>
            </a:r>
            <a:r>
              <a:rPr lang="uk-UA" sz="1600" spc="1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електроживлення</a:t>
            </a:r>
            <a:r>
              <a:rPr lang="uk-UA" sz="1600" spc="10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комунікаційними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мережами</a:t>
            </a:r>
            <a:r>
              <a:rPr lang="uk-UA" sz="1600" spc="1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</a:t>
            </a:r>
            <a:r>
              <a:rPr lang="uk-UA" sz="1600" spc="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ка</a:t>
            </a:r>
            <a:r>
              <a:rPr lang="uk-UA" sz="1600" spc="25" dirty="0" smtClean="0">
                <a:latin typeface="Times New Roman"/>
                <a:cs typeface="Times New Roman"/>
              </a:rPr>
              <a:t>н</a:t>
            </a:r>
            <a:r>
              <a:rPr lang="uk-UA" sz="1600" spc="10" dirty="0" smtClean="0">
                <a:latin typeface="Times New Roman"/>
                <a:cs typeface="Times New Roman"/>
              </a:rPr>
              <a:t>а</a:t>
            </a:r>
            <a:r>
              <a:rPr lang="uk-UA" sz="1600" spc="20" dirty="0" smtClean="0">
                <a:latin typeface="Times New Roman"/>
                <a:cs typeface="Times New Roman"/>
              </a:rPr>
              <a:t>лами</a:t>
            </a:r>
            <a:r>
              <a:rPr lang="uk-UA" sz="1600" spc="10" dirty="0" smtClean="0">
                <a:latin typeface="Times New Roman"/>
                <a:cs typeface="Times New Roman"/>
              </a:rPr>
              <a:t>;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203200" indent="-190500"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r>
              <a:rPr lang="uk-UA" sz="1600" spc="15" dirty="0" smtClean="0">
                <a:latin typeface="Times New Roman"/>
                <a:cs typeface="Times New Roman"/>
              </a:rPr>
              <a:t>ефіром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з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використанням</a:t>
            </a:r>
            <a:r>
              <a:rPr lang="uk-UA" sz="1600" spc="80" dirty="0" smtClean="0">
                <a:latin typeface="Times New Roman"/>
                <a:cs typeface="Times New Roman"/>
              </a:rPr>
              <a:t> </a:t>
            </a:r>
            <a:r>
              <a:rPr lang="uk-UA" sz="1600" spc="20" dirty="0" smtClean="0">
                <a:latin typeface="Times New Roman"/>
                <a:cs typeface="Times New Roman"/>
              </a:rPr>
              <a:t>потужних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коротких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5" dirty="0" smtClean="0">
                <a:latin typeface="Times New Roman"/>
                <a:cs typeface="Times New Roman"/>
              </a:rPr>
              <a:t>електрома</a:t>
            </a:r>
            <a:r>
              <a:rPr lang="uk-UA" sz="1600" spc="20" dirty="0" smtClean="0">
                <a:latin typeface="Times New Roman"/>
                <a:cs typeface="Times New Roman"/>
              </a:rPr>
              <a:t>г</a:t>
            </a:r>
            <a:r>
              <a:rPr lang="uk-UA" sz="1600" spc="15" dirty="0" smtClean="0">
                <a:latin typeface="Times New Roman"/>
                <a:cs typeface="Times New Roman"/>
              </a:rPr>
              <a:t>нітних</a:t>
            </a:r>
            <a:r>
              <a:rPr lang="uk-UA" sz="1600" spc="85" dirty="0" smtClean="0">
                <a:latin typeface="Times New Roman"/>
                <a:cs typeface="Times New Roman"/>
              </a:rPr>
              <a:t> </a:t>
            </a:r>
            <a:r>
              <a:rPr lang="uk-UA" sz="1600" spc="10" dirty="0" smtClean="0">
                <a:latin typeface="Times New Roman"/>
                <a:cs typeface="Times New Roman"/>
              </a:rPr>
              <a:t>ім</a:t>
            </a:r>
            <a:r>
              <a:rPr lang="uk-UA" sz="1600" spc="15" dirty="0" smtClean="0">
                <a:latin typeface="Times New Roman"/>
                <a:cs typeface="Times New Roman"/>
              </a:rPr>
              <a:t>пуль</a:t>
            </a:r>
            <a:r>
              <a:rPr lang="uk-UA" sz="1600" spc="10" dirty="0" smtClean="0">
                <a:latin typeface="Times New Roman"/>
                <a:cs typeface="Times New Roman"/>
              </a:rPr>
              <a:t>сів.</a:t>
            </a: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3175" indent="244475" algn="just">
              <a:spcBef>
                <a:spcPts val="0"/>
              </a:spcBef>
              <a:buNone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203200" indent="-190500">
              <a:lnSpc>
                <a:spcPct val="100000"/>
              </a:lnSpc>
              <a:spcBef>
                <a:spcPts val="0"/>
              </a:spcBef>
              <a:buFont typeface="Times New Roman"/>
              <a:buChar char="-"/>
              <a:tabLst>
                <a:tab pos="203835" algn="l"/>
              </a:tabLst>
            </a:pPr>
            <a:endParaRPr lang="uk-UA" sz="1600" dirty="0" smtClean="0">
              <a:latin typeface="Times New Roman"/>
              <a:cs typeface="Times New Roman"/>
            </a:endParaRPr>
          </a:p>
          <a:p>
            <a:pPr marL="12700" marR="5080" indent="254635" algn="just">
              <a:spcBef>
                <a:spcPts val="0"/>
              </a:spcBef>
              <a:buFont typeface="Times New Roman"/>
              <a:buChar char="-"/>
              <a:tabLst>
                <a:tab pos="458470" algn="l"/>
              </a:tabLst>
            </a:pPr>
            <a:endParaRPr lang="uk-UA" sz="1600" spc="1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000100" y="2071678"/>
            <a:ext cx="6429388" cy="4786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D05104"/>
      </a:lt2>
      <a:accent1>
        <a:srgbClr val="E26D04"/>
      </a:accent1>
      <a:accent2>
        <a:srgbClr val="F29D02"/>
      </a:accent2>
      <a:accent3>
        <a:srgbClr val="FFFFFF"/>
      </a:accent3>
      <a:accent4>
        <a:srgbClr val="404040"/>
      </a:accent4>
      <a:accent5>
        <a:srgbClr val="EEBAAA"/>
      </a:accent5>
      <a:accent6>
        <a:srgbClr val="DB8E02"/>
      </a:accent6>
      <a:hlink>
        <a:srgbClr val="F7A80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D05104"/>
        </a:lt2>
        <a:accent1>
          <a:srgbClr val="E26D04"/>
        </a:accent1>
        <a:accent2>
          <a:srgbClr val="F29D02"/>
        </a:accent2>
        <a:accent3>
          <a:srgbClr val="FFFFFF"/>
        </a:accent3>
        <a:accent4>
          <a:srgbClr val="404040"/>
        </a:accent4>
        <a:accent5>
          <a:srgbClr val="EEBAAA"/>
        </a:accent5>
        <a:accent6>
          <a:srgbClr val="DB8E02"/>
        </a:accent6>
        <a:hlink>
          <a:srgbClr val="F7A8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1042</TotalTime>
  <Words>5983</Words>
  <Application>Microsoft Office PowerPoint</Application>
  <PresentationFormat>Экран (4:3)</PresentationFormat>
  <Paragraphs>1304</Paragraphs>
  <Slides>108</Slides>
  <Notes>108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108</vt:i4>
      </vt:variant>
    </vt:vector>
  </HeadingPairs>
  <TitlesOfParts>
    <vt:vector size="109" baseType="lpstr">
      <vt:lpstr>powerpoint-template</vt:lpstr>
      <vt:lpstr>Комплексні системи  захисту інформації</vt:lpstr>
      <vt:lpstr>Тема 1. Концепція інформаційної безпеки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Тема 2. Комплексна система захисту інформації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Тема 4. Несанкціонований доступ до інформації і способи його здійснення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Тема 5. Методи, засоби та заходи захисту інформації в ІТС від НСД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Тема 6. Технічні канали витоку інформації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Тема 7. Методи руйнування інформації.</vt:lpstr>
      <vt:lpstr>Слайд 96</vt:lpstr>
      <vt:lpstr>Слайд 97</vt:lpstr>
      <vt:lpstr>Слайд 98</vt:lpstr>
      <vt:lpstr>Слайд 99</vt:lpstr>
      <vt:lpstr>Слайд 100</vt:lpstr>
      <vt:lpstr>Слайд 101</vt:lpstr>
      <vt:lpstr>Тема 8. Захист інформації від витоку та руйнування</vt:lpstr>
      <vt:lpstr>Слайд 103</vt:lpstr>
      <vt:lpstr>Слайд 104</vt:lpstr>
      <vt:lpstr>Слайд 105</vt:lpstr>
      <vt:lpstr>Слайд 106</vt:lpstr>
      <vt:lpstr>Слайд 107</vt:lpstr>
      <vt:lpstr>Слайд 108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user_1</dc:creator>
  <cp:lastModifiedBy>Пользователь</cp:lastModifiedBy>
  <cp:revision>162</cp:revision>
  <dcterms:created xsi:type="dcterms:W3CDTF">2021-02-01T09:27:17Z</dcterms:created>
  <dcterms:modified xsi:type="dcterms:W3CDTF">2023-04-05T11:25:57Z</dcterms:modified>
</cp:coreProperties>
</file>