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notesSlides/notesSlide2.xml" ContentType="application/vnd.openxmlformats-officedocument.presentationml.notesSlide+xml"/>
  <Override PartName="/ppt/notesSlides/notesSlide105.xml" ContentType="application/vnd.openxmlformats-officedocument.presentationml.notes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96.xml" ContentType="application/vnd.openxmlformats-officedocument.presentationml.notes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74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63.xml" ContentType="application/vnd.openxmlformats-officedocument.presentationml.notesSlide+xml"/>
  <Override PartName="/ppt/tableStyles.xml" ContentType="application/vnd.openxmlformats-officedocument.presentationml.tableStyles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30.xml" ContentType="application/vnd.openxmlformats-officedocument.presentationml.notesSlide+xml"/>
  <Override PartName="/ppt/slides/slide99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s/slide103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68.xml" ContentType="application/vnd.openxmlformats-officedocument.presentationml.notesSlide+xml"/>
  <Override PartName="/ppt/notesSlides/notesSlide79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39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102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93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82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60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slides/slide89.xml" ContentType="application/vnd.openxmlformats-officedocument.presentationml.slide+xml"/>
  <Override PartName="/ppt/slides/slide108.xml" ContentType="application/vnd.openxmlformats-officedocument.presentationml.slide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slides/slide96.xml" ContentType="application/vnd.openxmlformats-officedocument.presentationml.slide+xml"/>
  <Override PartName="/ppt/notesSlides/notesSlide4.xml" ContentType="application/vnd.openxmlformats-officedocument.presentationml.notesSlide+xml"/>
  <Override PartName="/ppt/notesSlides/notesSlide107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69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98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103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83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90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10.xml" ContentType="application/vnd.openxmlformats-officedocument.presentationml.notesSlide+xml"/>
  <Override PartName="/ppt/notesSlides/notesSlide108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notesSlides/notesSlide99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104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95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100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91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40.xml" ContentType="application/vnd.openxmlformats-officedocument.presentationml.notesSlide+xml"/>
  <Override PartName="/ppt/slides/slide98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106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67.xml" ContentType="application/vnd.openxmlformats-officedocument.presentationml.notesSlide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10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4.xml" ContentType="application/vnd.openxmlformats-officedocument.presentationml.notesSlide+xml"/>
  <Override PartName="/ppt/notesSlides/notesSlide81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notesSlides/notesSlide23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12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107.xml" ContentType="application/vnd.openxmlformats-officedocument.presentationml.slide+xml"/>
  <Override PartName="/ppt/viewProps.xml" ContentType="application/vnd.openxmlformats-officedocument.presentationml.viewProps+xml"/>
  <Override PartName="/ppt/notesSlides/notesSlide106.xml" ContentType="application/vnd.openxmlformats-officedocument.presentationml.notesSlide+xml"/>
  <Override PartName="/ppt/slides/slide48.xml" ContentType="application/vnd.openxmlformats-officedocument.presentationml.slide+xml"/>
  <Override PartName="/ppt/slides/slide95.xml" ContentType="application/vnd.openxmlformats-officedocument.presentationml.slide+xml"/>
  <Override PartName="/ppt/notesSlides/notesSlide3.xml" ContentType="application/vnd.openxmlformats-officedocument.presentationml.notesSlide+xml"/>
  <Override PartName="/ppt/notesSlides/notesSlide9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0"/>
  </p:notesMasterIdLst>
  <p:sldIdLst>
    <p:sldId id="256" r:id="rId2"/>
    <p:sldId id="257" r:id="rId3"/>
    <p:sldId id="259" r:id="rId4"/>
    <p:sldId id="278" r:id="rId5"/>
    <p:sldId id="279" r:id="rId6"/>
    <p:sldId id="264" r:id="rId7"/>
    <p:sldId id="271" r:id="rId8"/>
    <p:sldId id="280" r:id="rId9"/>
    <p:sldId id="296" r:id="rId10"/>
    <p:sldId id="295" r:id="rId11"/>
    <p:sldId id="286" r:id="rId12"/>
    <p:sldId id="287" r:id="rId13"/>
    <p:sldId id="288" r:id="rId14"/>
    <p:sldId id="292" r:id="rId15"/>
    <p:sldId id="274" r:id="rId16"/>
    <p:sldId id="273" r:id="rId17"/>
    <p:sldId id="293" r:id="rId18"/>
    <p:sldId id="294" r:id="rId19"/>
    <p:sldId id="304" r:id="rId20"/>
    <p:sldId id="300" r:id="rId21"/>
    <p:sldId id="301" r:id="rId22"/>
    <p:sldId id="307" r:id="rId23"/>
    <p:sldId id="303" r:id="rId24"/>
    <p:sldId id="305" r:id="rId25"/>
    <p:sldId id="308" r:id="rId26"/>
    <p:sldId id="310" r:id="rId27"/>
    <p:sldId id="311" r:id="rId28"/>
    <p:sldId id="312" r:id="rId29"/>
    <p:sldId id="313" r:id="rId30"/>
    <p:sldId id="314" r:id="rId31"/>
    <p:sldId id="315" r:id="rId32"/>
    <p:sldId id="316" r:id="rId33"/>
    <p:sldId id="317" r:id="rId34"/>
    <p:sldId id="318" r:id="rId35"/>
    <p:sldId id="319" r:id="rId36"/>
    <p:sldId id="320" r:id="rId37"/>
    <p:sldId id="321" r:id="rId38"/>
    <p:sldId id="322" r:id="rId39"/>
    <p:sldId id="323" r:id="rId40"/>
    <p:sldId id="324" r:id="rId41"/>
    <p:sldId id="325" r:id="rId42"/>
    <p:sldId id="326" r:id="rId43"/>
    <p:sldId id="327" r:id="rId44"/>
    <p:sldId id="328" r:id="rId45"/>
    <p:sldId id="329" r:id="rId46"/>
    <p:sldId id="330" r:id="rId47"/>
    <p:sldId id="331" r:id="rId48"/>
    <p:sldId id="332" r:id="rId49"/>
    <p:sldId id="333" r:id="rId50"/>
    <p:sldId id="334" r:id="rId51"/>
    <p:sldId id="335" r:id="rId52"/>
    <p:sldId id="336" r:id="rId53"/>
    <p:sldId id="337" r:id="rId54"/>
    <p:sldId id="338" r:id="rId55"/>
    <p:sldId id="339" r:id="rId56"/>
    <p:sldId id="340" r:id="rId57"/>
    <p:sldId id="341" r:id="rId58"/>
    <p:sldId id="342" r:id="rId59"/>
    <p:sldId id="343" r:id="rId60"/>
    <p:sldId id="344" r:id="rId61"/>
    <p:sldId id="345" r:id="rId62"/>
    <p:sldId id="346" r:id="rId63"/>
    <p:sldId id="347" r:id="rId64"/>
    <p:sldId id="348" r:id="rId65"/>
    <p:sldId id="349" r:id="rId66"/>
    <p:sldId id="350" r:id="rId67"/>
    <p:sldId id="351" r:id="rId68"/>
    <p:sldId id="352" r:id="rId69"/>
    <p:sldId id="353" r:id="rId70"/>
    <p:sldId id="354" r:id="rId71"/>
    <p:sldId id="355" r:id="rId72"/>
    <p:sldId id="356" r:id="rId73"/>
    <p:sldId id="357" r:id="rId74"/>
    <p:sldId id="358" r:id="rId75"/>
    <p:sldId id="359" r:id="rId76"/>
    <p:sldId id="360" r:id="rId77"/>
    <p:sldId id="361" r:id="rId78"/>
    <p:sldId id="362" r:id="rId79"/>
    <p:sldId id="363" r:id="rId80"/>
    <p:sldId id="364" r:id="rId81"/>
    <p:sldId id="365" r:id="rId82"/>
    <p:sldId id="366" r:id="rId83"/>
    <p:sldId id="367" r:id="rId84"/>
    <p:sldId id="368" r:id="rId85"/>
    <p:sldId id="369" r:id="rId86"/>
    <p:sldId id="370" r:id="rId87"/>
    <p:sldId id="371" r:id="rId88"/>
    <p:sldId id="372" r:id="rId89"/>
    <p:sldId id="373" r:id="rId90"/>
    <p:sldId id="374" r:id="rId91"/>
    <p:sldId id="375" r:id="rId92"/>
    <p:sldId id="376" r:id="rId93"/>
    <p:sldId id="377" r:id="rId94"/>
    <p:sldId id="378" r:id="rId95"/>
    <p:sldId id="379" r:id="rId96"/>
    <p:sldId id="380" r:id="rId97"/>
    <p:sldId id="381" r:id="rId98"/>
    <p:sldId id="382" r:id="rId99"/>
    <p:sldId id="383" r:id="rId100"/>
    <p:sldId id="384" r:id="rId101"/>
    <p:sldId id="385" r:id="rId102"/>
    <p:sldId id="386" r:id="rId103"/>
    <p:sldId id="387" r:id="rId104"/>
    <p:sldId id="388" r:id="rId105"/>
    <p:sldId id="389" r:id="rId106"/>
    <p:sldId id="390" r:id="rId107"/>
    <p:sldId id="391" r:id="rId108"/>
    <p:sldId id="392" r:id="rId109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B92D14"/>
    <a:srgbClr val="35759D"/>
    <a:srgbClr val="35B19D"/>
    <a:srgbClr val="000000"/>
    <a:srgbClr val="FFFF00"/>
    <a:srgbClr val="B3D3EA"/>
    <a:srgbClr val="78ADCD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 horzBarState="maximized">
    <p:restoredLeft sz="12539" autoAdjust="0"/>
    <p:restoredTop sz="95596" autoAdjust="0"/>
  </p:normalViewPr>
  <p:slideViewPr>
    <p:cSldViewPr>
      <p:cViewPr>
        <p:scale>
          <a:sx n="100" d="100"/>
          <a:sy n="100" d="100"/>
        </p:scale>
        <p:origin x="-17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8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6C61C41-7530-4FB3-B554-38629B1AB001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AD545D-6969-434A-8798-74690C6DC289}" type="slidenum">
              <a:rPr lang="en-US"/>
              <a:pPr/>
              <a:t>1</a:t>
            </a:fld>
            <a:endParaRPr lang="en-US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10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100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101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102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103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104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105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106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107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108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11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12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13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14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15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16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17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18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19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2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20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21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22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23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24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25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26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27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28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29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3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30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31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32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33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34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35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36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37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38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39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4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40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41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42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43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44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45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46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47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48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49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5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50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51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52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53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54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55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56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57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58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59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6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60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61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62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63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64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65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66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67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68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69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7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70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71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72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73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74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75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76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77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78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79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8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80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81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82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83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84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85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86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87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88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89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9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90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91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92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93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94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95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96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97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98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41737-18C4-4AF7-A03B-2F502C31983C}" type="slidenum">
              <a:rPr lang="en-US"/>
              <a:pPr/>
              <a:t>99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838200"/>
            <a:ext cx="7772400" cy="704850"/>
          </a:xfrm>
          <a:effectLst>
            <a:outerShdw dist="17961" dir="2700000" algn="ctr" rotWithShape="0">
              <a:schemeClr val="tx1"/>
            </a:outerShdw>
          </a:effectLst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38200" y="1400175"/>
            <a:ext cx="7772400" cy="685800"/>
          </a:xfrm>
          <a:effectLst>
            <a:outerShdw dist="17961" dir="2700000" algn="ctr" rotWithShape="0">
              <a:schemeClr val="tx1"/>
            </a:outerShdw>
          </a:effectLst>
        </p:spPr>
        <p:txBody>
          <a:bodyPr/>
          <a:lstStyle>
            <a:lvl1pPr marL="0" indent="0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77000" y="1676400"/>
            <a:ext cx="1828800" cy="5029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90600" y="1676400"/>
            <a:ext cx="5334000" cy="5029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90600" y="2438400"/>
            <a:ext cx="3581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24400" y="2438400"/>
            <a:ext cx="3581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1676400"/>
            <a:ext cx="73152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2438400"/>
            <a:ext cx="73152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Microsoft Sans Serif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Microsoft Sans Serif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Microsoft Sans Serif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Microsoft Sans Serif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jpeg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214282" y="3500438"/>
            <a:ext cx="5143536" cy="1785950"/>
          </a:xfrm>
          <a:effectLst/>
        </p:spPr>
        <p:txBody>
          <a:bodyPr/>
          <a:lstStyle/>
          <a:p>
            <a:r>
              <a:rPr lang="uk-UA" dirty="0" smtClean="0"/>
              <a:t>Експерт </a:t>
            </a:r>
            <a:r>
              <a:rPr lang="uk-UA" dirty="0"/>
              <a:t>Українського науково-дослідного інституту спеціальної техніки та судових експертиз СБУ</a:t>
            </a:r>
            <a:endParaRPr lang="ru-RU" dirty="0"/>
          </a:p>
          <a:p>
            <a:r>
              <a:rPr lang="ru-RU" dirty="0"/>
              <a:t>к.т.н. </a:t>
            </a:r>
            <a:r>
              <a:rPr lang="uk-UA" dirty="0"/>
              <a:t>Пірог Олександр Вікторович</a:t>
            </a:r>
          </a:p>
          <a:p>
            <a:endParaRPr lang="en-US" dirty="0" smtClean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ctrTitle"/>
          </p:nvPr>
        </p:nvSpPr>
        <p:spPr>
          <a:xfrm>
            <a:off x="857224" y="714356"/>
            <a:ext cx="7662890" cy="1590668"/>
          </a:xfrm>
          <a:effectLst/>
        </p:spPr>
        <p:txBody>
          <a:bodyPr/>
          <a:lstStyle/>
          <a:p>
            <a:r>
              <a:rPr lang="uk-UA" sz="6000" dirty="0" smtClean="0"/>
              <a:t>Комплексні системи </a:t>
            </a:r>
            <a:br>
              <a:rPr lang="uk-UA" sz="6000" dirty="0" smtClean="0"/>
            </a:br>
            <a:r>
              <a:rPr lang="uk-UA" sz="6000" dirty="0" smtClean="0"/>
              <a:t>захисту інформації</a:t>
            </a:r>
            <a:endParaRPr lang="ru-RU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43050"/>
            <a:ext cx="4857784" cy="1285884"/>
          </a:xfrm>
        </p:spPr>
        <p:txBody>
          <a:bodyPr numCol="1"/>
          <a:lstStyle/>
          <a:p>
            <a:pPr>
              <a:buNone/>
            </a:pPr>
            <a:r>
              <a:rPr lang="uk-UA" sz="1600" b="1" dirty="0" smtClean="0"/>
              <a:t>Концепція ААО (англ. AAA) :</a:t>
            </a:r>
          </a:p>
          <a:p>
            <a:r>
              <a:rPr lang="uk-UA" sz="1600" dirty="0" err="1" smtClean="0"/>
              <a:t>Аутентифікація</a:t>
            </a:r>
            <a:r>
              <a:rPr lang="en-US" sz="1600" dirty="0" smtClean="0"/>
              <a:t> </a:t>
            </a:r>
            <a:r>
              <a:rPr lang="uk-UA" sz="1600" dirty="0" smtClean="0"/>
              <a:t>(</a:t>
            </a:r>
            <a:r>
              <a:rPr lang="en-US" sz="1600" b="1" dirty="0" smtClean="0"/>
              <a:t>A</a:t>
            </a:r>
            <a:r>
              <a:rPr lang="en-US" sz="1600" dirty="0" smtClean="0"/>
              <a:t>uthentication</a:t>
            </a:r>
            <a:r>
              <a:rPr lang="uk-UA" sz="1600" dirty="0" smtClean="0"/>
              <a:t>).</a:t>
            </a:r>
            <a:endParaRPr lang="en-US" sz="1600" dirty="0" smtClean="0"/>
          </a:p>
          <a:p>
            <a:r>
              <a:rPr lang="uk-UA" sz="1600" dirty="0" smtClean="0"/>
              <a:t>Авторизація</a:t>
            </a:r>
            <a:r>
              <a:rPr lang="en-US" sz="1600" dirty="0" smtClean="0"/>
              <a:t> (</a:t>
            </a:r>
            <a:r>
              <a:rPr lang="en-US" sz="1600" b="1" dirty="0" smtClean="0"/>
              <a:t>A</a:t>
            </a:r>
            <a:r>
              <a:rPr lang="en-US" sz="1600" dirty="0" smtClean="0"/>
              <a:t>uthorization)</a:t>
            </a:r>
            <a:r>
              <a:rPr lang="uk-UA" sz="1600" dirty="0" smtClean="0"/>
              <a:t>.</a:t>
            </a:r>
            <a:endParaRPr lang="en-US" sz="1600" dirty="0" smtClean="0"/>
          </a:p>
          <a:p>
            <a:pPr lvl="0"/>
            <a:r>
              <a:rPr lang="uk-UA" sz="1600" dirty="0" smtClean="0"/>
              <a:t>Облік</a:t>
            </a:r>
            <a:r>
              <a:rPr lang="en-US" sz="1600" dirty="0" smtClean="0"/>
              <a:t> (</a:t>
            </a:r>
            <a:r>
              <a:rPr lang="en-US" sz="1600" b="1" dirty="0" smtClean="0"/>
              <a:t>A</a:t>
            </a:r>
            <a:r>
              <a:rPr lang="en-US" sz="1600" dirty="0" smtClean="0"/>
              <a:t>ccounting)</a:t>
            </a:r>
            <a:r>
              <a:rPr lang="uk-UA" sz="1600" dirty="0" smtClean="0"/>
              <a:t>.</a:t>
            </a:r>
          </a:p>
        </p:txBody>
      </p:sp>
      <p:pic>
        <p:nvPicPr>
          <p:cNvPr id="3" name="Рисунок 2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02" y="2285992"/>
            <a:ext cx="6072198" cy="4572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57290" y="2214554"/>
            <a:ext cx="7072362" cy="4357742"/>
          </a:xfrm>
        </p:spPr>
        <p:txBody>
          <a:bodyPr/>
          <a:lstStyle/>
          <a:p>
            <a:pPr marL="3175" indent="244475" algn="just">
              <a:spcBef>
                <a:spcPts val="0"/>
              </a:spcBef>
              <a:buNone/>
            </a:pPr>
            <a:r>
              <a:rPr lang="uk-UA" sz="1600" b="1" spc="20" dirty="0" smtClean="0">
                <a:latin typeface="Times New Roman"/>
                <a:cs typeface="Times New Roman"/>
              </a:rPr>
              <a:t>Програмне </a:t>
            </a:r>
            <a:r>
              <a:rPr lang="uk-UA" sz="1600" b="1" spc="-15" dirty="0" smtClean="0">
                <a:latin typeface="Times New Roman"/>
                <a:cs typeface="Times New Roman"/>
              </a:rPr>
              <a:t> </a:t>
            </a:r>
            <a:r>
              <a:rPr lang="uk-UA" sz="1600" b="1" spc="20" dirty="0" smtClean="0">
                <a:latin typeface="Times New Roman"/>
                <a:cs typeface="Times New Roman"/>
              </a:rPr>
              <a:t>заглушення</a:t>
            </a:r>
            <a:r>
              <a:rPr lang="uk-UA" sz="1600" b="1" dirty="0" smtClean="0">
                <a:latin typeface="Times New Roman"/>
                <a:cs typeface="Times New Roman"/>
              </a:rPr>
              <a:t> </a:t>
            </a:r>
            <a:r>
              <a:rPr lang="uk-UA" sz="1600" b="1" spc="-15" dirty="0" smtClean="0">
                <a:latin typeface="Times New Roman"/>
                <a:cs typeface="Times New Roman"/>
              </a:rPr>
              <a:t> </a:t>
            </a:r>
            <a:r>
              <a:rPr lang="uk-UA" sz="1600" b="1" spc="15" dirty="0" smtClean="0">
                <a:latin typeface="Times New Roman"/>
                <a:cs typeface="Times New Roman"/>
              </a:rPr>
              <a:t>обчислю</a:t>
            </a:r>
            <a:r>
              <a:rPr lang="uk-UA" sz="1600" b="1" spc="25" dirty="0" smtClean="0">
                <a:latin typeface="Times New Roman"/>
                <a:cs typeface="Times New Roman"/>
              </a:rPr>
              <a:t>в</a:t>
            </a:r>
            <a:r>
              <a:rPr lang="uk-UA" sz="1600" b="1" spc="15" dirty="0" smtClean="0">
                <a:latin typeface="Times New Roman"/>
                <a:cs typeface="Times New Roman"/>
              </a:rPr>
              <a:t>альних</a:t>
            </a:r>
            <a:r>
              <a:rPr lang="uk-UA" sz="1600" b="1" dirty="0" smtClean="0">
                <a:latin typeface="Times New Roman"/>
                <a:cs typeface="Times New Roman"/>
              </a:rPr>
              <a:t> </a:t>
            </a:r>
            <a:r>
              <a:rPr lang="uk-UA" sz="1600" b="1" spc="-10" dirty="0" smtClean="0">
                <a:latin typeface="Times New Roman"/>
                <a:cs typeface="Times New Roman"/>
              </a:rPr>
              <a:t> </a:t>
            </a:r>
            <a:r>
              <a:rPr lang="uk-UA" sz="1600" b="1" spc="10" dirty="0" smtClean="0">
                <a:latin typeface="Times New Roman"/>
                <a:cs typeface="Times New Roman"/>
              </a:rPr>
              <a:t>систе</a:t>
            </a:r>
            <a:r>
              <a:rPr lang="uk-UA" sz="1600" b="1" spc="25" dirty="0" smtClean="0">
                <a:latin typeface="Times New Roman"/>
                <a:cs typeface="Times New Roman"/>
              </a:rPr>
              <a:t>м</a:t>
            </a:r>
            <a:r>
              <a:rPr lang="uk-UA" sz="1600" b="1" dirty="0" smtClean="0">
                <a:latin typeface="Times New Roman"/>
                <a:cs typeface="Times New Roman"/>
              </a:rPr>
              <a:t> </a:t>
            </a:r>
            <a:r>
              <a:rPr lang="uk-UA" sz="1600" b="1" spc="-10" dirty="0" smtClean="0">
                <a:latin typeface="Times New Roman"/>
                <a:cs typeface="Times New Roman"/>
              </a:rPr>
              <a:t> </a:t>
            </a:r>
            <a:r>
              <a:rPr lang="uk-UA" sz="1600" b="1" spc="10" dirty="0" smtClean="0">
                <a:latin typeface="Times New Roman"/>
                <a:cs typeface="Times New Roman"/>
              </a:rPr>
              <a:t>(</a:t>
            </a:r>
            <a:r>
              <a:rPr lang="uk-UA" sz="1600" b="1" spc="20" dirty="0" err="1" smtClean="0">
                <a:latin typeface="Times New Roman"/>
                <a:cs typeface="Times New Roman"/>
              </a:rPr>
              <a:t>ПрЗ</a:t>
            </a:r>
            <a:r>
              <a:rPr lang="uk-UA" sz="1600" b="1" dirty="0" smtClean="0">
                <a:latin typeface="Times New Roman"/>
                <a:cs typeface="Times New Roman"/>
              </a:rPr>
              <a:t> </a:t>
            </a:r>
            <a:r>
              <a:rPr lang="uk-UA" sz="1600" b="1" spc="-15" dirty="0" smtClean="0">
                <a:latin typeface="Times New Roman"/>
                <a:cs typeface="Times New Roman"/>
              </a:rPr>
              <a:t> </a:t>
            </a:r>
            <a:r>
              <a:rPr lang="uk-UA" sz="1600" b="1" spc="20" dirty="0" smtClean="0">
                <a:latin typeface="Times New Roman"/>
                <a:cs typeface="Times New Roman"/>
              </a:rPr>
              <a:t>ОС</a:t>
            </a:r>
            <a:r>
              <a:rPr lang="uk-UA" sz="1600" b="1" spc="10" dirty="0" smtClean="0">
                <a:latin typeface="Times New Roman"/>
                <a:cs typeface="Times New Roman"/>
              </a:rPr>
              <a:t>)</a:t>
            </a:r>
            <a:r>
              <a:rPr lang="uk-UA" sz="1600" b="1" dirty="0" smtClean="0">
                <a:latin typeface="Times New Roman"/>
                <a:cs typeface="Times New Roman"/>
              </a:rPr>
              <a:t> </a:t>
            </a:r>
            <a:r>
              <a:rPr lang="uk-UA" sz="1600" b="1" spc="-1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–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1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це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1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комплекс</a:t>
            </a:r>
            <a:r>
              <a:rPr lang="uk-UA" sz="1600" spc="7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організаційно</a:t>
            </a:r>
            <a:r>
              <a:rPr lang="uk-UA" sz="1600" spc="10" dirty="0" smtClean="0">
                <a:latin typeface="Times New Roman"/>
                <a:cs typeface="Times New Roman"/>
              </a:rPr>
              <a:t>-</a:t>
            </a:r>
            <a:r>
              <a:rPr lang="uk-UA" sz="1600" spc="15" dirty="0" smtClean="0">
                <a:latin typeface="Times New Roman"/>
                <a:cs typeface="Times New Roman"/>
              </a:rPr>
              <a:t>технічних</a:t>
            </a:r>
            <a:r>
              <a:rPr lang="uk-UA" sz="1600" spc="8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заході</a:t>
            </a:r>
            <a:r>
              <a:rPr lang="uk-UA" sz="1600" spc="10" dirty="0" smtClean="0">
                <a:latin typeface="Times New Roman"/>
                <a:cs typeface="Times New Roman"/>
              </a:rPr>
              <a:t>в</a:t>
            </a:r>
            <a:r>
              <a:rPr lang="uk-UA" sz="1600" spc="5" dirty="0" smtClean="0">
                <a:latin typeface="Times New Roman"/>
                <a:cs typeface="Times New Roman"/>
              </a:rPr>
              <a:t>,</a:t>
            </a:r>
            <a:r>
              <a:rPr lang="uk-UA" sz="1600" spc="7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спрям</a:t>
            </a:r>
            <a:r>
              <a:rPr lang="uk-UA" sz="1600" spc="20" dirty="0" smtClean="0">
                <a:latin typeface="Times New Roman"/>
                <a:cs typeface="Times New Roman"/>
              </a:rPr>
              <a:t>о</a:t>
            </a:r>
            <a:r>
              <a:rPr lang="uk-UA" sz="1600" spc="15" dirty="0" smtClean="0">
                <a:latin typeface="Times New Roman"/>
                <a:cs typeface="Times New Roman"/>
              </a:rPr>
              <a:t>ваних</a:t>
            </a:r>
            <a:r>
              <a:rPr lang="uk-UA" sz="1600" spc="8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на</a:t>
            </a:r>
            <a:r>
              <a:rPr lang="uk-UA" sz="1600" spc="80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порушення</a:t>
            </a:r>
            <a:r>
              <a:rPr lang="uk-UA" sz="1600" spc="7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нормального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функціонування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О</a:t>
            </a:r>
            <a:r>
              <a:rPr lang="uk-UA" sz="1600" spc="25" dirty="0" smtClean="0">
                <a:latin typeface="Times New Roman"/>
                <a:cs typeface="Times New Roman"/>
              </a:rPr>
              <a:t>С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шляхом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створення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їм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у</a:t>
            </a:r>
            <a:r>
              <a:rPr lang="uk-UA" sz="1600" spc="15" dirty="0" smtClean="0">
                <a:latin typeface="Times New Roman"/>
                <a:cs typeface="Times New Roman"/>
              </a:rPr>
              <a:t>мисних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програмних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завад</a:t>
            </a:r>
            <a:r>
              <a:rPr lang="uk-UA" sz="1600" spc="5" dirty="0" smtClean="0">
                <a:latin typeface="Times New Roman"/>
                <a:cs typeface="Times New Roman"/>
              </a:rPr>
              <a:t>.</a:t>
            </a:r>
          </a:p>
          <a:p>
            <a:pPr marL="3175" indent="244475" algn="just">
              <a:spcBef>
                <a:spcPts val="0"/>
              </a:spcBef>
              <a:buNone/>
            </a:pPr>
            <a:endParaRPr lang="uk-UA" sz="1600" spc="5" dirty="0" smtClean="0">
              <a:latin typeface="Times New Roman"/>
              <a:cs typeface="Times New Roman"/>
            </a:endParaRPr>
          </a:p>
          <a:p>
            <a:pPr marL="3175" indent="244475" algn="just">
              <a:spcBef>
                <a:spcPts val="0"/>
              </a:spcBef>
              <a:buNone/>
            </a:pPr>
            <a:r>
              <a:rPr lang="uk-UA" sz="1600" b="1" spc="20" dirty="0" smtClean="0">
                <a:latin typeface="Times New Roman"/>
                <a:cs typeface="Times New Roman"/>
              </a:rPr>
              <a:t>Умисні </a:t>
            </a:r>
            <a:r>
              <a:rPr lang="uk-UA" sz="1600" b="1" spc="-110" dirty="0" smtClean="0">
                <a:latin typeface="Times New Roman"/>
                <a:cs typeface="Times New Roman"/>
              </a:rPr>
              <a:t> </a:t>
            </a:r>
            <a:r>
              <a:rPr lang="uk-UA" sz="1600" b="1" spc="15" dirty="0" smtClean="0">
                <a:latin typeface="Times New Roman"/>
                <a:cs typeface="Times New Roman"/>
              </a:rPr>
              <a:t>програмні</a:t>
            </a:r>
            <a:r>
              <a:rPr lang="uk-UA" sz="1600" b="1" dirty="0" smtClean="0">
                <a:latin typeface="Times New Roman"/>
                <a:cs typeface="Times New Roman"/>
              </a:rPr>
              <a:t> </a:t>
            </a:r>
            <a:r>
              <a:rPr lang="uk-UA" sz="1600" b="1" spc="-114" dirty="0" smtClean="0">
                <a:latin typeface="Times New Roman"/>
                <a:cs typeface="Times New Roman"/>
              </a:rPr>
              <a:t> </a:t>
            </a:r>
            <a:r>
              <a:rPr lang="uk-UA" sz="1600" b="1" spc="15" dirty="0" smtClean="0">
                <a:latin typeface="Times New Roman"/>
                <a:cs typeface="Times New Roman"/>
              </a:rPr>
              <a:t>завади</a:t>
            </a:r>
            <a:r>
              <a:rPr lang="uk-UA" sz="1600" b="1" dirty="0" smtClean="0">
                <a:latin typeface="Times New Roman"/>
                <a:cs typeface="Times New Roman"/>
              </a:rPr>
              <a:t> </a:t>
            </a:r>
            <a:r>
              <a:rPr lang="uk-UA" sz="1600" b="1" spc="-114" dirty="0" smtClean="0">
                <a:latin typeface="Times New Roman"/>
                <a:cs typeface="Times New Roman"/>
              </a:rPr>
              <a:t> </a:t>
            </a:r>
            <a:r>
              <a:rPr lang="uk-UA" sz="1600" b="1" spc="10" dirty="0" smtClean="0">
                <a:latin typeface="Times New Roman"/>
                <a:cs typeface="Times New Roman"/>
              </a:rPr>
              <a:t>(</a:t>
            </a:r>
            <a:r>
              <a:rPr lang="uk-UA" sz="1600" b="1" spc="25" dirty="0" err="1" smtClean="0">
                <a:latin typeface="Times New Roman"/>
                <a:cs typeface="Times New Roman"/>
              </a:rPr>
              <a:t>УПр</a:t>
            </a:r>
            <a:r>
              <a:rPr lang="uk-UA" sz="1600" b="1" spc="15" dirty="0" err="1" smtClean="0">
                <a:latin typeface="Times New Roman"/>
                <a:cs typeface="Times New Roman"/>
              </a:rPr>
              <a:t>З</a:t>
            </a:r>
            <a:r>
              <a:rPr lang="uk-UA" sz="1600" b="1" spc="10" dirty="0" smtClean="0">
                <a:latin typeface="Times New Roman"/>
                <a:cs typeface="Times New Roman"/>
              </a:rPr>
              <a:t>)</a:t>
            </a:r>
            <a:r>
              <a:rPr lang="uk-UA" sz="1600" b="1" dirty="0" smtClean="0">
                <a:latin typeface="Times New Roman"/>
                <a:cs typeface="Times New Roman"/>
              </a:rPr>
              <a:t> </a:t>
            </a:r>
            <a:r>
              <a:rPr lang="uk-UA" sz="1600" b="1" spc="-1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на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1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логічному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1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рівні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1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є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110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хибними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1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прогр</a:t>
            </a:r>
            <a:r>
              <a:rPr lang="uk-UA" sz="1600" spc="10" dirty="0" smtClean="0">
                <a:latin typeface="Times New Roman"/>
                <a:cs typeface="Times New Roman"/>
              </a:rPr>
              <a:t>а</a:t>
            </a:r>
            <a:r>
              <a:rPr lang="uk-UA" sz="1600" spc="15" dirty="0" smtClean="0">
                <a:latin typeface="Times New Roman"/>
                <a:cs typeface="Times New Roman"/>
              </a:rPr>
              <a:t>мам</a:t>
            </a:r>
            <a:r>
              <a:rPr lang="uk-UA" sz="1600" spc="20" dirty="0" smtClean="0">
                <a:latin typeface="Times New Roman"/>
                <a:cs typeface="Times New Roman"/>
              </a:rPr>
              <a:t>и</a:t>
            </a:r>
            <a:r>
              <a:rPr lang="uk-UA" sz="1600" spc="5" dirty="0" smtClean="0">
                <a:latin typeface="Times New Roman"/>
                <a:cs typeface="Times New Roman"/>
              </a:rPr>
              <a:t>,</a:t>
            </a:r>
            <a:r>
              <a:rPr lang="uk-UA" sz="1600" spc="2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процедурами</a:t>
            </a:r>
            <a:r>
              <a:rPr lang="uk-UA" sz="1600" spc="5" dirty="0" smtClean="0">
                <a:latin typeface="Times New Roman"/>
                <a:cs typeface="Times New Roman"/>
              </a:rPr>
              <a:t>,</a:t>
            </a:r>
            <a:r>
              <a:rPr lang="uk-UA" sz="1600" spc="25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даними</a:t>
            </a:r>
            <a:r>
              <a:rPr lang="uk-UA" sz="1600" spc="5" dirty="0" smtClean="0">
                <a:latin typeface="Times New Roman"/>
                <a:cs typeface="Times New Roman"/>
              </a:rPr>
              <a:t>.</a:t>
            </a:r>
            <a:r>
              <a:rPr lang="uk-UA" sz="1600" spc="20" dirty="0" smtClean="0">
                <a:latin typeface="Times New Roman"/>
                <a:cs typeface="Times New Roman"/>
              </a:rPr>
              <a:t> 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12700" marR="5080" indent="254635" algn="just">
              <a:spcBef>
                <a:spcPts val="0"/>
              </a:spcBef>
              <a:buNone/>
            </a:pPr>
            <a:endParaRPr lang="uk-UA" sz="1600" b="1" spc="15" dirty="0" smtClean="0">
              <a:latin typeface="Times New Roman"/>
              <a:cs typeface="Times New Roman"/>
            </a:endParaRPr>
          </a:p>
          <a:p>
            <a:pPr marL="12700" marR="5080" indent="254635" algn="just">
              <a:spcBef>
                <a:spcPts val="0"/>
              </a:spcBef>
              <a:buNone/>
            </a:pPr>
            <a:r>
              <a:rPr lang="uk-UA" sz="1600" b="1" spc="15" dirty="0" smtClean="0">
                <a:latin typeface="Times New Roman"/>
                <a:cs typeface="Times New Roman"/>
              </a:rPr>
              <a:t>Метод</a:t>
            </a:r>
            <a:r>
              <a:rPr lang="uk-UA" sz="1600" b="1" spc="90" dirty="0" smtClean="0">
                <a:latin typeface="Times New Roman"/>
                <a:cs typeface="Times New Roman"/>
              </a:rPr>
              <a:t> </a:t>
            </a:r>
            <a:r>
              <a:rPr lang="uk-UA" sz="1600" b="1" spc="20" dirty="0" smtClean="0">
                <a:latin typeface="Times New Roman"/>
                <a:cs typeface="Times New Roman"/>
              </a:rPr>
              <a:t>заглушення</a:t>
            </a:r>
            <a:r>
              <a:rPr lang="uk-UA" sz="1600" b="1" spc="90" dirty="0" smtClean="0">
                <a:latin typeface="Times New Roman"/>
                <a:cs typeface="Times New Roman"/>
              </a:rPr>
              <a:t> </a:t>
            </a:r>
            <a:r>
              <a:rPr lang="uk-UA" sz="1600" b="1" spc="20" dirty="0" smtClean="0">
                <a:latin typeface="Times New Roman"/>
                <a:cs typeface="Times New Roman"/>
              </a:rPr>
              <a:t>О</a:t>
            </a:r>
            <a:r>
              <a:rPr lang="uk-UA" sz="1600" b="1" spc="25" dirty="0" smtClean="0">
                <a:latin typeface="Times New Roman"/>
                <a:cs typeface="Times New Roman"/>
              </a:rPr>
              <a:t>С</a:t>
            </a:r>
            <a:r>
              <a:rPr lang="uk-UA" sz="1600" b="1" spc="90" dirty="0" smtClean="0">
                <a:latin typeface="Times New Roman"/>
                <a:cs typeface="Times New Roman"/>
              </a:rPr>
              <a:t>:</a:t>
            </a:r>
          </a:p>
          <a:p>
            <a:pPr marL="203200" marR="508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r>
              <a:rPr lang="uk-UA" sz="1600" spc="20" dirty="0" smtClean="0">
                <a:latin typeface="Times New Roman"/>
                <a:cs typeface="Times New Roman"/>
              </a:rPr>
              <a:t>процедурними </a:t>
            </a:r>
            <a:r>
              <a:rPr lang="uk-UA" sz="1600" spc="20" dirty="0" err="1" smtClean="0">
                <a:latin typeface="Times New Roman"/>
                <a:cs typeface="Times New Roman"/>
              </a:rPr>
              <a:t>ПрЗ</a:t>
            </a:r>
            <a:r>
              <a:rPr lang="uk-UA" sz="1600" spc="20" dirty="0" smtClean="0">
                <a:latin typeface="Times New Roman"/>
                <a:cs typeface="Times New Roman"/>
              </a:rPr>
              <a:t> (ШПЗ);</a:t>
            </a:r>
          </a:p>
          <a:p>
            <a:pPr marL="203200" marR="508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r>
              <a:rPr lang="uk-UA" sz="1600" spc="20" dirty="0" smtClean="0">
                <a:latin typeface="Times New Roman"/>
                <a:cs typeface="Times New Roman"/>
              </a:rPr>
              <a:t>декларативними </a:t>
            </a:r>
            <a:r>
              <a:rPr lang="uk-UA" sz="1600" spc="20" dirty="0" err="1" smtClean="0">
                <a:latin typeface="Times New Roman"/>
                <a:cs typeface="Times New Roman"/>
              </a:rPr>
              <a:t>ПрЗ</a:t>
            </a:r>
            <a:r>
              <a:rPr lang="uk-UA" sz="1600" spc="20" dirty="0" smtClean="0">
                <a:latin typeface="Times New Roman"/>
                <a:cs typeface="Times New Roman"/>
              </a:rPr>
              <a:t> (</a:t>
            </a:r>
            <a:r>
              <a:rPr lang="en-US" sz="1600" spc="20" dirty="0" err="1" smtClean="0">
                <a:latin typeface="Times New Roman"/>
                <a:cs typeface="Times New Roman"/>
              </a:rPr>
              <a:t>DDoS</a:t>
            </a:r>
            <a:r>
              <a:rPr lang="uk-UA" sz="1600" spc="20" dirty="0" smtClean="0">
                <a:latin typeface="Times New Roman"/>
                <a:cs typeface="Times New Roman"/>
              </a:rPr>
              <a:t>).</a:t>
            </a:r>
          </a:p>
          <a:p>
            <a:pPr marL="3175" indent="244475" algn="just">
              <a:spcBef>
                <a:spcPts val="0"/>
              </a:spcBef>
              <a:buNone/>
            </a:pPr>
            <a:endParaRPr lang="uk-UA" sz="1600" dirty="0" smtClean="0">
              <a:latin typeface="Times New Roman"/>
              <a:cs typeface="Times New Roman"/>
            </a:endParaRPr>
          </a:p>
          <a:p>
            <a:pPr marL="3175" indent="244475" algn="just">
              <a:spcBef>
                <a:spcPts val="0"/>
              </a:spcBef>
              <a:buNone/>
            </a:pPr>
            <a:r>
              <a:rPr lang="uk-UA" sz="1600" b="1" spc="15" dirty="0" smtClean="0">
                <a:latin typeface="Times New Roman"/>
                <a:cs typeface="Times New Roman"/>
              </a:rPr>
              <a:t>Метод</a:t>
            </a:r>
            <a:r>
              <a:rPr lang="uk-UA" sz="1600" b="1" spc="30" dirty="0" smtClean="0">
                <a:latin typeface="Times New Roman"/>
                <a:cs typeface="Times New Roman"/>
              </a:rPr>
              <a:t> </a:t>
            </a:r>
            <a:r>
              <a:rPr lang="uk-UA" sz="1600" b="1" spc="20" dirty="0" smtClean="0">
                <a:latin typeface="Times New Roman"/>
                <a:cs typeface="Times New Roman"/>
              </a:rPr>
              <a:t>впл</a:t>
            </a:r>
            <a:r>
              <a:rPr lang="uk-UA" sz="1600" b="1" spc="15" dirty="0" smtClean="0">
                <a:latin typeface="Times New Roman"/>
                <a:cs typeface="Times New Roman"/>
              </a:rPr>
              <a:t>иву</a:t>
            </a:r>
            <a:r>
              <a:rPr lang="uk-UA" sz="1600" b="1" spc="35" dirty="0" smtClean="0">
                <a:latin typeface="Times New Roman"/>
                <a:cs typeface="Times New Roman"/>
              </a:rPr>
              <a:t> </a:t>
            </a:r>
            <a:r>
              <a:rPr lang="uk-UA" sz="1600" b="1" spc="20" dirty="0" err="1" smtClean="0">
                <a:latin typeface="Times New Roman"/>
                <a:cs typeface="Times New Roman"/>
              </a:rPr>
              <a:t>ПрЗ</a:t>
            </a:r>
            <a:r>
              <a:rPr lang="uk-UA" sz="1600" b="1" spc="30" dirty="0" smtClean="0">
                <a:latin typeface="Times New Roman"/>
                <a:cs typeface="Times New Roman"/>
              </a:rPr>
              <a:t> </a:t>
            </a:r>
            <a:r>
              <a:rPr lang="uk-UA" sz="1600" b="1" spc="15" dirty="0" smtClean="0">
                <a:latin typeface="Times New Roman"/>
                <a:cs typeface="Times New Roman"/>
              </a:rPr>
              <a:t>на</a:t>
            </a:r>
            <a:r>
              <a:rPr lang="uk-UA" sz="1600" b="1" spc="35" dirty="0" smtClean="0">
                <a:latin typeface="Times New Roman"/>
                <a:cs typeface="Times New Roman"/>
              </a:rPr>
              <a:t>:</a:t>
            </a:r>
          </a:p>
          <a:p>
            <a:pPr marL="203200" marR="508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r>
              <a:rPr lang="uk-UA" sz="1600" spc="20" dirty="0" smtClean="0">
                <a:latin typeface="Times New Roman"/>
                <a:cs typeface="Times New Roman"/>
              </a:rPr>
              <a:t>програмне забезпечення ОС;</a:t>
            </a:r>
          </a:p>
          <a:p>
            <a:pPr marL="203200" marR="5080" indent="-190500">
              <a:lnSpc>
                <a:spcPct val="100000"/>
              </a:lnSpc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r>
              <a:rPr lang="uk-UA" sz="1600" spc="20" dirty="0" smtClean="0">
                <a:latin typeface="Times New Roman"/>
                <a:cs typeface="Times New Roman"/>
              </a:rPr>
              <a:t>апаратне забезпечення ОС (</a:t>
            </a:r>
            <a:r>
              <a:rPr lang="uk-UA" sz="1600" spc="20" dirty="0" err="1" smtClean="0">
                <a:latin typeface="Times New Roman"/>
                <a:cs typeface="Times New Roman"/>
              </a:rPr>
              <a:t>переналаштування</a:t>
            </a:r>
            <a:r>
              <a:rPr lang="uk-UA" sz="1600" spc="20" dirty="0" smtClean="0">
                <a:latin typeface="Times New Roman"/>
                <a:cs typeface="Times New Roman"/>
              </a:rPr>
              <a:t> процесора, НЖМД);</a:t>
            </a:r>
          </a:p>
          <a:p>
            <a:pPr marL="203200" marR="5080" indent="-190500">
              <a:lnSpc>
                <a:spcPct val="100000"/>
              </a:lnSpc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r>
              <a:rPr lang="uk-UA" sz="1600" spc="15" dirty="0" smtClean="0">
                <a:latin typeface="Times New Roman"/>
                <a:cs typeface="Times New Roman"/>
              </a:rPr>
              <a:t>операторів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80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ОС (показ зациклених відео з камер спостереження).</a:t>
            </a:r>
          </a:p>
          <a:p>
            <a:pPr marL="12700" marR="5080" indent="254635" algn="just">
              <a:spcBef>
                <a:spcPts val="0"/>
              </a:spcBef>
              <a:buFont typeface="Times New Roman"/>
              <a:buChar char="-"/>
              <a:tabLst>
                <a:tab pos="458470" algn="l"/>
              </a:tabLst>
            </a:pPr>
            <a:endParaRPr lang="uk-UA" sz="1600" spc="10" dirty="0" smtClean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57290" y="2500306"/>
            <a:ext cx="6143668" cy="4071990"/>
          </a:xfrm>
        </p:spPr>
        <p:txBody>
          <a:bodyPr/>
          <a:lstStyle/>
          <a:p>
            <a:pPr marL="12700" indent="254635" algn="just">
              <a:spcBef>
                <a:spcPts val="0"/>
              </a:spcBef>
              <a:buNone/>
            </a:pPr>
            <a:r>
              <a:rPr lang="uk-UA" sz="1600" b="1" spc="20" dirty="0" smtClean="0">
                <a:latin typeface="Times New Roman"/>
                <a:cs typeface="Times New Roman"/>
              </a:rPr>
              <a:t>Програмні</a:t>
            </a:r>
            <a:r>
              <a:rPr lang="uk-UA" sz="1600" b="1" spc="-80" dirty="0" smtClean="0">
                <a:latin typeface="Times New Roman"/>
                <a:cs typeface="Times New Roman"/>
              </a:rPr>
              <a:t> </a:t>
            </a:r>
            <a:r>
              <a:rPr lang="uk-UA" sz="1600" b="1" spc="20" dirty="0" smtClean="0">
                <a:latin typeface="Times New Roman"/>
                <a:cs typeface="Times New Roman"/>
              </a:rPr>
              <a:t>закладки</a:t>
            </a:r>
            <a:r>
              <a:rPr lang="uk-UA" sz="1600" b="1" spc="-8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–</a:t>
            </a:r>
            <a:r>
              <a:rPr lang="uk-UA" sz="1600" spc="-80" dirty="0" smtClean="0">
                <a:latin typeface="Times New Roman"/>
                <a:cs typeface="Times New Roman"/>
              </a:rPr>
              <a:t> </a:t>
            </a:r>
            <a:r>
              <a:rPr lang="uk-UA" sz="1600" spc="25" dirty="0" smtClean="0">
                <a:latin typeface="Times New Roman"/>
                <a:cs typeface="Times New Roman"/>
              </a:rPr>
              <a:t>ц</a:t>
            </a:r>
            <a:r>
              <a:rPr lang="uk-UA" sz="1600" spc="15" dirty="0" smtClean="0">
                <a:latin typeface="Times New Roman"/>
                <a:cs typeface="Times New Roman"/>
              </a:rPr>
              <a:t>е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н</a:t>
            </a:r>
            <a:r>
              <a:rPr lang="uk-UA" sz="1600" spc="10" dirty="0" smtClean="0">
                <a:latin typeface="Times New Roman"/>
                <a:cs typeface="Times New Roman"/>
              </a:rPr>
              <a:t>а</a:t>
            </a:r>
            <a:r>
              <a:rPr lang="uk-UA" sz="1600" spc="15" dirty="0" smtClean="0">
                <a:latin typeface="Times New Roman"/>
                <a:cs typeface="Times New Roman"/>
              </a:rPr>
              <a:t>вм</a:t>
            </a:r>
            <a:r>
              <a:rPr lang="uk-UA" sz="1600" spc="20" dirty="0" smtClean="0">
                <a:latin typeface="Times New Roman"/>
                <a:cs typeface="Times New Roman"/>
              </a:rPr>
              <a:t>и</a:t>
            </a:r>
            <a:r>
              <a:rPr lang="uk-UA" sz="1600" spc="10" dirty="0" smtClean="0">
                <a:latin typeface="Times New Roman"/>
                <a:cs typeface="Times New Roman"/>
              </a:rPr>
              <a:t>с</a:t>
            </a:r>
            <a:r>
              <a:rPr lang="uk-UA" sz="1600" spc="15" dirty="0" smtClean="0">
                <a:latin typeface="Times New Roman"/>
                <a:cs typeface="Times New Roman"/>
              </a:rPr>
              <a:t>но</a:t>
            </a:r>
            <a:r>
              <a:rPr lang="uk-UA" sz="1600" spc="-7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внесені</a:t>
            </a:r>
            <a:r>
              <a:rPr lang="uk-UA" sz="1600" spc="-8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</a:t>
            </a:r>
            <a:r>
              <a:rPr lang="uk-UA" sz="1600" spc="-80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П</a:t>
            </a:r>
            <a:r>
              <a:rPr lang="uk-UA" sz="1600" spc="15" dirty="0" smtClean="0">
                <a:latin typeface="Times New Roman"/>
                <a:cs typeface="Times New Roman"/>
              </a:rPr>
              <a:t>З</a:t>
            </a:r>
            <a:r>
              <a:rPr lang="uk-UA" sz="1600" spc="-8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функціональні</a:t>
            </a:r>
            <a:r>
              <a:rPr lang="uk-UA" sz="1600" spc="-8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об</a:t>
            </a:r>
            <a:r>
              <a:rPr lang="uk-UA" sz="1600" dirty="0" smtClean="0">
                <a:latin typeface="Times New Roman"/>
                <a:cs typeface="Times New Roman"/>
              </a:rPr>
              <a:t>'</a:t>
            </a:r>
            <a:r>
              <a:rPr lang="uk-UA" sz="1600" spc="15" dirty="0" smtClean="0">
                <a:latin typeface="Times New Roman"/>
                <a:cs typeface="Times New Roman"/>
              </a:rPr>
              <a:t>єкти </a:t>
            </a:r>
            <a:r>
              <a:rPr lang="uk-UA" sz="1600" spc="10" dirty="0" smtClean="0">
                <a:latin typeface="Times New Roman"/>
                <a:cs typeface="Times New Roman"/>
              </a:rPr>
              <a:t>(</a:t>
            </a:r>
            <a:r>
              <a:rPr lang="uk-UA" sz="1600" spc="15" dirty="0" smtClean="0">
                <a:latin typeface="Times New Roman"/>
                <a:cs typeface="Times New Roman"/>
              </a:rPr>
              <a:t>програмні</a:t>
            </a:r>
            <a:r>
              <a:rPr lang="uk-UA" sz="1600" spc="-8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коди</a:t>
            </a:r>
            <a:r>
              <a:rPr lang="uk-UA" sz="1600" spc="10" dirty="0" smtClean="0">
                <a:latin typeface="Times New Roman"/>
                <a:cs typeface="Times New Roman"/>
              </a:rPr>
              <a:t>),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85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які</a:t>
            </a:r>
            <a:r>
              <a:rPr lang="uk-UA" sz="1600" spc="-85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з</a:t>
            </a:r>
            <a:r>
              <a:rPr lang="uk-UA" sz="1600" spc="15" dirty="0" smtClean="0">
                <a:latin typeface="Times New Roman"/>
                <a:cs typeface="Times New Roman"/>
              </a:rPr>
              <a:t>а</a:t>
            </a:r>
            <a:r>
              <a:rPr lang="uk-UA" sz="1600" spc="-9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певних</a:t>
            </a:r>
            <a:r>
              <a:rPr lang="uk-UA" sz="1600" spc="-85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умов</a:t>
            </a:r>
            <a:r>
              <a:rPr lang="uk-UA" sz="1600" spc="-9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ініціюють</a:t>
            </a:r>
            <a:r>
              <a:rPr lang="uk-UA" sz="1600" spc="-9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реалізацію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можливостей</a:t>
            </a:r>
            <a:r>
              <a:rPr lang="uk-UA" sz="1600" spc="-8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програмного</a:t>
            </a:r>
            <a:r>
              <a:rPr lang="uk-UA" sz="1600" spc="-4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забез</a:t>
            </a:r>
            <a:r>
              <a:rPr lang="uk-UA" sz="1600" spc="25" dirty="0" smtClean="0">
                <a:latin typeface="Times New Roman"/>
                <a:cs typeface="Times New Roman"/>
              </a:rPr>
              <a:t>п</a:t>
            </a:r>
            <a:r>
              <a:rPr lang="uk-UA" sz="1600" spc="15" dirty="0" smtClean="0">
                <a:latin typeface="Times New Roman"/>
                <a:cs typeface="Times New Roman"/>
              </a:rPr>
              <a:t>еченн</a:t>
            </a:r>
            <a:r>
              <a:rPr lang="uk-UA" sz="1600" spc="10" dirty="0" smtClean="0">
                <a:latin typeface="Times New Roman"/>
                <a:cs typeface="Times New Roman"/>
              </a:rPr>
              <a:t>я</a:t>
            </a:r>
            <a:r>
              <a:rPr lang="uk-UA" sz="1600" spc="5" dirty="0" smtClean="0">
                <a:latin typeface="Times New Roman"/>
                <a:cs typeface="Times New Roman"/>
              </a:rPr>
              <a:t>,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щ</a:t>
            </a:r>
            <a:r>
              <a:rPr lang="uk-UA" sz="1600" spc="15" dirty="0" smtClean="0">
                <a:latin typeface="Times New Roman"/>
                <a:cs typeface="Times New Roman"/>
              </a:rPr>
              <a:t>о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не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декларується</a:t>
            </a:r>
            <a:r>
              <a:rPr lang="uk-UA" sz="1600" spc="5" dirty="0" smtClean="0">
                <a:latin typeface="Times New Roman"/>
                <a:cs typeface="Times New Roman"/>
              </a:rPr>
              <a:t>.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Як</a:t>
            </a:r>
            <a:r>
              <a:rPr lang="uk-UA" sz="1600" spc="-4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правило</a:t>
            </a:r>
            <a:r>
              <a:rPr lang="uk-UA" sz="1600" spc="5" dirty="0" smtClean="0">
                <a:latin typeface="Times New Roman"/>
                <a:cs typeface="Times New Roman"/>
              </a:rPr>
              <a:t>,</a:t>
            </a:r>
            <a:r>
              <a:rPr lang="uk-UA" sz="1600" spc="-4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програмні</a:t>
            </a:r>
            <a:r>
              <a:rPr lang="uk-UA" sz="1600" spc="-4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закладки використовують</a:t>
            </a:r>
            <a:r>
              <a:rPr lang="uk-UA" sz="1600" spc="8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вірусну</a:t>
            </a:r>
            <a:r>
              <a:rPr lang="uk-UA" sz="1600" spc="8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технологію</a:t>
            </a:r>
            <a:r>
              <a:rPr lang="uk-UA" sz="1600" spc="8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потайного</a:t>
            </a:r>
            <a:r>
              <a:rPr lang="uk-UA" sz="1600" spc="7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впровадженн</a:t>
            </a:r>
            <a:r>
              <a:rPr lang="uk-UA" sz="1600" spc="10" dirty="0" smtClean="0">
                <a:latin typeface="Times New Roman"/>
                <a:cs typeface="Times New Roman"/>
              </a:rPr>
              <a:t>я</a:t>
            </a:r>
            <a:r>
              <a:rPr lang="uk-UA" sz="1600" spc="5" dirty="0" smtClean="0">
                <a:latin typeface="Times New Roman"/>
                <a:cs typeface="Times New Roman"/>
              </a:rPr>
              <a:t>,</a:t>
            </a:r>
            <a:r>
              <a:rPr lang="uk-UA" sz="1600" spc="75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поширення</a:t>
            </a:r>
            <a:r>
              <a:rPr lang="uk-UA" sz="1600" spc="80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і</a:t>
            </a:r>
            <a:r>
              <a:rPr lang="uk-UA" sz="1600" spc="80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ак</a:t>
            </a:r>
            <a:r>
              <a:rPr lang="uk-UA" sz="1600" spc="15" dirty="0" smtClean="0">
                <a:latin typeface="Times New Roman"/>
                <a:cs typeface="Times New Roman"/>
              </a:rPr>
              <a:t>тивізації</a:t>
            </a:r>
            <a:r>
              <a:rPr lang="uk-UA" sz="1600" spc="5" dirty="0" smtClean="0">
                <a:latin typeface="Times New Roman"/>
                <a:cs typeface="Times New Roman"/>
              </a:rPr>
              <a:t>.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12700" marR="5080" indent="254635" algn="just">
              <a:spcBef>
                <a:spcPts val="0"/>
              </a:spcBef>
              <a:buNone/>
            </a:pPr>
            <a:endParaRPr lang="ru-RU" sz="1600" dirty="0" smtClean="0">
              <a:latin typeface="Times New Roman"/>
              <a:cs typeface="Times New Roman"/>
            </a:endParaRPr>
          </a:p>
          <a:p>
            <a:pPr marL="3175" indent="244475" algn="just">
              <a:spcBef>
                <a:spcPts val="0"/>
              </a:spcBef>
              <a:buNone/>
            </a:pPr>
            <a:endParaRPr lang="ru-RU" sz="1600" dirty="0" smtClean="0">
              <a:latin typeface="Times New Roman"/>
              <a:cs typeface="Times New Roman"/>
            </a:endParaRPr>
          </a:p>
          <a:p>
            <a:pPr marL="203200" indent="-190500">
              <a:lnSpc>
                <a:spcPct val="100000"/>
              </a:lnSpc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endParaRPr lang="uk-UA" sz="1600" dirty="0" smtClean="0">
              <a:latin typeface="Times New Roman"/>
              <a:cs typeface="Times New Roman"/>
            </a:endParaRPr>
          </a:p>
          <a:p>
            <a:pPr marL="12700" marR="5080" indent="254635" algn="just">
              <a:spcBef>
                <a:spcPts val="0"/>
              </a:spcBef>
              <a:buFont typeface="Times New Roman"/>
              <a:buChar char="-"/>
              <a:tabLst>
                <a:tab pos="458470" algn="l"/>
              </a:tabLst>
            </a:pPr>
            <a:endParaRPr lang="uk-UA" sz="1600" spc="10" dirty="0" smtClean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1714488"/>
            <a:ext cx="8358246" cy="1444626"/>
          </a:xfrm>
        </p:spPr>
        <p:txBody>
          <a:bodyPr/>
          <a:lstStyle/>
          <a:p>
            <a:r>
              <a:rPr lang="uk-UA" sz="4000" dirty="0" smtClean="0">
                <a:solidFill>
                  <a:schemeClr val="bg2"/>
                </a:solidFill>
              </a:rPr>
              <a:t>Тема 8. Захист інформації від витоку та руйнування</a:t>
            </a:r>
            <a:endParaRPr lang="en-US" sz="4000" dirty="0">
              <a:solidFill>
                <a:schemeClr val="bg2"/>
              </a:solidFill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3143248"/>
            <a:ext cx="9144000" cy="3571900"/>
          </a:xfrm>
        </p:spPr>
        <p:txBody>
          <a:bodyPr numCol="2"/>
          <a:lstStyle/>
          <a:p>
            <a:pPr>
              <a:lnSpc>
                <a:spcPct val="80000"/>
              </a:lnSpc>
              <a:buNone/>
            </a:pPr>
            <a:r>
              <a:rPr lang="uk-UA" altLang="ko-KR" sz="1600" dirty="0" smtClean="0">
                <a:latin typeface="Times New Roman" pitchFamily="18" charset="0"/>
                <a:ea typeface="굴림" charset="-127"/>
                <a:cs typeface="Times New Roman" pitchFamily="18" charset="0"/>
              </a:rPr>
              <a:t>Питання:</a:t>
            </a:r>
          </a:p>
          <a:p>
            <a:pPr marL="180975" indent="-161925" fontAlgn="auto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Організаційні заходи. </a:t>
            </a:r>
          </a:p>
          <a:p>
            <a:pPr marL="180975" indent="-161925" fontAlgn="auto"/>
            <a:r>
              <a:rPr lang="uk-UA" sz="1600" spc="20" dirty="0" err="1" smtClean="0">
                <a:latin typeface="Times New Roman"/>
                <a:cs typeface="Times New Roman"/>
              </a:rPr>
              <a:t>Категоріювання</a:t>
            </a:r>
            <a:r>
              <a:rPr lang="uk-UA" sz="1600" spc="15" dirty="0" smtClean="0">
                <a:latin typeface="Times New Roman"/>
                <a:cs typeface="Times New Roman"/>
              </a:rPr>
              <a:t>.</a:t>
            </a:r>
            <a:endParaRPr lang="uk-UA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180975" indent="-161925" fontAlgn="auto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Обов'язкова реєстрація інформації.</a:t>
            </a:r>
          </a:p>
          <a:p>
            <a:pPr marL="180975" indent="-161925" fontAlgn="auto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Передача службової і таємної інформації.</a:t>
            </a:r>
          </a:p>
          <a:p>
            <a:pPr marL="180975" indent="-161925" fontAlgn="auto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Способи блокування витоку інформації та руйнування. </a:t>
            </a:r>
          </a:p>
          <a:p>
            <a:pPr marL="180975" indent="-161925" fontAlgn="auto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Засоби ТЗІ. </a:t>
            </a:r>
          </a:p>
          <a:p>
            <a:pPr marL="180975" indent="-161925" fontAlgn="auto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Порядок контролю за станом ТЗІ.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180975" indent="-161925" fontAlgn="auto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Акт обстеження на ОІД.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180975" indent="-161925" fontAlgn="auto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Служба захисту інформації (СЗІ).</a:t>
            </a:r>
          </a:p>
          <a:p>
            <a:pPr marL="180975" indent="-161925" fontAlgn="auto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Завдання, функції, права, обов’язки СЗІ. </a:t>
            </a:r>
          </a:p>
          <a:p>
            <a:pPr marL="180975" indent="-161925" fontAlgn="auto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Ролі в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системі ІБ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(NIST)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80975" indent="-161925" fontAlgn="auto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Склад, відповідальність та керівництво СЗІ.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180975" indent="-161925" fontAlgn="auto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Взаємодія СЗІ з іншими підрозділами.</a:t>
            </a:r>
          </a:p>
          <a:p>
            <a:pPr marL="180975" indent="-161925" fontAlgn="auto">
              <a:lnSpc>
                <a:spcPct val="100000"/>
              </a:lnSpc>
            </a:pP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Центр забезпечення безпеки (SOC).</a:t>
            </a:r>
          </a:p>
          <a:p>
            <a:pPr marL="180975" indent="-161925" fontAlgn="auto">
              <a:lnSpc>
                <a:spcPct val="100000"/>
              </a:lnSpc>
            </a:pP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Елементи SOC.</a:t>
            </a:r>
          </a:p>
          <a:p>
            <a:pPr marL="180975" indent="-161925" fontAlgn="auto">
              <a:lnSpc>
                <a:spcPct val="100000"/>
              </a:lnSpc>
            </a:pP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Ролі в SOC.</a:t>
            </a:r>
          </a:p>
          <a:p>
            <a:pPr marL="180975" indent="-161925" fontAlgn="auto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Мапа доменів кібербезпеки.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180975" indent="-161925" fontAlgn="auto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Принципи, порядок збирання цифрових доказів та чого слід уникати. 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180975" indent="-161925" fontAlgn="auto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План ЗІ.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180975" indent="-161925" fontAlgn="auto">
              <a:lnSpc>
                <a:spcPct val="100000"/>
              </a:lnSpc>
            </a:pPr>
            <a:endParaRPr lang="uk-UA" sz="1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4348" y="1785926"/>
            <a:ext cx="7929618" cy="4929222"/>
          </a:xfrm>
        </p:spPr>
        <p:txBody>
          <a:bodyPr/>
          <a:lstStyle/>
          <a:p>
            <a:pPr marL="267335">
              <a:spcBef>
                <a:spcPts val="0"/>
              </a:spcBef>
              <a:buNone/>
            </a:pPr>
            <a:r>
              <a:rPr lang="uk-UA" sz="1600" b="1" spc="15" dirty="0" smtClean="0">
                <a:latin typeface="Times New Roman"/>
                <a:cs typeface="Times New Roman"/>
              </a:rPr>
              <a:t>Організаційні</a:t>
            </a:r>
            <a:r>
              <a:rPr lang="uk-UA" sz="1600" b="1" spc="10" dirty="0" smtClean="0">
                <a:latin typeface="Times New Roman"/>
                <a:cs typeface="Times New Roman"/>
              </a:rPr>
              <a:t> </a:t>
            </a:r>
            <a:r>
              <a:rPr lang="uk-UA" sz="1600" b="1" spc="15" dirty="0" smtClean="0">
                <a:latin typeface="Times New Roman"/>
                <a:cs typeface="Times New Roman"/>
              </a:rPr>
              <a:t>заходи</a:t>
            </a:r>
            <a:r>
              <a:rPr lang="uk-UA" sz="1600" b="1" spc="10" dirty="0" smtClean="0">
                <a:latin typeface="Times New Roman"/>
                <a:cs typeface="Times New Roman"/>
              </a:rPr>
              <a:t>: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12700" marR="5715" indent="254635" algn="just">
              <a:spcBef>
                <a:spcPts val="0"/>
              </a:spcBef>
              <a:buFont typeface="Times New Roman"/>
              <a:buChar char="-"/>
              <a:tabLst>
                <a:tab pos="458470" algn="l"/>
              </a:tabLst>
            </a:pPr>
            <a:r>
              <a:rPr lang="uk-UA" sz="1600" spc="15" dirty="0" smtClean="0">
                <a:latin typeface="Times New Roman"/>
                <a:cs typeface="Times New Roman"/>
              </a:rPr>
              <a:t>визначи</a:t>
            </a:r>
            <a:r>
              <a:rPr lang="uk-UA" sz="1600" spc="20" dirty="0" smtClean="0">
                <a:latin typeface="Times New Roman"/>
                <a:cs typeface="Times New Roman"/>
              </a:rPr>
              <a:t>ти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перелік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відомос</a:t>
            </a:r>
            <a:r>
              <a:rPr lang="uk-UA" sz="1600" spc="20" dirty="0" smtClean="0">
                <a:latin typeface="Times New Roman"/>
                <a:cs typeface="Times New Roman"/>
              </a:rPr>
              <a:t>т</a:t>
            </a:r>
            <a:r>
              <a:rPr lang="uk-UA" sz="1600" spc="10" dirty="0" smtClean="0">
                <a:latin typeface="Times New Roman"/>
                <a:cs typeface="Times New Roman"/>
              </a:rPr>
              <a:t>е</a:t>
            </a:r>
            <a:r>
              <a:rPr lang="uk-UA" sz="1600" spc="20" dirty="0" smtClean="0">
                <a:latin typeface="Times New Roman"/>
                <a:cs typeface="Times New Roman"/>
              </a:rPr>
              <a:t>й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з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обмеженим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доступом</a:t>
            </a:r>
            <a:r>
              <a:rPr lang="uk-UA" sz="1600" spc="5" dirty="0" smtClean="0">
                <a:latin typeface="Times New Roman"/>
                <a:cs typeface="Times New Roman"/>
              </a:rPr>
              <a:t>,</a:t>
            </a:r>
            <a:r>
              <a:rPr lang="uk-UA" sz="1600" spc="-65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щ</a:t>
            </a:r>
            <a:r>
              <a:rPr lang="uk-UA" sz="1600" spc="15" dirty="0" smtClean="0">
                <a:latin typeface="Times New Roman"/>
                <a:cs typeface="Times New Roman"/>
              </a:rPr>
              <a:t>о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підлягають технічному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захисту</a:t>
            </a:r>
            <a:r>
              <a:rPr lang="uk-UA" sz="1600" spc="10" dirty="0" smtClean="0">
                <a:latin typeface="Times New Roman"/>
                <a:cs typeface="Times New Roman"/>
              </a:rPr>
              <a:t> (визнача</a:t>
            </a:r>
            <a:r>
              <a:rPr lang="uk-UA" sz="1600" spc="15" dirty="0" smtClean="0">
                <a:latin typeface="Times New Roman"/>
                <a:cs typeface="Times New Roman"/>
              </a:rPr>
              <a:t>є власник інформації</a:t>
            </a:r>
            <a:r>
              <a:rPr lang="uk-UA" sz="1600" spc="10" dirty="0" smtClean="0">
                <a:latin typeface="Times New Roman"/>
                <a:cs typeface="Times New Roman"/>
              </a:rPr>
              <a:t>);</a:t>
            </a:r>
          </a:p>
          <a:p>
            <a:pPr marL="12700" marR="5715" indent="254635" algn="just">
              <a:spcBef>
                <a:spcPts val="0"/>
              </a:spcBef>
              <a:buFont typeface="Times New Roman"/>
              <a:buChar char="-"/>
              <a:tabLst>
                <a:tab pos="458470" algn="l"/>
              </a:tabLst>
            </a:pPr>
            <a:r>
              <a:rPr lang="uk-UA" sz="1600" spc="15" dirty="0" smtClean="0">
                <a:latin typeface="Times New Roman"/>
                <a:cs typeface="Times New Roman"/>
              </a:rPr>
              <a:t>обґрунту</a:t>
            </a:r>
            <a:r>
              <a:rPr lang="uk-UA" sz="1600" spc="10" dirty="0" smtClean="0">
                <a:latin typeface="Times New Roman"/>
                <a:cs typeface="Times New Roman"/>
              </a:rPr>
              <a:t>ва</a:t>
            </a:r>
            <a:r>
              <a:rPr lang="uk-UA" sz="1600" spc="15" dirty="0" smtClean="0">
                <a:latin typeface="Times New Roman"/>
                <a:cs typeface="Times New Roman"/>
              </a:rPr>
              <a:t>ти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10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необхідність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1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розроблення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110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і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10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реалізації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1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захисних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10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заход</a:t>
            </a:r>
            <a:r>
              <a:rPr lang="uk-UA" sz="1600" spc="5" dirty="0" smtClean="0">
                <a:latin typeface="Times New Roman"/>
                <a:cs typeface="Times New Roman"/>
              </a:rPr>
              <a:t>і</a:t>
            </a:r>
            <a:r>
              <a:rPr lang="uk-UA" sz="1600" spc="15" dirty="0" smtClean="0">
                <a:latin typeface="Times New Roman"/>
                <a:cs typeface="Times New Roman"/>
              </a:rPr>
              <a:t>в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10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з урахуванням </a:t>
            </a:r>
            <a:r>
              <a:rPr lang="uk-UA" sz="1600" spc="-8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матеріальної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9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або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8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іншої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85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шкоди</a:t>
            </a:r>
            <a:r>
              <a:rPr lang="uk-UA" sz="1600" spc="5" dirty="0" smtClean="0">
                <a:latin typeface="Times New Roman"/>
                <a:cs typeface="Times New Roman"/>
              </a:rPr>
              <a:t>,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9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яка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85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може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8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бути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8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завдана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9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</a:t>
            </a:r>
            <a:r>
              <a:rPr lang="uk-UA" sz="1600" spc="25" dirty="0" smtClean="0">
                <a:latin typeface="Times New Roman"/>
                <a:cs typeface="Times New Roman"/>
              </a:rPr>
              <a:t>н</a:t>
            </a:r>
            <a:r>
              <a:rPr lang="uk-UA" sz="1600" spc="15" dirty="0" smtClean="0">
                <a:latin typeface="Times New Roman"/>
                <a:cs typeface="Times New Roman"/>
              </a:rPr>
              <a:t>аслідок можливого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порушення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цілісності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err="1" smtClean="0">
                <a:latin typeface="Times New Roman"/>
                <a:cs typeface="Times New Roman"/>
              </a:rPr>
              <a:t>ІзО</a:t>
            </a:r>
            <a:r>
              <a:rPr lang="uk-UA" sz="1600" spc="25" dirty="0" err="1" smtClean="0">
                <a:latin typeface="Times New Roman"/>
                <a:cs typeface="Times New Roman"/>
              </a:rPr>
              <a:t>Д</a:t>
            </a:r>
            <a:r>
              <a:rPr lang="uk-UA" sz="1600" spc="10" dirty="0" smtClean="0">
                <a:latin typeface="Times New Roman"/>
                <a:cs typeface="Times New Roman"/>
              </a:rPr>
              <a:t> ч</a:t>
            </a:r>
            <a:r>
              <a:rPr lang="uk-UA" sz="1600" spc="20" dirty="0" smtClean="0">
                <a:latin typeface="Times New Roman"/>
                <a:cs typeface="Times New Roman"/>
              </a:rPr>
              <a:t>и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її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витоку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технічними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ка</a:t>
            </a:r>
            <a:r>
              <a:rPr lang="uk-UA" sz="1600" spc="25" dirty="0" smtClean="0">
                <a:latin typeface="Times New Roman"/>
                <a:cs typeface="Times New Roman"/>
              </a:rPr>
              <a:t>н</a:t>
            </a:r>
            <a:r>
              <a:rPr lang="uk-UA" sz="1600" spc="10" dirty="0" smtClean="0">
                <a:latin typeface="Times New Roman"/>
                <a:cs typeface="Times New Roman"/>
              </a:rPr>
              <a:t>алам</a:t>
            </a:r>
            <a:r>
              <a:rPr lang="uk-UA" sz="1600" spc="20" dirty="0" smtClean="0">
                <a:latin typeface="Times New Roman"/>
                <a:cs typeface="Times New Roman"/>
              </a:rPr>
              <a:t>и</a:t>
            </a:r>
            <a:r>
              <a:rPr lang="uk-UA" sz="1600" spc="5" dirty="0" smtClean="0">
                <a:latin typeface="Times New Roman"/>
                <a:cs typeface="Times New Roman"/>
              </a:rPr>
              <a:t>;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12700" marR="5715" indent="254635" algn="just">
              <a:spcBef>
                <a:spcPts val="0"/>
              </a:spcBef>
              <a:buFont typeface="Times New Roman"/>
              <a:buChar char="-"/>
              <a:tabLst>
                <a:tab pos="458470" algn="l"/>
              </a:tabLst>
            </a:pPr>
            <a:r>
              <a:rPr lang="uk-UA" sz="1600" spc="15" dirty="0" smtClean="0">
                <a:latin typeface="Times New Roman"/>
                <a:cs typeface="Times New Roman"/>
              </a:rPr>
              <a:t>установити</a:t>
            </a:r>
            <a:r>
              <a:rPr lang="uk-UA" sz="1600" spc="1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перелік</a:t>
            </a:r>
            <a:r>
              <a:rPr lang="uk-UA" sz="1600" spc="1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виділен</a:t>
            </a:r>
            <a:r>
              <a:rPr lang="uk-UA" sz="1600" spc="25" dirty="0" smtClean="0">
                <a:latin typeface="Times New Roman"/>
                <a:cs typeface="Times New Roman"/>
              </a:rPr>
              <a:t>и</a:t>
            </a:r>
            <a:r>
              <a:rPr lang="uk-UA" sz="1600" spc="15" dirty="0" smtClean="0">
                <a:latin typeface="Times New Roman"/>
                <a:cs typeface="Times New Roman"/>
              </a:rPr>
              <a:t>х</a:t>
            </a:r>
            <a:r>
              <a:rPr lang="uk-UA" sz="1600" spc="110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приміщен</a:t>
            </a:r>
            <a:r>
              <a:rPr lang="uk-UA" sz="1600" spc="10" dirty="0" smtClean="0">
                <a:latin typeface="Times New Roman"/>
                <a:cs typeface="Times New Roman"/>
              </a:rPr>
              <a:t>ь</a:t>
            </a:r>
            <a:r>
              <a:rPr lang="uk-UA" sz="1600" spc="5" dirty="0" smtClean="0">
                <a:latin typeface="Times New Roman"/>
                <a:cs typeface="Times New Roman"/>
              </a:rPr>
              <a:t>,</a:t>
            </a:r>
            <a:r>
              <a:rPr lang="uk-UA" sz="1600" spc="1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</a:t>
            </a:r>
            <a:r>
              <a:rPr lang="uk-UA" sz="1600" spc="1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яких</a:t>
            </a:r>
            <a:r>
              <a:rPr lang="uk-UA" sz="1600" spc="1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не</a:t>
            </a:r>
            <a:r>
              <a:rPr lang="uk-UA" sz="1600" spc="10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допускається</a:t>
            </a:r>
            <a:r>
              <a:rPr lang="uk-UA" sz="1600" spc="114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ре</a:t>
            </a:r>
            <a:r>
              <a:rPr lang="uk-UA" sz="1600" spc="10" dirty="0" smtClean="0">
                <a:latin typeface="Times New Roman"/>
                <a:cs typeface="Times New Roman"/>
              </a:rPr>
              <a:t>а</a:t>
            </a:r>
            <a:r>
              <a:rPr lang="uk-UA" sz="1600" spc="15" dirty="0" smtClean="0">
                <a:latin typeface="Times New Roman"/>
                <a:cs typeface="Times New Roman"/>
              </a:rPr>
              <a:t>лізація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загроз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та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витік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err="1" smtClean="0">
                <a:latin typeface="Times New Roman"/>
                <a:cs typeface="Times New Roman"/>
              </a:rPr>
              <a:t>ІзО</a:t>
            </a:r>
            <a:r>
              <a:rPr lang="uk-UA" sz="1600" spc="25" dirty="0" err="1" smtClean="0">
                <a:latin typeface="Times New Roman"/>
                <a:cs typeface="Times New Roman"/>
              </a:rPr>
              <a:t>Д</a:t>
            </a:r>
            <a:r>
              <a:rPr lang="uk-UA" sz="1600" spc="5" dirty="0" smtClean="0">
                <a:latin typeface="Times New Roman"/>
                <a:cs typeface="Times New Roman"/>
              </a:rPr>
              <a:t>;</a:t>
            </a:r>
          </a:p>
          <a:p>
            <a:pPr marL="12700" marR="5715" indent="254635" algn="just">
              <a:spcBef>
                <a:spcPts val="0"/>
              </a:spcBef>
              <a:buFont typeface="Times New Roman"/>
              <a:buChar char="-"/>
              <a:tabLst>
                <a:tab pos="458470" algn="l"/>
              </a:tabLst>
            </a:pPr>
            <a:r>
              <a:rPr lang="uk-UA" sz="1600" spc="15" dirty="0" smtClean="0">
                <a:latin typeface="Times New Roman"/>
                <a:cs typeface="Times New Roman"/>
              </a:rPr>
              <a:t>визначи</a:t>
            </a:r>
            <a:r>
              <a:rPr lang="uk-UA" sz="1600" spc="20" dirty="0" smtClean="0">
                <a:latin typeface="Times New Roman"/>
                <a:cs typeface="Times New Roman"/>
              </a:rPr>
              <a:t>ти</a:t>
            </a:r>
            <a:r>
              <a:rPr lang="uk-UA" sz="1600" spc="4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перелік</a:t>
            </a:r>
            <a:r>
              <a:rPr lang="uk-UA" sz="1600" spc="4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технічних</a:t>
            </a:r>
            <a:r>
              <a:rPr lang="uk-UA" sz="1600" spc="4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засобі</a:t>
            </a:r>
            <a:r>
              <a:rPr lang="uk-UA" sz="1600" spc="10" dirty="0" smtClean="0">
                <a:latin typeface="Times New Roman"/>
                <a:cs typeface="Times New Roman"/>
              </a:rPr>
              <a:t>в</a:t>
            </a:r>
            <a:r>
              <a:rPr lang="uk-UA" sz="1600" spc="5" dirty="0" smtClean="0">
                <a:latin typeface="Times New Roman"/>
                <a:cs typeface="Times New Roman"/>
              </a:rPr>
              <a:t>,</a:t>
            </a:r>
            <a:r>
              <a:rPr lang="uk-UA" sz="1600" spc="45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щ</a:t>
            </a:r>
            <a:r>
              <a:rPr lang="uk-UA" sz="1600" spc="15" dirty="0" smtClean="0">
                <a:latin typeface="Times New Roman"/>
                <a:cs typeface="Times New Roman"/>
              </a:rPr>
              <a:t>о</a:t>
            </a:r>
            <a:r>
              <a:rPr lang="uk-UA" sz="1600" spc="4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повинні</a:t>
            </a:r>
            <a:r>
              <a:rPr lang="uk-UA" sz="1600" spc="4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використовуватися</a:t>
            </a:r>
            <a:r>
              <a:rPr lang="uk-UA" sz="1600" spc="5" dirty="0" smtClean="0">
                <a:latin typeface="Times New Roman"/>
                <a:cs typeface="Times New Roman"/>
              </a:rPr>
              <a:t>;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12700" marR="5715" indent="254635" algn="just">
              <a:spcBef>
                <a:spcPts val="0"/>
              </a:spcBef>
              <a:buFont typeface="Times New Roman"/>
              <a:buChar char="-"/>
              <a:tabLst>
                <a:tab pos="458470" algn="l"/>
              </a:tabLst>
            </a:pPr>
            <a:r>
              <a:rPr lang="uk-UA" sz="1600" spc="15" dirty="0" smtClean="0">
                <a:latin typeface="Times New Roman"/>
                <a:cs typeface="Times New Roman"/>
              </a:rPr>
              <a:t>визначи</a:t>
            </a:r>
            <a:r>
              <a:rPr lang="uk-UA" sz="1600" spc="20" dirty="0" smtClean="0">
                <a:latin typeface="Times New Roman"/>
                <a:cs typeface="Times New Roman"/>
              </a:rPr>
              <a:t>ти</a:t>
            </a:r>
            <a:r>
              <a:rPr lang="uk-UA" sz="1600" spc="5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технічні</a:t>
            </a:r>
            <a:r>
              <a:rPr lang="uk-UA" sz="1600" spc="5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засоби</a:t>
            </a:r>
            <a:r>
              <a:rPr lang="uk-UA" sz="1600" spc="5" dirty="0" smtClean="0">
                <a:latin typeface="Times New Roman"/>
                <a:cs typeface="Times New Roman"/>
              </a:rPr>
              <a:t>,</a:t>
            </a:r>
            <a:r>
              <a:rPr lang="uk-UA" sz="1600" spc="5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застосува</a:t>
            </a:r>
            <a:r>
              <a:rPr lang="uk-UA" sz="1600" spc="25" dirty="0" smtClean="0">
                <a:latin typeface="Times New Roman"/>
                <a:cs typeface="Times New Roman"/>
              </a:rPr>
              <a:t>н</a:t>
            </a:r>
            <a:r>
              <a:rPr lang="uk-UA" sz="1600" spc="15" dirty="0" smtClean="0">
                <a:latin typeface="Times New Roman"/>
                <a:cs typeface="Times New Roman"/>
              </a:rPr>
              <a:t>ня</a:t>
            </a:r>
            <a:r>
              <a:rPr lang="uk-UA" sz="1600" spc="5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яких</a:t>
            </a:r>
            <a:r>
              <a:rPr lang="uk-UA" sz="1600" spc="55" dirty="0" smtClean="0">
                <a:latin typeface="Times New Roman"/>
                <a:cs typeface="Times New Roman"/>
              </a:rPr>
              <a:t> </a:t>
            </a:r>
            <a:r>
              <a:rPr lang="uk-UA" sz="1600" spc="25" dirty="0" smtClean="0">
                <a:latin typeface="Times New Roman"/>
                <a:cs typeface="Times New Roman"/>
              </a:rPr>
              <a:t>н</a:t>
            </a:r>
            <a:r>
              <a:rPr lang="uk-UA" sz="1600" spc="15" dirty="0" smtClean="0">
                <a:latin typeface="Times New Roman"/>
                <a:cs typeface="Times New Roman"/>
              </a:rPr>
              <a:t>е</a:t>
            </a:r>
            <a:r>
              <a:rPr lang="uk-UA" sz="1600" spc="5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обґрун</a:t>
            </a:r>
            <a:r>
              <a:rPr lang="uk-UA" sz="1600" spc="10" dirty="0" smtClean="0">
                <a:latin typeface="Times New Roman"/>
                <a:cs typeface="Times New Roman"/>
              </a:rPr>
              <a:t>т</a:t>
            </a:r>
            <a:r>
              <a:rPr lang="uk-UA" sz="1600" spc="15" dirty="0" smtClean="0">
                <a:latin typeface="Times New Roman"/>
                <a:cs typeface="Times New Roman"/>
              </a:rPr>
              <a:t>овано</a:t>
            </a:r>
            <a:r>
              <a:rPr lang="uk-UA" sz="1600" spc="5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сл</a:t>
            </a:r>
            <a:r>
              <a:rPr lang="uk-UA" sz="1600" spc="20" dirty="0" smtClean="0">
                <a:latin typeface="Times New Roman"/>
                <a:cs typeface="Times New Roman"/>
              </a:rPr>
              <a:t>ужбовою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та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виробничою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необхідн</a:t>
            </a:r>
            <a:r>
              <a:rPr lang="uk-UA" sz="1600" spc="5" dirty="0" smtClean="0">
                <a:latin typeface="Times New Roman"/>
                <a:cs typeface="Times New Roman"/>
              </a:rPr>
              <a:t>і</a:t>
            </a:r>
            <a:r>
              <a:rPr lang="uk-UA" sz="1600" spc="10" dirty="0" smtClean="0">
                <a:latin typeface="Times New Roman"/>
                <a:cs typeface="Times New Roman"/>
              </a:rPr>
              <a:t>с</a:t>
            </a:r>
            <a:r>
              <a:rPr lang="uk-UA" sz="1600" spc="20" dirty="0" smtClean="0">
                <a:latin typeface="Times New Roman"/>
                <a:cs typeface="Times New Roman"/>
              </a:rPr>
              <a:t>тю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т</a:t>
            </a:r>
            <a:r>
              <a:rPr lang="uk-UA" sz="1600" spc="15" dirty="0" smtClean="0">
                <a:latin typeface="Times New Roman"/>
                <a:cs typeface="Times New Roman"/>
              </a:rPr>
              <a:t>а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які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підлягають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демонтажу</a:t>
            </a:r>
            <a:r>
              <a:rPr lang="uk-UA" sz="1600" spc="5" dirty="0" smtClean="0">
                <a:latin typeface="Times New Roman"/>
                <a:cs typeface="Times New Roman"/>
              </a:rPr>
              <a:t>;</a:t>
            </a:r>
          </a:p>
          <a:p>
            <a:pPr marL="12700" marR="5715" indent="254635" algn="just">
              <a:spcBef>
                <a:spcPts val="0"/>
              </a:spcBef>
              <a:buFont typeface="Times New Roman"/>
              <a:buChar char="-"/>
              <a:tabLst>
                <a:tab pos="458470" algn="l"/>
              </a:tabLst>
            </a:pPr>
            <a:r>
              <a:rPr lang="uk-UA" sz="1600" spc="15" dirty="0" smtClean="0">
                <a:latin typeface="Times New Roman"/>
                <a:cs typeface="Times New Roman"/>
              </a:rPr>
              <a:t>визначи</a:t>
            </a:r>
            <a:r>
              <a:rPr lang="uk-UA" sz="1600" spc="20" dirty="0" smtClean="0">
                <a:latin typeface="Times New Roman"/>
                <a:cs typeface="Times New Roman"/>
              </a:rPr>
              <a:t>ти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1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наявність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1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задіяних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15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і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1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незадіяних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1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повітряних</a:t>
            </a:r>
            <a:r>
              <a:rPr lang="uk-UA" sz="1600" spc="5" dirty="0" smtClean="0">
                <a:latin typeface="Times New Roman"/>
                <a:cs typeface="Times New Roman"/>
              </a:rPr>
              <a:t>,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1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наземни</a:t>
            </a:r>
            <a:r>
              <a:rPr lang="uk-UA" sz="1600" spc="10" dirty="0" smtClean="0">
                <a:latin typeface="Times New Roman"/>
                <a:cs typeface="Times New Roman"/>
              </a:rPr>
              <a:t>х</a:t>
            </a:r>
            <a:r>
              <a:rPr lang="uk-UA" sz="1600" spc="5" dirty="0" smtClean="0">
                <a:latin typeface="Times New Roman"/>
                <a:cs typeface="Times New Roman"/>
              </a:rPr>
              <a:t>,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15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н</a:t>
            </a:r>
            <a:r>
              <a:rPr lang="uk-UA" sz="1600" spc="10" dirty="0" smtClean="0">
                <a:latin typeface="Times New Roman"/>
                <a:cs typeface="Times New Roman"/>
              </a:rPr>
              <a:t>а</a:t>
            </a:r>
            <a:r>
              <a:rPr lang="uk-UA" sz="1600" spc="15" dirty="0" smtClean="0">
                <a:latin typeface="Times New Roman"/>
                <a:cs typeface="Times New Roman"/>
              </a:rPr>
              <a:t>стінних</a:t>
            </a:r>
            <a:r>
              <a:rPr lang="uk-UA" sz="1600" spc="6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та</a:t>
            </a:r>
            <a:r>
              <a:rPr lang="uk-UA" sz="1600" spc="6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закладених</a:t>
            </a:r>
            <a:r>
              <a:rPr lang="uk-UA" sz="1600" spc="6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у</a:t>
            </a:r>
            <a:r>
              <a:rPr lang="uk-UA" sz="1600" spc="6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приховану</a:t>
            </a:r>
            <a:r>
              <a:rPr lang="uk-UA" sz="1600" spc="6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каналізацію</a:t>
            </a:r>
            <a:r>
              <a:rPr lang="uk-UA" sz="1600" spc="6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кабелі</a:t>
            </a:r>
            <a:r>
              <a:rPr lang="uk-UA" sz="1600" spc="10" dirty="0" smtClean="0">
                <a:latin typeface="Times New Roman"/>
                <a:cs typeface="Times New Roman"/>
              </a:rPr>
              <a:t>в</a:t>
            </a:r>
            <a:r>
              <a:rPr lang="uk-UA" sz="1600" spc="5" dirty="0" smtClean="0">
                <a:latin typeface="Times New Roman"/>
                <a:cs typeface="Times New Roman"/>
              </a:rPr>
              <a:t>,</a:t>
            </a:r>
            <a:r>
              <a:rPr lang="uk-UA" sz="1600" spc="6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кіл</a:t>
            </a:r>
            <a:r>
              <a:rPr lang="uk-UA" sz="1600" spc="60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і</a:t>
            </a:r>
            <a:r>
              <a:rPr lang="uk-UA" sz="1600" spc="6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проводів</a:t>
            </a:r>
            <a:r>
              <a:rPr lang="uk-UA" sz="1600" spc="5" dirty="0" smtClean="0">
                <a:latin typeface="Times New Roman"/>
                <a:cs typeface="Times New Roman"/>
              </a:rPr>
              <a:t>,</a:t>
            </a:r>
            <a:r>
              <a:rPr lang="uk-UA" sz="1600" spc="60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щ</a:t>
            </a:r>
            <a:r>
              <a:rPr lang="uk-UA" sz="1600" spc="15" dirty="0" smtClean="0">
                <a:latin typeface="Times New Roman"/>
                <a:cs typeface="Times New Roman"/>
              </a:rPr>
              <a:t>о</a:t>
            </a:r>
            <a:r>
              <a:rPr lang="uk-UA" sz="1600" spc="6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уходять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з</a:t>
            </a:r>
            <a:r>
              <a:rPr lang="uk-UA" sz="1600" spc="15" dirty="0" smtClean="0">
                <a:latin typeface="Times New Roman"/>
                <a:cs typeface="Times New Roman"/>
              </a:rPr>
              <a:t>а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межі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виділених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приміщен</a:t>
            </a:r>
            <a:r>
              <a:rPr lang="uk-UA" sz="1600" spc="10" dirty="0" smtClean="0">
                <a:latin typeface="Times New Roman"/>
                <a:cs typeface="Times New Roman"/>
              </a:rPr>
              <a:t>ь</a:t>
            </a:r>
            <a:r>
              <a:rPr lang="uk-UA" sz="1600" spc="5" dirty="0" smtClean="0">
                <a:latin typeface="Times New Roman"/>
                <a:cs typeface="Times New Roman"/>
              </a:rPr>
              <a:t>;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12700" marR="5715" indent="254635" algn="just">
              <a:spcBef>
                <a:spcPts val="0"/>
              </a:spcBef>
              <a:buFont typeface="Times New Roman"/>
              <a:buChar char="-"/>
              <a:tabLst>
                <a:tab pos="458470" algn="l"/>
              </a:tabLst>
            </a:pPr>
            <a:r>
              <a:rPr lang="uk-UA" sz="1600" spc="15" dirty="0" smtClean="0">
                <a:latin typeface="Times New Roman"/>
                <a:cs typeface="Times New Roman"/>
              </a:rPr>
              <a:t>визначити системи, що підлягають демонтажу, потребують переобладнання кабельних  мереж, кіл живлення, заземлення або  установлення в  них  захисних пристроїв.</a:t>
            </a:r>
          </a:p>
          <a:p>
            <a:pPr marL="12700" marR="5715" indent="254635" algn="just">
              <a:spcBef>
                <a:spcPts val="0"/>
              </a:spcBef>
              <a:buFont typeface="Times New Roman"/>
              <a:buChar char="-"/>
              <a:tabLst>
                <a:tab pos="458470" algn="l"/>
              </a:tabLst>
            </a:pPr>
            <a:endParaRPr lang="uk-UA" sz="1600" spc="15" dirty="0" smtClean="0">
              <a:latin typeface="Times New Roman"/>
              <a:cs typeface="Times New Roman"/>
            </a:endParaRPr>
          </a:p>
          <a:p>
            <a:pPr marL="12700" marR="5715" indent="254635" algn="just">
              <a:spcBef>
                <a:spcPts val="0"/>
              </a:spcBef>
              <a:buNone/>
              <a:tabLst>
                <a:tab pos="458470" algn="l"/>
              </a:tabLst>
            </a:pPr>
            <a:r>
              <a:rPr lang="uk-UA" sz="1600" spc="15" dirty="0" smtClean="0">
                <a:latin typeface="Times New Roman"/>
                <a:cs typeface="Times New Roman"/>
              </a:rPr>
              <a:t>За</a:t>
            </a:r>
            <a:r>
              <a:rPr lang="uk-UA" sz="1600" spc="4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результатами</a:t>
            </a:r>
            <a:r>
              <a:rPr lang="uk-UA" sz="1600" spc="4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обстеження</a:t>
            </a:r>
            <a:r>
              <a:rPr lang="uk-UA" sz="1600" spc="4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складається</a:t>
            </a:r>
            <a:r>
              <a:rPr lang="uk-UA" sz="1600" spc="40" dirty="0" smtClean="0">
                <a:latin typeface="Times New Roman"/>
                <a:cs typeface="Times New Roman"/>
              </a:rPr>
              <a:t> </a:t>
            </a:r>
            <a:r>
              <a:rPr lang="uk-UA" sz="1600" b="1" spc="15" dirty="0" smtClean="0">
                <a:latin typeface="Times New Roman"/>
                <a:cs typeface="Times New Roman"/>
              </a:rPr>
              <a:t>акт</a:t>
            </a:r>
            <a:r>
              <a:rPr lang="uk-UA" sz="1600" b="1" spc="4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довільної</a:t>
            </a:r>
            <a:r>
              <a:rPr lang="uk-UA" sz="1600" spc="40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форми</a:t>
            </a:r>
            <a:r>
              <a:rPr lang="uk-UA" sz="1600" spc="40" dirty="0" smtClean="0">
                <a:latin typeface="Times New Roman"/>
                <a:cs typeface="Times New Roman"/>
              </a:rPr>
              <a:t> </a:t>
            </a:r>
            <a:r>
              <a:rPr lang="uk-UA" sz="1600" b="1" spc="15" dirty="0" smtClean="0">
                <a:latin typeface="Times New Roman"/>
                <a:cs typeface="Times New Roman"/>
              </a:rPr>
              <a:t>з</a:t>
            </a:r>
            <a:r>
              <a:rPr lang="uk-UA" sz="1600" b="1" spc="40" dirty="0" smtClean="0">
                <a:latin typeface="Times New Roman"/>
                <a:cs typeface="Times New Roman"/>
              </a:rPr>
              <a:t> </a:t>
            </a:r>
            <a:r>
              <a:rPr lang="uk-UA" sz="1600" b="1" spc="15" dirty="0" smtClean="0">
                <a:latin typeface="Times New Roman"/>
                <a:cs typeface="Times New Roman"/>
              </a:rPr>
              <a:t>переліком виконаних</a:t>
            </a:r>
            <a:r>
              <a:rPr lang="uk-UA" sz="1600" b="1" spc="10" dirty="0" smtClean="0">
                <a:latin typeface="Times New Roman"/>
                <a:cs typeface="Times New Roman"/>
              </a:rPr>
              <a:t> </a:t>
            </a:r>
            <a:r>
              <a:rPr lang="uk-UA" sz="1600" b="1" spc="15" dirty="0" smtClean="0">
                <a:latin typeface="Times New Roman"/>
                <a:cs typeface="Times New Roman"/>
              </a:rPr>
              <a:t>заход</a:t>
            </a:r>
            <a:r>
              <a:rPr lang="uk-UA" sz="1600" b="1" spc="5" dirty="0" smtClean="0">
                <a:latin typeface="Times New Roman"/>
                <a:cs typeface="Times New Roman"/>
              </a:rPr>
              <a:t>і</a:t>
            </a:r>
            <a:r>
              <a:rPr lang="uk-UA" sz="1600" b="1" spc="20" dirty="0" smtClean="0">
                <a:latin typeface="Times New Roman"/>
                <a:cs typeface="Times New Roman"/>
              </a:rPr>
              <a:t>в (Акт обстеження).</a:t>
            </a:r>
            <a:endParaRPr lang="uk-UA" sz="1600" spc="15" dirty="0" smtClean="0">
              <a:latin typeface="Times New Roman"/>
              <a:cs typeface="Times New Roman"/>
            </a:endParaRPr>
          </a:p>
          <a:p>
            <a:pPr marL="203200" indent="-190500">
              <a:lnSpc>
                <a:spcPct val="100000"/>
              </a:lnSpc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endParaRPr lang="uk-UA" sz="1600" dirty="0" smtClean="0">
              <a:latin typeface="Times New Roman"/>
              <a:cs typeface="Times New Roman"/>
            </a:endParaRPr>
          </a:p>
          <a:p>
            <a:pPr marL="12700" marR="5080" indent="254635" algn="just">
              <a:spcBef>
                <a:spcPts val="0"/>
              </a:spcBef>
              <a:buFont typeface="Times New Roman"/>
              <a:buChar char="-"/>
              <a:tabLst>
                <a:tab pos="458470" algn="l"/>
              </a:tabLst>
            </a:pPr>
            <a:endParaRPr lang="uk-UA" sz="1600" spc="10" dirty="0" smtClean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71612"/>
            <a:ext cx="9144000" cy="5286388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600" b="1" spc="20" dirty="0" err="1" smtClean="0">
                <a:latin typeface="Times New Roman"/>
                <a:cs typeface="Times New Roman"/>
              </a:rPr>
              <a:t>Категоріювання</a:t>
            </a:r>
            <a:r>
              <a:rPr lang="uk-UA" sz="1600" b="1" spc="20" dirty="0" smtClean="0">
                <a:latin typeface="Times New Roman"/>
                <a:cs typeface="Times New Roman"/>
              </a:rPr>
              <a:t> 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- сукупність дій зі встановлення категорії об'єкта.</a:t>
            </a:r>
          </a:p>
          <a:p>
            <a:pPr>
              <a:buNone/>
            </a:pPr>
            <a:r>
              <a:rPr lang="uk-UA" sz="1600" b="1" dirty="0" smtClean="0">
                <a:latin typeface="Times New Roman" pitchFamily="18" charset="0"/>
                <a:cs typeface="Times New Roman" pitchFamily="18" charset="0"/>
              </a:rPr>
              <a:t>До об'єктив, що підлягають </a:t>
            </a:r>
            <a:r>
              <a:rPr lang="uk-UA" sz="1600" b="1" dirty="0" err="1" smtClean="0">
                <a:latin typeface="Times New Roman" pitchFamily="18" charset="0"/>
                <a:cs typeface="Times New Roman" pitchFamily="18" charset="0"/>
              </a:rPr>
              <a:t>категорiюванню</a:t>
            </a:r>
            <a:r>
              <a:rPr lang="uk-UA" sz="1600" b="1" dirty="0" smtClean="0">
                <a:latin typeface="Times New Roman" pitchFamily="18" charset="0"/>
                <a:cs typeface="Times New Roman" pitchFamily="18" charset="0"/>
              </a:rPr>
              <a:t>, відносяться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ІС та засоби обчислювальною техніки (ЗОТ);</a:t>
            </a:r>
          </a:p>
          <a:p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Технічні засоби де циркулює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ІзОД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та що не належать до ІС;</a:t>
            </a:r>
          </a:p>
          <a:p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Приміщення, де циркулює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ІзОД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uk-UA" sz="1600" b="1" dirty="0" smtClean="0">
                <a:latin typeface="Times New Roman" pitchFamily="18" charset="0"/>
                <a:cs typeface="Times New Roman" pitchFamily="18" charset="0"/>
              </a:rPr>
              <a:t>Категорії об'єктів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 typeface="+mj-lt"/>
              <a:buAutoNum type="arabicPeriod"/>
            </a:pP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циркулює інформація, що становить державну таємницю з грифом "</a:t>
            </a:r>
            <a:r>
              <a:rPr lang="uk-UA" sz="1600" i="1" dirty="0" smtClean="0">
                <a:latin typeface="Times New Roman" pitchFamily="18" charset="0"/>
                <a:cs typeface="Times New Roman" pitchFamily="18" charset="0"/>
              </a:rPr>
              <a:t>особливої важливості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";</a:t>
            </a:r>
          </a:p>
          <a:p>
            <a:pPr>
              <a:buFont typeface="+mj-lt"/>
              <a:buAutoNum type="arabicPeriod"/>
            </a:pP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циркулює інформація, що становить державну таємницю з грифом "</a:t>
            </a:r>
            <a:r>
              <a:rPr lang="uk-UA" sz="1600" i="1" dirty="0" smtClean="0">
                <a:latin typeface="Times New Roman" pitchFamily="18" charset="0"/>
                <a:cs typeface="Times New Roman" pitchFamily="18" charset="0"/>
              </a:rPr>
              <a:t>цілком таємно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";</a:t>
            </a:r>
          </a:p>
          <a:p>
            <a:pPr>
              <a:buFont typeface="+mj-lt"/>
              <a:buAutoNum type="arabicPeriod"/>
            </a:pP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циркулює інформація, що становить державну таємницю з грифом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секретностi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uk-UA" sz="1600" i="1" dirty="0" smtClean="0">
                <a:latin typeface="Times New Roman" pitchFamily="18" charset="0"/>
                <a:cs typeface="Times New Roman" pitchFamily="18" charset="0"/>
              </a:rPr>
              <a:t>таємно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";</a:t>
            </a:r>
          </a:p>
          <a:p>
            <a:pPr>
              <a:buFont typeface="+mj-lt"/>
              <a:buAutoNum type="arabicPeriod"/>
            </a:pP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циркулює службова інформація та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ІзОД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2700" marR="5080" lvl="1" indent="-12700" algn="just">
              <a:spcBef>
                <a:spcPts val="409"/>
              </a:spcBef>
              <a:buNone/>
              <a:tabLst>
                <a:tab pos="458470" algn="l"/>
              </a:tabLst>
            </a:pPr>
            <a:r>
              <a:rPr lang="uk-UA" sz="1600" b="1" spc="20" dirty="0" smtClean="0">
                <a:latin typeface="Times New Roman"/>
                <a:cs typeface="Times New Roman"/>
              </a:rPr>
              <a:t>АС (ІТС) класу 1  –  </a:t>
            </a:r>
            <a:r>
              <a:rPr lang="uk-UA" sz="1600" spc="20" dirty="0" err="1" smtClean="0">
                <a:latin typeface="Times New Roman"/>
                <a:cs typeface="Times New Roman"/>
              </a:rPr>
              <a:t>одномашинний</a:t>
            </a:r>
            <a:r>
              <a:rPr lang="uk-UA" sz="1600" spc="20" dirty="0" smtClean="0">
                <a:latin typeface="Times New Roman"/>
                <a:cs typeface="Times New Roman"/>
              </a:rPr>
              <a:t>  </a:t>
            </a:r>
            <a:r>
              <a:rPr lang="uk-UA" sz="1600" spc="20" dirty="0" err="1" smtClean="0">
                <a:latin typeface="Times New Roman"/>
                <a:cs typeface="Times New Roman"/>
              </a:rPr>
              <a:t>однокористувачевий</a:t>
            </a:r>
            <a:r>
              <a:rPr lang="uk-UA" sz="1600" spc="20" dirty="0" smtClean="0">
                <a:latin typeface="Times New Roman"/>
                <a:cs typeface="Times New Roman"/>
              </a:rPr>
              <a:t>  комплекс;</a:t>
            </a:r>
          </a:p>
          <a:p>
            <a:pPr marL="12700" marR="5080" indent="-12700" algn="just">
              <a:buNone/>
            </a:pPr>
            <a:r>
              <a:rPr lang="uk-UA" sz="1600" b="1" spc="20" dirty="0" smtClean="0">
                <a:latin typeface="Times New Roman"/>
                <a:cs typeface="Times New Roman"/>
              </a:rPr>
              <a:t>АС (ІТС) класу 2 – </a:t>
            </a:r>
            <a:r>
              <a:rPr lang="uk-UA" sz="1600" spc="20" dirty="0" smtClean="0">
                <a:latin typeface="Times New Roman"/>
                <a:cs typeface="Times New Roman"/>
              </a:rPr>
              <a:t>локалізований багатомашинний </a:t>
            </a:r>
            <a:r>
              <a:rPr lang="uk-UA" sz="1600" spc="20" dirty="0" err="1" smtClean="0">
                <a:latin typeface="Times New Roman"/>
                <a:cs typeface="Times New Roman"/>
              </a:rPr>
              <a:t>багатокористувачевий</a:t>
            </a:r>
            <a:r>
              <a:rPr lang="uk-UA" sz="1600" spc="20" dirty="0" smtClean="0">
                <a:latin typeface="Times New Roman"/>
                <a:cs typeface="Times New Roman"/>
              </a:rPr>
              <a:t> комплекс, (мережа);</a:t>
            </a:r>
          </a:p>
          <a:p>
            <a:pPr marL="12700" marR="5080" indent="-12700" algn="just">
              <a:buNone/>
            </a:pPr>
            <a:r>
              <a:rPr lang="uk-UA" sz="1600" b="1" spc="20" dirty="0" smtClean="0">
                <a:latin typeface="Times New Roman"/>
                <a:cs typeface="Times New Roman"/>
              </a:rPr>
              <a:t>АС (ІТС) класу 3 – </a:t>
            </a:r>
            <a:r>
              <a:rPr lang="uk-UA" sz="1600" spc="20" dirty="0" smtClean="0">
                <a:latin typeface="Times New Roman"/>
                <a:cs typeface="Times New Roman"/>
              </a:rPr>
              <a:t>розподілений багатомашинний </a:t>
            </a:r>
            <a:r>
              <a:rPr lang="uk-UA" sz="1600" spc="20" dirty="0" err="1" smtClean="0">
                <a:latin typeface="Times New Roman"/>
                <a:cs typeface="Times New Roman"/>
              </a:rPr>
              <a:t>багатокористувачевий</a:t>
            </a:r>
            <a:r>
              <a:rPr lang="uk-UA" sz="1600" spc="20" dirty="0" smtClean="0">
                <a:latin typeface="Times New Roman"/>
                <a:cs typeface="Times New Roman"/>
              </a:rPr>
              <a:t> комплекс </a:t>
            </a:r>
          </a:p>
          <a:p>
            <a:pPr marL="12700" marR="5080" indent="-12700" algn="just">
              <a:buNone/>
            </a:pPr>
            <a:r>
              <a:rPr lang="uk-UA" sz="1600" spc="20" dirty="0" smtClean="0">
                <a:latin typeface="Times New Roman"/>
                <a:cs typeface="Times New Roman"/>
              </a:rPr>
              <a:t>(глобальна мережа).</a:t>
            </a:r>
          </a:p>
          <a:p>
            <a:pPr marL="361950" indent="-361950">
              <a:buNone/>
            </a:pPr>
            <a:r>
              <a:rPr lang="uk-UA" sz="1600" b="1" dirty="0" err="1" smtClean="0">
                <a:latin typeface="Times New Roman" pitchFamily="18" charset="0"/>
                <a:cs typeface="Times New Roman" pitchFamily="18" charset="0"/>
              </a:rPr>
              <a:t>Категоріювання</a:t>
            </a:r>
            <a:r>
              <a:rPr lang="uk-UA" sz="1600" b="1" dirty="0" smtClean="0">
                <a:latin typeface="Times New Roman" pitchFamily="18" charset="0"/>
                <a:cs typeface="Times New Roman" pitchFamily="18" charset="0"/>
              </a:rPr>
              <a:t> може бути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uk-UA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- первинним, </a:t>
            </a:r>
            <a:br>
              <a:rPr lang="uk-UA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- черговим,</a:t>
            </a:r>
            <a:br>
              <a:rPr lang="uk-UA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- позачерговим. 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3175" indent="244475" algn="just">
              <a:spcBef>
                <a:spcPts val="0"/>
              </a:spcBef>
              <a:buNone/>
            </a:pPr>
            <a:endParaRPr lang="uk-UA" sz="1600" dirty="0" smtClean="0">
              <a:latin typeface="Times New Roman"/>
              <a:cs typeface="Times New Roman"/>
            </a:endParaRPr>
          </a:p>
          <a:p>
            <a:pPr marL="20320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endParaRPr lang="uk-UA" sz="1600" dirty="0" smtClean="0">
              <a:latin typeface="Times New Roman"/>
              <a:cs typeface="Times New Roman"/>
            </a:endParaRPr>
          </a:p>
          <a:p>
            <a:pPr marL="12700" marR="5080" indent="254635" algn="just">
              <a:spcBef>
                <a:spcPts val="0"/>
              </a:spcBef>
              <a:buFont typeface="Times New Roman"/>
              <a:buChar char="-"/>
              <a:tabLst>
                <a:tab pos="458470" algn="l"/>
              </a:tabLst>
            </a:pPr>
            <a:endParaRPr lang="uk-UA" sz="1600" spc="10" dirty="0" smtClean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57290" y="2071678"/>
            <a:ext cx="6643734" cy="4357694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У системі здійснюється </a:t>
            </a:r>
            <a:r>
              <a:rPr lang="uk-UA" sz="1600" b="1" dirty="0" smtClean="0">
                <a:latin typeface="Times New Roman" pitchFamily="18" charset="0"/>
                <a:cs typeface="Times New Roman" pitchFamily="18" charset="0"/>
              </a:rPr>
              <a:t>обов'язкова реєстрація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uk-UA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- результатів ідентифікації та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автентифікації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користувачів;</a:t>
            </a:r>
            <a:br>
              <a:rPr lang="uk-UA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- результатів виконання користувачем операцій з обробки інформації;</a:t>
            </a:r>
            <a:br>
              <a:rPr lang="uk-UA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- спроб несанкціонованих дій з інформацією;</a:t>
            </a:r>
            <a:br>
              <a:rPr lang="uk-UA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- фактів надання та позбавлення користувачів права </a:t>
            </a:r>
            <a:br>
              <a:rPr lang="uk-UA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  доступу до інформації та її обробки; </a:t>
            </a:r>
            <a:br>
              <a:rPr lang="uk-UA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- результатів перевірки цілісності </a:t>
            </a:r>
            <a:br>
              <a:rPr lang="uk-UA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  засобів захисту інформації.</a:t>
            </a:r>
            <a:br>
              <a:rPr lang="uk-UA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uk-UA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1600" b="1" dirty="0" smtClean="0">
                <a:latin typeface="Times New Roman" pitchFamily="18" charset="0"/>
                <a:cs typeface="Times New Roman" pitchFamily="18" charset="0"/>
              </a:rPr>
              <a:t>Передача службової і таємної інформації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з однієї системи до іншої здійснюється:</a:t>
            </a:r>
            <a:br>
              <a:rPr lang="uk-UA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- у зашифрованому вигляді або </a:t>
            </a:r>
            <a:br>
              <a:rPr lang="uk-UA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- захищеними каналами зв'язку.</a:t>
            </a:r>
          </a:p>
          <a:p>
            <a:pPr marL="3175" indent="244475" algn="just">
              <a:spcBef>
                <a:spcPts val="0"/>
              </a:spcBef>
              <a:buNone/>
            </a:pPr>
            <a:endParaRPr lang="uk-UA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3175" indent="244475" algn="just">
              <a:spcBef>
                <a:spcPts val="0"/>
              </a:spcBef>
              <a:buNone/>
            </a:pPr>
            <a:endParaRPr lang="uk-UA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20320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endParaRPr lang="uk-UA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12700" marR="5080" indent="254635" algn="just">
              <a:spcBef>
                <a:spcPts val="0"/>
              </a:spcBef>
              <a:buFont typeface="Times New Roman"/>
              <a:buChar char="-"/>
              <a:tabLst>
                <a:tab pos="458470" algn="l"/>
              </a:tabLst>
            </a:pPr>
            <a:endParaRPr lang="uk-UA" sz="1600" spc="1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43050"/>
            <a:ext cx="9144000" cy="5214950"/>
          </a:xfrm>
        </p:spPr>
        <p:txBody>
          <a:bodyPr/>
          <a:lstStyle/>
          <a:p>
            <a:pPr marL="0" indent="276225">
              <a:spcBef>
                <a:spcPts val="0"/>
              </a:spcBef>
              <a:buNone/>
            </a:pPr>
            <a:r>
              <a:rPr lang="uk-UA" sz="1600" b="1" spc="15" dirty="0" smtClean="0">
                <a:latin typeface="Times New Roman"/>
                <a:cs typeface="Times New Roman"/>
              </a:rPr>
              <a:t>Технічні способи</a:t>
            </a:r>
            <a:r>
              <a:rPr lang="uk-UA" sz="1600" b="1" spc="10" dirty="0" smtClean="0">
                <a:latin typeface="Times New Roman"/>
                <a:cs typeface="Times New Roman"/>
              </a:rPr>
              <a:t> </a:t>
            </a:r>
            <a:r>
              <a:rPr lang="uk-UA" sz="1600" b="1" spc="15" dirty="0" smtClean="0">
                <a:latin typeface="Times New Roman"/>
                <a:cs typeface="Times New Roman"/>
              </a:rPr>
              <a:t>блокування</a:t>
            </a:r>
            <a:r>
              <a:rPr lang="uk-UA" sz="1600" b="1" spc="5" dirty="0" smtClean="0">
                <a:latin typeface="Times New Roman"/>
                <a:cs typeface="Times New Roman"/>
              </a:rPr>
              <a:t> </a:t>
            </a:r>
            <a:r>
              <a:rPr lang="uk-UA" sz="1600" b="1" spc="15" dirty="0" smtClean="0">
                <a:latin typeface="Times New Roman"/>
                <a:cs typeface="Times New Roman"/>
              </a:rPr>
              <a:t>витоку інформації та руйнування</a:t>
            </a:r>
            <a:r>
              <a:rPr lang="uk-UA" sz="1600" spc="5" dirty="0" smtClean="0">
                <a:latin typeface="Times New Roman"/>
                <a:cs typeface="Times New Roman"/>
              </a:rPr>
              <a:t>: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12700" marR="5080" indent="255270" algn="just">
              <a:spcBef>
                <a:spcPts val="0"/>
              </a:spcBef>
              <a:buFont typeface="Times New Roman"/>
              <a:buChar char="-"/>
              <a:tabLst>
                <a:tab pos="459105" algn="l"/>
              </a:tabLst>
            </a:pPr>
            <a:r>
              <a:rPr lang="uk-UA" sz="1600" spc="15" dirty="0" smtClean="0">
                <a:latin typeface="Times New Roman"/>
                <a:cs typeface="Times New Roman"/>
              </a:rPr>
              <a:t>відключенням</a:t>
            </a:r>
            <a:r>
              <a:rPr lang="uk-UA" sz="1600" spc="6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ліній</a:t>
            </a:r>
            <a:r>
              <a:rPr lang="uk-UA" sz="1600" spc="65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зв`язк</a:t>
            </a:r>
            <a:r>
              <a:rPr lang="uk-UA" sz="1600" spc="15" dirty="0" smtClean="0">
                <a:latin typeface="Times New Roman"/>
                <a:cs typeface="Times New Roman"/>
              </a:rPr>
              <a:t>у</a:t>
            </a:r>
            <a:r>
              <a:rPr lang="uk-UA" sz="1600" spc="6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ТЗО</a:t>
            </a:r>
            <a:r>
              <a:rPr lang="uk-UA" sz="1600" spc="10" dirty="0" smtClean="0">
                <a:latin typeface="Times New Roman"/>
                <a:cs typeface="Times New Roman"/>
              </a:rPr>
              <a:t>І</a:t>
            </a:r>
            <a:r>
              <a:rPr lang="uk-UA" sz="1600" spc="6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та</a:t>
            </a:r>
            <a:r>
              <a:rPr lang="uk-UA" sz="1600" spc="60" dirty="0" smtClean="0">
                <a:latin typeface="Times New Roman"/>
                <a:cs typeface="Times New Roman"/>
              </a:rPr>
              <a:t> </a:t>
            </a:r>
            <a:r>
              <a:rPr lang="uk-UA" sz="1600" spc="25" dirty="0" smtClean="0">
                <a:latin typeface="Times New Roman"/>
                <a:cs typeface="Times New Roman"/>
              </a:rPr>
              <a:t>Д</a:t>
            </a:r>
            <a:r>
              <a:rPr lang="uk-UA" sz="1600" spc="15" dirty="0" smtClean="0">
                <a:latin typeface="Times New Roman"/>
                <a:cs typeface="Times New Roman"/>
              </a:rPr>
              <a:t>Т</a:t>
            </a:r>
            <a:r>
              <a:rPr lang="uk-UA" sz="1600" spc="20" dirty="0" smtClean="0">
                <a:latin typeface="Times New Roman"/>
                <a:cs typeface="Times New Roman"/>
              </a:rPr>
              <a:t>ЗС</a:t>
            </a:r>
            <a:r>
              <a:rPr lang="uk-UA" sz="1600" spc="6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або</a:t>
            </a:r>
            <a:r>
              <a:rPr lang="uk-UA" sz="1600" spc="6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встановленням</a:t>
            </a:r>
            <a:r>
              <a:rPr lang="uk-UA" sz="1600" spc="6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найпро</a:t>
            </a:r>
            <a:r>
              <a:rPr lang="uk-UA" sz="1600" spc="10" dirty="0" smtClean="0">
                <a:latin typeface="Times New Roman"/>
                <a:cs typeface="Times New Roman"/>
              </a:rPr>
              <a:t>с</a:t>
            </a:r>
            <a:r>
              <a:rPr lang="uk-UA" sz="1600" spc="15" dirty="0" smtClean="0">
                <a:latin typeface="Times New Roman"/>
                <a:cs typeface="Times New Roman"/>
              </a:rPr>
              <a:t>тіших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схем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з</a:t>
            </a:r>
            <a:r>
              <a:rPr lang="uk-UA" sz="1600" spc="10" dirty="0" smtClean="0">
                <a:latin typeface="Times New Roman"/>
                <a:cs typeface="Times New Roman"/>
              </a:rPr>
              <a:t>а</a:t>
            </a:r>
            <a:r>
              <a:rPr lang="uk-UA" sz="1600" spc="15" dirty="0" smtClean="0">
                <a:latin typeface="Times New Roman"/>
                <a:cs typeface="Times New Roman"/>
              </a:rPr>
              <a:t>хи</a:t>
            </a:r>
            <a:r>
              <a:rPr lang="uk-UA" sz="1600" spc="10" dirty="0" smtClean="0">
                <a:latin typeface="Times New Roman"/>
                <a:cs typeface="Times New Roman"/>
              </a:rPr>
              <a:t>с</a:t>
            </a:r>
            <a:r>
              <a:rPr lang="uk-UA" sz="1600" spc="15" dirty="0" smtClean="0">
                <a:latin typeface="Times New Roman"/>
                <a:cs typeface="Times New Roman"/>
              </a:rPr>
              <a:t>ту</a:t>
            </a:r>
            <a:r>
              <a:rPr lang="uk-UA" sz="1600" spc="5" dirty="0" smtClean="0">
                <a:latin typeface="Times New Roman"/>
                <a:cs typeface="Times New Roman"/>
              </a:rPr>
              <a:t>;</a:t>
            </a:r>
          </a:p>
          <a:p>
            <a:pPr marL="12700" marR="5080" indent="255270" algn="just">
              <a:spcBef>
                <a:spcPts val="0"/>
              </a:spcBef>
              <a:buFont typeface="Times New Roman"/>
              <a:buChar char="-"/>
              <a:tabLst>
                <a:tab pos="459105" algn="l"/>
              </a:tabLst>
            </a:pPr>
            <a:r>
              <a:rPr lang="uk-UA" sz="1600" spc="10" dirty="0" smtClean="0">
                <a:latin typeface="Times New Roman"/>
                <a:cs typeface="Times New Roman"/>
              </a:rPr>
              <a:t>демонта</a:t>
            </a:r>
            <a:r>
              <a:rPr lang="uk-UA" sz="1600" spc="25" dirty="0" smtClean="0">
                <a:latin typeface="Times New Roman"/>
                <a:cs typeface="Times New Roman"/>
              </a:rPr>
              <a:t>ж</a:t>
            </a:r>
            <a:r>
              <a:rPr lang="uk-UA" sz="1600" spc="10" dirty="0" smtClean="0">
                <a:latin typeface="Times New Roman"/>
                <a:cs typeface="Times New Roman"/>
              </a:rPr>
              <a:t>е</a:t>
            </a:r>
            <a:r>
              <a:rPr lang="uk-UA" sz="1600" spc="20" dirty="0" smtClean="0">
                <a:latin typeface="Times New Roman"/>
                <a:cs typeface="Times New Roman"/>
              </a:rPr>
              <a:t>м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2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технічних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2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засобі</a:t>
            </a:r>
            <a:r>
              <a:rPr lang="uk-UA" sz="1600" spc="10" dirty="0" smtClean="0">
                <a:latin typeface="Times New Roman"/>
                <a:cs typeface="Times New Roman"/>
              </a:rPr>
              <a:t>в</a:t>
            </a:r>
            <a:r>
              <a:rPr lang="uk-UA" sz="1600" spc="5" dirty="0" smtClean="0">
                <a:latin typeface="Times New Roman"/>
                <a:cs typeface="Times New Roman"/>
              </a:rPr>
              <a:t>,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2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к</a:t>
            </a:r>
            <a:r>
              <a:rPr lang="uk-UA" sz="1600" spc="10" dirty="0" smtClean="0">
                <a:latin typeface="Times New Roman"/>
                <a:cs typeface="Times New Roman"/>
              </a:rPr>
              <a:t>а</a:t>
            </a:r>
            <a:r>
              <a:rPr lang="uk-UA" sz="1600" spc="15" dirty="0" smtClean="0">
                <a:latin typeface="Times New Roman"/>
                <a:cs typeface="Times New Roman"/>
              </a:rPr>
              <a:t>б</a:t>
            </a:r>
            <a:r>
              <a:rPr lang="uk-UA" sz="1600" spc="10" dirty="0" smtClean="0">
                <a:latin typeface="Times New Roman"/>
                <a:cs typeface="Times New Roman"/>
              </a:rPr>
              <a:t>елів</a:t>
            </a:r>
            <a:r>
              <a:rPr lang="uk-UA" sz="1600" spc="5" dirty="0" smtClean="0">
                <a:latin typeface="Times New Roman"/>
                <a:cs typeface="Times New Roman"/>
              </a:rPr>
              <a:t>,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2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кіл</a:t>
            </a:r>
            <a:r>
              <a:rPr lang="uk-UA" sz="1600" spc="5" dirty="0" smtClean="0">
                <a:latin typeface="Times New Roman"/>
                <a:cs typeface="Times New Roman"/>
              </a:rPr>
              <a:t>,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2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проводів</a:t>
            </a:r>
            <a:r>
              <a:rPr lang="uk-UA" sz="1600" spc="5" dirty="0" smtClean="0">
                <a:latin typeface="Times New Roman"/>
                <a:cs typeface="Times New Roman"/>
              </a:rPr>
              <a:t>,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25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що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2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уходять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3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за меж</a:t>
            </a:r>
            <a:r>
              <a:rPr lang="uk-UA" sz="1600" spc="10" dirty="0" smtClean="0">
                <a:latin typeface="Times New Roman"/>
                <a:cs typeface="Times New Roman"/>
              </a:rPr>
              <a:t>і </a:t>
            </a:r>
            <a:r>
              <a:rPr lang="uk-UA" sz="1600" spc="15" dirty="0" smtClean="0">
                <a:latin typeface="Times New Roman"/>
                <a:cs typeface="Times New Roman"/>
              </a:rPr>
              <a:t>виділених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приміщен</a:t>
            </a:r>
            <a:r>
              <a:rPr lang="uk-UA" sz="1600" spc="10" dirty="0" smtClean="0">
                <a:latin typeface="Times New Roman"/>
                <a:cs typeface="Times New Roman"/>
              </a:rPr>
              <a:t>ь</a:t>
            </a:r>
            <a:r>
              <a:rPr lang="uk-UA" sz="1600" spc="5" dirty="0" smtClean="0">
                <a:latin typeface="Times New Roman"/>
                <a:cs typeface="Times New Roman"/>
              </a:rPr>
              <a:t>;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12700" marR="5715" indent="254635" algn="just">
              <a:spcBef>
                <a:spcPts val="0"/>
              </a:spcBef>
              <a:buFont typeface="Times New Roman"/>
              <a:buChar char="-"/>
              <a:tabLst>
                <a:tab pos="459105" algn="l"/>
              </a:tabLst>
            </a:pPr>
            <a:r>
              <a:rPr lang="uk-UA" sz="1600" spc="15" dirty="0" smtClean="0">
                <a:latin typeface="Times New Roman"/>
                <a:cs typeface="Times New Roman"/>
              </a:rPr>
              <a:t>видален</a:t>
            </a:r>
            <a:r>
              <a:rPr lang="uk-UA" sz="1600" spc="25" dirty="0" smtClean="0">
                <a:latin typeface="Times New Roman"/>
                <a:cs typeface="Times New Roman"/>
              </a:rPr>
              <a:t>н</a:t>
            </a:r>
            <a:r>
              <a:rPr lang="uk-UA" sz="1600" spc="20" dirty="0" smtClean="0">
                <a:latin typeface="Times New Roman"/>
                <a:cs typeface="Times New Roman"/>
              </a:rPr>
              <a:t>ям</a:t>
            </a:r>
            <a:r>
              <a:rPr lang="uk-UA" sz="1600" spc="2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за</a:t>
            </a:r>
            <a:r>
              <a:rPr lang="uk-UA" sz="1600" spc="3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межі</a:t>
            </a:r>
            <a:r>
              <a:rPr lang="uk-UA" sz="1600" spc="2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виділених</a:t>
            </a:r>
            <a:r>
              <a:rPr lang="uk-UA" sz="1600" spc="3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приміщень</a:t>
            </a:r>
            <a:r>
              <a:rPr lang="uk-UA" sz="1600" spc="2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окремих</a:t>
            </a:r>
            <a:r>
              <a:rPr lang="uk-UA" sz="1600" spc="30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елеме</a:t>
            </a:r>
            <a:r>
              <a:rPr lang="uk-UA" sz="1600" spc="25" dirty="0" smtClean="0">
                <a:latin typeface="Times New Roman"/>
                <a:cs typeface="Times New Roman"/>
              </a:rPr>
              <a:t>н</a:t>
            </a:r>
            <a:r>
              <a:rPr lang="uk-UA" sz="1600" spc="5" dirty="0" smtClean="0">
                <a:latin typeface="Times New Roman"/>
                <a:cs typeface="Times New Roman"/>
              </a:rPr>
              <a:t>ті</a:t>
            </a:r>
            <a:r>
              <a:rPr lang="uk-UA" sz="1600" spc="15" dirty="0" smtClean="0">
                <a:latin typeface="Times New Roman"/>
                <a:cs typeface="Times New Roman"/>
              </a:rPr>
              <a:t>в</a:t>
            </a:r>
            <a:r>
              <a:rPr lang="uk-UA" sz="1600" spc="3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технічних засобі</a:t>
            </a:r>
            <a:r>
              <a:rPr lang="uk-UA" sz="1600" spc="10" dirty="0" smtClean="0">
                <a:latin typeface="Times New Roman"/>
                <a:cs typeface="Times New Roman"/>
              </a:rPr>
              <a:t>в</a:t>
            </a:r>
            <a:r>
              <a:rPr lang="uk-UA" sz="1600" spc="5" dirty="0" smtClean="0">
                <a:latin typeface="Times New Roman"/>
                <a:cs typeface="Times New Roman"/>
              </a:rPr>
              <a:t>,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які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можуть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бути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джерелом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виникнення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к</a:t>
            </a:r>
            <a:r>
              <a:rPr lang="uk-UA" sz="1600" spc="10" dirty="0" smtClean="0">
                <a:latin typeface="Times New Roman"/>
                <a:cs typeface="Times New Roman"/>
              </a:rPr>
              <a:t>а</a:t>
            </a:r>
            <a:r>
              <a:rPr lang="uk-UA" sz="1600" spc="20" dirty="0" smtClean="0">
                <a:latin typeface="Times New Roman"/>
                <a:cs typeface="Times New Roman"/>
              </a:rPr>
              <a:t>н</a:t>
            </a:r>
            <a:r>
              <a:rPr lang="uk-UA" sz="1600" spc="10" dirty="0" smtClean="0">
                <a:latin typeface="Times New Roman"/>
                <a:cs typeface="Times New Roman"/>
              </a:rPr>
              <a:t>а</a:t>
            </a:r>
            <a:r>
              <a:rPr lang="uk-UA" sz="1600" spc="15" dirty="0" smtClean="0">
                <a:latin typeface="Times New Roman"/>
                <a:cs typeface="Times New Roman"/>
              </a:rPr>
              <a:t>лу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витоку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інформації</a:t>
            </a:r>
            <a:r>
              <a:rPr lang="uk-UA" sz="1600" spc="5" dirty="0" smtClean="0">
                <a:latin typeface="Times New Roman"/>
                <a:cs typeface="Times New Roman"/>
              </a:rPr>
              <a:t>.</a:t>
            </a:r>
          </a:p>
          <a:p>
            <a:pPr marL="12700" marR="5715" indent="254635" algn="just">
              <a:spcBef>
                <a:spcPts val="0"/>
              </a:spcBef>
              <a:buFont typeface="Times New Roman"/>
              <a:buChar char="-"/>
              <a:tabLst>
                <a:tab pos="459105" algn="l"/>
              </a:tabLst>
            </a:pPr>
            <a:r>
              <a:rPr lang="uk-UA" sz="1600" spc="15" dirty="0" smtClean="0">
                <a:latin typeface="Times New Roman"/>
                <a:cs typeface="Times New Roman"/>
              </a:rPr>
              <a:t>електроживленням  систем  від  трансформаторної  підстанції,  що  знаходиться всередині контрольованої території;</a:t>
            </a:r>
          </a:p>
          <a:p>
            <a:pPr marL="12700" marR="5715" indent="254635" algn="just">
              <a:lnSpc>
                <a:spcPct val="100000"/>
              </a:lnSpc>
              <a:spcBef>
                <a:spcPts val="0"/>
              </a:spcBef>
              <a:buFont typeface="Times New Roman"/>
              <a:buChar char="-"/>
              <a:tabLst>
                <a:tab pos="459105" algn="l"/>
              </a:tabLst>
            </a:pPr>
            <a:r>
              <a:rPr lang="uk-UA" sz="1600" spc="15" dirty="0" smtClean="0">
                <a:latin typeface="Times New Roman"/>
                <a:cs typeface="Times New Roman"/>
              </a:rPr>
              <a:t>електроживлення повинно бути стабілізованим;</a:t>
            </a:r>
          </a:p>
          <a:p>
            <a:pPr marL="3175" indent="263525">
              <a:lnSpc>
                <a:spcPct val="100000"/>
              </a:lnSpc>
              <a:spcBef>
                <a:spcPts val="0"/>
              </a:spcBef>
              <a:buFont typeface="Times New Roman"/>
              <a:buChar char="-"/>
              <a:tabLst>
                <a:tab pos="0" algn="l"/>
              </a:tabLst>
            </a:pPr>
            <a:r>
              <a:rPr lang="uk-UA" sz="1600" dirty="0" smtClean="0">
                <a:latin typeface="Times New Roman"/>
                <a:cs typeface="Times New Roman"/>
              </a:rPr>
              <a:t>заземлення корпусів </a:t>
            </a:r>
            <a:r>
              <a:rPr lang="uk-UA" sz="1600" spc="15" dirty="0" smtClean="0">
                <a:latin typeface="Times New Roman"/>
                <a:cs typeface="Times New Roman"/>
              </a:rPr>
              <a:t>ТЗО</a:t>
            </a:r>
            <a:r>
              <a:rPr lang="uk-UA" sz="1600" spc="10" dirty="0" smtClean="0">
                <a:latin typeface="Times New Roman"/>
                <a:cs typeface="Times New Roman"/>
              </a:rPr>
              <a:t>І;</a:t>
            </a:r>
          </a:p>
          <a:p>
            <a:pPr marL="3175" indent="263525">
              <a:spcBef>
                <a:spcPts val="0"/>
              </a:spcBef>
              <a:buFont typeface="Times New Roman"/>
              <a:buChar char="-"/>
              <a:tabLst>
                <a:tab pos="0" algn="l"/>
              </a:tabLst>
            </a:pPr>
            <a:r>
              <a:rPr lang="uk-UA" sz="1600" spc="15" dirty="0" smtClean="0">
                <a:latin typeface="Times New Roman"/>
                <a:cs typeface="Times New Roman"/>
              </a:rPr>
              <a:t>розміщенн</a:t>
            </a:r>
            <a:r>
              <a:rPr lang="uk-UA" sz="1600" spc="10" dirty="0" smtClean="0">
                <a:latin typeface="Times New Roman"/>
                <a:cs typeface="Times New Roman"/>
              </a:rPr>
              <a:t>я </a:t>
            </a:r>
            <a:r>
              <a:rPr lang="uk-UA" sz="1600" spc="20" dirty="0" smtClean="0">
                <a:latin typeface="Times New Roman"/>
                <a:cs typeface="Times New Roman"/>
              </a:rPr>
              <a:t>ТЗОІ</a:t>
            </a:r>
            <a:r>
              <a:rPr lang="uk-UA" sz="1600" spc="5" dirty="0" smtClean="0">
                <a:latin typeface="Times New Roman"/>
                <a:cs typeface="Times New Roman"/>
              </a:rPr>
              <a:t>,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по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можливості</a:t>
            </a:r>
            <a:r>
              <a:rPr lang="uk-UA" sz="1600" spc="5" dirty="0" smtClean="0">
                <a:latin typeface="Times New Roman"/>
                <a:cs typeface="Times New Roman"/>
              </a:rPr>
              <a:t>,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35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ближче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3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до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3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центру</a:t>
            </a:r>
            <a:r>
              <a:rPr lang="uk-UA" sz="1600" spc="-3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будинку або</a:t>
            </a:r>
            <a:r>
              <a:rPr lang="uk-UA" sz="1600" spc="4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</a:t>
            </a:r>
            <a:r>
              <a:rPr lang="uk-UA" sz="1600" spc="4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бік</a:t>
            </a:r>
            <a:r>
              <a:rPr lang="uk-UA" sz="1600" spc="4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найбільшої</a:t>
            </a:r>
            <a:r>
              <a:rPr lang="uk-UA" sz="1600" spc="40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части</a:t>
            </a:r>
            <a:r>
              <a:rPr lang="uk-UA" sz="1600" spc="25" dirty="0" smtClean="0">
                <a:latin typeface="Times New Roman"/>
                <a:cs typeface="Times New Roman"/>
              </a:rPr>
              <a:t>н</a:t>
            </a:r>
            <a:r>
              <a:rPr lang="uk-UA" sz="1600" spc="20" dirty="0" smtClean="0">
                <a:latin typeface="Times New Roman"/>
                <a:cs typeface="Times New Roman"/>
              </a:rPr>
              <a:t>и</a:t>
            </a:r>
            <a:r>
              <a:rPr lang="uk-UA" sz="1600" spc="4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контро</a:t>
            </a:r>
            <a:r>
              <a:rPr lang="uk-UA" sz="1600" spc="5" dirty="0" smtClean="0">
                <a:latin typeface="Times New Roman"/>
                <a:cs typeface="Times New Roman"/>
              </a:rPr>
              <a:t>л</a:t>
            </a:r>
            <a:r>
              <a:rPr lang="uk-UA" sz="1600" spc="15" dirty="0" smtClean="0">
                <a:latin typeface="Times New Roman"/>
                <a:cs typeface="Times New Roman"/>
              </a:rPr>
              <a:t>ьованої</a:t>
            </a:r>
            <a:r>
              <a:rPr lang="uk-UA" sz="1600" spc="4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територ</a:t>
            </a:r>
            <a:r>
              <a:rPr lang="uk-UA" sz="1600" spc="5" dirty="0" smtClean="0">
                <a:latin typeface="Times New Roman"/>
                <a:cs typeface="Times New Roman"/>
              </a:rPr>
              <a:t>і</a:t>
            </a:r>
            <a:r>
              <a:rPr lang="uk-UA" sz="1600" spc="10" dirty="0" smtClean="0">
                <a:latin typeface="Times New Roman"/>
                <a:cs typeface="Times New Roman"/>
              </a:rPr>
              <a:t>ї</a:t>
            </a:r>
            <a:r>
              <a:rPr lang="uk-UA" sz="1600" spc="5" dirty="0" smtClean="0">
                <a:latin typeface="Times New Roman"/>
                <a:cs typeface="Times New Roman"/>
              </a:rPr>
              <a:t>.</a:t>
            </a:r>
            <a:r>
              <a:rPr lang="uk-UA" sz="1600" spc="40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Складові</a:t>
            </a:r>
            <a:r>
              <a:rPr lang="uk-UA" sz="1600" spc="4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повинні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розміщуватися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одному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приміщенні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або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суміжних.</a:t>
            </a:r>
            <a:endParaRPr lang="uk-UA" sz="1600" spc="10" dirty="0" smtClean="0">
              <a:latin typeface="Times New Roman"/>
              <a:cs typeface="Times New Roman"/>
            </a:endParaRPr>
          </a:p>
          <a:p>
            <a:pPr marL="12700" indent="254635">
              <a:spcBef>
                <a:spcPts val="0"/>
              </a:spcBef>
              <a:buFont typeface="Times New Roman"/>
              <a:buChar char="-"/>
              <a:tabLst>
                <a:tab pos="458470" algn="l"/>
              </a:tabLst>
            </a:pPr>
            <a:r>
              <a:rPr lang="uk-UA" sz="1600" spc="15" dirty="0" smtClean="0">
                <a:latin typeface="Times New Roman"/>
                <a:cs typeface="Times New Roman"/>
              </a:rPr>
              <a:t>екрановане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приміщення</a:t>
            </a:r>
            <a:r>
              <a:rPr lang="uk-UA" sz="1600" spc="10" dirty="0" smtClean="0">
                <a:latin typeface="Times New Roman"/>
                <a:cs typeface="Times New Roman"/>
              </a:rPr>
              <a:t>;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12700" marR="6350" indent="254635">
              <a:spcBef>
                <a:spcPts val="0"/>
              </a:spcBef>
              <a:buFont typeface="Times New Roman"/>
              <a:buChar char="-"/>
              <a:tabLst>
                <a:tab pos="458470" algn="l"/>
              </a:tabLst>
            </a:pPr>
            <a:r>
              <a:rPr lang="uk-UA" sz="1600" spc="15" dirty="0" smtClean="0">
                <a:latin typeface="Times New Roman"/>
                <a:cs typeface="Times New Roman"/>
              </a:rPr>
              <a:t>фільтрування</a:t>
            </a:r>
            <a:r>
              <a:rPr lang="uk-UA" sz="1600" spc="5" dirty="0" smtClean="0">
                <a:latin typeface="Times New Roman"/>
                <a:cs typeface="Times New Roman"/>
              </a:rPr>
              <a:t>;</a:t>
            </a:r>
          </a:p>
          <a:p>
            <a:pPr marL="12700" marR="6350" indent="254635">
              <a:spcBef>
                <a:spcPts val="0"/>
              </a:spcBef>
              <a:buFont typeface="Times New Roman"/>
              <a:buChar char="-"/>
              <a:tabLst>
                <a:tab pos="458470" algn="l"/>
              </a:tabLst>
            </a:pPr>
            <a:r>
              <a:rPr lang="uk-UA" sz="1600" spc="10" dirty="0" smtClean="0">
                <a:latin typeface="Times New Roman"/>
                <a:cs typeface="Times New Roman"/>
              </a:rPr>
              <a:t>ка</a:t>
            </a:r>
            <a:r>
              <a:rPr lang="uk-UA" sz="1600" spc="20" dirty="0" smtClean="0">
                <a:latin typeface="Times New Roman"/>
                <a:cs typeface="Times New Roman"/>
              </a:rPr>
              <a:t>б</a:t>
            </a:r>
            <a:r>
              <a:rPr lang="uk-UA" sz="1600" spc="10" dirty="0" smtClean="0">
                <a:latin typeface="Times New Roman"/>
                <a:cs typeface="Times New Roman"/>
              </a:rPr>
              <a:t>елі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екранувальних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конструкціях</a:t>
            </a:r>
            <a:r>
              <a:rPr lang="uk-UA" sz="1600" spc="5" dirty="0" smtClean="0">
                <a:latin typeface="Times New Roman"/>
                <a:cs typeface="Times New Roman"/>
              </a:rPr>
              <a:t>;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12700" marR="5715" indent="254635">
              <a:spcBef>
                <a:spcPts val="0"/>
              </a:spcBef>
              <a:buFont typeface="Times New Roman"/>
              <a:buChar char="-"/>
              <a:tabLst>
                <a:tab pos="458470" algn="l"/>
              </a:tabLst>
            </a:pPr>
            <a:r>
              <a:rPr lang="uk-UA" sz="1600" spc="10" dirty="0" smtClean="0">
                <a:latin typeface="Times New Roman"/>
                <a:cs typeface="Times New Roman"/>
              </a:rPr>
              <a:t>зме</a:t>
            </a:r>
            <a:r>
              <a:rPr lang="uk-UA" sz="1600" spc="25" dirty="0" smtClean="0">
                <a:latin typeface="Times New Roman"/>
                <a:cs typeface="Times New Roman"/>
              </a:rPr>
              <a:t>н</a:t>
            </a:r>
            <a:r>
              <a:rPr lang="uk-UA" sz="1600" spc="15" dirty="0" smtClean="0">
                <a:latin typeface="Times New Roman"/>
                <a:cs typeface="Times New Roman"/>
              </a:rPr>
              <a:t>шит</a:t>
            </a:r>
            <a:r>
              <a:rPr lang="uk-UA" sz="1600" spc="20" dirty="0" smtClean="0">
                <a:latin typeface="Times New Roman"/>
                <a:cs typeface="Times New Roman"/>
              </a:rPr>
              <a:t>и</a:t>
            </a:r>
            <a:r>
              <a:rPr lang="uk-UA" sz="1600" spc="35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довжину</a:t>
            </a:r>
            <a:r>
              <a:rPr lang="uk-UA" sz="1600" spc="3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паралельного</a:t>
            </a:r>
            <a:r>
              <a:rPr lang="uk-UA" sz="1600" spc="3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проб</a:t>
            </a:r>
            <a:r>
              <a:rPr lang="uk-UA" sz="1600" spc="5" dirty="0" smtClean="0">
                <a:latin typeface="Times New Roman"/>
                <a:cs typeface="Times New Roman"/>
              </a:rPr>
              <a:t>і</a:t>
            </a:r>
            <a:r>
              <a:rPr lang="uk-UA" sz="1600" spc="15" dirty="0" smtClean="0">
                <a:latin typeface="Times New Roman"/>
                <a:cs typeface="Times New Roman"/>
              </a:rPr>
              <a:t>гу</a:t>
            </a:r>
            <a:r>
              <a:rPr lang="uk-UA" sz="1600" spc="35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кабелі</a:t>
            </a:r>
            <a:r>
              <a:rPr lang="uk-UA" sz="1600" spc="15" dirty="0" smtClean="0">
                <a:latin typeface="Times New Roman"/>
                <a:cs typeface="Times New Roman"/>
              </a:rPr>
              <a:t>в</a:t>
            </a:r>
            <a:r>
              <a:rPr lang="uk-UA" sz="1600" spc="3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різних</a:t>
            </a:r>
            <a:r>
              <a:rPr lang="uk-UA" sz="1600" spc="35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систе</a:t>
            </a:r>
            <a:r>
              <a:rPr lang="uk-UA" sz="1600" spc="20" dirty="0" smtClean="0">
                <a:latin typeface="Times New Roman"/>
                <a:cs typeface="Times New Roman"/>
              </a:rPr>
              <a:t>м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з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ка</a:t>
            </a:r>
            <a:r>
              <a:rPr lang="uk-UA" sz="1600" spc="20" dirty="0" smtClean="0">
                <a:latin typeface="Times New Roman"/>
                <a:cs typeface="Times New Roman"/>
              </a:rPr>
              <a:t>б</a:t>
            </a:r>
            <a:r>
              <a:rPr lang="uk-UA" sz="1600" spc="10" dirty="0" smtClean="0">
                <a:latin typeface="Times New Roman"/>
                <a:cs typeface="Times New Roman"/>
              </a:rPr>
              <a:t>елям</a:t>
            </a:r>
            <a:r>
              <a:rPr lang="uk-UA" sz="1600" spc="25" dirty="0" smtClean="0">
                <a:latin typeface="Times New Roman"/>
                <a:cs typeface="Times New Roman"/>
              </a:rPr>
              <a:t>и</a:t>
            </a:r>
            <a:r>
              <a:rPr lang="uk-UA" sz="1600" spc="5" dirty="0" smtClean="0">
                <a:latin typeface="Times New Roman"/>
                <a:cs typeface="Times New Roman"/>
              </a:rPr>
              <a:t>, </a:t>
            </a:r>
            <a:r>
              <a:rPr lang="uk-UA" sz="1600" spc="20" dirty="0" smtClean="0">
                <a:latin typeface="Times New Roman"/>
                <a:cs typeface="Times New Roman"/>
              </a:rPr>
              <a:t>щ</a:t>
            </a:r>
            <a:r>
              <a:rPr lang="uk-UA" sz="1600" spc="15" dirty="0" smtClean="0">
                <a:latin typeface="Times New Roman"/>
                <a:cs typeface="Times New Roman"/>
              </a:rPr>
              <a:t>о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25" dirty="0" smtClean="0">
                <a:latin typeface="Times New Roman"/>
                <a:cs typeface="Times New Roman"/>
              </a:rPr>
              <a:t>н</a:t>
            </a:r>
            <a:r>
              <a:rPr lang="uk-UA" sz="1600" spc="10" dirty="0" smtClean="0">
                <a:latin typeface="Times New Roman"/>
                <a:cs typeface="Times New Roman"/>
              </a:rPr>
              <a:t>есу</a:t>
            </a:r>
            <a:r>
              <a:rPr lang="uk-UA" sz="1600" spc="20" dirty="0" smtClean="0">
                <a:latin typeface="Times New Roman"/>
                <a:cs typeface="Times New Roman"/>
              </a:rPr>
              <a:t>т</a:t>
            </a:r>
            <a:r>
              <a:rPr lang="uk-UA" sz="1600" spc="15" dirty="0" smtClean="0">
                <a:latin typeface="Times New Roman"/>
                <a:cs typeface="Times New Roman"/>
              </a:rPr>
              <a:t>ь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err="1" smtClean="0">
                <a:latin typeface="Times New Roman"/>
                <a:cs typeface="Times New Roman"/>
              </a:rPr>
              <a:t>ІзО</a:t>
            </a:r>
            <a:r>
              <a:rPr lang="uk-UA" sz="1600" spc="25" dirty="0" err="1" smtClean="0">
                <a:latin typeface="Times New Roman"/>
                <a:cs typeface="Times New Roman"/>
              </a:rPr>
              <a:t>Д</a:t>
            </a:r>
            <a:r>
              <a:rPr lang="uk-UA" sz="1600" spc="5" dirty="0" smtClean="0">
                <a:latin typeface="Times New Roman"/>
                <a:cs typeface="Times New Roman"/>
              </a:rPr>
              <a:t>;</a:t>
            </a:r>
          </a:p>
          <a:p>
            <a:pPr marL="0" indent="266700">
              <a:spcBef>
                <a:spcPts val="0"/>
              </a:spcBef>
              <a:buNone/>
            </a:pPr>
            <a:endParaRPr lang="uk-UA" sz="1600" spc="20" dirty="0" smtClean="0">
              <a:latin typeface="Times New Roman"/>
              <a:cs typeface="Times New Roman"/>
            </a:endParaRPr>
          </a:p>
          <a:p>
            <a:pPr marL="203200" indent="-190500">
              <a:lnSpc>
                <a:spcPct val="100000"/>
              </a:lnSpc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endParaRPr lang="uk-UA" sz="1600" dirty="0" smtClean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43050"/>
            <a:ext cx="9144000" cy="5214950"/>
          </a:xfrm>
        </p:spPr>
        <p:txBody>
          <a:bodyPr/>
          <a:lstStyle/>
          <a:p>
            <a:pPr marL="0" indent="266700">
              <a:spcBef>
                <a:spcPts val="0"/>
              </a:spcBef>
              <a:buNone/>
            </a:pPr>
            <a:endParaRPr lang="uk-UA" sz="1600" spc="20" dirty="0" smtClean="0">
              <a:latin typeface="Times New Roman"/>
              <a:cs typeface="Times New Roman"/>
            </a:endParaRPr>
          </a:p>
          <a:p>
            <a:pPr marL="0" indent="266700">
              <a:spcBef>
                <a:spcPts val="0"/>
              </a:spcBef>
              <a:buNone/>
            </a:pPr>
            <a:r>
              <a:rPr lang="uk-UA" sz="1600" spc="20" dirty="0" smtClean="0">
                <a:latin typeface="Times New Roman"/>
                <a:cs typeface="Times New Roman"/>
              </a:rPr>
              <a:t>З</a:t>
            </a:r>
            <a:r>
              <a:rPr lang="uk-UA" sz="1600" b="1" spc="15" dirty="0" smtClean="0">
                <a:latin typeface="Times New Roman"/>
                <a:cs typeface="Times New Roman"/>
              </a:rPr>
              <a:t>асоб</a:t>
            </a:r>
            <a:r>
              <a:rPr lang="uk-UA" sz="1600" b="1" spc="5" dirty="0" smtClean="0">
                <a:latin typeface="Times New Roman"/>
                <a:cs typeface="Times New Roman"/>
              </a:rPr>
              <a:t>и </a:t>
            </a:r>
            <a:r>
              <a:rPr lang="uk-UA" sz="1600" b="1" spc="15" dirty="0" smtClean="0">
                <a:latin typeface="Times New Roman"/>
                <a:cs typeface="Times New Roman"/>
              </a:rPr>
              <a:t>ТЗІ</a:t>
            </a:r>
            <a:r>
              <a:rPr lang="uk-UA" sz="1600" spc="5" dirty="0" smtClean="0">
                <a:latin typeface="Times New Roman"/>
                <a:cs typeface="Times New Roman"/>
              </a:rPr>
              <a:t>: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12700" indent="254000">
              <a:spcBef>
                <a:spcPts val="0"/>
              </a:spcBef>
              <a:buFont typeface="Times New Roman"/>
              <a:buChar char="-"/>
              <a:tabLst>
                <a:tab pos="458470" algn="l"/>
              </a:tabLst>
            </a:pPr>
            <a:r>
              <a:rPr lang="uk-UA" sz="1600" spc="15" dirty="0" smtClean="0">
                <a:latin typeface="Times New Roman"/>
                <a:cs typeface="Times New Roman"/>
              </a:rPr>
              <a:t>фільтри </a:t>
            </a:r>
            <a:r>
              <a:rPr lang="uk-UA" sz="1600" spc="10" dirty="0" smtClean="0">
                <a:latin typeface="Times New Roman"/>
                <a:cs typeface="Times New Roman"/>
              </a:rPr>
              <a:t>(</a:t>
            </a:r>
            <a:r>
              <a:rPr lang="ru-RU" sz="1600" spc="10" dirty="0" smtClean="0">
                <a:latin typeface="Times New Roman"/>
                <a:cs typeface="Times New Roman"/>
              </a:rPr>
              <a:t>ЕМСБІ</a:t>
            </a:r>
            <a:r>
              <a:rPr lang="uk-UA" sz="1600" spc="10" dirty="0" smtClean="0">
                <a:latin typeface="Times New Roman"/>
                <a:cs typeface="Times New Roman"/>
              </a:rPr>
              <a:t>);	- розділові трансформатори;</a:t>
            </a:r>
            <a:r>
              <a:rPr lang="ru-RU" sz="1600" spc="10" dirty="0" smtClean="0">
                <a:latin typeface="Times New Roman"/>
                <a:cs typeface="Times New Roman"/>
              </a:rPr>
              <a:t>  	- </a:t>
            </a:r>
            <a:r>
              <a:rPr lang="uk-UA" sz="1600" spc="10" dirty="0" err="1" smtClean="0">
                <a:latin typeface="Times New Roman"/>
                <a:cs typeface="Times New Roman"/>
              </a:rPr>
              <a:t>блокіратор</a:t>
            </a:r>
            <a:r>
              <a:rPr lang="uk-UA" sz="1600" spc="10" dirty="0" smtClean="0">
                <a:latin typeface="Times New Roman"/>
                <a:cs typeface="Times New Roman"/>
              </a:rPr>
              <a:t> бездротового зв’язку </a:t>
            </a:r>
          </a:p>
          <a:p>
            <a:pPr marL="12700" indent="254000">
              <a:spcBef>
                <a:spcPts val="0"/>
              </a:spcBef>
              <a:buNone/>
              <a:tabLst>
                <a:tab pos="458470" algn="l"/>
              </a:tabLst>
            </a:pPr>
            <a:r>
              <a:rPr lang="uk-UA" sz="1600" spc="10" dirty="0" smtClean="0">
                <a:latin typeface="Times New Roman"/>
                <a:cs typeface="Times New Roman"/>
              </a:rPr>
              <a:t>								(СБ ТЗІ 7-1);</a:t>
            </a:r>
          </a:p>
          <a:p>
            <a:pPr marL="12700" indent="254000">
              <a:spcBef>
                <a:spcPts val="0"/>
              </a:spcBef>
              <a:buFont typeface="Times New Roman"/>
              <a:buChar char="-"/>
              <a:tabLst>
                <a:tab pos="458470" algn="l"/>
              </a:tabLst>
            </a:pPr>
            <a:endParaRPr lang="uk-UA" sz="1600" spc="10" dirty="0" smtClean="0">
              <a:latin typeface="Times New Roman"/>
              <a:cs typeface="Times New Roman"/>
            </a:endParaRPr>
          </a:p>
          <a:p>
            <a:pPr marL="12700" indent="254000">
              <a:spcBef>
                <a:spcPts val="0"/>
              </a:spcBef>
              <a:buFont typeface="Times New Roman"/>
              <a:buChar char="-"/>
              <a:tabLst>
                <a:tab pos="458470" algn="l"/>
              </a:tabLst>
            </a:pPr>
            <a:endParaRPr lang="uk-UA" sz="1600" spc="10" dirty="0" smtClean="0">
              <a:latin typeface="Times New Roman"/>
              <a:cs typeface="Times New Roman"/>
            </a:endParaRPr>
          </a:p>
          <a:p>
            <a:pPr marL="12700" indent="254000">
              <a:spcBef>
                <a:spcPts val="0"/>
              </a:spcBef>
              <a:buNone/>
              <a:tabLst>
                <a:tab pos="458470" algn="l"/>
              </a:tabLst>
            </a:pPr>
            <a:endParaRPr lang="uk-UA" sz="1600" spc="10" dirty="0" smtClean="0">
              <a:latin typeface="Times New Roman"/>
              <a:cs typeface="Times New Roman"/>
            </a:endParaRPr>
          </a:p>
          <a:p>
            <a:pPr marL="12700" indent="254000">
              <a:spcBef>
                <a:spcPts val="0"/>
              </a:spcBef>
              <a:buFont typeface="Times New Roman"/>
              <a:buChar char="-"/>
              <a:tabLst>
                <a:tab pos="458470" algn="l"/>
              </a:tabLst>
            </a:pPr>
            <a:endParaRPr lang="uk-UA" sz="1600" spc="10" dirty="0" smtClean="0">
              <a:latin typeface="Times New Roman"/>
              <a:cs typeface="Times New Roman"/>
            </a:endParaRPr>
          </a:p>
          <a:p>
            <a:pPr marL="12700" indent="2540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r>
              <a:rPr lang="uk-UA" sz="1600" spc="15" dirty="0" smtClean="0">
                <a:latin typeface="Times New Roman"/>
                <a:cs typeface="Times New Roman"/>
              </a:rPr>
              <a:t>генератори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err="1" smtClean="0">
                <a:latin typeface="Times New Roman"/>
                <a:cs typeface="Times New Roman"/>
              </a:rPr>
              <a:t>заш</a:t>
            </a:r>
            <a:r>
              <a:rPr lang="uk-UA" sz="1600" spc="20" dirty="0" err="1" smtClean="0">
                <a:latin typeface="Times New Roman"/>
                <a:cs typeface="Times New Roman"/>
              </a:rPr>
              <a:t>у</a:t>
            </a:r>
            <a:r>
              <a:rPr lang="uk-UA" sz="1600" spc="10" dirty="0" err="1" smtClean="0">
                <a:latin typeface="Times New Roman"/>
                <a:cs typeface="Times New Roman"/>
              </a:rPr>
              <a:t>млення</a:t>
            </a:r>
            <a:r>
              <a:rPr lang="uk-UA" sz="1600" spc="10" dirty="0" smtClean="0">
                <a:latin typeface="Times New Roman"/>
                <a:cs typeface="Times New Roman"/>
              </a:rPr>
              <a:t> (радіочастотні, на вікна)</a:t>
            </a:r>
          </a:p>
          <a:p>
            <a:pPr marL="12700" indent="254000">
              <a:spcBef>
                <a:spcPts val="0"/>
              </a:spcBef>
              <a:buNone/>
              <a:tabLst>
                <a:tab pos="203835" algn="l"/>
              </a:tabLst>
            </a:pPr>
            <a:r>
              <a:rPr lang="uk-UA" sz="1600" spc="10" dirty="0" smtClean="0">
                <a:latin typeface="Times New Roman"/>
                <a:cs typeface="Times New Roman"/>
              </a:rPr>
              <a:t>(</a:t>
            </a:r>
            <a:r>
              <a:rPr lang="en-US" sz="1600" spc="10" dirty="0" smtClean="0">
                <a:latin typeface="Times New Roman"/>
                <a:cs typeface="Times New Roman"/>
              </a:rPr>
              <a:t>DELTA</a:t>
            </a:r>
            <a:r>
              <a:rPr lang="uk-UA" sz="1600" spc="10" dirty="0" smtClean="0">
                <a:latin typeface="Times New Roman"/>
                <a:cs typeface="Times New Roman"/>
              </a:rPr>
              <a:t>,             </a:t>
            </a:r>
            <a:r>
              <a:rPr lang="ru-RU" sz="1600" spc="10" dirty="0" smtClean="0">
                <a:latin typeface="Times New Roman"/>
                <a:cs typeface="Times New Roman"/>
              </a:rPr>
              <a:t>БАЗАЛЬТ,	         ЛИВЕНЬ,	       РІАС,	   	ГШМ, 	            ВИ4</a:t>
            </a:r>
            <a:r>
              <a:rPr lang="uk-UA" sz="1600" spc="10" dirty="0" smtClean="0">
                <a:latin typeface="Times New Roman"/>
                <a:cs typeface="Times New Roman"/>
              </a:rPr>
              <a:t>);</a:t>
            </a:r>
          </a:p>
          <a:p>
            <a:pPr marL="12700" indent="254000">
              <a:spcBef>
                <a:spcPts val="0"/>
              </a:spcBef>
              <a:buNone/>
              <a:tabLst>
                <a:tab pos="203835" algn="l"/>
              </a:tabLst>
            </a:pPr>
            <a:endParaRPr lang="uk-UA" sz="1600" spc="10" dirty="0" smtClean="0">
              <a:latin typeface="Times New Roman"/>
              <a:cs typeface="Times New Roman"/>
            </a:endParaRPr>
          </a:p>
          <a:p>
            <a:pPr marL="12700" indent="254000">
              <a:spcBef>
                <a:spcPts val="0"/>
              </a:spcBef>
              <a:buNone/>
              <a:tabLst>
                <a:tab pos="203835" algn="l"/>
              </a:tabLst>
            </a:pPr>
            <a:endParaRPr lang="uk-UA" sz="1600" spc="10" dirty="0" smtClean="0">
              <a:latin typeface="Times New Roman"/>
              <a:cs typeface="Times New Roman"/>
            </a:endParaRPr>
          </a:p>
          <a:p>
            <a:pPr marL="12700" indent="254000">
              <a:spcBef>
                <a:spcPts val="0"/>
              </a:spcBef>
              <a:buNone/>
              <a:tabLst>
                <a:tab pos="203835" algn="l"/>
              </a:tabLst>
            </a:pPr>
            <a:endParaRPr lang="uk-UA" sz="1600" spc="10" dirty="0" smtClean="0">
              <a:latin typeface="Times New Roman"/>
              <a:cs typeface="Times New Roman"/>
            </a:endParaRPr>
          </a:p>
          <a:p>
            <a:pPr marL="12700" indent="254000">
              <a:spcBef>
                <a:spcPts val="0"/>
              </a:spcBef>
              <a:buNone/>
              <a:tabLst>
                <a:tab pos="203835" algn="l"/>
              </a:tabLst>
            </a:pPr>
            <a:endParaRPr lang="uk-UA" sz="1600" spc="10" dirty="0" smtClean="0">
              <a:latin typeface="Times New Roman"/>
              <a:cs typeface="Times New Roman"/>
            </a:endParaRPr>
          </a:p>
          <a:p>
            <a:pPr marL="12700" indent="254000">
              <a:spcBef>
                <a:spcPts val="0"/>
              </a:spcBef>
              <a:buNone/>
              <a:tabLst>
                <a:tab pos="203835" algn="l"/>
              </a:tabLst>
            </a:pPr>
            <a:endParaRPr lang="uk-UA" sz="1600" spc="10" dirty="0" smtClean="0">
              <a:latin typeface="Times New Roman"/>
              <a:cs typeface="Times New Roman"/>
            </a:endParaRPr>
          </a:p>
          <a:p>
            <a:pPr marL="12700" indent="254000">
              <a:spcBef>
                <a:spcPts val="0"/>
              </a:spcBef>
              <a:buNone/>
              <a:tabLst>
                <a:tab pos="203835" algn="l"/>
              </a:tabLst>
            </a:pPr>
            <a:endParaRPr lang="uk-UA" sz="1600" spc="10" dirty="0" smtClean="0">
              <a:latin typeface="Times New Roman"/>
              <a:cs typeface="Times New Roman"/>
            </a:endParaRPr>
          </a:p>
          <a:p>
            <a:pPr marL="12700" indent="2540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endParaRPr lang="uk-UA" sz="1600" spc="15" dirty="0" smtClean="0">
              <a:latin typeface="Times New Roman"/>
              <a:cs typeface="Times New Roman"/>
            </a:endParaRPr>
          </a:p>
          <a:p>
            <a:pPr marL="12700" indent="2540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endParaRPr lang="uk-UA" sz="1600" spc="15" dirty="0" smtClean="0">
              <a:latin typeface="Times New Roman"/>
              <a:cs typeface="Times New Roman"/>
            </a:endParaRPr>
          </a:p>
          <a:p>
            <a:pPr marL="12700" indent="2540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endParaRPr lang="uk-UA" sz="1600" spc="15" dirty="0" smtClean="0">
              <a:latin typeface="Times New Roman"/>
              <a:cs typeface="Times New Roman"/>
            </a:endParaRPr>
          </a:p>
          <a:p>
            <a:pPr marL="12700" indent="2540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r>
              <a:rPr lang="uk-UA" sz="1600" spc="15" dirty="0" smtClean="0">
                <a:latin typeface="Times New Roman"/>
                <a:cs typeface="Times New Roman"/>
              </a:rPr>
              <a:t>екранова</a:t>
            </a:r>
            <a:r>
              <a:rPr lang="uk-UA" sz="1600" spc="25" dirty="0" smtClean="0">
                <a:latin typeface="Times New Roman"/>
                <a:cs typeface="Times New Roman"/>
              </a:rPr>
              <a:t>н</a:t>
            </a:r>
            <a:r>
              <a:rPr lang="uk-UA" sz="1600" spc="10" dirty="0" smtClean="0">
                <a:latin typeface="Times New Roman"/>
                <a:cs typeface="Times New Roman"/>
              </a:rPr>
              <a:t>і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камери</a:t>
            </a:r>
            <a:r>
              <a:rPr lang="uk-UA" sz="1600" spc="5" dirty="0" smtClean="0">
                <a:latin typeface="Times New Roman"/>
                <a:cs typeface="Times New Roman"/>
              </a:rPr>
              <a:t>.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203200" indent="-190500">
              <a:lnSpc>
                <a:spcPct val="100000"/>
              </a:lnSpc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endParaRPr lang="uk-UA" sz="1600" dirty="0" smtClean="0">
              <a:latin typeface="Times New Roman"/>
              <a:cs typeface="Times New Roman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428868"/>
            <a:ext cx="2357454" cy="1141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4643446"/>
            <a:ext cx="1640683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43042" y="4214818"/>
            <a:ext cx="1409700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15074" y="4500570"/>
            <a:ext cx="1223544" cy="1277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357554" y="2428868"/>
            <a:ext cx="1163824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357950" y="2643182"/>
            <a:ext cx="1428750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000364" y="4357694"/>
            <a:ext cx="1343025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357686" y="4357694"/>
            <a:ext cx="1857388" cy="1598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500958" y="4643446"/>
            <a:ext cx="1493911" cy="981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57290" y="2214554"/>
            <a:ext cx="6357982" cy="4357742"/>
          </a:xfrm>
        </p:spPr>
        <p:txBody>
          <a:bodyPr/>
          <a:lstStyle/>
          <a:p>
            <a:pPr marL="0" indent="27940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600" b="1" spc="20" dirty="0" smtClean="0">
                <a:latin typeface="Times New Roman"/>
                <a:cs typeface="Times New Roman"/>
              </a:rPr>
              <a:t>Порядок</a:t>
            </a:r>
            <a:r>
              <a:rPr lang="uk-UA" sz="1600" b="1" spc="5" dirty="0" smtClean="0">
                <a:latin typeface="Times New Roman"/>
                <a:cs typeface="Times New Roman"/>
              </a:rPr>
              <a:t> </a:t>
            </a:r>
            <a:r>
              <a:rPr lang="uk-UA" sz="1600" b="1" spc="20" dirty="0" smtClean="0">
                <a:latin typeface="Times New Roman"/>
                <a:cs typeface="Times New Roman"/>
              </a:rPr>
              <a:t>контролю</a:t>
            </a:r>
            <a:r>
              <a:rPr lang="uk-UA" sz="1600" b="1" spc="5" dirty="0" smtClean="0">
                <a:latin typeface="Times New Roman"/>
                <a:cs typeface="Times New Roman"/>
              </a:rPr>
              <a:t> </a:t>
            </a:r>
            <a:r>
              <a:rPr lang="uk-UA" sz="1600" b="1" spc="15" dirty="0" smtClean="0">
                <a:latin typeface="Times New Roman"/>
                <a:cs typeface="Times New Roman"/>
              </a:rPr>
              <a:t>за</a:t>
            </a:r>
            <a:r>
              <a:rPr lang="uk-UA" sz="1600" b="1" spc="10" dirty="0" smtClean="0">
                <a:latin typeface="Times New Roman"/>
                <a:cs typeface="Times New Roman"/>
              </a:rPr>
              <a:t> </a:t>
            </a:r>
            <a:r>
              <a:rPr lang="uk-UA" sz="1600" b="1" spc="20" dirty="0" smtClean="0">
                <a:latin typeface="Times New Roman"/>
                <a:cs typeface="Times New Roman"/>
              </a:rPr>
              <a:t>станом</a:t>
            </a:r>
            <a:r>
              <a:rPr lang="uk-UA" sz="1600" b="1" spc="5" dirty="0" smtClean="0">
                <a:latin typeface="Times New Roman"/>
                <a:cs typeface="Times New Roman"/>
              </a:rPr>
              <a:t> </a:t>
            </a:r>
            <a:r>
              <a:rPr lang="uk-UA" sz="1600" b="1" spc="15" dirty="0" smtClean="0">
                <a:latin typeface="Times New Roman"/>
                <a:cs typeface="Times New Roman"/>
              </a:rPr>
              <a:t>ТЗІ</a:t>
            </a:r>
          </a:p>
          <a:p>
            <a:pPr marL="0" indent="279400">
              <a:lnSpc>
                <a:spcPct val="100000"/>
              </a:lnSpc>
              <a:spcBef>
                <a:spcPts val="0"/>
              </a:spcBef>
              <a:buFont typeface="Times New Roman"/>
              <a:buAutoNum type="arabicParenR"/>
              <a:tabLst>
                <a:tab pos="458470" algn="l"/>
              </a:tabLst>
            </a:pPr>
            <a:r>
              <a:rPr lang="uk-UA" sz="1600" spc="15" dirty="0" smtClean="0">
                <a:latin typeface="Times New Roman"/>
                <a:cs typeface="Times New Roman"/>
              </a:rPr>
              <a:t>Виявлен</a:t>
            </a:r>
            <a:r>
              <a:rPr lang="uk-UA" sz="1600" spc="25" dirty="0" smtClean="0">
                <a:latin typeface="Times New Roman"/>
                <a:cs typeface="Times New Roman"/>
              </a:rPr>
              <a:t>н</a:t>
            </a:r>
            <a:r>
              <a:rPr lang="uk-UA" sz="1600" spc="15" dirty="0" smtClean="0">
                <a:latin typeface="Times New Roman"/>
                <a:cs typeface="Times New Roman"/>
              </a:rPr>
              <a:t>я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можливих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технічних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 каналів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 витоку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(</a:t>
            </a:r>
            <a:r>
              <a:rPr lang="uk-UA" sz="1600" spc="15" dirty="0" smtClean="0">
                <a:latin typeface="Times New Roman"/>
                <a:cs typeface="Times New Roman"/>
              </a:rPr>
              <a:t>проведення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err="1" smtClean="0">
                <a:latin typeface="Times New Roman"/>
                <a:cs typeface="Times New Roman"/>
              </a:rPr>
              <a:t>спе</a:t>
            </a:r>
            <a:r>
              <a:rPr lang="uk-UA" sz="1600" spc="25" dirty="0" err="1" smtClean="0">
                <a:latin typeface="Times New Roman"/>
                <a:cs typeface="Times New Roman"/>
              </a:rPr>
              <a:t>ц</a:t>
            </a:r>
            <a:r>
              <a:rPr lang="uk-UA" sz="1600" spc="15" dirty="0" err="1" smtClean="0">
                <a:latin typeface="Times New Roman"/>
                <a:cs typeface="Times New Roman"/>
              </a:rPr>
              <a:t>досліджен</a:t>
            </a:r>
            <a:r>
              <a:rPr lang="uk-UA" sz="1600" spc="10" dirty="0" err="1" smtClean="0">
                <a:latin typeface="Times New Roman"/>
                <a:cs typeface="Times New Roman"/>
              </a:rPr>
              <a:t>ь</a:t>
            </a:r>
            <a:r>
              <a:rPr lang="uk-UA" sz="1600" spc="10" dirty="0" smtClean="0">
                <a:latin typeface="Times New Roman"/>
                <a:cs typeface="Times New Roman"/>
              </a:rPr>
              <a:t>).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0" indent="279400">
              <a:lnSpc>
                <a:spcPct val="100000"/>
              </a:lnSpc>
              <a:spcBef>
                <a:spcPts val="0"/>
              </a:spcBef>
              <a:buFont typeface="Times New Roman"/>
              <a:buAutoNum type="arabicParenR" startAt="2"/>
              <a:tabLst>
                <a:tab pos="458470" algn="l"/>
              </a:tabLst>
            </a:pPr>
            <a:r>
              <a:rPr lang="uk-UA" sz="1600" spc="15" dirty="0" smtClean="0">
                <a:latin typeface="Times New Roman"/>
                <a:cs typeface="Times New Roman"/>
              </a:rPr>
              <a:t>Вироблення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заході</a:t>
            </a:r>
            <a:r>
              <a:rPr lang="uk-UA" sz="1600" spc="10" dirty="0" smtClean="0">
                <a:latin typeface="Times New Roman"/>
                <a:cs typeface="Times New Roman"/>
              </a:rPr>
              <a:t>в</a:t>
            </a:r>
            <a:r>
              <a:rPr lang="uk-UA" sz="1600" spc="5" dirty="0" smtClean="0">
                <a:latin typeface="Times New Roman"/>
                <a:cs typeface="Times New Roman"/>
              </a:rPr>
              <a:t>, </a:t>
            </a:r>
            <a:r>
              <a:rPr lang="uk-UA" sz="1600" spc="20" dirty="0" smtClean="0">
                <a:latin typeface="Times New Roman"/>
                <a:cs typeface="Times New Roman"/>
              </a:rPr>
              <a:t>щ</a:t>
            </a:r>
            <a:r>
              <a:rPr lang="uk-UA" sz="1600" spc="15" dirty="0" smtClean="0">
                <a:latin typeface="Times New Roman"/>
                <a:cs typeface="Times New Roman"/>
              </a:rPr>
              <a:t>о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з</a:t>
            </a:r>
            <a:r>
              <a:rPr lang="uk-UA" sz="1600" spc="10" dirty="0" smtClean="0">
                <a:latin typeface="Times New Roman"/>
                <a:cs typeface="Times New Roman"/>
              </a:rPr>
              <a:t>а</a:t>
            </a:r>
            <a:r>
              <a:rPr lang="uk-UA" sz="1600" spc="15" dirty="0" smtClean="0">
                <a:latin typeface="Times New Roman"/>
                <a:cs typeface="Times New Roman"/>
              </a:rPr>
              <a:t>б</a:t>
            </a:r>
            <a:r>
              <a:rPr lang="uk-UA" sz="1600" spc="10" dirty="0" smtClean="0">
                <a:latin typeface="Times New Roman"/>
                <a:cs typeface="Times New Roman"/>
              </a:rPr>
              <a:t>е</a:t>
            </a:r>
            <a:r>
              <a:rPr lang="uk-UA" sz="1600" spc="15" dirty="0" smtClean="0">
                <a:latin typeface="Times New Roman"/>
                <a:cs typeface="Times New Roman"/>
              </a:rPr>
              <a:t>зп</a:t>
            </a:r>
            <a:r>
              <a:rPr lang="uk-UA" sz="1600" spc="10" dirty="0" smtClean="0">
                <a:latin typeface="Times New Roman"/>
                <a:cs typeface="Times New Roman"/>
              </a:rPr>
              <a:t>еч</a:t>
            </a:r>
            <a:r>
              <a:rPr lang="uk-UA" sz="1600" spc="20" dirty="0" smtClean="0">
                <a:latin typeface="Times New Roman"/>
                <a:cs typeface="Times New Roman"/>
              </a:rPr>
              <a:t>ують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його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приховуванн</a:t>
            </a:r>
            <a:r>
              <a:rPr lang="uk-UA" sz="1600" spc="10" dirty="0" smtClean="0">
                <a:latin typeface="Times New Roman"/>
                <a:cs typeface="Times New Roman"/>
              </a:rPr>
              <a:t>я</a:t>
            </a:r>
            <a:r>
              <a:rPr lang="uk-UA" sz="1600" spc="5" dirty="0" smtClean="0">
                <a:latin typeface="Times New Roman"/>
                <a:cs typeface="Times New Roman"/>
              </a:rPr>
              <a:t>.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0" indent="279400">
              <a:lnSpc>
                <a:spcPct val="100000"/>
              </a:lnSpc>
              <a:spcBef>
                <a:spcPts val="0"/>
              </a:spcBef>
              <a:buFont typeface="Times New Roman"/>
              <a:buAutoNum type="arabicParenR" startAt="2"/>
              <a:tabLst>
                <a:tab pos="458470" algn="l"/>
              </a:tabLst>
            </a:pPr>
            <a:r>
              <a:rPr lang="uk-UA" sz="1600" spc="15" dirty="0" smtClean="0">
                <a:latin typeface="Times New Roman"/>
                <a:cs typeface="Times New Roman"/>
              </a:rPr>
              <a:t>Оцінка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д</a:t>
            </a:r>
            <a:r>
              <a:rPr lang="uk-UA" sz="1600" spc="20" dirty="0" smtClean="0">
                <a:latin typeface="Times New Roman"/>
                <a:cs typeface="Times New Roman"/>
              </a:rPr>
              <a:t>о</a:t>
            </a:r>
            <a:r>
              <a:rPr lang="uk-UA" sz="1600" spc="15" dirty="0" smtClean="0">
                <a:latin typeface="Times New Roman"/>
                <a:cs typeface="Times New Roman"/>
              </a:rPr>
              <a:t>статності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й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ефективності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вжитих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заход</a:t>
            </a:r>
            <a:r>
              <a:rPr lang="uk-UA" sz="1600" spc="5" dirty="0" smtClean="0">
                <a:latin typeface="Times New Roman"/>
                <a:cs typeface="Times New Roman"/>
              </a:rPr>
              <a:t>і</a:t>
            </a:r>
            <a:r>
              <a:rPr lang="uk-UA" sz="1600" spc="15" dirty="0" smtClean="0">
                <a:latin typeface="Times New Roman"/>
                <a:cs typeface="Times New Roman"/>
              </a:rPr>
              <a:t>в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захисту</a:t>
            </a:r>
            <a:r>
              <a:rPr lang="uk-UA" sz="1600" spc="5" dirty="0" smtClean="0">
                <a:latin typeface="Times New Roman"/>
                <a:cs typeface="Times New Roman"/>
              </a:rPr>
              <a:t>.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0" indent="279400">
              <a:lnSpc>
                <a:spcPct val="100000"/>
              </a:lnSpc>
              <a:spcBef>
                <a:spcPts val="0"/>
              </a:spcBef>
              <a:buFont typeface="Times New Roman"/>
              <a:buAutoNum type="arabicParenR" startAt="2"/>
              <a:tabLst>
                <a:tab pos="458470" algn="l"/>
              </a:tabLst>
            </a:pPr>
            <a:r>
              <a:rPr lang="uk-UA" sz="1600" spc="15" dirty="0" smtClean="0">
                <a:latin typeface="Times New Roman"/>
                <a:cs typeface="Times New Roman"/>
              </a:rPr>
              <a:t>Оперативний</a:t>
            </a:r>
            <a:r>
              <a:rPr lang="uk-UA" sz="1600" spc="5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контроль</a:t>
            </a:r>
            <a:r>
              <a:rPr lang="uk-UA" sz="1600" spc="50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з</a:t>
            </a:r>
            <a:r>
              <a:rPr lang="uk-UA" sz="1600" spc="15" dirty="0" smtClean="0">
                <a:latin typeface="Times New Roman"/>
                <a:cs typeface="Times New Roman"/>
              </a:rPr>
              <a:t>а</a:t>
            </a:r>
            <a:r>
              <a:rPr lang="uk-UA" sz="1600" spc="4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с</a:t>
            </a:r>
            <a:r>
              <a:rPr lang="uk-UA" sz="1600" spc="20" dirty="0" smtClean="0">
                <a:latin typeface="Times New Roman"/>
                <a:cs typeface="Times New Roman"/>
              </a:rPr>
              <a:t>таном</a:t>
            </a:r>
            <a:r>
              <a:rPr lang="uk-UA" sz="1600" spc="5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технічного</a:t>
            </a:r>
            <a:r>
              <a:rPr lang="uk-UA" sz="1600" spc="50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захист</a:t>
            </a:r>
            <a:r>
              <a:rPr lang="uk-UA" sz="1600" spc="15" dirty="0" smtClean="0">
                <a:latin typeface="Times New Roman"/>
                <a:cs typeface="Times New Roman"/>
              </a:rPr>
              <a:t>у</a:t>
            </a:r>
            <a:r>
              <a:rPr lang="uk-UA" sz="1600" spc="5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каналів</a:t>
            </a:r>
            <a:r>
              <a:rPr lang="uk-UA" sz="1600" spc="5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витоку</a:t>
            </a:r>
            <a:r>
              <a:rPr lang="uk-UA" sz="1600" spc="5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ін</a:t>
            </a:r>
            <a:r>
              <a:rPr lang="uk-UA" sz="1600" spc="10" dirty="0" smtClean="0">
                <a:latin typeface="Times New Roman"/>
                <a:cs typeface="Times New Roman"/>
              </a:rPr>
              <a:t>формації.</a:t>
            </a:r>
          </a:p>
          <a:p>
            <a:pPr marL="0" indent="279400">
              <a:lnSpc>
                <a:spcPct val="100000"/>
              </a:lnSpc>
              <a:spcBef>
                <a:spcPts val="0"/>
              </a:spcBef>
              <a:buNone/>
              <a:tabLst>
                <a:tab pos="458470" algn="l"/>
              </a:tabLst>
            </a:pPr>
            <a:endParaRPr lang="ru-RU" sz="1600" spc="15" dirty="0" smtClean="0">
              <a:latin typeface="Times New Roman"/>
              <a:cs typeface="Times New Roman"/>
            </a:endParaRPr>
          </a:p>
          <a:p>
            <a:pPr marL="0" indent="279400" algn="just">
              <a:lnSpc>
                <a:spcPct val="100000"/>
              </a:lnSpc>
              <a:spcBef>
                <a:spcPts val="0"/>
              </a:spcBef>
              <a:buNone/>
              <a:tabLst>
                <a:tab pos="458470" algn="l"/>
              </a:tabLst>
            </a:pPr>
            <a:r>
              <a:rPr lang="uk-UA" sz="1600" spc="15" dirty="0" smtClean="0">
                <a:latin typeface="Times New Roman"/>
                <a:cs typeface="Times New Roman"/>
              </a:rPr>
              <a:t>Технічн</a:t>
            </a:r>
            <a:r>
              <a:rPr lang="uk-UA" sz="1600" spc="25" dirty="0" smtClean="0">
                <a:latin typeface="Times New Roman"/>
                <a:cs typeface="Times New Roman"/>
              </a:rPr>
              <a:t>и</a:t>
            </a:r>
            <a:r>
              <a:rPr lang="uk-UA" sz="1600" spc="20" dirty="0" smtClean="0">
                <a:latin typeface="Times New Roman"/>
                <a:cs typeface="Times New Roman"/>
              </a:rPr>
              <a:t>й</a:t>
            </a:r>
            <a:r>
              <a:rPr lang="uk-UA" sz="1600" spc="35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ка</a:t>
            </a:r>
            <a:r>
              <a:rPr lang="uk-UA" sz="1600" spc="25" dirty="0" smtClean="0">
                <a:latin typeface="Times New Roman"/>
                <a:cs typeface="Times New Roman"/>
              </a:rPr>
              <a:t>н</a:t>
            </a:r>
            <a:r>
              <a:rPr lang="uk-UA" sz="1600" spc="10" dirty="0" smtClean="0">
                <a:latin typeface="Times New Roman"/>
                <a:cs typeface="Times New Roman"/>
              </a:rPr>
              <a:t>а</a:t>
            </a:r>
            <a:r>
              <a:rPr lang="uk-UA" sz="1600" spc="15" dirty="0" smtClean="0">
                <a:latin typeface="Times New Roman"/>
                <a:cs typeface="Times New Roman"/>
              </a:rPr>
              <a:t>л</a:t>
            </a:r>
            <a:r>
              <a:rPr lang="uk-UA" sz="1600" spc="3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вито</a:t>
            </a:r>
            <a:r>
              <a:rPr lang="uk-UA" sz="1600" spc="10" dirty="0" smtClean="0">
                <a:latin typeface="Times New Roman"/>
                <a:cs typeface="Times New Roman"/>
              </a:rPr>
              <a:t>к</a:t>
            </a:r>
            <a:r>
              <a:rPr lang="uk-UA" sz="1600" spc="15" dirty="0" smtClean="0">
                <a:latin typeface="Times New Roman"/>
                <a:cs typeface="Times New Roman"/>
              </a:rPr>
              <a:t>у</a:t>
            </a:r>
            <a:r>
              <a:rPr lang="uk-UA" sz="1600" spc="4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вважається</a:t>
            </a:r>
            <a:r>
              <a:rPr lang="uk-UA" sz="1600" spc="40" dirty="0" smtClean="0">
                <a:latin typeface="Times New Roman"/>
                <a:cs typeface="Times New Roman"/>
              </a:rPr>
              <a:t> </a:t>
            </a:r>
            <a:r>
              <a:rPr lang="uk-UA" sz="1600" i="1" spc="15" dirty="0" smtClean="0">
                <a:latin typeface="Times New Roman"/>
                <a:cs typeface="Times New Roman"/>
              </a:rPr>
              <a:t>за</a:t>
            </a:r>
            <a:r>
              <a:rPr lang="uk-UA" sz="1600" i="1" spc="10" dirty="0" smtClean="0">
                <a:latin typeface="Times New Roman"/>
                <a:cs typeface="Times New Roman"/>
              </a:rPr>
              <a:t>х</a:t>
            </a:r>
            <a:r>
              <a:rPr lang="uk-UA" sz="1600" i="1" spc="20" dirty="0" smtClean="0">
                <a:latin typeface="Times New Roman"/>
                <a:cs typeface="Times New Roman"/>
              </a:rPr>
              <a:t>ищ</a:t>
            </a:r>
            <a:r>
              <a:rPr lang="uk-UA" sz="1600" i="1" spc="10" dirty="0" smtClean="0">
                <a:latin typeface="Times New Roman"/>
                <a:cs typeface="Times New Roman"/>
              </a:rPr>
              <a:t>е</a:t>
            </a:r>
            <a:r>
              <a:rPr lang="uk-UA" sz="1600" i="1" spc="20" dirty="0" smtClean="0">
                <a:latin typeface="Times New Roman"/>
                <a:cs typeface="Times New Roman"/>
              </a:rPr>
              <a:t>ним</a:t>
            </a:r>
            <a:r>
              <a:rPr lang="uk-UA" sz="1600" spc="5" dirty="0" smtClean="0">
                <a:latin typeface="Times New Roman"/>
                <a:cs typeface="Times New Roman"/>
              </a:rPr>
              <a:t>,</a:t>
            </a:r>
            <a:r>
              <a:rPr lang="uk-UA" sz="1600" spc="3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якщо</a:t>
            </a:r>
            <a:r>
              <a:rPr lang="uk-UA" sz="1600" spc="45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сигна</a:t>
            </a:r>
            <a:r>
              <a:rPr lang="uk-UA" sz="1600" spc="15" dirty="0" smtClean="0">
                <a:latin typeface="Times New Roman"/>
                <a:cs typeface="Times New Roman"/>
              </a:rPr>
              <a:t>л</a:t>
            </a:r>
            <a:r>
              <a:rPr lang="uk-UA" sz="1600" spc="3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не</a:t>
            </a:r>
            <a:r>
              <a:rPr lang="uk-UA" sz="1600" spc="4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перевищує встановленого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нормативною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6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документацією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6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відношення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6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«інформативний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6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сиг</a:t>
            </a:r>
            <a:r>
              <a:rPr lang="uk-UA" sz="1600" spc="10" dirty="0" smtClean="0">
                <a:latin typeface="Times New Roman"/>
                <a:cs typeface="Times New Roman"/>
              </a:rPr>
              <a:t>нал</a:t>
            </a:r>
            <a:r>
              <a:rPr lang="uk-UA" sz="1600" spc="5" dirty="0" smtClean="0">
                <a:latin typeface="Times New Roman"/>
                <a:cs typeface="Times New Roman"/>
              </a:rPr>
              <a:t>/</a:t>
            </a:r>
            <a:r>
              <a:rPr lang="uk-UA" sz="1600" spc="20" dirty="0" smtClean="0">
                <a:latin typeface="Times New Roman"/>
                <a:cs typeface="Times New Roman"/>
              </a:rPr>
              <a:t>шу</a:t>
            </a:r>
            <a:r>
              <a:rPr lang="uk-UA" sz="1600" spc="15" dirty="0" smtClean="0">
                <a:latin typeface="Times New Roman"/>
                <a:cs typeface="Times New Roman"/>
              </a:rPr>
              <a:t>м</a:t>
            </a:r>
            <a:r>
              <a:rPr lang="uk-UA" sz="1600" spc="10" dirty="0" smtClean="0">
                <a:latin typeface="Times New Roman"/>
                <a:cs typeface="Times New Roman"/>
              </a:rPr>
              <a:t>».</a:t>
            </a:r>
          </a:p>
          <a:p>
            <a:pPr marL="0" indent="279400" algn="just">
              <a:spcBef>
                <a:spcPts val="0"/>
              </a:spcBef>
              <a:buNone/>
              <a:tabLst>
                <a:tab pos="458470" algn="l"/>
              </a:tabLst>
            </a:pPr>
            <a:r>
              <a:rPr lang="uk-UA" sz="1600" spc="15" dirty="0" smtClean="0">
                <a:latin typeface="Times New Roman"/>
                <a:cs typeface="Times New Roman"/>
              </a:rPr>
              <a:t>Проводяться  вимірювання  параметрів  інформативного сигналу,  виявляється можливість його витоку каналами ПЕМВН.</a:t>
            </a:r>
          </a:p>
          <a:p>
            <a:pPr marL="0" indent="279400" algn="just">
              <a:spcBef>
                <a:spcPts val="0"/>
              </a:spcBef>
              <a:buNone/>
              <a:tabLst>
                <a:tab pos="458470" algn="l"/>
              </a:tabLst>
            </a:pPr>
            <a:r>
              <a:rPr lang="uk-UA" sz="1600" spc="15" dirty="0" smtClean="0">
                <a:latin typeface="Times New Roman"/>
                <a:cs typeface="Times New Roman"/>
              </a:rPr>
              <a:t>У випадку перевищення допустимих значень розробляються захисні заходи.</a:t>
            </a:r>
          </a:p>
          <a:p>
            <a:pPr marL="0" marR="5080" indent="279400" algn="just">
              <a:spcBef>
                <a:spcPts val="0"/>
              </a:spcBef>
              <a:buNone/>
              <a:tabLst>
                <a:tab pos="458470" algn="l"/>
              </a:tabLst>
            </a:pPr>
            <a:r>
              <a:rPr lang="uk-UA" sz="1600" spc="15" dirty="0" smtClean="0">
                <a:latin typeface="Times New Roman"/>
                <a:cs typeface="Times New Roman"/>
              </a:rPr>
              <a:t>Проводиться оперативний контроль за ефективністю захисту.</a:t>
            </a:r>
          </a:p>
          <a:p>
            <a:pPr marL="0" indent="279400" algn="just">
              <a:spcBef>
                <a:spcPts val="0"/>
              </a:spcBef>
              <a:buNone/>
              <a:tabLst>
                <a:tab pos="458470" algn="l"/>
              </a:tabLst>
            </a:pPr>
            <a:r>
              <a:rPr lang="uk-UA" sz="1600" spc="15" dirty="0" smtClean="0">
                <a:latin typeface="Times New Roman"/>
                <a:cs typeface="Times New Roman"/>
              </a:rPr>
              <a:t>Результати контролю (</a:t>
            </a:r>
            <a:r>
              <a:rPr lang="uk-UA" sz="1600" spc="15" dirty="0" err="1" smtClean="0">
                <a:latin typeface="Times New Roman"/>
                <a:cs typeface="Times New Roman"/>
              </a:rPr>
              <a:t>спецдосліджень</a:t>
            </a:r>
            <a:r>
              <a:rPr lang="uk-UA" sz="1600" spc="15" dirty="0" smtClean="0">
                <a:latin typeface="Times New Roman"/>
                <a:cs typeface="Times New Roman"/>
              </a:rPr>
              <a:t>) оформляються </a:t>
            </a:r>
            <a:r>
              <a:rPr lang="uk-UA" sz="1600" i="1" spc="15" dirty="0" smtClean="0">
                <a:latin typeface="Times New Roman"/>
                <a:cs typeface="Times New Roman"/>
              </a:rPr>
              <a:t>актом</a:t>
            </a:r>
            <a:r>
              <a:rPr lang="uk-UA" sz="1600" spc="15" dirty="0" smtClean="0">
                <a:latin typeface="Times New Roman"/>
                <a:cs typeface="Times New Roman"/>
              </a:rPr>
              <a:t>.</a:t>
            </a:r>
          </a:p>
          <a:p>
            <a:pPr marL="436245">
              <a:lnSpc>
                <a:spcPct val="100000"/>
              </a:lnSpc>
              <a:spcBef>
                <a:spcPts val="575"/>
              </a:spcBef>
              <a:buNone/>
            </a:pPr>
            <a:endParaRPr lang="uk-UA" sz="1600" dirty="0" smtClean="0">
              <a:latin typeface="Times New Roman"/>
              <a:cs typeface="Times New Roman"/>
            </a:endParaRPr>
          </a:p>
          <a:p>
            <a:pPr marL="12700" marR="5080" indent="254635">
              <a:spcBef>
                <a:spcPts val="0"/>
              </a:spcBef>
              <a:buFont typeface="Times New Roman"/>
              <a:buChar char="-"/>
              <a:tabLst>
                <a:tab pos="458470" algn="l"/>
              </a:tabLst>
            </a:pPr>
            <a:endParaRPr lang="uk-UA" sz="1600" dirty="0" smtClean="0">
              <a:latin typeface="Times New Roman"/>
              <a:cs typeface="Times New Roman"/>
            </a:endParaRPr>
          </a:p>
          <a:p>
            <a:pPr marL="12700" marR="5080" indent="254635">
              <a:spcBef>
                <a:spcPts val="0"/>
              </a:spcBef>
              <a:buFont typeface="Times New Roman"/>
              <a:buChar char="-"/>
              <a:tabLst>
                <a:tab pos="458470" algn="l"/>
              </a:tabLst>
            </a:pPr>
            <a:endParaRPr lang="uk-UA" sz="1600" dirty="0" smtClean="0">
              <a:latin typeface="Times New Roman"/>
              <a:cs typeface="Times New Roman"/>
            </a:endParaRPr>
          </a:p>
          <a:p>
            <a:pPr marL="3175" indent="244475" algn="just">
              <a:spcBef>
                <a:spcPts val="0"/>
              </a:spcBef>
              <a:buNone/>
            </a:pPr>
            <a:endParaRPr lang="uk-UA" sz="1600" dirty="0" smtClean="0">
              <a:latin typeface="Times New Roman"/>
              <a:cs typeface="Times New Roman"/>
            </a:endParaRPr>
          </a:p>
          <a:p>
            <a:pPr marL="3175" indent="244475" algn="just">
              <a:spcBef>
                <a:spcPts val="0"/>
              </a:spcBef>
              <a:buNone/>
            </a:pPr>
            <a:endParaRPr lang="uk-UA" sz="1600" dirty="0" smtClean="0">
              <a:latin typeface="Times New Roman"/>
              <a:cs typeface="Times New Roman"/>
            </a:endParaRPr>
          </a:p>
          <a:p>
            <a:pPr marL="20320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endParaRPr lang="uk-UA" sz="1600" dirty="0" smtClean="0">
              <a:latin typeface="Times New Roman"/>
              <a:cs typeface="Times New Roman"/>
            </a:endParaRPr>
          </a:p>
          <a:p>
            <a:pPr marL="12700" marR="5080" indent="254635" algn="just">
              <a:spcBef>
                <a:spcPts val="0"/>
              </a:spcBef>
              <a:buFont typeface="Times New Roman"/>
              <a:buChar char="-"/>
              <a:tabLst>
                <a:tab pos="458470" algn="l"/>
              </a:tabLst>
            </a:pPr>
            <a:endParaRPr lang="uk-UA" sz="1600" spc="10" dirty="0" smtClean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5" y="1785926"/>
            <a:ext cx="7500990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857364"/>
            <a:ext cx="7500990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785926"/>
            <a:ext cx="7500990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2976" y="1928802"/>
            <a:ext cx="7215238" cy="4425958"/>
          </a:xfrm>
        </p:spPr>
        <p:txBody>
          <a:bodyPr/>
          <a:lstStyle/>
          <a:p>
            <a:pPr marR="5715">
              <a:lnSpc>
                <a:spcPct val="80000"/>
              </a:lnSpc>
              <a:buNone/>
              <a:tabLst>
                <a:tab pos="458470" algn="l"/>
              </a:tabLst>
            </a:pPr>
            <a:r>
              <a:rPr lang="uk-UA" sz="1600" b="1" dirty="0" smtClean="0"/>
              <a:t>Дії, які призводять до незаконного оволодіння </a:t>
            </a:r>
            <a:r>
              <a:rPr lang="uk-UA" sz="1600" b="1" dirty="0" err="1" smtClean="0"/>
              <a:t>ІзОД</a:t>
            </a:r>
            <a:r>
              <a:rPr lang="uk-UA" sz="1600" dirty="0" smtClean="0"/>
              <a:t>:</a:t>
            </a:r>
          </a:p>
          <a:p>
            <a:pPr marR="5715">
              <a:lnSpc>
                <a:spcPct val="80000"/>
              </a:lnSpc>
              <a:buFont typeface="Times New Roman"/>
              <a:buChar char="•"/>
              <a:tabLst>
                <a:tab pos="458470" algn="l"/>
              </a:tabLst>
            </a:pPr>
            <a:r>
              <a:rPr lang="uk-UA" sz="1600" i="1" dirty="0" smtClean="0"/>
              <a:t>розголошення</a:t>
            </a:r>
            <a:r>
              <a:rPr lang="uk-UA" sz="1600" dirty="0" smtClean="0"/>
              <a:t> – умисні або необережні дії осіб, яким відомості були довірені, що привели до ознайомлення з ними осіб, не допущених до них;</a:t>
            </a:r>
          </a:p>
          <a:p>
            <a:pPr marR="5715">
              <a:lnSpc>
                <a:spcPct val="80000"/>
              </a:lnSpc>
              <a:buFont typeface="Times New Roman"/>
              <a:buChar char="•"/>
              <a:tabLst>
                <a:tab pos="458470" algn="l"/>
              </a:tabLst>
            </a:pPr>
            <a:r>
              <a:rPr lang="uk-UA" sz="1600" i="1" dirty="0" smtClean="0"/>
              <a:t>витік</a:t>
            </a:r>
            <a:r>
              <a:rPr lang="uk-UA" sz="1600" dirty="0" smtClean="0"/>
              <a:t>  –  безконтрольний  вихід  </a:t>
            </a:r>
            <a:r>
              <a:rPr lang="uk-UA" sz="1600" dirty="0" err="1" smtClean="0"/>
              <a:t>ІзОД</a:t>
            </a:r>
            <a:r>
              <a:rPr lang="uk-UA" sz="1600" dirty="0" smtClean="0"/>
              <a:t>  за  межі  організації  або  кола  осіб, яким вона була довірена;</a:t>
            </a:r>
          </a:p>
          <a:p>
            <a:pPr marR="5715">
              <a:lnSpc>
                <a:spcPct val="80000"/>
              </a:lnSpc>
              <a:buFont typeface="Times New Roman"/>
              <a:buChar char="•"/>
              <a:tabLst>
                <a:tab pos="458470" algn="l"/>
              </a:tabLst>
            </a:pPr>
            <a:r>
              <a:rPr lang="uk-UA" sz="1600" i="1" dirty="0" smtClean="0"/>
              <a:t>несанкціонований доступ </a:t>
            </a:r>
            <a:r>
              <a:rPr lang="uk-UA" sz="1600" dirty="0" smtClean="0"/>
              <a:t>– протиправне умисне оволодіння </a:t>
            </a:r>
            <a:r>
              <a:rPr lang="uk-UA" sz="1600" dirty="0" err="1" smtClean="0"/>
              <a:t>ІзОД</a:t>
            </a:r>
            <a:r>
              <a:rPr lang="uk-UA" sz="1600" dirty="0" smtClean="0"/>
              <a:t>  особою,  яка  не  має  права  доступу  до  відомостей.</a:t>
            </a:r>
          </a:p>
          <a:p>
            <a:pPr>
              <a:lnSpc>
                <a:spcPct val="80000"/>
              </a:lnSpc>
              <a:buNone/>
            </a:pPr>
            <a:endParaRPr lang="uk-UA" sz="1600" dirty="0" smtClean="0"/>
          </a:p>
          <a:p>
            <a:pPr marL="0" indent="371475">
              <a:lnSpc>
                <a:spcPct val="80000"/>
              </a:lnSpc>
              <a:buNone/>
            </a:pPr>
            <a:r>
              <a:rPr lang="uk-UA" sz="1600" b="1" dirty="0" smtClean="0"/>
              <a:t>Технічний канал  витоку  інформації </a:t>
            </a:r>
            <a:r>
              <a:rPr lang="uk-UA" sz="1600" dirty="0" smtClean="0"/>
              <a:t>–  це  фізичний  шлях  від джерела   конфіденційної   інформації   до   зловмисника,   за   допомогою   якого він може отримати доступ до відомостей, що охороняються.</a:t>
            </a:r>
          </a:p>
        </p:txBody>
      </p:sp>
      <p:sp>
        <p:nvSpPr>
          <p:cNvPr id="3" name="object 7"/>
          <p:cNvSpPr/>
          <p:nvPr/>
        </p:nvSpPr>
        <p:spPr>
          <a:xfrm>
            <a:off x="714348" y="5000636"/>
            <a:ext cx="7715304" cy="16430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2976" y="1928802"/>
            <a:ext cx="7215238" cy="4425958"/>
          </a:xfrm>
        </p:spPr>
        <p:txBody>
          <a:bodyPr/>
          <a:lstStyle/>
          <a:p>
            <a:pPr>
              <a:lnSpc>
                <a:spcPct val="80000"/>
              </a:lnSpc>
              <a:buNone/>
            </a:pPr>
            <a:endParaRPr lang="uk-UA" sz="1600" b="1" dirty="0" smtClean="0"/>
          </a:p>
          <a:p>
            <a:pPr>
              <a:lnSpc>
                <a:spcPct val="80000"/>
              </a:lnSpc>
              <a:buNone/>
            </a:pPr>
            <a:endParaRPr lang="uk-UA" sz="1600" b="1" dirty="0" smtClean="0"/>
          </a:p>
          <a:p>
            <a:pPr>
              <a:lnSpc>
                <a:spcPct val="80000"/>
              </a:lnSpc>
              <a:buNone/>
            </a:pPr>
            <a:r>
              <a:rPr lang="uk-UA" sz="1600" b="1" dirty="0" smtClean="0"/>
              <a:t>По фізичній природі можливі наступні шляхи перенесення інформації:</a:t>
            </a:r>
          </a:p>
          <a:p>
            <a:pPr marR="5715">
              <a:lnSpc>
                <a:spcPct val="80000"/>
              </a:lnSpc>
              <a:buFont typeface="Times New Roman"/>
              <a:buChar char="•"/>
              <a:tabLst>
                <a:tab pos="458470" algn="l"/>
              </a:tabLst>
            </a:pPr>
            <a:r>
              <a:rPr lang="uk-UA" sz="1600" dirty="0" smtClean="0"/>
              <a:t>звукові хвилі;</a:t>
            </a:r>
          </a:p>
          <a:p>
            <a:pPr marR="5715">
              <a:lnSpc>
                <a:spcPct val="80000"/>
              </a:lnSpc>
              <a:buFont typeface="Times New Roman"/>
              <a:buChar char="•"/>
              <a:tabLst>
                <a:tab pos="458470" algn="l"/>
              </a:tabLst>
            </a:pPr>
            <a:r>
              <a:rPr lang="uk-UA" sz="1600" dirty="0" smtClean="0"/>
              <a:t>світлові промені;</a:t>
            </a:r>
          </a:p>
          <a:p>
            <a:pPr marR="5715">
              <a:lnSpc>
                <a:spcPct val="80000"/>
              </a:lnSpc>
              <a:buFont typeface="Times New Roman"/>
              <a:buChar char="•"/>
              <a:tabLst>
                <a:tab pos="458470" algn="l"/>
              </a:tabLst>
            </a:pPr>
            <a:r>
              <a:rPr lang="uk-UA" sz="1600" dirty="0" smtClean="0"/>
              <a:t>електромагнітні хвилі,</a:t>
            </a:r>
          </a:p>
          <a:p>
            <a:pPr marR="5715">
              <a:lnSpc>
                <a:spcPct val="80000"/>
              </a:lnSpc>
              <a:buFont typeface="Times New Roman"/>
              <a:buChar char="•"/>
              <a:tabLst>
                <a:tab pos="458470" algn="l"/>
              </a:tabLst>
            </a:pPr>
            <a:r>
              <a:rPr lang="uk-UA" sz="1600" dirty="0" smtClean="0"/>
              <a:t>матеріали і речовини.</a:t>
            </a:r>
          </a:p>
          <a:p>
            <a:pPr marR="5715">
              <a:lnSpc>
                <a:spcPct val="80000"/>
              </a:lnSpc>
              <a:buNone/>
              <a:tabLst>
                <a:tab pos="458470" algn="l"/>
              </a:tabLst>
            </a:pPr>
            <a:endParaRPr lang="uk-UA" sz="1600" b="1" dirty="0" smtClean="0"/>
          </a:p>
          <a:p>
            <a:pPr marR="5715">
              <a:lnSpc>
                <a:spcPct val="80000"/>
              </a:lnSpc>
              <a:buNone/>
              <a:tabLst>
                <a:tab pos="458470" algn="l"/>
              </a:tabLst>
            </a:pPr>
            <a:r>
              <a:rPr lang="uk-UA" sz="1600" b="1" dirty="0" smtClean="0"/>
              <a:t>Типи технічних каналів витоку інформації:</a:t>
            </a:r>
          </a:p>
          <a:p>
            <a:pPr marR="5715">
              <a:lnSpc>
                <a:spcPct val="80000"/>
              </a:lnSpc>
              <a:buFont typeface="Times New Roman"/>
              <a:buChar char="•"/>
              <a:tabLst>
                <a:tab pos="458470" algn="l"/>
              </a:tabLst>
            </a:pPr>
            <a:r>
              <a:rPr lang="uk-UA" sz="1600" dirty="0" smtClean="0"/>
              <a:t>акустичні канали (звукові коливання в будь-якому середовищі);</a:t>
            </a:r>
          </a:p>
          <a:p>
            <a:pPr marR="5715">
              <a:lnSpc>
                <a:spcPct val="80000"/>
              </a:lnSpc>
              <a:buFont typeface="Times New Roman"/>
              <a:buChar char="•"/>
              <a:tabLst>
                <a:tab pos="458470" algn="l"/>
              </a:tabLst>
            </a:pPr>
            <a:r>
              <a:rPr lang="uk-UA" sz="1600" dirty="0" smtClean="0"/>
              <a:t>оптичні канали (електромагнітні випромінювання в інфрачервоній, видимій і ультрафіолетовій частині спектру);</a:t>
            </a:r>
          </a:p>
          <a:p>
            <a:pPr marR="5715">
              <a:lnSpc>
                <a:spcPct val="80000"/>
              </a:lnSpc>
              <a:buFont typeface="Times New Roman"/>
              <a:buChar char="•"/>
              <a:tabLst>
                <a:tab pos="458470" algn="l"/>
              </a:tabLst>
            </a:pPr>
            <a:r>
              <a:rPr lang="uk-UA" sz="1600" dirty="0" smtClean="0"/>
              <a:t>радіоканали (електромагнітні випромінювання радіодіапазону);</a:t>
            </a:r>
          </a:p>
          <a:p>
            <a:pPr marR="5715">
              <a:lnSpc>
                <a:spcPct val="80000"/>
              </a:lnSpc>
              <a:buFont typeface="Times New Roman"/>
              <a:buChar char="•"/>
              <a:tabLst>
                <a:tab pos="458470" algn="l"/>
              </a:tabLst>
            </a:pPr>
            <a:r>
              <a:rPr lang="uk-UA" sz="1600" dirty="0" smtClean="0"/>
              <a:t>електричні  канали  (небезпечна  напруга  і  струми  в  струмопровідних комунікаціях);</a:t>
            </a:r>
          </a:p>
          <a:p>
            <a:pPr marR="5715">
              <a:lnSpc>
                <a:spcPct val="80000"/>
              </a:lnSpc>
              <a:buFont typeface="Times New Roman"/>
              <a:buChar char="•"/>
              <a:tabLst>
                <a:tab pos="458470" algn="l"/>
              </a:tabLst>
            </a:pPr>
            <a:r>
              <a:rPr lang="uk-UA" sz="1600" dirty="0" smtClean="0"/>
              <a:t>матеріально-речові канали (папір, фото, цифрові і магнітні носії, відходи і т.п.).</a:t>
            </a:r>
          </a:p>
          <a:p>
            <a:pPr>
              <a:lnSpc>
                <a:spcPct val="80000"/>
              </a:lnSpc>
            </a:pPr>
            <a:endParaRPr lang="uk-UA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2976" y="1928802"/>
            <a:ext cx="7215238" cy="4425958"/>
          </a:xfrm>
        </p:spPr>
        <p:txBody>
          <a:bodyPr numCol="2"/>
          <a:lstStyle/>
          <a:p>
            <a:pPr>
              <a:buNone/>
            </a:pPr>
            <a:r>
              <a:rPr lang="uk-UA" sz="1600" b="1" dirty="0" smtClean="0"/>
              <a:t>			Цілісність</a:t>
            </a:r>
          </a:p>
          <a:p>
            <a:pPr>
              <a:buNone/>
            </a:pPr>
            <a:endParaRPr lang="uk-UA" sz="1600" b="1" dirty="0" smtClean="0"/>
          </a:p>
          <a:p>
            <a:pPr>
              <a:buNone/>
            </a:pPr>
            <a:r>
              <a:rPr lang="uk-UA" sz="1600" b="1" dirty="0" smtClean="0"/>
              <a:t>Цілісність це:</a:t>
            </a:r>
            <a:endParaRPr lang="ru-RU" sz="1600" b="1" dirty="0" smtClean="0"/>
          </a:p>
          <a:p>
            <a:pPr lvl="0"/>
            <a:r>
              <a:rPr lang="uk-UA" sz="1600" dirty="0" smtClean="0"/>
              <a:t>точність, </a:t>
            </a:r>
            <a:endParaRPr lang="ru-RU" sz="1600" dirty="0" smtClean="0"/>
          </a:p>
          <a:p>
            <a:pPr lvl="0"/>
            <a:r>
              <a:rPr lang="uk-UA" sz="1600" dirty="0" smtClean="0"/>
              <a:t>узгодженість,</a:t>
            </a:r>
            <a:endParaRPr lang="ru-RU" sz="1600" dirty="0" smtClean="0"/>
          </a:p>
          <a:p>
            <a:pPr lvl="0"/>
            <a:r>
              <a:rPr lang="uk-UA" sz="1600" dirty="0" smtClean="0"/>
              <a:t>достовірність.</a:t>
            </a:r>
          </a:p>
          <a:p>
            <a:pPr lvl="0"/>
            <a:endParaRPr lang="ru-RU" sz="1600" dirty="0" smtClean="0"/>
          </a:p>
          <a:p>
            <a:pPr>
              <a:buNone/>
            </a:pPr>
            <a:r>
              <a:rPr lang="uk-UA" sz="1600" b="1" dirty="0" smtClean="0"/>
              <a:t>Потреба в цілісності:</a:t>
            </a:r>
            <a:endParaRPr lang="ru-RU" sz="1600" b="1" dirty="0" smtClean="0"/>
          </a:p>
          <a:p>
            <a:pPr lvl="0"/>
            <a:r>
              <a:rPr lang="uk-UA" sz="1600" dirty="0" smtClean="0"/>
              <a:t>Критичний рівень (медичні).</a:t>
            </a:r>
            <a:endParaRPr lang="ru-RU" sz="1600" dirty="0" smtClean="0"/>
          </a:p>
          <a:p>
            <a:pPr lvl="0"/>
            <a:r>
              <a:rPr lang="uk-UA" sz="1600" dirty="0" smtClean="0"/>
              <a:t>Високий (комерція).</a:t>
            </a:r>
            <a:endParaRPr lang="ru-RU" sz="1600" dirty="0" smtClean="0"/>
          </a:p>
          <a:p>
            <a:pPr lvl="0"/>
            <a:r>
              <a:rPr lang="uk-UA" sz="1600" dirty="0" smtClean="0"/>
              <a:t>Середній (пошукові системи).</a:t>
            </a:r>
            <a:endParaRPr lang="ru-RU" sz="1600" dirty="0" smtClean="0"/>
          </a:p>
          <a:p>
            <a:pPr lvl="0"/>
            <a:r>
              <a:rPr lang="uk-UA" sz="1600" dirty="0" smtClean="0"/>
              <a:t>Низький (</a:t>
            </a:r>
            <a:r>
              <a:rPr lang="uk-UA" sz="1600" dirty="0" err="1" smtClean="0"/>
              <a:t>блоги</a:t>
            </a:r>
            <a:r>
              <a:rPr lang="uk-UA" sz="1600" dirty="0" smtClean="0"/>
              <a:t>).</a:t>
            </a:r>
          </a:p>
          <a:p>
            <a:pPr lvl="0"/>
            <a:endParaRPr lang="uk-UA" sz="1600" dirty="0" smtClean="0"/>
          </a:p>
          <a:p>
            <a:pPr lvl="0"/>
            <a:endParaRPr lang="uk-UA" sz="1600" dirty="0" smtClean="0"/>
          </a:p>
          <a:p>
            <a:pPr lvl="0"/>
            <a:endParaRPr lang="uk-UA" sz="1600" dirty="0" smtClean="0"/>
          </a:p>
          <a:p>
            <a:pPr lvl="0"/>
            <a:endParaRPr lang="uk-UA" sz="1600" dirty="0" smtClean="0"/>
          </a:p>
          <a:p>
            <a:pPr lvl="0"/>
            <a:endParaRPr lang="uk-UA" sz="1600" dirty="0" smtClean="0"/>
          </a:p>
          <a:p>
            <a:pPr lvl="0"/>
            <a:endParaRPr lang="ru-RU" sz="1600" dirty="0" smtClean="0"/>
          </a:p>
          <a:p>
            <a:pPr>
              <a:buNone/>
            </a:pPr>
            <a:r>
              <a:rPr lang="uk-UA" sz="1600" b="1" dirty="0" smtClean="0"/>
              <a:t>Перевірка цілісності:</a:t>
            </a:r>
            <a:endParaRPr lang="ru-RU" sz="1600" b="1" dirty="0" smtClean="0"/>
          </a:p>
          <a:p>
            <a:pPr lvl="0"/>
            <a:r>
              <a:rPr lang="uk-UA" sz="1600" dirty="0" smtClean="0"/>
              <a:t>Резервні копії.</a:t>
            </a:r>
            <a:endParaRPr lang="ru-RU" sz="1600" dirty="0" smtClean="0"/>
          </a:p>
          <a:p>
            <a:pPr lvl="0"/>
            <a:r>
              <a:rPr lang="uk-UA" sz="1600" dirty="0" err="1" smtClean="0"/>
              <a:t>Хеш-функція</a:t>
            </a:r>
            <a:r>
              <a:rPr lang="uk-UA" sz="1600" dirty="0" smtClean="0"/>
              <a:t>, контрольна сума:</a:t>
            </a:r>
            <a:endParaRPr lang="ru-RU" sz="1600" dirty="0" smtClean="0"/>
          </a:p>
          <a:p>
            <a:pPr lvl="1"/>
            <a:r>
              <a:rPr lang="uk-UA" sz="1600" dirty="0" smtClean="0"/>
              <a:t>MD5, </a:t>
            </a:r>
            <a:endParaRPr lang="ru-RU" sz="1600" dirty="0" smtClean="0"/>
          </a:p>
          <a:p>
            <a:pPr lvl="1"/>
            <a:r>
              <a:rPr lang="uk-UA" sz="1600" dirty="0" smtClean="0"/>
              <a:t>SHA-1, </a:t>
            </a:r>
            <a:endParaRPr lang="ru-RU" sz="1600" dirty="0" smtClean="0"/>
          </a:p>
          <a:p>
            <a:pPr lvl="1"/>
            <a:r>
              <a:rPr lang="uk-UA" sz="1600" dirty="0" smtClean="0"/>
              <a:t>SHA-256,</a:t>
            </a:r>
            <a:endParaRPr lang="ru-RU" sz="1600" dirty="0" smtClean="0"/>
          </a:p>
          <a:p>
            <a:pPr lvl="1"/>
            <a:r>
              <a:rPr lang="uk-UA" sz="1600" smtClean="0"/>
              <a:t>SHA-512.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2976" y="1928802"/>
            <a:ext cx="7215238" cy="4425958"/>
          </a:xfrm>
        </p:spPr>
        <p:txBody>
          <a:bodyPr/>
          <a:lstStyle/>
          <a:p>
            <a:pPr>
              <a:buNone/>
            </a:pPr>
            <a:r>
              <a:rPr lang="uk-UA" sz="1600" b="1" dirty="0" smtClean="0"/>
              <a:t>				Доступність</a:t>
            </a:r>
          </a:p>
          <a:p>
            <a:pPr>
              <a:buNone/>
            </a:pPr>
            <a:endParaRPr lang="uk-UA" sz="1600" b="1" dirty="0" smtClean="0"/>
          </a:p>
          <a:p>
            <a:pPr>
              <a:buNone/>
            </a:pPr>
            <a:r>
              <a:rPr lang="uk-UA" sz="1600" b="1" dirty="0" smtClean="0"/>
              <a:t>Загрози доступності:</a:t>
            </a:r>
            <a:endParaRPr lang="ru-RU" sz="1600" b="1" dirty="0" smtClean="0"/>
          </a:p>
          <a:p>
            <a:pPr lvl="0"/>
            <a:r>
              <a:rPr lang="uk-UA" sz="1600" dirty="0" smtClean="0"/>
              <a:t>Стихійні лиха.</a:t>
            </a:r>
            <a:endParaRPr lang="ru-RU" sz="1600" dirty="0" smtClean="0"/>
          </a:p>
          <a:p>
            <a:pPr lvl="0"/>
            <a:r>
              <a:rPr lang="uk-UA" sz="1600" dirty="0" smtClean="0"/>
              <a:t>Переривання утиліт (живлення, вентиляції).</a:t>
            </a:r>
            <a:endParaRPr lang="ru-RU" sz="1600" dirty="0" smtClean="0"/>
          </a:p>
          <a:p>
            <a:pPr lvl="0"/>
            <a:r>
              <a:rPr lang="uk-UA" sz="1600" dirty="0" smtClean="0"/>
              <a:t>Людська помилка.</a:t>
            </a:r>
            <a:endParaRPr lang="ru-RU" sz="1600" dirty="0" smtClean="0"/>
          </a:p>
          <a:p>
            <a:pPr lvl="0"/>
            <a:r>
              <a:rPr lang="uk-UA" sz="1600" dirty="0" smtClean="0"/>
              <a:t>Страйки, прогули.</a:t>
            </a:r>
            <a:endParaRPr lang="ru-RU" sz="1600" dirty="0" smtClean="0"/>
          </a:p>
          <a:p>
            <a:pPr lvl="0"/>
            <a:r>
              <a:rPr lang="uk-UA" sz="1600" dirty="0" smtClean="0"/>
              <a:t>Саботаж (</a:t>
            </a:r>
            <a:r>
              <a:rPr lang="en-US" sz="1600" dirty="0" smtClean="0"/>
              <a:t>backdoor</a:t>
            </a:r>
            <a:r>
              <a:rPr lang="uk-UA" sz="1600" dirty="0" smtClean="0"/>
              <a:t>,</a:t>
            </a:r>
            <a:r>
              <a:rPr lang="en-US" sz="1600" dirty="0" smtClean="0"/>
              <a:t> </a:t>
            </a:r>
            <a:r>
              <a:rPr lang="uk-UA" sz="1600" dirty="0" smtClean="0"/>
              <a:t>черв’як).</a:t>
            </a:r>
            <a:endParaRPr lang="ru-RU" sz="1600" dirty="0" smtClean="0"/>
          </a:p>
          <a:p>
            <a:pPr lvl="0"/>
            <a:r>
              <a:rPr lang="uk-UA" sz="1600" dirty="0" err="1" smtClean="0"/>
              <a:t>Кібератаки</a:t>
            </a:r>
            <a:r>
              <a:rPr lang="uk-UA" sz="1600" dirty="0" smtClean="0"/>
              <a:t> (віруси, черв’яки, </a:t>
            </a:r>
            <a:r>
              <a:rPr lang="en-US" sz="1600" dirty="0" err="1" smtClean="0"/>
              <a:t>DoS</a:t>
            </a:r>
            <a:r>
              <a:rPr lang="uk-UA" sz="1600" dirty="0" err="1" smtClean="0"/>
              <a:t>-атаки</a:t>
            </a:r>
            <a:r>
              <a:rPr lang="uk-UA" sz="1600" dirty="0" smtClean="0"/>
              <a:t>).</a:t>
            </a:r>
            <a:endParaRPr lang="ru-RU" sz="1600" dirty="0" smtClean="0"/>
          </a:p>
          <a:p>
            <a:pPr lvl="0"/>
            <a:r>
              <a:rPr lang="uk-UA" sz="1600" dirty="0" smtClean="0"/>
              <a:t>Помилки ПЗ.</a:t>
            </a:r>
            <a:endParaRPr lang="ru-RU" sz="1600" dirty="0" smtClean="0"/>
          </a:p>
          <a:p>
            <a:pPr lvl="0"/>
            <a:r>
              <a:rPr lang="uk-UA" sz="1600" dirty="0" smtClean="0"/>
              <a:t>Крадіжка АЗ.</a:t>
            </a:r>
            <a:endParaRPr lang="ru-RU" sz="1600" dirty="0" smtClean="0"/>
          </a:p>
          <a:p>
            <a:pPr lvl="0"/>
            <a:r>
              <a:rPr lang="uk-UA" sz="1600" dirty="0" smtClean="0"/>
              <a:t>Соціально-політичні (теракт, війна).</a:t>
            </a:r>
            <a:endParaRPr lang="ru-RU" sz="1600" dirty="0" smtClean="0"/>
          </a:p>
          <a:p>
            <a:pPr lvl="0"/>
            <a:r>
              <a:rPr lang="uk-UA" sz="1600" dirty="0" smtClean="0"/>
              <a:t>Компрометація адміністратора.</a:t>
            </a:r>
            <a:endParaRPr lang="ru-RU" sz="1600" dirty="0" smtClean="0"/>
          </a:p>
          <a:p>
            <a:pPr lvl="0"/>
            <a:r>
              <a:rPr lang="uk-UA" sz="1600" dirty="0" smtClean="0"/>
              <a:t>Втрата інформації.</a:t>
            </a:r>
            <a:endParaRPr lang="ru-RU" sz="1600" dirty="0" smtClean="0"/>
          </a:p>
          <a:p>
            <a:pPr lvl="0"/>
            <a:r>
              <a:rPr lang="uk-UA" sz="1600" dirty="0" smtClean="0"/>
              <a:t>Пошкодження/відмова ПЗ/АЗ.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2976" y="1928802"/>
            <a:ext cx="7215238" cy="4425958"/>
          </a:xfrm>
        </p:spPr>
        <p:txBody>
          <a:bodyPr/>
          <a:lstStyle/>
          <a:p>
            <a:pPr>
              <a:buNone/>
            </a:pPr>
            <a:endParaRPr lang="uk-UA" sz="1600" dirty="0" smtClean="0"/>
          </a:p>
          <a:p>
            <a:pPr>
              <a:buNone/>
            </a:pPr>
            <a:r>
              <a:rPr lang="uk-UA" sz="1600" b="1" dirty="0" smtClean="0"/>
              <a:t>Методи забезпечення доступності:</a:t>
            </a:r>
            <a:endParaRPr lang="ru-RU" sz="1600" b="1" dirty="0" smtClean="0"/>
          </a:p>
          <a:p>
            <a:pPr lvl="0"/>
            <a:r>
              <a:rPr lang="uk-UA" sz="1600" dirty="0" smtClean="0"/>
              <a:t>усунення окремих точок відмови,</a:t>
            </a:r>
            <a:endParaRPr lang="ru-RU" sz="1600" dirty="0" smtClean="0"/>
          </a:p>
          <a:p>
            <a:pPr lvl="0"/>
            <a:r>
              <a:rPr lang="uk-UA" sz="1600" dirty="0" smtClean="0"/>
              <a:t>системне резервування, </a:t>
            </a:r>
            <a:endParaRPr lang="ru-RU" sz="1600" dirty="0" smtClean="0"/>
          </a:p>
          <a:p>
            <a:pPr lvl="0"/>
            <a:r>
              <a:rPr lang="uk-UA" sz="1600" dirty="0" smtClean="0"/>
              <a:t>підвищена </a:t>
            </a:r>
            <a:r>
              <a:rPr lang="uk-UA" sz="1600" dirty="0" err="1" smtClean="0"/>
              <a:t>відмовостійкість</a:t>
            </a:r>
            <a:r>
              <a:rPr lang="uk-UA" sz="1600" dirty="0" smtClean="0"/>
              <a:t>,</a:t>
            </a:r>
            <a:endParaRPr lang="ru-RU" sz="1600" dirty="0" smtClean="0"/>
          </a:p>
          <a:p>
            <a:pPr lvl="0"/>
            <a:r>
              <a:rPr lang="uk-UA" sz="1600" dirty="0" smtClean="0"/>
              <a:t>стандартизація,</a:t>
            </a:r>
            <a:endParaRPr lang="ru-RU" sz="1600" dirty="0" smtClean="0"/>
          </a:p>
          <a:p>
            <a:pPr lvl="0"/>
            <a:r>
              <a:rPr lang="uk-UA" sz="1600" dirty="0" err="1" smtClean="0"/>
              <a:t>кластеризація</a:t>
            </a:r>
            <a:r>
              <a:rPr lang="uk-UA" sz="1600" dirty="0" smtClean="0"/>
              <a:t>,</a:t>
            </a:r>
            <a:endParaRPr lang="ru-RU" sz="1600" dirty="0" smtClean="0"/>
          </a:p>
          <a:p>
            <a:pPr lvl="0"/>
            <a:r>
              <a:rPr lang="uk-UA" sz="1600" dirty="0" smtClean="0"/>
              <a:t>тестування,</a:t>
            </a:r>
            <a:endParaRPr lang="ru-RU" sz="1600" dirty="0" smtClean="0"/>
          </a:p>
          <a:p>
            <a:pPr lvl="0"/>
            <a:r>
              <a:rPr lang="uk-UA" sz="1600" dirty="0" smtClean="0"/>
              <a:t>технічне обслуговування (</a:t>
            </a:r>
            <a:r>
              <a:rPr lang="en-US" sz="1600" dirty="0" smtClean="0"/>
              <a:t>Maintenance</a:t>
            </a:r>
            <a:r>
              <a:rPr lang="uk-UA" sz="1600" dirty="0" smtClean="0"/>
              <a:t>), </a:t>
            </a:r>
            <a:endParaRPr lang="ru-RU" sz="1600" dirty="0" smtClean="0"/>
          </a:p>
          <a:p>
            <a:pPr lvl="0"/>
            <a:r>
              <a:rPr lang="uk-UA" sz="1600" dirty="0" smtClean="0"/>
              <a:t>моніторинг,</a:t>
            </a:r>
            <a:endParaRPr lang="ru-RU" sz="1600" dirty="0" smtClean="0"/>
          </a:p>
          <a:p>
            <a:pPr lvl="0"/>
            <a:r>
              <a:rPr lang="uk-UA" sz="1600" dirty="0" smtClean="0"/>
              <a:t>оновлення ОС та ПЗ</a:t>
            </a:r>
            <a:r>
              <a:rPr lang="en-US" sz="1600" dirty="0" smtClean="0"/>
              <a:t> (Update)</a:t>
            </a:r>
            <a:r>
              <a:rPr lang="uk-UA" sz="1600" dirty="0" smtClean="0"/>
              <a:t>,</a:t>
            </a:r>
            <a:endParaRPr lang="ru-RU" sz="1600" dirty="0" smtClean="0"/>
          </a:p>
          <a:p>
            <a:pPr lvl="0"/>
            <a:r>
              <a:rPr lang="uk-UA" sz="1600" dirty="0" smtClean="0"/>
              <a:t>резервне копіювання</a:t>
            </a:r>
            <a:r>
              <a:rPr lang="en-US" sz="1600" dirty="0" smtClean="0"/>
              <a:t> (Backup)</a:t>
            </a:r>
            <a:r>
              <a:rPr lang="uk-UA" sz="1600" dirty="0" smtClean="0"/>
              <a:t>, </a:t>
            </a:r>
            <a:endParaRPr lang="ru-RU" sz="1600" dirty="0" smtClean="0"/>
          </a:p>
          <a:p>
            <a:pPr lvl="0"/>
            <a:r>
              <a:rPr lang="uk-UA" sz="1600" dirty="0" smtClean="0"/>
              <a:t>плани аварійного відновлення (</a:t>
            </a:r>
            <a:r>
              <a:rPr lang="en-US" sz="1600" dirty="0" smtClean="0"/>
              <a:t>Disaster Recovery Plan, DRP</a:t>
            </a:r>
            <a:r>
              <a:rPr lang="uk-UA" sz="1600" dirty="0" smtClean="0"/>
              <a:t>).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429000"/>
            <a:ext cx="3000396" cy="3067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86182" y="3071810"/>
            <a:ext cx="5000660" cy="3332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85786" y="2285992"/>
            <a:ext cx="57864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 smtClean="0"/>
              <a:t>Модель глибинної (багатошарової) оборони </a:t>
            </a:r>
          </a:p>
          <a:p>
            <a:r>
              <a:rPr lang="uk-UA" sz="1600" b="1" dirty="0" smtClean="0"/>
              <a:t>(</a:t>
            </a:r>
            <a:r>
              <a:rPr lang="en-US" sz="1600" b="1" dirty="0" smtClean="0"/>
              <a:t>Onion model of defense in depth</a:t>
            </a:r>
            <a:r>
              <a:rPr lang="uk-UA" sz="1600" b="1" dirty="0" smtClean="0"/>
              <a:t>)</a:t>
            </a:r>
            <a:endParaRPr lang="en-US" sz="1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4414" y="1643050"/>
            <a:ext cx="6996138" cy="1444626"/>
          </a:xfrm>
        </p:spPr>
        <p:txBody>
          <a:bodyPr/>
          <a:lstStyle/>
          <a:p>
            <a:r>
              <a:rPr lang="uk-UA" dirty="0" smtClean="0">
                <a:solidFill>
                  <a:schemeClr val="bg2"/>
                </a:solidFill>
              </a:rPr>
              <a:t>Тема </a:t>
            </a:r>
            <a:r>
              <a:rPr lang="uk-UA" dirty="0">
                <a:solidFill>
                  <a:schemeClr val="bg2"/>
                </a:solidFill>
              </a:rPr>
              <a:t>1. Концепція інформаційної безпеки</a:t>
            </a: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34" y="3143248"/>
            <a:ext cx="8286808" cy="3714752"/>
          </a:xfrm>
        </p:spPr>
        <p:txBody>
          <a:bodyPr numCol="2"/>
          <a:lstStyle/>
          <a:p>
            <a:pPr>
              <a:lnSpc>
                <a:spcPct val="80000"/>
              </a:lnSpc>
              <a:buNone/>
            </a:pPr>
            <a:r>
              <a:rPr lang="uk-UA" altLang="ko-KR" sz="1600" dirty="0" smtClean="0">
                <a:latin typeface="Verdana" pitchFamily="34" charset="0"/>
                <a:ea typeface="굴림" charset="-127"/>
              </a:rPr>
              <a:t>Питання:</a:t>
            </a:r>
          </a:p>
          <a:p>
            <a:pPr>
              <a:lnSpc>
                <a:spcPct val="80000"/>
              </a:lnSpc>
              <a:buNone/>
            </a:pPr>
            <a:endParaRPr lang="en-US" altLang="ko-KR" sz="1600" dirty="0">
              <a:latin typeface="Verdana" pitchFamily="34" charset="0"/>
              <a:ea typeface="굴림" charset="-127"/>
            </a:endParaRPr>
          </a:p>
          <a:p>
            <a:pPr>
              <a:lnSpc>
                <a:spcPct val="80000"/>
              </a:lnSpc>
            </a:pPr>
            <a:r>
              <a:rPr lang="uk-UA" sz="1600" dirty="0" smtClean="0"/>
              <a:t>Інформаційна безпека </a:t>
            </a:r>
            <a:r>
              <a:rPr lang="ru-RU" sz="1600" dirty="0" smtClean="0"/>
              <a:t>(</a:t>
            </a:r>
            <a:r>
              <a:rPr lang="ru-RU" sz="1600" dirty="0" err="1" smtClean="0"/>
              <a:t>InfoSec</a:t>
            </a:r>
            <a:r>
              <a:rPr lang="ru-RU" sz="1600" dirty="0" smtClean="0"/>
              <a:t>).</a:t>
            </a:r>
            <a:endParaRPr lang="uk-UA" sz="1600" dirty="0" smtClean="0"/>
          </a:p>
          <a:p>
            <a:pPr>
              <a:lnSpc>
                <a:spcPct val="80000"/>
              </a:lnSpc>
            </a:pPr>
            <a:r>
              <a:rPr lang="uk-UA" sz="1600" dirty="0" smtClean="0"/>
              <a:t>Види інформаційної безпеки.</a:t>
            </a:r>
            <a:endParaRPr lang="uk-UA" sz="16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lnSpc>
                <a:spcPct val="80000"/>
              </a:lnSpc>
            </a:pPr>
            <a:r>
              <a:rPr lang="uk-UA" sz="1600" dirty="0" smtClean="0"/>
              <a:t>Елементи ІБ.</a:t>
            </a:r>
          </a:p>
          <a:p>
            <a:pPr>
              <a:lnSpc>
                <a:spcPct val="80000"/>
              </a:lnSpc>
            </a:pPr>
            <a:r>
              <a:rPr lang="uk-UA" sz="1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Основні </a:t>
            </a:r>
            <a:r>
              <a:rPr lang="uk-UA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положення системи захисту інформації (СЗІ). </a:t>
            </a:r>
            <a:endParaRPr lang="uk-UA" sz="16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lnSpc>
                <a:spcPct val="80000"/>
              </a:lnSpc>
            </a:pPr>
            <a:r>
              <a:rPr lang="uk-UA" sz="1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Вимоги </a:t>
            </a:r>
            <a:r>
              <a:rPr lang="uk-UA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безпеки СЗІ. </a:t>
            </a:r>
            <a:endParaRPr lang="uk-UA" sz="16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lnSpc>
                <a:spcPct val="80000"/>
              </a:lnSpc>
            </a:pPr>
            <a:r>
              <a:rPr lang="uk-UA" sz="1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Умови </a:t>
            </a:r>
            <a:r>
              <a:rPr lang="uk-UA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безпеки СЗІ. </a:t>
            </a:r>
            <a:endParaRPr lang="uk-UA" sz="16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lnSpc>
                <a:spcPct val="80000"/>
              </a:lnSpc>
            </a:pPr>
            <a:r>
              <a:rPr lang="uk-UA" sz="1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Види </a:t>
            </a:r>
            <a:r>
              <a:rPr lang="uk-UA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забезпечення безпеки </a:t>
            </a:r>
            <a:r>
              <a:rPr lang="uk-UA" sz="1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СЗІ</a:t>
            </a:r>
          </a:p>
          <a:p>
            <a:pPr>
              <a:lnSpc>
                <a:spcPct val="80000"/>
              </a:lnSpc>
            </a:pPr>
            <a:r>
              <a:rPr lang="uk-UA" sz="1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Моделі </a:t>
            </a:r>
            <a:r>
              <a:rPr lang="uk-UA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інформаційної безпеки, </a:t>
            </a:r>
            <a:r>
              <a:rPr lang="uk-UA" sz="1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їх </a:t>
            </a:r>
            <a:r>
              <a:rPr lang="uk-UA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основні компоненти. </a:t>
            </a:r>
            <a:endParaRPr lang="uk-UA" sz="16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lnSpc>
                <a:spcPct val="80000"/>
              </a:lnSpc>
            </a:pPr>
            <a:r>
              <a:rPr lang="uk-UA" sz="1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Основні компоненти інформаційної безпеки. </a:t>
            </a:r>
          </a:p>
          <a:p>
            <a:pPr>
              <a:lnSpc>
                <a:spcPct val="80000"/>
              </a:lnSpc>
            </a:pPr>
            <a:r>
              <a:rPr lang="uk-UA" sz="1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Загрози </a:t>
            </a:r>
            <a:r>
              <a:rPr lang="uk-UA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інформації та їх прояви. </a:t>
            </a:r>
            <a:endParaRPr lang="en-US" sz="16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lnSpc>
                <a:spcPct val="80000"/>
              </a:lnSpc>
            </a:pPr>
            <a:endParaRPr lang="uk-UA" sz="16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lnSpc>
                <a:spcPct val="80000"/>
              </a:lnSpc>
            </a:pPr>
            <a:endParaRPr lang="en-US" sz="16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lnSpc>
                <a:spcPct val="80000"/>
              </a:lnSpc>
            </a:pPr>
            <a:endParaRPr lang="en-US" sz="1600" dirty="0" smtClean="0"/>
          </a:p>
          <a:p>
            <a:pPr>
              <a:lnSpc>
                <a:spcPct val="80000"/>
              </a:lnSpc>
            </a:pPr>
            <a:r>
              <a:rPr lang="uk-UA" sz="1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Конфіденційність. </a:t>
            </a:r>
          </a:p>
          <a:p>
            <a:pPr>
              <a:lnSpc>
                <a:spcPct val="80000"/>
              </a:lnSpc>
            </a:pPr>
            <a:r>
              <a:rPr lang="uk-UA" sz="1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Цілісність.</a:t>
            </a:r>
          </a:p>
          <a:p>
            <a:pPr>
              <a:lnSpc>
                <a:spcPct val="80000"/>
              </a:lnSpc>
            </a:pPr>
            <a:r>
              <a:rPr lang="uk-UA" sz="1600" dirty="0" smtClean="0"/>
              <a:t>Доступність.</a:t>
            </a:r>
          </a:p>
          <a:p>
            <a:pPr>
              <a:lnSpc>
                <a:spcPct val="80000"/>
              </a:lnSpc>
            </a:pPr>
            <a:r>
              <a:rPr lang="uk-UA" sz="1600" dirty="0" smtClean="0"/>
              <a:t>Суб'єкти системи ТЗІ.</a:t>
            </a:r>
          </a:p>
          <a:p>
            <a:pPr>
              <a:lnSpc>
                <a:spcPct val="80000"/>
              </a:lnSpc>
            </a:pPr>
            <a:r>
              <a:rPr lang="uk-UA" sz="1600" dirty="0" smtClean="0"/>
              <a:t>Поверхня, вектор, дерево атаки.</a:t>
            </a:r>
          </a:p>
          <a:p>
            <a:pPr>
              <a:lnSpc>
                <a:spcPct val="80000"/>
              </a:lnSpc>
            </a:pPr>
            <a:r>
              <a:rPr lang="uk-UA" sz="1600" dirty="0" smtClean="0"/>
              <a:t>Модель глибинної (багатошарової) оборони.</a:t>
            </a:r>
            <a:endParaRPr lang="en-US" sz="1600" dirty="0" smtClean="0"/>
          </a:p>
          <a:p>
            <a:pPr>
              <a:lnSpc>
                <a:spcPct val="80000"/>
              </a:lnSpc>
            </a:pPr>
            <a:r>
              <a:rPr lang="uk-UA" sz="1600" dirty="0" smtClean="0"/>
              <a:t>Ланцюжок </a:t>
            </a:r>
            <a:r>
              <a:rPr lang="uk-UA" sz="1600" dirty="0" err="1" smtClean="0"/>
              <a:t>кібервбивства</a:t>
            </a:r>
            <a:r>
              <a:rPr lang="uk-UA" sz="1600" dirty="0" smtClean="0"/>
              <a:t> (</a:t>
            </a:r>
            <a:r>
              <a:rPr lang="en-US" sz="1600" dirty="0" smtClean="0"/>
              <a:t>Cyber Kill Chain</a:t>
            </a:r>
            <a:r>
              <a:rPr lang="uk-UA" sz="1600" dirty="0" smtClean="0"/>
              <a:t>)</a:t>
            </a:r>
          </a:p>
          <a:p>
            <a:pPr>
              <a:lnSpc>
                <a:spcPct val="80000"/>
              </a:lnSpc>
            </a:pPr>
            <a:r>
              <a:rPr lang="uk-UA" sz="1600" dirty="0" smtClean="0"/>
              <a:t>Сімейства елементів керування безпекою (</a:t>
            </a:r>
            <a:r>
              <a:rPr lang="en-US" sz="1600" dirty="0" smtClean="0"/>
              <a:t>NIST</a:t>
            </a:r>
            <a:r>
              <a:rPr lang="uk-UA" sz="1600" dirty="0" smtClean="0"/>
              <a:t>)</a:t>
            </a:r>
            <a:endParaRPr lang="en-US" sz="1600" dirty="0" smtClean="0"/>
          </a:p>
          <a:p>
            <a:pPr>
              <a:lnSpc>
                <a:spcPct val="80000"/>
              </a:lnSpc>
            </a:pPr>
            <a:r>
              <a:rPr lang="uk-UA" sz="1600" dirty="0" smtClean="0"/>
              <a:t>Технології захисту інформації.</a:t>
            </a:r>
          </a:p>
          <a:p>
            <a:pPr>
              <a:lnSpc>
                <a:spcPct val="80000"/>
              </a:lnSpc>
            </a:pPr>
            <a:r>
              <a:rPr lang="uk-UA" sz="1600" dirty="0" smtClean="0"/>
              <a:t>Управління рівнем безпеки (</a:t>
            </a:r>
            <a:r>
              <a:rPr lang="en-US" sz="1600" dirty="0" smtClean="0"/>
              <a:t>SLM</a:t>
            </a:r>
            <a:r>
              <a:rPr lang="uk-UA" sz="1600" dirty="0" smtClean="0"/>
              <a:t>).</a:t>
            </a:r>
            <a:endParaRPr lang="ru-RU" sz="1600" dirty="0" smtClean="0"/>
          </a:p>
          <a:p>
            <a:pPr>
              <a:lnSpc>
                <a:spcPct val="80000"/>
              </a:lnSpc>
            </a:pPr>
            <a:r>
              <a:rPr lang="uk-UA" sz="1600" dirty="0" smtClean="0"/>
              <a:t>Цикл </a:t>
            </a:r>
            <a:r>
              <a:rPr lang="uk-UA" sz="1600" dirty="0" err="1" smtClean="0"/>
              <a:t>Демінга</a:t>
            </a:r>
            <a:r>
              <a:rPr lang="uk-UA" sz="1600" dirty="0" smtClean="0"/>
              <a:t>  (</a:t>
            </a:r>
            <a:r>
              <a:rPr lang="en-US" sz="1600" dirty="0" smtClean="0"/>
              <a:t>PDCA</a:t>
            </a:r>
            <a:r>
              <a:rPr lang="uk-UA" sz="1600" dirty="0" smtClean="0"/>
              <a:t>).</a:t>
            </a:r>
          </a:p>
          <a:p>
            <a:pPr>
              <a:lnSpc>
                <a:spcPct val="80000"/>
              </a:lnSpc>
            </a:pP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85786" y="2071678"/>
            <a:ext cx="65722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 smtClean="0"/>
              <a:t>Модель глибинної (багатошарової) оборони </a:t>
            </a:r>
          </a:p>
          <a:p>
            <a:r>
              <a:rPr lang="uk-UA" sz="1600" b="1" dirty="0" smtClean="0"/>
              <a:t>(</a:t>
            </a:r>
            <a:r>
              <a:rPr lang="en-US" sz="1600" b="1" dirty="0" smtClean="0"/>
              <a:t>Onion model of defense in depth</a:t>
            </a:r>
            <a:r>
              <a:rPr lang="uk-UA" sz="1600" b="1" dirty="0" smtClean="0"/>
              <a:t>)</a:t>
            </a:r>
          </a:p>
          <a:p>
            <a:endParaRPr lang="en-US" sz="1600" b="1" dirty="0" smtClean="0"/>
          </a:p>
          <a:p>
            <a:r>
              <a:rPr lang="uk-UA" sz="1600" b="1" dirty="0" smtClean="0"/>
              <a:t>Цибулина безпеки			Артишок безпеки</a:t>
            </a:r>
            <a:endParaRPr lang="uk-UA" sz="16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3214686"/>
            <a:ext cx="2214578" cy="2717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3286124"/>
            <a:ext cx="3344248" cy="263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2976" y="1928802"/>
            <a:ext cx="7215238" cy="4425958"/>
          </a:xfrm>
        </p:spPr>
        <p:txBody>
          <a:bodyPr/>
          <a:lstStyle/>
          <a:p>
            <a:pPr>
              <a:buNone/>
            </a:pPr>
            <a:endParaRPr lang="uk-UA" sz="1600" dirty="0" smtClean="0"/>
          </a:p>
          <a:p>
            <a:pPr>
              <a:buNone/>
            </a:pPr>
            <a:r>
              <a:rPr lang="uk-UA" sz="1600" b="1" dirty="0" smtClean="0"/>
              <a:t>Ланцюжок </a:t>
            </a:r>
            <a:r>
              <a:rPr lang="uk-UA" sz="1600" b="1" dirty="0" err="1" smtClean="0"/>
              <a:t>кібервбивства</a:t>
            </a:r>
            <a:r>
              <a:rPr lang="uk-UA" sz="1600" b="1" dirty="0" smtClean="0"/>
              <a:t> (</a:t>
            </a:r>
            <a:r>
              <a:rPr lang="en-US" sz="1600" b="1" dirty="0" smtClean="0"/>
              <a:t>Cyber Kill Chain</a:t>
            </a:r>
            <a:r>
              <a:rPr lang="uk-UA" sz="1600" b="1" dirty="0" smtClean="0"/>
              <a:t>):</a:t>
            </a:r>
            <a:endParaRPr lang="uk-UA" sz="1600" dirty="0" smtClean="0"/>
          </a:p>
          <a:p>
            <a:pPr lvl="0"/>
            <a:endParaRPr lang="uk-UA" sz="1600" dirty="0" smtClean="0"/>
          </a:p>
          <a:p>
            <a:pPr lvl="0">
              <a:buNone/>
            </a:pPr>
            <a:r>
              <a:rPr lang="uk-UA" sz="1600" dirty="0" smtClean="0"/>
              <a:t>1. Розвідка (</a:t>
            </a:r>
            <a:r>
              <a:rPr lang="en-US" sz="1600" dirty="0" smtClean="0"/>
              <a:t>Reconnaissance</a:t>
            </a:r>
            <a:r>
              <a:rPr lang="uk-UA" sz="1600" dirty="0" smtClean="0"/>
              <a:t>)</a:t>
            </a:r>
          </a:p>
          <a:p>
            <a:pPr lvl="0">
              <a:buNone/>
            </a:pPr>
            <a:r>
              <a:rPr lang="uk-UA" sz="1600" dirty="0" smtClean="0"/>
              <a:t>2. Озброєння (</a:t>
            </a:r>
            <a:r>
              <a:rPr lang="en-US" sz="1600" dirty="0" err="1" smtClean="0"/>
              <a:t>Weaponization</a:t>
            </a:r>
            <a:r>
              <a:rPr lang="uk-UA" sz="1600" dirty="0" smtClean="0"/>
              <a:t>)</a:t>
            </a:r>
          </a:p>
          <a:p>
            <a:pPr lvl="0">
              <a:buNone/>
            </a:pPr>
            <a:r>
              <a:rPr lang="uk-UA" sz="1600" dirty="0" smtClean="0"/>
              <a:t>3. Доставка (</a:t>
            </a:r>
            <a:r>
              <a:rPr lang="en-US" sz="1600" dirty="0" smtClean="0"/>
              <a:t>Delivery</a:t>
            </a:r>
            <a:r>
              <a:rPr lang="uk-UA" sz="1600" dirty="0" smtClean="0"/>
              <a:t>)</a:t>
            </a:r>
          </a:p>
          <a:p>
            <a:pPr lvl="0">
              <a:buNone/>
            </a:pPr>
            <a:r>
              <a:rPr lang="uk-UA" sz="1600" dirty="0" smtClean="0"/>
              <a:t>4. Експлуатація (</a:t>
            </a:r>
            <a:r>
              <a:rPr lang="en-US" sz="1600" dirty="0" smtClean="0"/>
              <a:t>Exploitation</a:t>
            </a:r>
            <a:r>
              <a:rPr lang="uk-UA" sz="1600" dirty="0" smtClean="0"/>
              <a:t>)</a:t>
            </a:r>
          </a:p>
          <a:p>
            <a:pPr lvl="0">
              <a:buNone/>
            </a:pPr>
            <a:r>
              <a:rPr lang="uk-UA" sz="1600" dirty="0" smtClean="0"/>
              <a:t>5. Встановлення (</a:t>
            </a:r>
            <a:r>
              <a:rPr lang="en-US" sz="1600" dirty="0" smtClean="0"/>
              <a:t>Installation</a:t>
            </a:r>
            <a:r>
              <a:rPr lang="uk-UA" sz="1600" dirty="0" smtClean="0"/>
              <a:t>)</a:t>
            </a:r>
          </a:p>
          <a:p>
            <a:pPr lvl="0">
              <a:buNone/>
            </a:pPr>
            <a:r>
              <a:rPr lang="uk-UA" sz="1600" dirty="0" smtClean="0"/>
              <a:t>6. Управління та консоль (</a:t>
            </a:r>
            <a:r>
              <a:rPr lang="en-US" sz="1600" dirty="0" smtClean="0"/>
              <a:t>Command &amp; Control</a:t>
            </a:r>
            <a:r>
              <a:rPr lang="uk-UA" sz="1600" dirty="0" smtClean="0"/>
              <a:t> - </a:t>
            </a:r>
            <a:r>
              <a:rPr lang="en-US" sz="1600" dirty="0" err="1" smtClean="0"/>
              <a:t>CnC</a:t>
            </a:r>
            <a:r>
              <a:rPr lang="en-US" sz="1600" dirty="0" smtClean="0"/>
              <a:t>)</a:t>
            </a:r>
            <a:endParaRPr lang="uk-UA" sz="1600" dirty="0" smtClean="0"/>
          </a:p>
          <a:p>
            <a:pPr lvl="0">
              <a:buNone/>
            </a:pPr>
            <a:r>
              <a:rPr lang="en-US" sz="1600" dirty="0" smtClean="0"/>
              <a:t>7. </a:t>
            </a:r>
            <a:r>
              <a:rPr lang="uk-UA" sz="1600" dirty="0" smtClean="0"/>
              <a:t>Дія по цілям (</a:t>
            </a:r>
            <a:r>
              <a:rPr lang="en-US" sz="1600" dirty="0" smtClean="0"/>
              <a:t>Action on Objective</a:t>
            </a:r>
            <a:r>
              <a:rPr lang="uk-UA" sz="1600" dirty="0" smtClean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4348" y="1643050"/>
            <a:ext cx="7929618" cy="5214950"/>
          </a:xfrm>
        </p:spPr>
        <p:txBody>
          <a:bodyPr numCol="2"/>
          <a:lstStyle/>
          <a:p>
            <a:pPr marL="0" indent="0">
              <a:spcBef>
                <a:spcPts val="0"/>
              </a:spcBef>
              <a:buNone/>
              <a:tabLst>
                <a:tab pos="203835" algn="l"/>
              </a:tabLst>
            </a:pPr>
            <a:r>
              <a:rPr lang="uk-UA" sz="1600" b="1" dirty="0" smtClean="0">
                <a:cs typeface="Times New Roman" pitchFamily="18" charset="0"/>
              </a:rPr>
              <a:t>Сімейства елементів керування безпекою (</a:t>
            </a:r>
            <a:r>
              <a:rPr lang="en-US" sz="1600" b="1" dirty="0" smtClean="0">
                <a:cs typeface="Times New Roman" pitchFamily="18" charset="0"/>
              </a:rPr>
              <a:t>NIST</a:t>
            </a:r>
            <a:r>
              <a:rPr lang="uk-UA" sz="1600" b="1" dirty="0" smtClean="0">
                <a:cs typeface="Times New Roman" pitchFamily="18" charset="0"/>
              </a:rPr>
              <a:t>):</a:t>
            </a:r>
          </a:p>
          <a:p>
            <a:pPr marL="20320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endParaRPr lang="en-US" sz="1600" dirty="0" smtClean="0">
              <a:cs typeface="Times New Roman" pitchFamily="18" charset="0"/>
            </a:endParaRPr>
          </a:p>
          <a:p>
            <a:pPr marL="20320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r>
              <a:rPr lang="uk-UA" sz="1600" dirty="0" smtClean="0">
                <a:cs typeface="Times New Roman" pitchFamily="18" charset="0"/>
              </a:rPr>
              <a:t>Контроль доступу.</a:t>
            </a:r>
          </a:p>
          <a:p>
            <a:pPr marL="20320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r>
              <a:rPr lang="uk-UA" sz="1600" dirty="0" smtClean="0">
                <a:cs typeface="Times New Roman" pitchFamily="18" charset="0"/>
              </a:rPr>
              <a:t>Обізнаність і навчання.</a:t>
            </a:r>
          </a:p>
          <a:p>
            <a:pPr marL="20320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r>
              <a:rPr lang="uk-UA" sz="1600" dirty="0" smtClean="0">
                <a:cs typeface="Times New Roman" pitchFamily="18" charset="0"/>
              </a:rPr>
              <a:t>Аудит і звітність (</a:t>
            </a:r>
            <a:r>
              <a:rPr lang="uk-UA" sz="1600" dirty="0" err="1" smtClean="0">
                <a:cs typeface="Times New Roman" pitchFamily="18" charset="0"/>
              </a:rPr>
              <a:t>журналювання</a:t>
            </a:r>
            <a:r>
              <a:rPr lang="uk-UA" sz="1600" dirty="0" smtClean="0">
                <a:cs typeface="Times New Roman" pitchFamily="18" charset="0"/>
              </a:rPr>
              <a:t>).</a:t>
            </a:r>
          </a:p>
          <a:p>
            <a:pPr marL="20320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r>
              <a:rPr lang="uk-UA" sz="1600" dirty="0" smtClean="0">
                <a:cs typeface="Times New Roman" pitchFamily="18" charset="0"/>
              </a:rPr>
              <a:t>Оцінка, дозвіл та моніторинг.</a:t>
            </a:r>
          </a:p>
          <a:p>
            <a:pPr marL="20320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r>
              <a:rPr lang="uk-UA" sz="1600" dirty="0" smtClean="0">
                <a:cs typeface="Times New Roman" pitchFamily="18" charset="0"/>
              </a:rPr>
              <a:t>Управління конфігураціями.</a:t>
            </a:r>
          </a:p>
          <a:p>
            <a:pPr marL="20320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r>
              <a:rPr lang="uk-UA" sz="1600" dirty="0" smtClean="0">
                <a:cs typeface="Times New Roman" pitchFamily="18" charset="0"/>
              </a:rPr>
              <a:t>Планування на випадок надзвичайних ситуацій (</a:t>
            </a:r>
            <a:r>
              <a:rPr lang="en-US" sz="1600" dirty="0" smtClean="0">
                <a:cs typeface="Times New Roman" pitchFamily="18" charset="0"/>
              </a:rPr>
              <a:t>Contingency Planning</a:t>
            </a:r>
            <a:r>
              <a:rPr lang="uk-UA" sz="1600" dirty="0" smtClean="0">
                <a:cs typeface="Times New Roman" pitchFamily="18" charset="0"/>
              </a:rPr>
              <a:t>, </a:t>
            </a:r>
            <a:r>
              <a:rPr lang="en-US" sz="1600" dirty="0" smtClean="0">
                <a:cs typeface="Times New Roman" pitchFamily="18" charset="0"/>
              </a:rPr>
              <a:t>CP)</a:t>
            </a:r>
            <a:r>
              <a:rPr lang="uk-UA" sz="1600" dirty="0" smtClean="0">
                <a:cs typeface="Times New Roman" pitchFamily="18" charset="0"/>
              </a:rPr>
              <a:t>.</a:t>
            </a:r>
          </a:p>
          <a:p>
            <a:pPr marL="20320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r>
              <a:rPr lang="uk-UA" sz="1600" dirty="0" smtClean="0">
                <a:cs typeface="Times New Roman" pitchFamily="18" charset="0"/>
              </a:rPr>
              <a:t>Ідентифікація та авторизація.</a:t>
            </a:r>
          </a:p>
          <a:p>
            <a:pPr marL="20320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r>
              <a:rPr lang="uk-UA" sz="1600" dirty="0" smtClean="0">
                <a:cs typeface="Times New Roman" pitchFamily="18" charset="0"/>
              </a:rPr>
              <a:t>Індивідуальна участь (</a:t>
            </a:r>
            <a:r>
              <a:rPr lang="en-US" sz="1600" dirty="0" smtClean="0">
                <a:cs typeface="Times New Roman" pitchFamily="18" charset="0"/>
              </a:rPr>
              <a:t>PII</a:t>
            </a:r>
            <a:r>
              <a:rPr lang="uk-UA" sz="1600" dirty="0" smtClean="0">
                <a:cs typeface="Times New Roman" pitchFamily="18" charset="0"/>
              </a:rPr>
              <a:t>).</a:t>
            </a:r>
            <a:endParaRPr lang="en-US" sz="1600" dirty="0" smtClean="0">
              <a:cs typeface="Times New Roman" pitchFamily="18" charset="0"/>
            </a:endParaRPr>
          </a:p>
          <a:p>
            <a:pPr marL="20320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r>
              <a:rPr lang="uk-UA" sz="1600" dirty="0" smtClean="0">
                <a:cs typeface="Times New Roman" pitchFamily="18" charset="0"/>
              </a:rPr>
              <a:t>Реагування на інциденти.</a:t>
            </a:r>
          </a:p>
          <a:p>
            <a:pPr marL="20320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r>
              <a:rPr lang="uk-UA" sz="1600" dirty="0" smtClean="0">
                <a:cs typeface="Times New Roman" pitchFamily="18" charset="0"/>
              </a:rPr>
              <a:t>Технічне обслуговування.</a:t>
            </a:r>
          </a:p>
          <a:p>
            <a:pPr marL="20320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r>
              <a:rPr lang="uk-UA" sz="1600" dirty="0" smtClean="0">
                <a:cs typeface="Times New Roman" pitchFamily="18" charset="0"/>
              </a:rPr>
              <a:t>Захист медіа (носіїв: дискети, жорсткі диски, флеш-накопичувачі, компакт-диски).</a:t>
            </a:r>
          </a:p>
          <a:p>
            <a:pPr marL="20320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endParaRPr lang="en-US" sz="1600" dirty="0" smtClean="0">
              <a:cs typeface="Times New Roman" pitchFamily="18" charset="0"/>
            </a:endParaRPr>
          </a:p>
          <a:p>
            <a:pPr marL="20320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endParaRPr lang="en-US" sz="1600" dirty="0" smtClean="0">
              <a:cs typeface="Times New Roman" pitchFamily="18" charset="0"/>
            </a:endParaRPr>
          </a:p>
          <a:p>
            <a:pPr marL="20320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endParaRPr lang="en-US" sz="1600" dirty="0" smtClean="0">
              <a:cs typeface="Times New Roman" pitchFamily="18" charset="0"/>
            </a:endParaRPr>
          </a:p>
          <a:p>
            <a:pPr marL="20320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endParaRPr lang="en-US" sz="1600" dirty="0" smtClean="0">
              <a:cs typeface="Times New Roman" pitchFamily="18" charset="0"/>
            </a:endParaRPr>
          </a:p>
          <a:p>
            <a:pPr marL="20320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endParaRPr lang="en-US" sz="1600" dirty="0" smtClean="0">
              <a:cs typeface="Times New Roman" pitchFamily="18" charset="0"/>
            </a:endParaRPr>
          </a:p>
          <a:p>
            <a:pPr marL="20320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endParaRPr lang="en-US" sz="1600" dirty="0" smtClean="0">
              <a:cs typeface="Times New Roman" pitchFamily="18" charset="0"/>
            </a:endParaRPr>
          </a:p>
          <a:p>
            <a:pPr marL="20320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r>
              <a:rPr lang="uk-UA" sz="1600" dirty="0" smtClean="0">
                <a:cs typeface="Times New Roman" pitchFamily="18" charset="0"/>
              </a:rPr>
              <a:t>Фізичний захист та захист від навколишнього середовища </a:t>
            </a:r>
          </a:p>
          <a:p>
            <a:pPr marL="203200" indent="-190500">
              <a:spcBef>
                <a:spcPts val="0"/>
              </a:spcBef>
              <a:buNone/>
              <a:tabLst>
                <a:tab pos="203835" algn="l"/>
              </a:tabLst>
            </a:pPr>
            <a:r>
              <a:rPr lang="uk-UA" sz="1600" dirty="0" smtClean="0">
                <a:cs typeface="Times New Roman" pitchFamily="18" charset="0"/>
              </a:rPr>
              <a:t>	(захист систем, будівель та інфраструктури).</a:t>
            </a:r>
          </a:p>
          <a:p>
            <a:pPr marL="20320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r>
              <a:rPr lang="uk-UA" sz="1600" dirty="0" smtClean="0">
                <a:cs typeface="Times New Roman" pitchFamily="18" charset="0"/>
              </a:rPr>
              <a:t>Планування (</a:t>
            </a:r>
            <a:r>
              <a:rPr lang="en-US" sz="1600" dirty="0" smtClean="0">
                <a:cs typeface="Times New Roman" pitchFamily="18" charset="0"/>
              </a:rPr>
              <a:t>System security plan</a:t>
            </a:r>
            <a:r>
              <a:rPr lang="uk-UA" sz="1600" dirty="0" smtClean="0">
                <a:cs typeface="Times New Roman" pitchFamily="18" charset="0"/>
              </a:rPr>
              <a:t>, </a:t>
            </a:r>
            <a:r>
              <a:rPr lang="en-US" sz="1600" dirty="0" smtClean="0">
                <a:cs typeface="Times New Roman" pitchFamily="18" charset="0"/>
              </a:rPr>
              <a:t>SSP</a:t>
            </a:r>
            <a:r>
              <a:rPr lang="uk-UA" sz="1600" dirty="0" smtClean="0">
                <a:cs typeface="Times New Roman" pitchFamily="18" charset="0"/>
              </a:rPr>
              <a:t>).</a:t>
            </a:r>
          </a:p>
          <a:p>
            <a:pPr marL="20320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r>
              <a:rPr lang="uk-UA" sz="1600" dirty="0" smtClean="0">
                <a:cs typeface="Times New Roman" pitchFamily="18" charset="0"/>
              </a:rPr>
              <a:t>Управління безпекою.</a:t>
            </a:r>
          </a:p>
          <a:p>
            <a:pPr marL="20320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r>
              <a:rPr lang="uk-UA" sz="1600" dirty="0" smtClean="0">
                <a:cs typeface="Times New Roman" pitchFamily="18" charset="0"/>
              </a:rPr>
              <a:t>Безпека персоналу (інсайдери).</a:t>
            </a:r>
          </a:p>
          <a:p>
            <a:pPr marL="20320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r>
              <a:rPr lang="uk-UA" sz="1600" dirty="0" smtClean="0">
                <a:cs typeface="Times New Roman" pitchFamily="18" charset="0"/>
              </a:rPr>
              <a:t>Оцінка ризиків.</a:t>
            </a:r>
          </a:p>
          <a:p>
            <a:pPr marL="20320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r>
              <a:rPr lang="uk-UA" sz="1600" dirty="0" smtClean="0">
                <a:cs typeface="Times New Roman" pitchFamily="18" charset="0"/>
              </a:rPr>
              <a:t>Придбання систем і послуг </a:t>
            </a:r>
            <a:r>
              <a:rPr lang="ru-RU" sz="1600" dirty="0" smtClean="0">
                <a:cs typeface="Times New Roman" pitchFamily="18" charset="0"/>
              </a:rPr>
              <a:t>(</a:t>
            </a:r>
            <a:r>
              <a:rPr lang="uk-UA" sz="1600" dirty="0" smtClean="0">
                <a:cs typeface="Times New Roman" pitchFamily="18" charset="0"/>
              </a:rPr>
              <a:t>життєвий цикл системи </a:t>
            </a:r>
            <a:r>
              <a:rPr lang="en-US" sz="1600" dirty="0" smtClean="0">
                <a:cs typeface="Times New Roman" pitchFamily="18" charset="0"/>
              </a:rPr>
              <a:t>SDLC</a:t>
            </a:r>
            <a:r>
              <a:rPr lang="uk-UA" sz="1600" dirty="0" smtClean="0">
                <a:cs typeface="Times New Roman" pitchFamily="18" charset="0"/>
              </a:rPr>
              <a:t>).</a:t>
            </a:r>
          </a:p>
          <a:p>
            <a:pPr marL="20320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r>
              <a:rPr lang="uk-UA" sz="1600" dirty="0" smtClean="0">
                <a:cs typeface="Times New Roman" pitchFamily="18" charset="0"/>
              </a:rPr>
              <a:t>Захист систем і комунікацій.</a:t>
            </a:r>
          </a:p>
          <a:p>
            <a:pPr marL="20320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r>
              <a:rPr lang="uk-UA" sz="1600" dirty="0" smtClean="0">
                <a:cs typeface="Times New Roman" pitchFamily="18" charset="0"/>
              </a:rPr>
              <a:t>Цілісність систем та інформації.</a:t>
            </a:r>
          </a:p>
          <a:p>
            <a:pPr marL="20320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endParaRPr lang="uk-UA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20320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endParaRPr lang="uk-UA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  <a:tabLst>
                <a:tab pos="203835" algn="l"/>
              </a:tabLst>
            </a:pPr>
            <a:endParaRPr lang="uk-UA" sz="16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2910" y="1928802"/>
            <a:ext cx="8358246" cy="4425958"/>
          </a:xfrm>
        </p:spPr>
        <p:txBody>
          <a:bodyPr/>
          <a:lstStyle/>
          <a:p>
            <a:pPr>
              <a:buNone/>
            </a:pPr>
            <a:endParaRPr lang="uk-UA" sz="1600" dirty="0" smtClean="0"/>
          </a:p>
          <a:p>
            <a:pPr>
              <a:buNone/>
            </a:pPr>
            <a:r>
              <a:rPr lang="uk-UA" sz="1600" b="1" dirty="0" smtClean="0"/>
              <a:t>Технології захисту інформації:</a:t>
            </a:r>
            <a:endParaRPr lang="uk-UA" sz="1600" dirty="0" smtClean="0"/>
          </a:p>
          <a:p>
            <a:r>
              <a:rPr lang="uk-UA" sz="1600" dirty="0" err="1" smtClean="0"/>
              <a:t>Аутентифікація</a:t>
            </a:r>
            <a:r>
              <a:rPr lang="uk-UA" sz="1600" dirty="0" smtClean="0"/>
              <a:t> </a:t>
            </a:r>
            <a:r>
              <a:rPr lang="ru-RU" sz="1600" dirty="0" smtClean="0"/>
              <a:t>(</a:t>
            </a:r>
            <a:r>
              <a:rPr lang="en-US" sz="1600" dirty="0" smtClean="0"/>
              <a:t>Authentication</a:t>
            </a:r>
            <a:r>
              <a:rPr lang="ru-RU" sz="1600" dirty="0" smtClean="0"/>
              <a:t>).</a:t>
            </a:r>
          </a:p>
          <a:p>
            <a:r>
              <a:rPr lang="uk-UA" sz="1600" dirty="0" smtClean="0"/>
              <a:t>Контроль доступу </a:t>
            </a:r>
            <a:r>
              <a:rPr lang="ru-RU" sz="1600" dirty="0" smtClean="0"/>
              <a:t>(</a:t>
            </a:r>
            <a:r>
              <a:rPr lang="en-US" sz="1600" dirty="0" smtClean="0"/>
              <a:t>Access Control</a:t>
            </a:r>
            <a:r>
              <a:rPr lang="uk-UA" sz="1600" dirty="0" smtClean="0"/>
              <a:t>)</a:t>
            </a:r>
            <a:r>
              <a:rPr lang="en-US" sz="1600" dirty="0" smtClean="0"/>
              <a:t>.</a:t>
            </a:r>
            <a:endParaRPr lang="uk-UA" sz="1600" dirty="0" smtClean="0"/>
          </a:p>
          <a:p>
            <a:r>
              <a:rPr lang="ru-RU" sz="1600" dirty="0" smtClean="0"/>
              <a:t>Списки контролю доступу (</a:t>
            </a:r>
            <a:r>
              <a:rPr lang="en-US" sz="1600" dirty="0" smtClean="0"/>
              <a:t>Access control list</a:t>
            </a:r>
            <a:r>
              <a:rPr lang="uk-UA" sz="1600" dirty="0" smtClean="0"/>
              <a:t>,</a:t>
            </a:r>
            <a:r>
              <a:rPr lang="en-US" sz="1600" dirty="0" smtClean="0"/>
              <a:t> ACL)</a:t>
            </a:r>
            <a:endParaRPr lang="uk-UA" sz="1600" dirty="0" smtClean="0"/>
          </a:p>
          <a:p>
            <a:r>
              <a:rPr lang="uk-UA" sz="1600" dirty="0" smtClean="0"/>
              <a:t>Шифрування (</a:t>
            </a:r>
            <a:r>
              <a:rPr lang="en-US" sz="1600" dirty="0" smtClean="0"/>
              <a:t>Encryption</a:t>
            </a:r>
            <a:r>
              <a:rPr lang="uk-UA" sz="1600" dirty="0" smtClean="0"/>
              <a:t>)</a:t>
            </a:r>
            <a:r>
              <a:rPr lang="ru-RU" sz="1600" dirty="0" smtClean="0"/>
              <a:t>.</a:t>
            </a:r>
            <a:endParaRPr lang="uk-UA" sz="1600" dirty="0" smtClean="0"/>
          </a:p>
          <a:p>
            <a:r>
              <a:rPr lang="uk-UA" sz="1600" dirty="0" smtClean="0"/>
              <a:t>Резервне копіювання </a:t>
            </a:r>
            <a:r>
              <a:rPr lang="en-US" sz="1600" dirty="0" smtClean="0"/>
              <a:t>(Backups)</a:t>
            </a:r>
            <a:r>
              <a:rPr lang="uk-UA" sz="1600" dirty="0" smtClean="0"/>
              <a:t>.</a:t>
            </a:r>
            <a:endParaRPr lang="ru-RU" sz="1600" dirty="0" smtClean="0"/>
          </a:p>
          <a:p>
            <a:r>
              <a:rPr lang="uk-UA" sz="1600" dirty="0" smtClean="0"/>
              <a:t>Фізична безпека </a:t>
            </a:r>
            <a:r>
              <a:rPr lang="en-US" sz="1600" dirty="0" smtClean="0"/>
              <a:t>(Physical Security)</a:t>
            </a:r>
            <a:r>
              <a:rPr lang="uk-UA" sz="1600" dirty="0" smtClean="0"/>
              <a:t>.</a:t>
            </a:r>
            <a:endParaRPr lang="en-US" sz="1600" dirty="0" smtClean="0"/>
          </a:p>
          <a:p>
            <a:pPr lvl="0"/>
            <a:r>
              <a:rPr lang="uk-UA" sz="1600" dirty="0" smtClean="0"/>
              <a:t>Поведінкова аналітика користувачів </a:t>
            </a:r>
            <a:r>
              <a:rPr lang="en-US" sz="1600" dirty="0" smtClean="0"/>
              <a:t>(User behavior analytics, UBA)</a:t>
            </a:r>
            <a:r>
              <a:rPr lang="uk-UA" sz="1600" dirty="0" smtClean="0"/>
              <a:t>.</a:t>
            </a:r>
            <a:endParaRPr lang="ru-RU" sz="1600" dirty="0" smtClean="0"/>
          </a:p>
          <a:p>
            <a:pPr lvl="0"/>
            <a:r>
              <a:rPr lang="uk-UA" sz="1600" dirty="0" err="1" smtClean="0"/>
              <a:t>Блокчейн</a:t>
            </a:r>
            <a:r>
              <a:rPr lang="uk-UA" sz="1600" dirty="0" smtClean="0"/>
              <a:t> </a:t>
            </a:r>
            <a:r>
              <a:rPr lang="uk-UA" sz="1600" dirty="0" err="1" smtClean="0"/>
              <a:t>кібербезпека</a:t>
            </a:r>
            <a:r>
              <a:rPr lang="uk-UA" sz="1600" dirty="0" smtClean="0"/>
              <a:t> </a:t>
            </a:r>
            <a:r>
              <a:rPr lang="ru-RU" sz="1600" dirty="0" smtClean="0"/>
              <a:t>(</a:t>
            </a:r>
            <a:r>
              <a:rPr lang="en-US" sz="1600" dirty="0" err="1" smtClean="0"/>
              <a:t>Blockchain</a:t>
            </a:r>
            <a:r>
              <a:rPr lang="en-US" sz="1600" dirty="0" smtClean="0"/>
              <a:t> </a:t>
            </a:r>
            <a:r>
              <a:rPr lang="en-US" sz="1600" dirty="0" err="1" smtClean="0"/>
              <a:t>cybersecurity</a:t>
            </a:r>
            <a:r>
              <a:rPr lang="ru-RU" sz="1600" dirty="0" smtClean="0"/>
              <a:t>).</a:t>
            </a:r>
          </a:p>
          <a:p>
            <a:pPr lvl="0"/>
            <a:r>
              <a:rPr lang="uk-UA" sz="1600" dirty="0" smtClean="0"/>
              <a:t>Безпека кінцевих точок </a:t>
            </a:r>
            <a:r>
              <a:rPr lang="en-US" sz="1600" dirty="0" smtClean="0"/>
              <a:t>(Endpoint detection and response, EDR) (Microsoft Defender, McAfee, ESET, </a:t>
            </a:r>
            <a:r>
              <a:rPr lang="en-US" sz="1600" dirty="0" err="1" smtClean="0"/>
              <a:t>Kaspersky</a:t>
            </a:r>
            <a:r>
              <a:rPr lang="en-US" sz="1600" dirty="0" smtClean="0"/>
              <a:t>)</a:t>
            </a:r>
            <a:r>
              <a:rPr lang="uk-UA" sz="1600" dirty="0" smtClean="0"/>
              <a:t>.</a:t>
            </a:r>
            <a:endParaRPr lang="ru-RU" sz="1600" dirty="0" smtClean="0"/>
          </a:p>
          <a:p>
            <a:pPr lvl="0"/>
            <a:r>
              <a:rPr lang="uk-UA" sz="1600" dirty="0" smtClean="0"/>
              <a:t>Керування хмарною безпекою </a:t>
            </a:r>
            <a:r>
              <a:rPr lang="en-US" sz="1600" dirty="0" smtClean="0"/>
              <a:t>(Cloud security posture management, CSPM)</a:t>
            </a:r>
            <a:r>
              <a:rPr lang="uk-UA" sz="1600" dirty="0" smtClean="0"/>
              <a:t>.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71612"/>
            <a:ext cx="9144000" cy="5286388"/>
          </a:xfrm>
        </p:spPr>
        <p:txBody>
          <a:bodyPr/>
          <a:lstStyle/>
          <a:p>
            <a:pPr>
              <a:buNone/>
            </a:pPr>
            <a:r>
              <a:rPr lang="uk-UA" sz="1600" b="1" dirty="0" smtClean="0"/>
              <a:t>Технології захисту інформації:</a:t>
            </a:r>
            <a:endParaRPr lang="uk-UA" sz="1600" dirty="0" smtClean="0"/>
          </a:p>
          <a:p>
            <a:r>
              <a:rPr lang="uk-UA" sz="1600" dirty="0" smtClean="0"/>
              <a:t>Антивіруси (</a:t>
            </a:r>
            <a:r>
              <a:rPr lang="en-US" sz="1600" dirty="0" smtClean="0"/>
              <a:t>Antivirus</a:t>
            </a:r>
            <a:r>
              <a:rPr lang="uk-UA" sz="1600" dirty="0" smtClean="0"/>
              <a:t>,</a:t>
            </a:r>
            <a:r>
              <a:rPr lang="en-US" sz="1600" dirty="0" smtClean="0"/>
              <a:t> AV</a:t>
            </a:r>
            <a:r>
              <a:rPr lang="uk-UA" sz="1600" dirty="0" smtClean="0"/>
              <a:t>, </a:t>
            </a:r>
            <a:r>
              <a:rPr lang="en-US" sz="1600" dirty="0" smtClean="0"/>
              <a:t>Next-Generation Antivirus</a:t>
            </a:r>
            <a:r>
              <a:rPr lang="uk-UA" sz="1600" dirty="0" smtClean="0"/>
              <a:t>, </a:t>
            </a:r>
            <a:r>
              <a:rPr lang="en-US" sz="1600" dirty="0" smtClean="0"/>
              <a:t>NGAV)</a:t>
            </a:r>
            <a:r>
              <a:rPr lang="uk-UA" sz="1600" dirty="0" smtClean="0"/>
              <a:t>.</a:t>
            </a:r>
            <a:endParaRPr lang="en-US" sz="1600" dirty="0" smtClean="0"/>
          </a:p>
          <a:p>
            <a:pPr lvl="0"/>
            <a:r>
              <a:rPr lang="uk-UA" sz="1600" dirty="0" err="1" smtClean="0"/>
              <a:t>Міжмережеві</a:t>
            </a:r>
            <a:r>
              <a:rPr lang="uk-UA" sz="1600" dirty="0" smtClean="0"/>
              <a:t> екрани </a:t>
            </a:r>
            <a:r>
              <a:rPr lang="ru-RU" sz="1600" dirty="0" smtClean="0"/>
              <a:t>(</a:t>
            </a:r>
            <a:r>
              <a:rPr lang="uk-UA" sz="1600" dirty="0" smtClean="0"/>
              <a:t>брандмауери</a:t>
            </a:r>
            <a:r>
              <a:rPr lang="ru-RU" sz="1600" dirty="0" smtClean="0"/>
              <a:t>, </a:t>
            </a:r>
            <a:r>
              <a:rPr lang="en-US" sz="1600" dirty="0" smtClean="0"/>
              <a:t>Firewall, Web Application Firewall, WAF</a:t>
            </a:r>
            <a:r>
              <a:rPr lang="ru-RU" sz="1600" dirty="0" smtClean="0"/>
              <a:t>).</a:t>
            </a:r>
          </a:p>
          <a:p>
            <a:pPr lvl="0"/>
            <a:r>
              <a:rPr lang="uk-UA" sz="1600" dirty="0" smtClean="0"/>
              <a:t>Заміна мережної адреси </a:t>
            </a:r>
            <a:r>
              <a:rPr lang="ru-RU" sz="1600" dirty="0" smtClean="0"/>
              <a:t>(</a:t>
            </a:r>
            <a:r>
              <a:rPr lang="en-US" sz="1600" dirty="0" smtClean="0"/>
              <a:t>Network Address Translation</a:t>
            </a:r>
            <a:r>
              <a:rPr lang="uk-UA" sz="1600" dirty="0" smtClean="0"/>
              <a:t>, </a:t>
            </a:r>
            <a:r>
              <a:rPr lang="en-US" sz="1600" dirty="0" smtClean="0"/>
              <a:t>NAT</a:t>
            </a:r>
            <a:r>
              <a:rPr lang="uk-UA" sz="1600" dirty="0" smtClean="0"/>
              <a:t>)</a:t>
            </a:r>
            <a:r>
              <a:rPr lang="en-US" sz="1600" dirty="0" smtClean="0"/>
              <a:t>.</a:t>
            </a:r>
            <a:endParaRPr lang="uk-UA" sz="1600" dirty="0" smtClean="0"/>
          </a:p>
          <a:p>
            <a:pPr lvl="0"/>
            <a:r>
              <a:rPr lang="uk-UA" sz="1600" smtClean="0"/>
              <a:t>Заміна адрес портів </a:t>
            </a:r>
            <a:r>
              <a:rPr lang="uk-UA" sz="1600" dirty="0" smtClean="0"/>
              <a:t>(</a:t>
            </a:r>
            <a:r>
              <a:rPr lang="en-US" sz="1600" dirty="0" smtClean="0"/>
              <a:t>Port Address Translation</a:t>
            </a:r>
            <a:r>
              <a:rPr lang="uk-UA" sz="1600" dirty="0" smtClean="0"/>
              <a:t>,</a:t>
            </a:r>
            <a:r>
              <a:rPr lang="en-US" sz="1600" dirty="0" smtClean="0"/>
              <a:t> PAT</a:t>
            </a:r>
            <a:r>
              <a:rPr lang="uk-UA" sz="1600" dirty="0" smtClean="0"/>
              <a:t>).</a:t>
            </a:r>
          </a:p>
          <a:p>
            <a:pPr lvl="0"/>
            <a:r>
              <a:rPr lang="uk-UA" sz="1600" dirty="0" smtClean="0"/>
              <a:t>Балансування навантаження.</a:t>
            </a:r>
          </a:p>
          <a:p>
            <a:r>
              <a:rPr lang="en-US" sz="1600" dirty="0" smtClean="0"/>
              <a:t>Log-</a:t>
            </a:r>
            <a:r>
              <a:rPr lang="ru-RU" sz="1600" dirty="0" smtClean="0"/>
              <a:t>сервер (</a:t>
            </a:r>
            <a:r>
              <a:rPr lang="en-US" sz="1600" dirty="0" err="1" smtClean="0"/>
              <a:t>Syslog</a:t>
            </a:r>
            <a:r>
              <a:rPr lang="en-US" sz="1600" dirty="0" smtClean="0"/>
              <a:t>, </a:t>
            </a:r>
            <a:r>
              <a:rPr lang="ru-RU" sz="1600" dirty="0" err="1" smtClean="0"/>
              <a:t>Apache</a:t>
            </a:r>
            <a:r>
              <a:rPr lang="en-US" sz="1600" dirty="0" smtClean="0"/>
              <a:t>, Microsoft IIS</a:t>
            </a:r>
            <a:r>
              <a:rPr lang="ru-RU" sz="1600" dirty="0" smtClean="0"/>
              <a:t>).</a:t>
            </a:r>
            <a:endParaRPr lang="uk-UA" sz="1600" dirty="0" smtClean="0"/>
          </a:p>
          <a:p>
            <a:r>
              <a:rPr lang="uk-UA" sz="1600" dirty="0" smtClean="0"/>
              <a:t>Повне захоплення пакетів</a:t>
            </a:r>
            <a:r>
              <a:rPr lang="ru-RU" sz="1600" dirty="0" smtClean="0"/>
              <a:t> (</a:t>
            </a:r>
            <a:r>
              <a:rPr lang="en-US" sz="1600" dirty="0" err="1" smtClean="0"/>
              <a:t>Wireshark</a:t>
            </a:r>
            <a:r>
              <a:rPr lang="ru-RU" sz="1600" dirty="0" smtClean="0"/>
              <a:t>).</a:t>
            </a:r>
          </a:p>
          <a:p>
            <a:r>
              <a:rPr lang="uk-UA" sz="1600" dirty="0" smtClean="0"/>
              <a:t>Статистичні дані </a:t>
            </a:r>
            <a:r>
              <a:rPr lang="ru-RU" sz="1600" b="1" dirty="0" smtClean="0"/>
              <a:t>(</a:t>
            </a:r>
            <a:r>
              <a:rPr lang="en-US" sz="1600" dirty="0" smtClean="0"/>
              <a:t>Cisco </a:t>
            </a:r>
            <a:r>
              <a:rPr lang="en-US" sz="1600" dirty="0" err="1" smtClean="0"/>
              <a:t>NetFlow</a:t>
            </a:r>
            <a:r>
              <a:rPr lang="ru-RU" sz="1600" b="1" dirty="0" smtClean="0"/>
              <a:t>).</a:t>
            </a:r>
            <a:endParaRPr lang="en-US" sz="1600" b="1" dirty="0" smtClean="0"/>
          </a:p>
          <a:p>
            <a:r>
              <a:rPr lang="uk-UA" sz="1600" dirty="0" smtClean="0"/>
              <a:t>Фільтри вмісту </a:t>
            </a:r>
            <a:r>
              <a:rPr lang="uk-UA" sz="1600" b="1" dirty="0" smtClean="0"/>
              <a:t>(</a:t>
            </a:r>
            <a:r>
              <a:rPr lang="en-US" sz="1600" dirty="0" smtClean="0"/>
              <a:t>Cisco Email</a:t>
            </a:r>
            <a:r>
              <a:rPr lang="uk-UA" sz="1600" dirty="0" smtClean="0"/>
              <a:t>/</a:t>
            </a:r>
            <a:r>
              <a:rPr lang="en-US" sz="1600" dirty="0" smtClean="0"/>
              <a:t>Web Security Appliance</a:t>
            </a:r>
            <a:r>
              <a:rPr lang="uk-UA" sz="1600" dirty="0" smtClean="0"/>
              <a:t>, </a:t>
            </a:r>
            <a:r>
              <a:rPr lang="en-US" sz="1600" dirty="0" smtClean="0"/>
              <a:t>ESA</a:t>
            </a:r>
            <a:r>
              <a:rPr lang="uk-UA" sz="1600" dirty="0" smtClean="0"/>
              <a:t>/</a:t>
            </a:r>
            <a:r>
              <a:rPr lang="en-US" sz="1600" dirty="0" smtClean="0"/>
              <a:t>WSA)</a:t>
            </a:r>
            <a:r>
              <a:rPr lang="uk-UA" sz="1600" dirty="0" smtClean="0"/>
              <a:t>.</a:t>
            </a:r>
            <a:endParaRPr lang="ru-RU" sz="1600" b="1" dirty="0" smtClean="0"/>
          </a:p>
          <a:p>
            <a:r>
              <a:rPr lang="en-US" sz="1600" dirty="0" smtClean="0"/>
              <a:t>Proxy-</a:t>
            </a:r>
            <a:r>
              <a:rPr lang="ru-RU" sz="1600" dirty="0" smtClean="0"/>
              <a:t>сервер, </a:t>
            </a:r>
            <a:r>
              <a:rPr lang="en-US" sz="1600" dirty="0" smtClean="0"/>
              <a:t>(Squid, </a:t>
            </a:r>
            <a:r>
              <a:rPr lang="en-US" sz="1600" dirty="0" err="1" smtClean="0"/>
              <a:t>CCProxy</a:t>
            </a:r>
            <a:r>
              <a:rPr lang="en-US" sz="1600" dirty="0" smtClean="0"/>
              <a:t>, Apache Traffic Server, </a:t>
            </a:r>
            <a:r>
              <a:rPr lang="en-US" sz="1600" dirty="0" err="1" smtClean="0"/>
              <a:t>WinGate</a:t>
            </a:r>
            <a:r>
              <a:rPr lang="en-US" sz="1600" dirty="0" smtClean="0"/>
              <a:t>).</a:t>
            </a:r>
          </a:p>
          <a:p>
            <a:r>
              <a:rPr lang="uk-UA" sz="1600" dirty="0" smtClean="0"/>
              <a:t>Запобігання втраті даних </a:t>
            </a:r>
            <a:r>
              <a:rPr lang="en-US" sz="1600" dirty="0" smtClean="0"/>
              <a:t>(Data loss prevention, DLP) (McAfee, Symantec)</a:t>
            </a:r>
            <a:r>
              <a:rPr lang="uk-UA" sz="1600" dirty="0" smtClean="0"/>
              <a:t>.</a:t>
            </a:r>
            <a:endParaRPr lang="en-US" sz="1600" dirty="0" smtClean="0"/>
          </a:p>
          <a:p>
            <a:pPr lvl="0"/>
            <a:r>
              <a:rPr lang="uk-UA" sz="1600" dirty="0" smtClean="0"/>
              <a:t>Система виявлення вторгнень </a:t>
            </a:r>
            <a:r>
              <a:rPr lang="en-US" sz="1600" dirty="0" smtClean="0"/>
              <a:t>(Intrusion detection system, IDS, HIDS, NIDS, Protocol-based IDS, PIDS, Application protocol-based, APIDS, Anomaly-based) (HIDS</a:t>
            </a:r>
            <a:r>
              <a:rPr lang="uk-UA" sz="1600" dirty="0" smtClean="0"/>
              <a:t>:</a:t>
            </a:r>
            <a:r>
              <a:rPr lang="en-US" sz="1600" dirty="0" smtClean="0"/>
              <a:t> OSSEC</a:t>
            </a:r>
            <a:r>
              <a:rPr lang="uk-UA" sz="1600" dirty="0" smtClean="0"/>
              <a:t>,</a:t>
            </a:r>
            <a:r>
              <a:rPr lang="en-US" sz="1600" dirty="0" smtClean="0"/>
              <a:t> </a:t>
            </a:r>
            <a:r>
              <a:rPr lang="ru-RU" sz="1600" dirty="0" smtClean="0"/>
              <a:t>NIDS:</a:t>
            </a:r>
            <a:r>
              <a:rPr lang="en-US" sz="1600" dirty="0" smtClean="0"/>
              <a:t> </a:t>
            </a:r>
            <a:r>
              <a:rPr lang="ru-RU" sz="1600" dirty="0" err="1" smtClean="0"/>
              <a:t>Snort</a:t>
            </a:r>
            <a:r>
              <a:rPr lang="en-US" sz="1600" dirty="0" smtClean="0"/>
              <a:t> (</a:t>
            </a:r>
            <a:r>
              <a:rPr lang="uk-UA" sz="1600" dirty="0" smtClean="0"/>
              <a:t>правила</a:t>
            </a:r>
            <a:r>
              <a:rPr lang="en-US" sz="1600" dirty="0" smtClean="0"/>
              <a:t>), Bro</a:t>
            </a:r>
            <a:r>
              <a:rPr lang="uk-UA" sz="1600" dirty="0" smtClean="0"/>
              <a:t> (поведінка), </a:t>
            </a:r>
            <a:r>
              <a:rPr lang="en-US" sz="1600" dirty="0" err="1" smtClean="0"/>
              <a:t>Suricata</a:t>
            </a:r>
            <a:r>
              <a:rPr lang="uk-UA" sz="1600" dirty="0" smtClean="0"/>
              <a:t> (сигнатури)</a:t>
            </a:r>
            <a:r>
              <a:rPr lang="en-US" sz="1600" dirty="0" smtClean="0"/>
              <a:t>)</a:t>
            </a:r>
            <a:r>
              <a:rPr lang="uk-UA" sz="1600" dirty="0" smtClean="0"/>
              <a:t>.</a:t>
            </a:r>
            <a:endParaRPr lang="ru-RU" sz="1600" dirty="0" smtClean="0"/>
          </a:p>
          <a:p>
            <a:r>
              <a:rPr lang="uk-UA" sz="1600" dirty="0" smtClean="0"/>
              <a:t>Система запобігання вторгненням </a:t>
            </a:r>
            <a:r>
              <a:rPr lang="en-US" sz="1600" dirty="0" smtClean="0"/>
              <a:t>(Intrusion protection system, IPS) (Cisco NGIPS)</a:t>
            </a:r>
            <a:r>
              <a:rPr lang="uk-UA" sz="1600" dirty="0" smtClean="0"/>
              <a:t>. </a:t>
            </a:r>
          </a:p>
          <a:p>
            <a:r>
              <a:rPr lang="uk-UA" sz="1600" dirty="0" smtClean="0"/>
              <a:t>Керування інцидентами та подіями безпеки </a:t>
            </a:r>
            <a:r>
              <a:rPr lang="en-US" sz="1600" dirty="0" smtClean="0"/>
              <a:t>(Security incident and event management, SIEM) (</a:t>
            </a:r>
            <a:r>
              <a:rPr lang="en-US" sz="1600" dirty="0" err="1" smtClean="0"/>
              <a:t>Sguil</a:t>
            </a:r>
            <a:r>
              <a:rPr lang="en-US" sz="1600" dirty="0" smtClean="0"/>
              <a:t>, Enterprise Log Search and Archive, ELSA</a:t>
            </a:r>
            <a:r>
              <a:rPr lang="uk-UA" sz="1600" dirty="0" smtClean="0"/>
              <a:t>,</a:t>
            </a:r>
            <a:r>
              <a:rPr lang="en-US" sz="1600" dirty="0" smtClean="0"/>
              <a:t> </a:t>
            </a:r>
            <a:r>
              <a:rPr lang="en-US" sz="1600" dirty="0" err="1" smtClean="0"/>
              <a:t>AlienVault</a:t>
            </a:r>
            <a:r>
              <a:rPr lang="en-US" sz="1600" dirty="0" smtClean="0"/>
              <a:t> USM, IBM </a:t>
            </a:r>
            <a:r>
              <a:rPr lang="en-US" sz="1600" dirty="0" err="1" smtClean="0"/>
              <a:t>QRadar</a:t>
            </a:r>
            <a:r>
              <a:rPr lang="en-US" sz="1600" dirty="0" smtClean="0"/>
              <a:t>)</a:t>
            </a:r>
            <a:r>
              <a:rPr lang="uk-UA" sz="1600" dirty="0" smtClean="0"/>
              <a:t>.</a:t>
            </a:r>
            <a:endParaRPr lang="ru-RU" sz="1600" dirty="0" smtClean="0"/>
          </a:p>
          <a:p>
            <a:pPr lvl="0"/>
            <a:endParaRPr lang="ru-RU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1928802"/>
            <a:ext cx="8358246" cy="1785950"/>
          </a:xfrm>
        </p:spPr>
        <p:txBody>
          <a:bodyPr/>
          <a:lstStyle/>
          <a:p>
            <a:r>
              <a:rPr lang="uk-UA" dirty="0" smtClean="0">
                <a:solidFill>
                  <a:schemeClr val="bg2"/>
                </a:solidFill>
              </a:rPr>
              <a:t>Тема </a:t>
            </a:r>
            <a:r>
              <a:rPr lang="en-US" dirty="0" smtClean="0">
                <a:solidFill>
                  <a:schemeClr val="bg2"/>
                </a:solidFill>
              </a:rPr>
              <a:t>2</a:t>
            </a:r>
            <a:r>
              <a:rPr lang="uk-UA" dirty="0" smtClean="0">
                <a:solidFill>
                  <a:schemeClr val="bg2"/>
                </a:solidFill>
              </a:rPr>
              <a:t>. Комплексна система захисту </a:t>
            </a:r>
            <a:r>
              <a:rPr lang="uk-UA" dirty="0" smtClean="0">
                <a:solidFill>
                  <a:schemeClr val="bg2"/>
                </a:solidFill>
              </a:rPr>
              <a:t>інформації</a:t>
            </a:r>
            <a:endParaRPr lang="en-US" dirty="0" smtClean="0">
              <a:solidFill>
                <a:schemeClr val="bg2"/>
              </a:solidFill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3786190"/>
            <a:ext cx="9144000" cy="3071810"/>
          </a:xfrm>
        </p:spPr>
        <p:txBody>
          <a:bodyPr numCol="2"/>
          <a:lstStyle/>
          <a:p>
            <a:pPr>
              <a:lnSpc>
                <a:spcPct val="80000"/>
              </a:lnSpc>
              <a:buNone/>
            </a:pPr>
            <a:r>
              <a:rPr lang="uk-UA" altLang="ko-KR" sz="1600" dirty="0" smtClean="0">
                <a:latin typeface="Verdana" pitchFamily="34" charset="0"/>
                <a:ea typeface="굴림" charset="-127"/>
              </a:rPr>
              <a:t>Питання:</a:t>
            </a:r>
            <a:endParaRPr lang="en-US" altLang="ko-KR" sz="1600" dirty="0">
              <a:latin typeface="Verdana" pitchFamily="34" charset="0"/>
              <a:ea typeface="굴림" charset="-127"/>
            </a:endParaRPr>
          </a:p>
          <a:p>
            <a:pPr fontAlgn="auto"/>
            <a:r>
              <a:rPr lang="uk-UA" sz="1500" dirty="0" smtClean="0"/>
              <a:t>Комплексна система захисту інформації (КСЗІ). </a:t>
            </a:r>
            <a:endParaRPr lang="en-US" sz="1500" dirty="0" smtClean="0"/>
          </a:p>
          <a:p>
            <a:pPr fontAlgn="auto"/>
            <a:r>
              <a:rPr lang="uk-UA" sz="1500" dirty="0" smtClean="0"/>
              <a:t>Цілі та завдання КСЗІ. </a:t>
            </a:r>
          </a:p>
          <a:p>
            <a:pPr fontAlgn="auto"/>
            <a:r>
              <a:rPr lang="uk-UA" sz="1500" dirty="0" smtClean="0"/>
              <a:t>Правові заходи безпеки.</a:t>
            </a:r>
          </a:p>
          <a:p>
            <a:pPr fontAlgn="auto"/>
            <a:r>
              <a:rPr lang="uk-UA" sz="1500" dirty="0" smtClean="0"/>
              <a:t>Організаційні заходи безпеки.</a:t>
            </a:r>
          </a:p>
          <a:p>
            <a:pPr fontAlgn="auto"/>
            <a:r>
              <a:rPr lang="uk-UA" sz="1500" dirty="0" smtClean="0"/>
              <a:t>Методологія розробки політики безпеки.</a:t>
            </a:r>
          </a:p>
          <a:p>
            <a:pPr fontAlgn="auto"/>
            <a:r>
              <a:rPr lang="uk-UA" sz="1500" dirty="0" smtClean="0"/>
              <a:t>Класифікація активів.</a:t>
            </a:r>
            <a:endParaRPr lang="en-US" sz="1500" dirty="0" smtClean="0"/>
          </a:p>
          <a:p>
            <a:pPr fontAlgn="auto"/>
            <a:r>
              <a:rPr lang="uk-UA" sz="1500" dirty="0" smtClean="0"/>
              <a:t>Об’єкти захисту. </a:t>
            </a:r>
            <a:endParaRPr lang="en-US" sz="1500" dirty="0" smtClean="0"/>
          </a:p>
          <a:p>
            <a:pPr fontAlgn="auto"/>
            <a:r>
              <a:rPr lang="uk-UA" sz="1500" dirty="0" smtClean="0"/>
              <a:t>Стани даних.</a:t>
            </a:r>
          </a:p>
          <a:p>
            <a:pPr fontAlgn="auto"/>
            <a:r>
              <a:rPr lang="uk-UA" sz="1500" dirty="0" smtClean="0"/>
              <a:t>Суб’єкти інформаційних відносин. </a:t>
            </a:r>
          </a:p>
          <a:p>
            <a:pPr fontAlgn="auto"/>
            <a:r>
              <a:rPr lang="uk-UA" sz="1500" dirty="0" smtClean="0"/>
              <a:t>Класифікація порушників та їх мотиви.</a:t>
            </a:r>
          </a:p>
          <a:p>
            <a:pPr fontAlgn="auto"/>
            <a:r>
              <a:rPr lang="uk-UA" sz="1500" spc="15" dirty="0" smtClean="0">
                <a:cs typeface="Times New Roman"/>
              </a:rPr>
              <a:t>Класифікація загроз.</a:t>
            </a:r>
          </a:p>
          <a:p>
            <a:pPr fontAlgn="auto"/>
            <a:r>
              <a:rPr lang="uk-UA" sz="1500" dirty="0" smtClean="0"/>
              <a:t>Способи обробки ризиків.</a:t>
            </a:r>
          </a:p>
          <a:p>
            <a:pPr fontAlgn="auto"/>
            <a:r>
              <a:rPr lang="uk-UA" sz="1500" dirty="0" smtClean="0"/>
              <a:t>Якісний / кількісний аналіз ризиків.</a:t>
            </a:r>
            <a:endParaRPr lang="en-US" sz="1500" dirty="0" smtClean="0"/>
          </a:p>
          <a:p>
            <a:pPr fontAlgn="auto"/>
            <a:r>
              <a:rPr lang="uk-UA" sz="1500" dirty="0" smtClean="0"/>
              <a:t>Управління ризиками </a:t>
            </a:r>
            <a:r>
              <a:rPr lang="uk-UA" sz="1500" dirty="0" smtClean="0">
                <a:cs typeface="Times New Roman" pitchFamily="18" charset="0"/>
              </a:rPr>
              <a:t>(</a:t>
            </a:r>
            <a:r>
              <a:rPr lang="en-US" sz="1500" dirty="0" smtClean="0">
                <a:cs typeface="Times New Roman" pitchFamily="18" charset="0"/>
              </a:rPr>
              <a:t>NIST</a:t>
            </a:r>
            <a:r>
              <a:rPr lang="uk-UA" sz="1500" dirty="0" smtClean="0">
                <a:cs typeface="Times New Roman" pitchFamily="18" charset="0"/>
              </a:rPr>
              <a:t>)</a:t>
            </a:r>
            <a:endParaRPr lang="uk-UA" sz="1500" dirty="0" smtClean="0"/>
          </a:p>
          <a:p>
            <a:pPr fontAlgn="auto"/>
            <a:r>
              <a:rPr lang="uk-UA" sz="1500" dirty="0" smtClean="0"/>
              <a:t>Політики безпеки.</a:t>
            </a:r>
            <a:r>
              <a:rPr lang="uk-UA" sz="1500" dirty="0" smtClean="0">
                <a:cs typeface="Times New Roman" pitchFamily="18" charset="0"/>
              </a:rPr>
              <a:t> </a:t>
            </a:r>
            <a:endParaRPr lang="en-US" sz="1500" dirty="0" smtClean="0">
              <a:cs typeface="Times New Roman" pitchFamily="18" charset="0"/>
            </a:endParaRPr>
          </a:p>
          <a:p>
            <a:pPr fontAlgn="auto"/>
            <a:r>
              <a:rPr lang="uk-UA" sz="1500" dirty="0" smtClean="0">
                <a:cs typeface="Times New Roman" pitchFamily="18" charset="0"/>
              </a:rPr>
              <a:t>Основні складові політики безпеки (</a:t>
            </a:r>
            <a:r>
              <a:rPr lang="en-US" sz="1500" dirty="0" smtClean="0">
                <a:cs typeface="Times New Roman" pitchFamily="18" charset="0"/>
              </a:rPr>
              <a:t>NIST</a:t>
            </a:r>
            <a:r>
              <a:rPr lang="uk-UA" sz="1500" dirty="0" smtClean="0">
                <a:cs typeface="Times New Roman" pitchFamily="18" charset="0"/>
              </a:rPr>
              <a:t>)</a:t>
            </a:r>
            <a:endParaRPr lang="en-US" sz="1500" dirty="0" smtClean="0">
              <a:cs typeface="Times New Roman" pitchFamily="18" charset="0"/>
            </a:endParaRPr>
          </a:p>
          <a:p>
            <a:pPr fontAlgn="auto"/>
            <a:r>
              <a:rPr lang="uk-UA" sz="1500" dirty="0" smtClean="0"/>
              <a:t>Вимоги безпеки СЗІ.</a:t>
            </a:r>
          </a:p>
          <a:p>
            <a:pPr fontAlgn="auto"/>
            <a:r>
              <a:rPr lang="uk-UA" sz="1500" dirty="0" smtClean="0"/>
              <a:t>Склад КСЗІ.</a:t>
            </a:r>
            <a:endParaRPr lang="en-US" sz="1500" dirty="0" smtClean="0"/>
          </a:p>
          <a:p>
            <a:pPr fontAlgn="auto"/>
            <a:r>
              <a:rPr lang="uk-UA" sz="1500" dirty="0" smtClean="0"/>
              <a:t>Принципи створення КСЗІ. </a:t>
            </a:r>
            <a:endParaRPr lang="en-US" sz="1500" dirty="0" smtClean="0"/>
          </a:p>
          <a:p>
            <a:pPr fontAlgn="auto"/>
            <a:r>
              <a:rPr lang="uk-UA" sz="1500" dirty="0" smtClean="0"/>
              <a:t>Основні вимоги до КСЗІ.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57224" y="2786058"/>
            <a:ext cx="7215238" cy="2286016"/>
          </a:xfrm>
        </p:spPr>
        <p:txBody>
          <a:bodyPr/>
          <a:lstStyle/>
          <a:p>
            <a:pPr marL="0" marR="5080" indent="0">
              <a:buNone/>
              <a:tabLst>
                <a:tab pos="458470" algn="l"/>
              </a:tabLst>
            </a:pPr>
            <a:r>
              <a:rPr lang="uk-UA" sz="1600" b="1" dirty="0" smtClean="0"/>
              <a:t>Комплексна система захисту інформації (КСЗІ) – </a:t>
            </a:r>
            <a:r>
              <a:rPr lang="uk-UA" sz="1600" dirty="0" smtClean="0"/>
              <a:t>це сукупність </a:t>
            </a:r>
          </a:p>
          <a:p>
            <a:pPr marL="0" marR="5080" indent="371475">
              <a:spcBef>
                <a:spcPts val="0"/>
              </a:spcBef>
              <a:buNone/>
              <a:tabLst>
                <a:tab pos="458470" algn="l"/>
              </a:tabLst>
            </a:pPr>
            <a:r>
              <a:rPr lang="uk-UA" sz="1600" dirty="0" smtClean="0"/>
              <a:t>- правових,</a:t>
            </a:r>
          </a:p>
          <a:p>
            <a:pPr marL="0" marR="5080" indent="371475">
              <a:spcBef>
                <a:spcPts val="0"/>
              </a:spcBef>
              <a:buNone/>
              <a:tabLst>
                <a:tab pos="458470" algn="l"/>
              </a:tabLst>
            </a:pPr>
            <a:r>
              <a:rPr lang="uk-UA" sz="1600" dirty="0" smtClean="0"/>
              <a:t>- організаційних,</a:t>
            </a:r>
          </a:p>
          <a:p>
            <a:pPr marL="0" marR="5080" indent="371475">
              <a:spcBef>
                <a:spcPts val="0"/>
              </a:spcBef>
              <a:buNone/>
              <a:tabLst>
                <a:tab pos="458470" algn="l"/>
              </a:tabLst>
            </a:pPr>
            <a:r>
              <a:rPr lang="uk-UA" sz="1600" dirty="0" smtClean="0"/>
              <a:t>- інженерних заходів,  </a:t>
            </a:r>
          </a:p>
          <a:p>
            <a:pPr marL="0" marR="5080" indent="371475">
              <a:spcBef>
                <a:spcPts val="0"/>
              </a:spcBef>
              <a:buNone/>
              <a:tabLst>
                <a:tab pos="458470" algn="l"/>
              </a:tabLst>
            </a:pPr>
            <a:r>
              <a:rPr lang="uk-UA" sz="1600" dirty="0" smtClean="0"/>
              <a:t>- програмно-апаратних,  </a:t>
            </a:r>
          </a:p>
          <a:p>
            <a:pPr marL="0" marR="5080" indent="371475">
              <a:spcBef>
                <a:spcPts val="0"/>
              </a:spcBef>
              <a:buNone/>
              <a:tabLst>
                <a:tab pos="458470" algn="l"/>
              </a:tabLst>
            </a:pPr>
            <a:r>
              <a:rPr lang="uk-UA" sz="1600" dirty="0" smtClean="0"/>
              <a:t>- криптографічних,</a:t>
            </a:r>
          </a:p>
          <a:p>
            <a:pPr marL="0" marR="5080" indent="371475">
              <a:spcBef>
                <a:spcPts val="0"/>
              </a:spcBef>
              <a:buNone/>
              <a:tabLst>
                <a:tab pos="458470" algn="l"/>
              </a:tabLst>
            </a:pPr>
            <a:r>
              <a:rPr lang="uk-UA" sz="1600" dirty="0" smtClean="0"/>
              <a:t>- інших засобів, </a:t>
            </a:r>
          </a:p>
          <a:p>
            <a:pPr marL="0" marR="5080" indent="371475">
              <a:buNone/>
              <a:tabLst>
                <a:tab pos="458470" algn="l"/>
              </a:tabLst>
            </a:pPr>
            <a:r>
              <a:rPr lang="uk-UA" sz="1600" dirty="0" smtClean="0"/>
              <a:t>які забезпечують захист інформації обмеженого доступу в ІТС.</a:t>
            </a:r>
          </a:p>
          <a:p>
            <a:pPr marL="0" marR="5080" indent="371475">
              <a:buNone/>
              <a:tabLst>
                <a:tab pos="458470" algn="l"/>
              </a:tabLst>
            </a:pPr>
            <a:endParaRPr lang="uk-UA" sz="1600" dirty="0" smtClean="0"/>
          </a:p>
          <a:p>
            <a:pPr marL="0" indent="371475">
              <a:buNone/>
            </a:pPr>
            <a:endParaRPr lang="uk-UA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8"/>
          <p:cNvSpPr/>
          <p:nvPr/>
        </p:nvSpPr>
        <p:spPr>
          <a:xfrm>
            <a:off x="428596" y="1857364"/>
            <a:ext cx="7237899" cy="48343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00166" y="2143116"/>
            <a:ext cx="6858048" cy="4286280"/>
          </a:xfrm>
        </p:spPr>
        <p:txBody>
          <a:bodyPr/>
          <a:lstStyle/>
          <a:p>
            <a:pPr>
              <a:buNone/>
            </a:pPr>
            <a:r>
              <a:rPr lang="uk-UA" sz="1600" b="1" dirty="0" smtClean="0"/>
              <a:t>Правові заходи безпеки:</a:t>
            </a:r>
            <a:endParaRPr lang="ru-RU" sz="1600" dirty="0" smtClean="0"/>
          </a:p>
          <a:p>
            <a:pPr lvl="0">
              <a:spcBef>
                <a:spcPts val="0"/>
              </a:spcBef>
            </a:pPr>
            <a:r>
              <a:rPr lang="uk-UA" sz="1600" dirty="0" smtClean="0"/>
              <a:t>Законодавство.</a:t>
            </a:r>
            <a:endParaRPr lang="ru-RU" sz="1600" dirty="0" smtClean="0"/>
          </a:p>
          <a:p>
            <a:pPr lvl="0">
              <a:spcBef>
                <a:spcPts val="0"/>
              </a:spcBef>
            </a:pPr>
            <a:r>
              <a:rPr lang="uk-UA" sz="1600" dirty="0" smtClean="0"/>
              <a:t>Стандарти (ISO).</a:t>
            </a:r>
            <a:endParaRPr lang="ru-RU" sz="1600" dirty="0" smtClean="0"/>
          </a:p>
          <a:p>
            <a:pPr lvl="0">
              <a:spcBef>
                <a:spcPts val="0"/>
              </a:spcBef>
            </a:pPr>
            <a:r>
              <a:rPr lang="uk-UA" sz="1600" dirty="0" smtClean="0"/>
              <a:t>Методичні рекомендації (</a:t>
            </a:r>
            <a:r>
              <a:rPr lang="en-US" sz="1600" dirty="0" smtClean="0"/>
              <a:t>NIST, NSA</a:t>
            </a:r>
            <a:r>
              <a:rPr lang="uk-UA" sz="1600" dirty="0" smtClean="0"/>
              <a:t>, </a:t>
            </a:r>
            <a:r>
              <a:rPr lang="en-US" sz="1600" dirty="0" smtClean="0"/>
              <a:t>US-CERT</a:t>
            </a:r>
            <a:r>
              <a:rPr lang="uk-UA" sz="1600" dirty="0" smtClean="0"/>
              <a:t>,</a:t>
            </a:r>
            <a:r>
              <a:rPr lang="en-US" sz="1600" dirty="0" smtClean="0"/>
              <a:t> CVE</a:t>
            </a:r>
            <a:r>
              <a:rPr lang="uk-UA" sz="1600" dirty="0" smtClean="0"/>
              <a:t>).</a:t>
            </a:r>
            <a:endParaRPr lang="ru-RU" sz="1600" dirty="0" smtClean="0"/>
          </a:p>
          <a:p>
            <a:pPr lvl="0">
              <a:spcBef>
                <a:spcPts val="0"/>
              </a:spcBef>
            </a:pPr>
            <a:r>
              <a:rPr lang="uk-UA" sz="1600" dirty="0" smtClean="0"/>
              <a:t>Накази по підприємству.</a:t>
            </a:r>
            <a:endParaRPr lang="ru-RU" sz="1600" dirty="0" smtClean="0"/>
          </a:p>
          <a:p>
            <a:pPr lvl="0">
              <a:spcBef>
                <a:spcPts val="0"/>
              </a:spcBef>
            </a:pPr>
            <a:r>
              <a:rPr lang="uk-UA" sz="1600" dirty="0" smtClean="0"/>
              <a:t>Угоди про конфіденційність з працівниками</a:t>
            </a:r>
          </a:p>
          <a:p>
            <a:pPr lvl="0">
              <a:spcBef>
                <a:spcPts val="0"/>
              </a:spcBef>
              <a:buNone/>
            </a:pPr>
            <a:r>
              <a:rPr lang="uk-UA" sz="1600" dirty="0" smtClean="0"/>
              <a:t>	(</a:t>
            </a:r>
            <a:r>
              <a:rPr lang="en-US" sz="1600" dirty="0" smtClean="0"/>
              <a:t>Non-disclosure Agreement, NDA</a:t>
            </a:r>
            <a:r>
              <a:rPr lang="uk-UA" sz="1600" dirty="0" smtClean="0"/>
              <a:t>).</a:t>
            </a:r>
          </a:p>
          <a:p>
            <a:pPr lvl="0">
              <a:spcBef>
                <a:spcPts val="0"/>
              </a:spcBef>
            </a:pPr>
            <a:r>
              <a:rPr lang="uk-UA" sz="1600" dirty="0" smtClean="0"/>
              <a:t>Вимоги безпеки в угодах з іншими організаціями (контрагентами).</a:t>
            </a:r>
          </a:p>
          <a:p>
            <a:pPr lvl="0">
              <a:spcBef>
                <a:spcPts val="0"/>
              </a:spcBef>
            </a:pPr>
            <a:r>
              <a:rPr lang="uk-UA" sz="1600" dirty="0" smtClean="0"/>
              <a:t>Угода про рівень послуг (</a:t>
            </a:r>
            <a:r>
              <a:rPr lang="en-US" sz="1600" dirty="0" smtClean="0"/>
              <a:t>Service-Level Agreement, SLA</a:t>
            </a:r>
            <a:r>
              <a:rPr lang="uk-UA" sz="1600" dirty="0" smtClean="0"/>
              <a:t>)</a:t>
            </a:r>
            <a:r>
              <a:rPr lang="en-US" sz="1600" dirty="0" smtClean="0"/>
              <a:t>.</a:t>
            </a:r>
            <a:endParaRPr lang="uk-UA" sz="1600" dirty="0" smtClean="0"/>
          </a:p>
          <a:p>
            <a:pPr>
              <a:spcBef>
                <a:spcPts val="0"/>
              </a:spcBef>
            </a:pPr>
            <a:r>
              <a:rPr lang="uk-UA" sz="1600" dirty="0" smtClean="0"/>
              <a:t>Угода про нерозголошення персональних даних</a:t>
            </a:r>
            <a:r>
              <a:rPr lang="en-US" sz="1600" dirty="0" smtClean="0"/>
              <a:t> </a:t>
            </a:r>
          </a:p>
          <a:p>
            <a:pPr>
              <a:spcBef>
                <a:spcPts val="0"/>
              </a:spcBef>
              <a:buNone/>
            </a:pPr>
            <a:r>
              <a:rPr lang="en-US" sz="1600" dirty="0" smtClean="0"/>
              <a:t>	(Personally Identifiable Information, PII NDA</a:t>
            </a:r>
            <a:r>
              <a:rPr lang="uk-UA" sz="1600" dirty="0" smtClean="0"/>
              <a:t>)</a:t>
            </a:r>
            <a:r>
              <a:rPr lang="en-US" sz="1600" dirty="0" smtClean="0"/>
              <a:t>.</a:t>
            </a:r>
            <a:endParaRPr lang="ru-RU" sz="1600" dirty="0" smtClean="0"/>
          </a:p>
          <a:p>
            <a:pPr>
              <a:spcBef>
                <a:spcPts val="0"/>
              </a:spcBef>
            </a:pPr>
            <a:r>
              <a:rPr lang="uk-UA" sz="1600" dirty="0" smtClean="0"/>
              <a:t>Договір оферти.</a:t>
            </a:r>
            <a:endParaRPr lang="ru-RU" sz="1600" dirty="0" smtClean="0"/>
          </a:p>
          <a:p>
            <a:pPr lvl="0">
              <a:spcBef>
                <a:spcPts val="0"/>
              </a:spcBef>
            </a:pPr>
            <a:r>
              <a:rPr lang="uk-UA" sz="1600" dirty="0" smtClean="0"/>
              <a:t>Функціональні </a:t>
            </a:r>
            <a:r>
              <a:rPr lang="en-US" sz="1600" dirty="0" smtClean="0"/>
              <a:t>(</a:t>
            </a:r>
            <a:r>
              <a:rPr lang="uk-UA" sz="1600" dirty="0" smtClean="0"/>
              <a:t>посадові</a:t>
            </a:r>
            <a:r>
              <a:rPr lang="en-US" sz="1600" dirty="0" smtClean="0"/>
              <a:t>)</a:t>
            </a:r>
            <a:r>
              <a:rPr lang="uk-UA" sz="1600" dirty="0" smtClean="0"/>
              <a:t> обов’язки.</a:t>
            </a:r>
            <a:endParaRPr lang="ru-RU" sz="1600" dirty="0" smtClean="0"/>
          </a:p>
          <a:p>
            <a:pPr>
              <a:spcBef>
                <a:spcPts val="0"/>
              </a:spcBef>
            </a:pPr>
            <a:r>
              <a:rPr lang="uk-UA" sz="1600" dirty="0" smtClean="0"/>
              <a:t>Політики безпеки.</a:t>
            </a:r>
            <a:endParaRPr lang="ru-RU" sz="1600" dirty="0" smtClean="0"/>
          </a:p>
          <a:p>
            <a:pPr lvl="0">
              <a:spcBef>
                <a:spcPts val="0"/>
              </a:spcBef>
            </a:pPr>
            <a:r>
              <a:rPr lang="uk-UA" sz="1600" dirty="0" smtClean="0"/>
              <a:t>Затверджені процедури.</a:t>
            </a:r>
            <a:endParaRPr lang="ru-RU" sz="1600" dirty="0" smtClean="0"/>
          </a:p>
          <a:p>
            <a:pPr>
              <a:spcBef>
                <a:spcPts val="0"/>
              </a:spcBef>
            </a:pPr>
            <a:r>
              <a:rPr lang="uk-UA" sz="1600" dirty="0" smtClean="0"/>
              <a:t>План захисту інформації.</a:t>
            </a:r>
            <a:endParaRPr lang="ru-RU" sz="1600" dirty="0" smtClean="0"/>
          </a:p>
          <a:p>
            <a:pPr lvl="0">
              <a:spcBef>
                <a:spcPts val="0"/>
              </a:spcBef>
            </a:pPr>
            <a:r>
              <a:rPr lang="uk-UA" sz="1600" dirty="0" smtClean="0"/>
              <a:t>План безперервності бізнесу</a:t>
            </a:r>
            <a:r>
              <a:rPr lang="en-US" sz="1600" dirty="0" smtClean="0"/>
              <a:t> (Business Continuity Planning, BCP).</a:t>
            </a:r>
          </a:p>
          <a:p>
            <a:pPr lvl="0">
              <a:spcBef>
                <a:spcPts val="0"/>
              </a:spcBef>
            </a:pPr>
            <a:r>
              <a:rPr lang="uk-UA" sz="1600" dirty="0" smtClean="0"/>
              <a:t>План аварійного відновлення (</a:t>
            </a:r>
            <a:r>
              <a:rPr lang="en-US" sz="1600" dirty="0" smtClean="0"/>
              <a:t>Disaster Recovery Plan, DRP</a:t>
            </a:r>
            <a:r>
              <a:rPr lang="uk-UA" sz="1600" dirty="0" smtClean="0"/>
              <a:t>).</a:t>
            </a:r>
            <a:endParaRPr lang="ru-RU" sz="1600" dirty="0" smtClean="0"/>
          </a:p>
          <a:p>
            <a:pPr marL="0" marR="5080" indent="371475">
              <a:buNone/>
              <a:tabLst>
                <a:tab pos="458470" algn="l"/>
              </a:tabLst>
            </a:pPr>
            <a:endParaRPr lang="uk-UA" sz="1600" dirty="0" smtClean="0"/>
          </a:p>
          <a:p>
            <a:pPr marL="0" indent="371475">
              <a:buNone/>
            </a:pPr>
            <a:endParaRPr lang="uk-UA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714488"/>
            <a:ext cx="9144000" cy="5143512"/>
          </a:xfrm>
        </p:spPr>
        <p:txBody>
          <a:bodyPr numCol="2"/>
          <a:lstStyle/>
          <a:p>
            <a:pPr>
              <a:buNone/>
            </a:pPr>
            <a:r>
              <a:rPr lang="uk-UA" sz="1600" b="1" dirty="0" smtClean="0"/>
              <a:t>Організаційні заходи безпеки:</a:t>
            </a:r>
          </a:p>
          <a:p>
            <a:pPr>
              <a:buNone/>
            </a:pPr>
            <a:endParaRPr lang="uk-UA" sz="1600" b="1" dirty="0" smtClean="0"/>
          </a:p>
          <a:p>
            <a:pPr lvl="0">
              <a:spcBef>
                <a:spcPts val="0"/>
              </a:spcBef>
            </a:pPr>
            <a:r>
              <a:rPr lang="uk-UA" sz="1600" dirty="0" smtClean="0"/>
              <a:t>Розподіл повноважень та обов’язків.</a:t>
            </a:r>
          </a:p>
          <a:p>
            <a:pPr lvl="0">
              <a:spcBef>
                <a:spcPts val="0"/>
              </a:spcBef>
            </a:pPr>
            <a:r>
              <a:rPr lang="uk-UA" sz="1600" dirty="0" smtClean="0"/>
              <a:t>Обізнаність при прийомі на роботу.</a:t>
            </a:r>
          </a:p>
          <a:p>
            <a:pPr>
              <a:spcBef>
                <a:spcPts val="0"/>
              </a:spcBef>
            </a:pPr>
            <a:r>
              <a:rPr lang="uk-UA" sz="1600" dirty="0" smtClean="0"/>
              <a:t>Перевірка біографії.</a:t>
            </a:r>
          </a:p>
          <a:p>
            <a:pPr lvl="0">
              <a:spcBef>
                <a:spcPts val="0"/>
              </a:spcBef>
            </a:pPr>
            <a:r>
              <a:rPr lang="uk-UA" sz="1600" dirty="0" smtClean="0"/>
              <a:t>Роз’яснювальна робота.</a:t>
            </a:r>
          </a:p>
          <a:p>
            <a:pPr>
              <a:spcBef>
                <a:spcPts val="0"/>
              </a:spcBef>
            </a:pPr>
            <a:r>
              <a:rPr lang="uk-UA" sz="1600" dirty="0" smtClean="0"/>
              <a:t>Тренінги / курси. </a:t>
            </a:r>
          </a:p>
          <a:p>
            <a:pPr lvl="0">
              <a:spcBef>
                <a:spcPts val="0"/>
              </a:spcBef>
            </a:pPr>
            <a:r>
              <a:rPr lang="uk-UA" sz="1600" dirty="0" smtClean="0"/>
              <a:t>Періодичне тестування (перевірки та ревізії):</a:t>
            </a:r>
          </a:p>
          <a:p>
            <a:pPr lvl="1">
              <a:spcBef>
                <a:spcPts val="0"/>
              </a:spcBef>
            </a:pPr>
            <a:r>
              <a:rPr lang="uk-UA" sz="1600" dirty="0" smtClean="0"/>
              <a:t>Обізнаності персоналу.</a:t>
            </a:r>
          </a:p>
          <a:p>
            <a:pPr lvl="1">
              <a:spcBef>
                <a:spcPts val="0"/>
              </a:spcBef>
            </a:pPr>
            <a:r>
              <a:rPr lang="uk-UA" sz="1600" dirty="0" smtClean="0"/>
              <a:t>Виконання політики безпеки.</a:t>
            </a:r>
          </a:p>
          <a:p>
            <a:pPr lvl="1">
              <a:spcBef>
                <a:spcPts val="0"/>
              </a:spcBef>
            </a:pPr>
            <a:r>
              <a:rPr lang="uk-UA" sz="1600" dirty="0" smtClean="0"/>
              <a:t>Системи захисту.</a:t>
            </a:r>
          </a:p>
          <a:p>
            <a:pPr lvl="1">
              <a:spcBef>
                <a:spcPts val="0"/>
              </a:spcBef>
            </a:pPr>
            <a:r>
              <a:rPr lang="uk-UA" sz="1600" dirty="0" smtClean="0"/>
              <a:t>Системи відновлення.</a:t>
            </a:r>
          </a:p>
          <a:p>
            <a:pPr>
              <a:spcBef>
                <a:spcPts val="0"/>
              </a:spcBef>
            </a:pPr>
            <a:r>
              <a:rPr lang="uk-UA" sz="1600" dirty="0" smtClean="0"/>
              <a:t>Дисциплінарний процес.</a:t>
            </a:r>
          </a:p>
          <a:p>
            <a:pPr lvl="0">
              <a:spcBef>
                <a:spcPts val="0"/>
              </a:spcBef>
            </a:pPr>
            <a:r>
              <a:rPr lang="uk-UA" sz="1600" dirty="0" smtClean="0"/>
              <a:t>Анулювання прав доступу при припиненні обов'язків.</a:t>
            </a:r>
          </a:p>
          <a:p>
            <a:pPr lvl="0">
              <a:spcBef>
                <a:spcPts val="0"/>
              </a:spcBef>
            </a:pPr>
            <a:r>
              <a:rPr lang="uk-UA" sz="1600" dirty="0" smtClean="0"/>
              <a:t>Повернення активів.</a:t>
            </a:r>
          </a:p>
          <a:p>
            <a:pPr lvl="0">
              <a:spcBef>
                <a:spcPts val="0"/>
              </a:spcBef>
            </a:pPr>
            <a:r>
              <a:rPr lang="uk-UA" sz="1600" dirty="0" smtClean="0"/>
              <a:t>Обмеження доступу на об'єкт і до ресурсів АС.</a:t>
            </a:r>
          </a:p>
          <a:p>
            <a:pPr>
              <a:spcBef>
                <a:spcPts val="0"/>
              </a:spcBef>
            </a:pPr>
            <a:r>
              <a:rPr lang="uk-UA" sz="1600" dirty="0" smtClean="0"/>
              <a:t>Розмежування доступу до ресурсів АС.</a:t>
            </a:r>
          </a:p>
          <a:p>
            <a:pPr lvl="0">
              <a:spcBef>
                <a:spcPts val="0"/>
              </a:spcBef>
            </a:pPr>
            <a:r>
              <a:rPr lang="uk-UA" sz="1600" dirty="0" smtClean="0"/>
              <a:t>Регламентації доступу до ресурсів АС:</a:t>
            </a:r>
          </a:p>
          <a:p>
            <a:pPr lvl="1">
              <a:spcBef>
                <a:spcPts val="0"/>
              </a:spcBef>
            </a:pPr>
            <a:r>
              <a:rPr lang="uk-UA" sz="1600" dirty="0" smtClean="0"/>
              <a:t>сторонніх користувачів,</a:t>
            </a:r>
          </a:p>
          <a:p>
            <a:pPr lvl="1">
              <a:spcBef>
                <a:spcPts val="0"/>
              </a:spcBef>
            </a:pPr>
            <a:r>
              <a:rPr lang="uk-UA" sz="1600" dirty="0" smtClean="0"/>
              <a:t>власних користувачів.</a:t>
            </a:r>
          </a:p>
          <a:p>
            <a:pPr lvl="0">
              <a:spcBef>
                <a:spcPts val="0"/>
              </a:spcBef>
            </a:pPr>
            <a:r>
              <a:rPr lang="uk-UA" sz="1600" dirty="0" smtClean="0"/>
              <a:t>Режимні заходи на об’єктах АС.</a:t>
            </a:r>
          </a:p>
          <a:p>
            <a:pPr lvl="0">
              <a:spcBef>
                <a:spcPts val="0"/>
              </a:spcBef>
            </a:pPr>
            <a:r>
              <a:rPr lang="uk-UA" sz="1600" dirty="0" smtClean="0"/>
              <a:t>Фізичний захист обладнання, носіїв інформації, ресурсів.</a:t>
            </a:r>
          </a:p>
          <a:p>
            <a:pPr lvl="0">
              <a:spcBef>
                <a:spcPts val="0"/>
              </a:spcBef>
            </a:pPr>
            <a:r>
              <a:rPr lang="uk-UA" sz="1600" dirty="0" smtClean="0"/>
              <a:t>Профілактичні заходи (попередження ненавмисних дій, появи вірусів).</a:t>
            </a:r>
          </a:p>
          <a:p>
            <a:pPr lvl="0">
              <a:spcBef>
                <a:spcPts val="0"/>
              </a:spcBef>
            </a:pPr>
            <a:r>
              <a:rPr lang="uk-UA" sz="1600" dirty="0" smtClean="0"/>
              <a:t>Обстеження середовищ функціонування АС.</a:t>
            </a:r>
          </a:p>
          <a:p>
            <a:pPr>
              <a:spcBef>
                <a:spcPts val="0"/>
              </a:spcBef>
            </a:pPr>
            <a:r>
              <a:rPr lang="uk-UA" sz="1600" dirty="0" smtClean="0"/>
              <a:t>Сертифікація засобів ЗІ.</a:t>
            </a:r>
          </a:p>
          <a:p>
            <a:pPr>
              <a:spcBef>
                <a:spcPts val="0"/>
              </a:spcBef>
            </a:pPr>
            <a:r>
              <a:rPr lang="uk-UA" sz="1600" dirty="0" smtClean="0"/>
              <a:t>Ліцензування діяльності по ЗІ;</a:t>
            </a:r>
          </a:p>
          <a:p>
            <a:pPr>
              <a:spcBef>
                <a:spcPts val="0"/>
              </a:spcBef>
            </a:pPr>
            <a:r>
              <a:rPr lang="uk-UA" sz="1600" dirty="0" smtClean="0"/>
              <a:t>Атестація об'єктів захисту;</a:t>
            </a:r>
          </a:p>
          <a:p>
            <a:pPr lvl="0">
              <a:spcBef>
                <a:spcPts val="0"/>
              </a:spcBef>
            </a:pPr>
            <a:r>
              <a:rPr lang="uk-UA" sz="1600" dirty="0" smtClean="0"/>
              <a:t>Взаємодія з питань ЗІ з іншими суб’єктами ТЗІ.</a:t>
            </a:r>
          </a:p>
          <a:p>
            <a:pPr>
              <a:spcBef>
                <a:spcPts val="0"/>
              </a:spcBef>
            </a:pPr>
            <a:r>
              <a:rPr lang="uk-UA" sz="1600" dirty="0" smtClean="0"/>
              <a:t>Розслідування інцидентів безпеки.</a:t>
            </a:r>
          </a:p>
          <a:p>
            <a:pPr lvl="0">
              <a:spcBef>
                <a:spcPts val="0"/>
              </a:spcBef>
            </a:pPr>
            <a:r>
              <a:rPr lang="uk-UA" sz="1600" dirty="0" smtClean="0"/>
              <a:t>Оцінка ефективності функціонування системи ЗІ.</a:t>
            </a:r>
          </a:p>
          <a:p>
            <a:pPr lvl="0">
              <a:spcBef>
                <a:spcPts val="0"/>
              </a:spcBef>
            </a:pPr>
            <a:r>
              <a:rPr lang="uk-UA" sz="1600" dirty="0" smtClean="0"/>
              <a:t>Модернізація АС.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2976" y="1928802"/>
            <a:ext cx="7215238" cy="4425958"/>
          </a:xfrm>
        </p:spPr>
        <p:txBody>
          <a:bodyPr/>
          <a:lstStyle/>
          <a:p>
            <a:pPr>
              <a:lnSpc>
                <a:spcPct val="80000"/>
              </a:lnSpc>
              <a:buNone/>
            </a:pPr>
            <a:r>
              <a:rPr lang="uk-UA" altLang="ko-KR" sz="1600" dirty="0" smtClean="0">
                <a:latin typeface="Verdana" pitchFamily="34" charset="0"/>
                <a:ea typeface="굴림" charset="-127"/>
              </a:rPr>
              <a:t>Література:</a:t>
            </a:r>
            <a:endParaRPr lang="en-US" altLang="ko-KR" sz="1600" dirty="0">
              <a:latin typeface="Verdana" pitchFamily="34" charset="0"/>
              <a:ea typeface="굴림" charset="-127"/>
            </a:endParaRPr>
          </a:p>
          <a:p>
            <a:pPr>
              <a:lnSpc>
                <a:spcPct val="80000"/>
              </a:lnSpc>
            </a:pPr>
            <a:endParaRPr lang="en-US" altLang="ko-KR" sz="1600" dirty="0">
              <a:latin typeface="Verdana" pitchFamily="34" charset="0"/>
              <a:ea typeface="굴림" charset="-127"/>
            </a:endParaRPr>
          </a:p>
          <a:p>
            <a:pPr lvl="0" fontAlgn="auto"/>
            <a:r>
              <a:rPr lang="uk-UA" sz="16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Козюра</a:t>
            </a:r>
            <a:r>
              <a:rPr lang="uk-UA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В.Д. Комплексні системи захисту інформації в інформаційно-телекомунікаційних системах: Навчальний посібник / В.Д.</a:t>
            </a:r>
            <a:r>
              <a:rPr lang="uk-UA" sz="16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Козюра</a:t>
            </a:r>
            <a:r>
              <a:rPr lang="uk-UA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В.О.</a:t>
            </a:r>
            <a:r>
              <a:rPr lang="uk-UA" sz="16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Хорошко</a:t>
            </a:r>
            <a:r>
              <a:rPr lang="uk-UA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М.Є.Шелест, Ю.М.Ткач, Я.Ю.</a:t>
            </a:r>
            <a:r>
              <a:rPr lang="uk-UA" sz="16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Усов</a:t>
            </a:r>
            <a:r>
              <a:rPr lang="uk-UA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– Ніжин: ТПК «Орхідея», 2019. – 144 с</a:t>
            </a:r>
            <a:r>
              <a:rPr lang="uk-UA" sz="1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fontAlgn="auto"/>
            <a:r>
              <a:rPr lang="uk-UA" sz="16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Гарасимчук</a:t>
            </a:r>
            <a:r>
              <a:rPr lang="uk-UA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О.І., </a:t>
            </a:r>
            <a:r>
              <a:rPr lang="uk-UA" sz="16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Дудикевич</a:t>
            </a:r>
            <a:r>
              <a:rPr lang="uk-UA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В.Б., </a:t>
            </a:r>
            <a:r>
              <a:rPr lang="uk-UA" sz="16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Ромака</a:t>
            </a:r>
            <a:r>
              <a:rPr lang="uk-UA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В.А. Комплексні системи санкціонованого доступу: </a:t>
            </a:r>
            <a:r>
              <a:rPr lang="uk-UA" sz="16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навч</a:t>
            </a:r>
            <a:r>
              <a:rPr lang="uk-UA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посібник / О.І.</a:t>
            </a:r>
            <a:r>
              <a:rPr lang="uk-UA" sz="16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Гарасимчук</a:t>
            </a:r>
            <a:r>
              <a:rPr lang="uk-UA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В.Б.</a:t>
            </a:r>
            <a:r>
              <a:rPr lang="uk-UA" sz="16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Дудикевич</a:t>
            </a:r>
            <a:r>
              <a:rPr lang="uk-UA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В.А.</a:t>
            </a:r>
            <a:r>
              <a:rPr lang="uk-UA" sz="16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Ромака</a:t>
            </a:r>
            <a:r>
              <a:rPr lang="uk-UA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Л. : Вид-во Львів. політехніки, 2010. - 212 с.</a:t>
            </a:r>
          </a:p>
          <a:p>
            <a:pPr fontAlgn="auto"/>
            <a:r>
              <a:rPr lang="uk-UA" sz="16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Блавацька</a:t>
            </a:r>
            <a:r>
              <a:rPr lang="uk-UA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Н.М. Програмне забезпечення систем захисту інформації : підручник / Н.М.</a:t>
            </a:r>
            <a:r>
              <a:rPr lang="uk-UA" sz="16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Блавацька</a:t>
            </a:r>
            <a:r>
              <a:rPr lang="uk-UA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В.Д.</a:t>
            </a:r>
            <a:r>
              <a:rPr lang="uk-UA" sz="16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Козюра</a:t>
            </a:r>
            <a:r>
              <a:rPr lang="uk-UA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В.О.</a:t>
            </a:r>
            <a:r>
              <a:rPr lang="uk-UA" sz="16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Хорошко</a:t>
            </a:r>
            <a:r>
              <a:rPr lang="uk-UA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– К.: Вид. ДУІКТ, 2011. – 330 с.</a:t>
            </a:r>
          </a:p>
          <a:p>
            <a:pPr fontAlgn="auto"/>
            <a:r>
              <a:rPr lang="uk-UA" sz="16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Коженевский</a:t>
            </a:r>
            <a:r>
              <a:rPr lang="uk-UA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С.Р. Термінологічний довідник з питань технічного захисту інформації / С.Р.</a:t>
            </a:r>
            <a:r>
              <a:rPr lang="uk-UA" sz="16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Коженевский</a:t>
            </a:r>
            <a:r>
              <a:rPr lang="uk-UA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Г.В.</a:t>
            </a:r>
            <a:r>
              <a:rPr lang="uk-UA" sz="16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Кузнецов</a:t>
            </a:r>
            <a:r>
              <a:rPr lang="uk-UA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В.О.</a:t>
            </a:r>
            <a:r>
              <a:rPr lang="uk-UA" sz="16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Хорошко</a:t>
            </a:r>
            <a:r>
              <a:rPr lang="uk-UA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Д.В.</a:t>
            </a:r>
            <a:r>
              <a:rPr lang="uk-UA" sz="16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Чирков</a:t>
            </a:r>
            <a:r>
              <a:rPr lang="uk-UA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 за ред. проф. В.О.</a:t>
            </a:r>
            <a:r>
              <a:rPr lang="uk-UA" sz="16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Хорошка</a:t>
            </a:r>
            <a:r>
              <a:rPr lang="uk-UA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– К.: Вид. ДУІКТ, 2007. – </a:t>
            </a:r>
            <a:r>
              <a:rPr lang="uk-UA" sz="1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365с</a:t>
            </a:r>
            <a:r>
              <a:rPr lang="uk-UA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lvl="0" fontAlgn="auto"/>
            <a:endParaRPr lang="uk-UA" sz="16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4414" y="2214554"/>
            <a:ext cx="6715172" cy="4000528"/>
          </a:xfrm>
        </p:spPr>
        <p:txBody>
          <a:bodyPr/>
          <a:lstStyle/>
          <a:p>
            <a:pPr lvl="0">
              <a:buNone/>
            </a:pPr>
            <a:r>
              <a:rPr lang="uk-UA" sz="1600" b="1" dirty="0" smtClean="0"/>
              <a:t>Методологія розробки політики безпеки:</a:t>
            </a:r>
            <a:r>
              <a:rPr lang="uk-UA" sz="1600" dirty="0" smtClean="0"/>
              <a:t/>
            </a:r>
            <a:br>
              <a:rPr lang="uk-UA" sz="1600" dirty="0" smtClean="0"/>
            </a:br>
            <a:endParaRPr lang="uk-UA" sz="1600" dirty="0" smtClean="0"/>
          </a:p>
          <a:p>
            <a:pPr lvl="0">
              <a:buFont typeface="+mj-lt"/>
              <a:buAutoNum type="arabicPeriod"/>
            </a:pPr>
            <a:r>
              <a:rPr lang="uk-UA" sz="1600" dirty="0" smtClean="0"/>
              <a:t>Визначення активів.</a:t>
            </a:r>
          </a:p>
          <a:p>
            <a:pPr lvl="0">
              <a:buFont typeface="+mj-lt"/>
              <a:buAutoNum type="arabicPeriod"/>
            </a:pPr>
            <a:r>
              <a:rPr lang="uk-UA" sz="1600" dirty="0" smtClean="0"/>
              <a:t>Визначення та класифікація можливих порушників.</a:t>
            </a:r>
          </a:p>
          <a:p>
            <a:pPr lvl="0">
              <a:buFont typeface="+mj-lt"/>
              <a:buAutoNum type="arabicPeriod"/>
            </a:pPr>
            <a:r>
              <a:rPr lang="uk-UA" sz="1600" dirty="0" smtClean="0"/>
              <a:t>Визначення та класифікація можливих </a:t>
            </a:r>
            <a:r>
              <a:rPr lang="uk-UA" sz="1600" dirty="0" err="1" smtClean="0"/>
              <a:t>вразливостей</a:t>
            </a:r>
            <a:r>
              <a:rPr lang="uk-UA" sz="1600" dirty="0" smtClean="0"/>
              <a:t> та загроз.</a:t>
            </a:r>
            <a:endParaRPr lang="ru-RU" sz="1600" dirty="0" smtClean="0"/>
          </a:p>
          <a:p>
            <a:pPr lvl="0">
              <a:buFont typeface="+mj-lt"/>
              <a:buAutoNum type="arabicPeriod"/>
            </a:pPr>
            <a:r>
              <a:rPr lang="uk-UA" sz="1600" dirty="0" smtClean="0"/>
              <a:t>Оцінка ймовірності та впливу загроз та ризиків.</a:t>
            </a:r>
          </a:p>
          <a:p>
            <a:pPr lvl="0">
              <a:buFont typeface="+mj-lt"/>
              <a:buAutoNum type="arabicPeriod"/>
            </a:pPr>
            <a:r>
              <a:rPr lang="uk-UA" sz="1600" dirty="0" smtClean="0"/>
              <a:t>Визначення контрзаходів:</a:t>
            </a:r>
          </a:p>
          <a:p>
            <a:pPr lvl="0">
              <a:buNone/>
            </a:pPr>
            <a:r>
              <a:rPr lang="uk-UA" sz="1600" dirty="0" smtClean="0"/>
              <a:t>		- правові; </a:t>
            </a:r>
            <a:br>
              <a:rPr lang="uk-UA" sz="1600" dirty="0" smtClean="0"/>
            </a:br>
            <a:r>
              <a:rPr lang="uk-UA" sz="1600" dirty="0" smtClean="0"/>
              <a:t>	- організаційні;</a:t>
            </a:r>
            <a:br>
              <a:rPr lang="uk-UA" sz="1600" dirty="0" smtClean="0"/>
            </a:br>
            <a:r>
              <a:rPr lang="uk-UA" sz="1600" dirty="0" smtClean="0"/>
              <a:t>	- технічні.</a:t>
            </a:r>
            <a:endParaRPr lang="ru-RU" sz="1600" dirty="0" smtClean="0"/>
          </a:p>
          <a:p>
            <a:pPr lvl="0">
              <a:buFont typeface="+mj-lt"/>
              <a:buAutoNum type="arabicPeriod" startAt="6"/>
            </a:pPr>
            <a:r>
              <a:rPr lang="uk-UA" sz="1600" dirty="0" smtClean="0"/>
              <a:t>Збалансування впливу загроз на вартість контрзаходів.</a:t>
            </a:r>
          </a:p>
          <a:p>
            <a:pPr lvl="0">
              <a:buFont typeface="+mj-lt"/>
              <a:buAutoNum type="arabicPeriod" startAt="6"/>
            </a:pPr>
            <a:r>
              <a:rPr lang="uk-UA" sz="1600" dirty="0" smtClean="0"/>
              <a:t>Документальне оформлення політики безпеки. </a:t>
            </a:r>
            <a:endParaRPr lang="uk-UA" sz="1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28794" y="2285992"/>
            <a:ext cx="5643602" cy="3500462"/>
          </a:xfrm>
        </p:spPr>
        <p:txBody>
          <a:bodyPr/>
          <a:lstStyle/>
          <a:p>
            <a:pPr marR="5715">
              <a:lnSpc>
                <a:spcPct val="80000"/>
              </a:lnSpc>
              <a:buNone/>
              <a:tabLst>
                <a:tab pos="458470" algn="l"/>
              </a:tabLst>
            </a:pPr>
            <a:r>
              <a:rPr lang="uk-UA" sz="1600" b="1" dirty="0" smtClean="0"/>
              <a:t>Класифікація активів </a:t>
            </a:r>
            <a:r>
              <a:rPr lang="en-US" sz="1600" b="1" dirty="0" smtClean="0"/>
              <a:t>(Assets)</a:t>
            </a:r>
            <a:r>
              <a:rPr lang="uk-UA" sz="1600" b="1" dirty="0" smtClean="0"/>
              <a:t>:</a:t>
            </a:r>
            <a:endParaRPr lang="ru-RU" sz="1600" b="1" dirty="0" smtClean="0"/>
          </a:p>
          <a:p>
            <a:pPr marR="5715" lvl="0">
              <a:lnSpc>
                <a:spcPct val="80000"/>
              </a:lnSpc>
              <a:buNone/>
              <a:tabLst>
                <a:tab pos="458470" algn="l"/>
              </a:tabLst>
            </a:pPr>
            <a:r>
              <a:rPr lang="uk-UA" sz="1600" dirty="0" smtClean="0"/>
              <a:t>1) Визначення активів (ідентифікація, інвентаризація):</a:t>
            </a:r>
            <a:endParaRPr lang="ru-RU" sz="1600" dirty="0" smtClean="0"/>
          </a:p>
          <a:p>
            <a:pPr marL="628650" marR="5715" lvl="1" indent="-342900">
              <a:lnSpc>
                <a:spcPct val="80000"/>
              </a:lnSpc>
              <a:buFont typeface="Times New Roman"/>
              <a:buChar char="•"/>
              <a:tabLst>
                <a:tab pos="458470" algn="l"/>
              </a:tabLst>
            </a:pPr>
            <a:r>
              <a:rPr lang="uk-UA" sz="1600" dirty="0" smtClean="0">
                <a:ea typeface="+mn-ea"/>
                <a:cs typeface="+mn-cs"/>
              </a:rPr>
              <a:t>Інформаційні:</a:t>
            </a:r>
          </a:p>
          <a:p>
            <a:pPr marL="990600" lvl="0" indent="-352425">
              <a:buFont typeface="Symbol" pitchFamily="18" charset="2"/>
              <a:buChar char="-"/>
              <a:tabLst>
                <a:tab pos="990600" algn="l"/>
              </a:tabLst>
            </a:pPr>
            <a:r>
              <a:rPr lang="uk-UA" sz="1600" dirty="0" smtClean="0"/>
              <a:t>технічна та технологічна,</a:t>
            </a:r>
          </a:p>
          <a:p>
            <a:pPr marL="990600" lvl="0" indent="-352425">
              <a:buFont typeface="Symbol" pitchFamily="18" charset="2"/>
              <a:buChar char="-"/>
              <a:tabLst>
                <a:tab pos="990600" algn="l"/>
              </a:tabLst>
            </a:pPr>
            <a:r>
              <a:rPr lang="uk-UA" sz="1600" dirty="0" smtClean="0"/>
              <a:t>ділова та економічна,</a:t>
            </a:r>
          </a:p>
          <a:p>
            <a:pPr marL="990600" lvl="0" indent="-352425">
              <a:buFont typeface="Symbol" pitchFamily="18" charset="2"/>
              <a:buChar char="-"/>
              <a:tabLst>
                <a:tab pos="990600" algn="l"/>
              </a:tabLst>
            </a:pPr>
            <a:r>
              <a:rPr lang="uk-UA" sz="1600" dirty="0" smtClean="0"/>
              <a:t>про службу безпеки підприємства,</a:t>
            </a:r>
          </a:p>
          <a:p>
            <a:pPr marL="628650" marR="5715" lvl="1" indent="-342900">
              <a:lnSpc>
                <a:spcPct val="80000"/>
              </a:lnSpc>
              <a:buFont typeface="Times New Roman"/>
              <a:buChar char="•"/>
              <a:tabLst>
                <a:tab pos="458470" algn="l"/>
              </a:tabLst>
            </a:pPr>
            <a:r>
              <a:rPr lang="uk-UA" sz="1600" dirty="0" smtClean="0">
                <a:ea typeface="+mn-ea"/>
                <a:cs typeface="+mn-cs"/>
              </a:rPr>
              <a:t>Програмні.</a:t>
            </a:r>
            <a:endParaRPr lang="ru-RU" sz="1600" dirty="0" smtClean="0">
              <a:ea typeface="+mn-ea"/>
              <a:cs typeface="+mn-cs"/>
            </a:endParaRPr>
          </a:p>
          <a:p>
            <a:pPr marL="628650" marR="5715" lvl="1" indent="-342900">
              <a:lnSpc>
                <a:spcPct val="80000"/>
              </a:lnSpc>
              <a:buFont typeface="Times New Roman"/>
              <a:buChar char="•"/>
              <a:tabLst>
                <a:tab pos="458470" algn="l"/>
              </a:tabLst>
            </a:pPr>
            <a:r>
              <a:rPr lang="uk-UA" sz="1600" dirty="0" smtClean="0">
                <a:ea typeface="+mn-ea"/>
                <a:cs typeface="+mn-cs"/>
              </a:rPr>
              <a:t>Фізичні/апаратні.</a:t>
            </a:r>
            <a:endParaRPr lang="ru-RU" sz="1600" dirty="0" smtClean="0">
              <a:ea typeface="+mn-ea"/>
              <a:cs typeface="+mn-cs"/>
            </a:endParaRPr>
          </a:p>
          <a:p>
            <a:pPr marL="628650" marR="5715" lvl="1" indent="-342900">
              <a:lnSpc>
                <a:spcPct val="80000"/>
              </a:lnSpc>
              <a:buFont typeface="Times New Roman"/>
              <a:buChar char="•"/>
              <a:tabLst>
                <a:tab pos="458470" algn="l"/>
              </a:tabLst>
            </a:pPr>
            <a:r>
              <a:rPr lang="uk-UA" sz="1600" dirty="0" smtClean="0">
                <a:ea typeface="+mn-ea"/>
                <a:cs typeface="+mn-cs"/>
              </a:rPr>
              <a:t>Людські.</a:t>
            </a:r>
            <a:endParaRPr lang="ru-RU" sz="1600" dirty="0" smtClean="0">
              <a:ea typeface="+mn-ea"/>
              <a:cs typeface="+mn-cs"/>
            </a:endParaRPr>
          </a:p>
          <a:p>
            <a:pPr marR="5715" lvl="0">
              <a:lnSpc>
                <a:spcPct val="80000"/>
              </a:lnSpc>
              <a:buNone/>
              <a:tabLst>
                <a:tab pos="458470" algn="l"/>
              </a:tabLst>
            </a:pPr>
            <a:r>
              <a:rPr lang="uk-UA" sz="1600" dirty="0" smtClean="0"/>
              <a:t>2) Підзвітність (власники).</a:t>
            </a:r>
            <a:endParaRPr lang="ru-RU" sz="1600" dirty="0" smtClean="0"/>
          </a:p>
          <a:p>
            <a:pPr marR="5715" lvl="0">
              <a:lnSpc>
                <a:spcPct val="80000"/>
              </a:lnSpc>
              <a:buNone/>
              <a:tabLst>
                <a:tab pos="458470" algn="l"/>
              </a:tabLst>
            </a:pPr>
            <a:r>
              <a:rPr lang="uk-UA" sz="1600" dirty="0" smtClean="0"/>
              <a:t>3) Критерії класифікації:</a:t>
            </a:r>
            <a:endParaRPr lang="ru-RU" sz="1600" dirty="0" smtClean="0"/>
          </a:p>
          <a:p>
            <a:pPr marL="628650" marR="5715" lvl="1" indent="-342900">
              <a:lnSpc>
                <a:spcPct val="80000"/>
              </a:lnSpc>
              <a:buFont typeface="Times New Roman"/>
              <a:buChar char="•"/>
              <a:tabLst>
                <a:tab pos="458470" algn="l"/>
              </a:tabLst>
            </a:pPr>
            <a:r>
              <a:rPr lang="uk-UA" sz="1600" dirty="0" smtClean="0">
                <a:ea typeface="+mn-ea"/>
                <a:cs typeface="+mn-cs"/>
              </a:rPr>
              <a:t>Конфіденційність,</a:t>
            </a:r>
            <a:endParaRPr lang="ru-RU" sz="1600" dirty="0" smtClean="0">
              <a:ea typeface="+mn-ea"/>
              <a:cs typeface="+mn-cs"/>
            </a:endParaRPr>
          </a:p>
          <a:p>
            <a:pPr marL="628650" marR="5715" lvl="1" indent="-342900">
              <a:lnSpc>
                <a:spcPct val="80000"/>
              </a:lnSpc>
              <a:buFont typeface="Times New Roman"/>
              <a:buChar char="•"/>
              <a:tabLst>
                <a:tab pos="458470" algn="l"/>
              </a:tabLst>
            </a:pPr>
            <a:r>
              <a:rPr lang="uk-UA" sz="1600" dirty="0" smtClean="0">
                <a:ea typeface="+mn-ea"/>
                <a:cs typeface="+mn-cs"/>
              </a:rPr>
              <a:t>Вартість,</a:t>
            </a:r>
            <a:endParaRPr lang="ru-RU" sz="1600" dirty="0" smtClean="0">
              <a:ea typeface="+mn-ea"/>
              <a:cs typeface="+mn-cs"/>
            </a:endParaRPr>
          </a:p>
          <a:p>
            <a:pPr marL="628650" marR="5715" lvl="1" indent="-342900">
              <a:lnSpc>
                <a:spcPct val="80000"/>
              </a:lnSpc>
              <a:buFont typeface="Times New Roman"/>
              <a:buChar char="•"/>
              <a:tabLst>
                <a:tab pos="458470" algn="l"/>
              </a:tabLst>
            </a:pPr>
            <a:r>
              <a:rPr lang="uk-UA" sz="1600" dirty="0" smtClean="0">
                <a:ea typeface="+mn-ea"/>
                <a:cs typeface="+mn-cs"/>
              </a:rPr>
              <a:t>Права доступу.</a:t>
            </a:r>
            <a:endParaRPr lang="ru-RU" sz="1600" dirty="0" smtClean="0">
              <a:ea typeface="+mn-ea"/>
              <a:cs typeface="+mn-cs"/>
            </a:endParaRPr>
          </a:p>
          <a:p>
            <a:pPr marR="5715" lvl="0">
              <a:lnSpc>
                <a:spcPct val="80000"/>
              </a:lnSpc>
              <a:buNone/>
              <a:tabLst>
                <a:tab pos="458470" algn="l"/>
              </a:tabLst>
            </a:pPr>
            <a:r>
              <a:rPr lang="uk-UA" sz="1600" dirty="0" smtClean="0"/>
              <a:t>4) Впровадження.</a:t>
            </a:r>
            <a:endParaRPr lang="ru-RU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1214414" y="2071678"/>
            <a:ext cx="5357850" cy="37147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14282" y="6000768"/>
            <a:ext cx="8929718" cy="704832"/>
          </a:xfrm>
        </p:spPr>
        <p:txBody>
          <a:bodyPr/>
          <a:lstStyle/>
          <a:p>
            <a:pPr>
              <a:buNone/>
            </a:pPr>
            <a:r>
              <a:rPr lang="uk-UA" sz="1600" spc="20" dirty="0" smtClean="0">
                <a:cs typeface="Times New Roman"/>
              </a:rPr>
              <a:t>Закон</a:t>
            </a:r>
            <a:r>
              <a:rPr lang="uk-UA" sz="1600" spc="55" dirty="0" smtClean="0">
                <a:cs typeface="Times New Roman"/>
              </a:rPr>
              <a:t> </a:t>
            </a:r>
            <a:r>
              <a:rPr lang="uk-UA" sz="1600" spc="20" dirty="0" smtClean="0">
                <a:cs typeface="Times New Roman"/>
              </a:rPr>
              <a:t>України</a:t>
            </a:r>
            <a:r>
              <a:rPr lang="uk-UA" sz="1600" spc="60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«</a:t>
            </a:r>
            <a:r>
              <a:rPr lang="uk-UA" sz="1600" spc="20" dirty="0" smtClean="0">
                <a:cs typeface="Times New Roman"/>
              </a:rPr>
              <a:t>Про</a:t>
            </a:r>
            <a:r>
              <a:rPr lang="uk-UA" sz="1600" spc="65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захист</a:t>
            </a:r>
            <a:r>
              <a:rPr lang="uk-UA" sz="1600" spc="55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інф</a:t>
            </a:r>
            <a:r>
              <a:rPr lang="uk-UA" sz="1600" spc="20" dirty="0" smtClean="0">
                <a:cs typeface="Times New Roman"/>
              </a:rPr>
              <a:t>о</a:t>
            </a:r>
            <a:r>
              <a:rPr lang="uk-UA" sz="1600" spc="15" dirty="0" smtClean="0">
                <a:cs typeface="Times New Roman"/>
              </a:rPr>
              <a:t>рмації</a:t>
            </a:r>
            <a:r>
              <a:rPr lang="uk-UA" sz="1600" spc="65" dirty="0" smtClean="0">
                <a:cs typeface="Times New Roman"/>
              </a:rPr>
              <a:t> </a:t>
            </a:r>
            <a:r>
              <a:rPr lang="uk-UA" sz="1600" spc="20" dirty="0" smtClean="0">
                <a:cs typeface="Times New Roman"/>
              </a:rPr>
              <a:t>в</a:t>
            </a:r>
            <a:r>
              <a:rPr lang="uk-UA" sz="1600" spc="55" dirty="0" smtClean="0">
                <a:cs typeface="Times New Roman"/>
              </a:rPr>
              <a:t> </a:t>
            </a:r>
            <a:r>
              <a:rPr lang="uk-UA" sz="1600" spc="20" dirty="0" smtClean="0">
                <a:cs typeface="Times New Roman"/>
              </a:rPr>
              <a:t>інформаційно</a:t>
            </a:r>
            <a:r>
              <a:rPr lang="uk-UA" sz="1600" spc="10" dirty="0" smtClean="0">
                <a:cs typeface="Times New Roman"/>
              </a:rPr>
              <a:t>-</a:t>
            </a:r>
            <a:r>
              <a:rPr lang="uk-UA" sz="1600" spc="15" dirty="0" smtClean="0">
                <a:cs typeface="Times New Roman"/>
              </a:rPr>
              <a:t>телекомунікаційних</a:t>
            </a:r>
            <a:r>
              <a:rPr lang="uk-UA" sz="1600" spc="5" dirty="0" smtClean="0">
                <a:cs typeface="Times New Roman"/>
              </a:rPr>
              <a:t> </a:t>
            </a:r>
            <a:r>
              <a:rPr lang="uk-UA" sz="1600" spc="-135" dirty="0" smtClean="0">
                <a:cs typeface="Times New Roman"/>
              </a:rPr>
              <a:t> </a:t>
            </a:r>
            <a:r>
              <a:rPr lang="uk-UA" sz="1600" spc="10" dirty="0" smtClean="0">
                <a:cs typeface="Times New Roman"/>
              </a:rPr>
              <a:t>систем</a:t>
            </a:r>
            <a:r>
              <a:rPr lang="uk-UA" sz="1600" spc="20" dirty="0" smtClean="0">
                <a:cs typeface="Times New Roman"/>
              </a:rPr>
              <a:t>а</a:t>
            </a:r>
            <a:r>
              <a:rPr lang="uk-UA" sz="1600" spc="15" dirty="0" smtClean="0">
                <a:cs typeface="Times New Roman"/>
              </a:rPr>
              <a:t>х»</a:t>
            </a:r>
            <a:endParaRPr lang="uk-UA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2976" y="2000240"/>
            <a:ext cx="7215238" cy="4354520"/>
          </a:xfrm>
        </p:spPr>
        <p:txBody>
          <a:bodyPr/>
          <a:lstStyle/>
          <a:p>
            <a:pPr marR="5080">
              <a:lnSpc>
                <a:spcPct val="80000"/>
              </a:lnSpc>
              <a:buNone/>
              <a:tabLst>
                <a:tab pos="458470" algn="l"/>
              </a:tabLst>
            </a:pPr>
            <a:r>
              <a:rPr lang="uk-UA" sz="1600" b="1" dirty="0" smtClean="0"/>
              <a:t>Об’єкти захисту в ІТС:</a:t>
            </a:r>
          </a:p>
          <a:p>
            <a:pPr marR="5080">
              <a:lnSpc>
                <a:spcPct val="80000"/>
              </a:lnSpc>
              <a:buFont typeface="Times New Roman"/>
              <a:buChar char="•"/>
              <a:tabLst>
                <a:tab pos="458470" algn="l"/>
              </a:tabLst>
            </a:pPr>
            <a:r>
              <a:rPr lang="uk-UA" sz="1600" dirty="0" smtClean="0"/>
              <a:t>інформаційні ресурси обмеженого доступу та інші інформаційні ресурси, що підлягають захисту від НСД, в тому числі такі, що містять відкриту інформацію;</a:t>
            </a:r>
          </a:p>
          <a:p>
            <a:pPr marR="5080">
              <a:lnSpc>
                <a:spcPct val="80000"/>
              </a:lnSpc>
              <a:buFont typeface="Times New Roman"/>
              <a:buChar char="•"/>
              <a:tabLst>
                <a:tab pos="458470" algn="l"/>
              </a:tabLst>
            </a:pPr>
            <a:r>
              <a:rPr lang="uk-UA" sz="1600" dirty="0" smtClean="0"/>
              <a:t>процеси обробки інформації в ІТС;</a:t>
            </a:r>
          </a:p>
          <a:p>
            <a:pPr marR="5080">
              <a:lnSpc>
                <a:spcPct val="80000"/>
              </a:lnSpc>
              <a:buFont typeface="Times New Roman"/>
              <a:buChar char="•"/>
              <a:tabLst>
                <a:tab pos="458470" algn="l"/>
              </a:tabLst>
            </a:pPr>
            <a:r>
              <a:rPr lang="uk-UA" sz="1600" dirty="0" smtClean="0"/>
              <a:t>інфраструктура ІТС – системи обробки інформації, технічні та програмні засоби, канали обміну, системи та засоби захисту інформації, об’єкти та приміщення, в яких розміщено компоненти ІТС;</a:t>
            </a:r>
          </a:p>
          <a:p>
            <a:pPr marR="5080">
              <a:lnSpc>
                <a:spcPct val="80000"/>
              </a:lnSpc>
              <a:buFont typeface="Times New Roman"/>
              <a:buChar char="•"/>
              <a:tabLst>
                <a:tab pos="458470" algn="l"/>
              </a:tabLst>
            </a:pPr>
            <a:r>
              <a:rPr lang="uk-UA" sz="1600" dirty="0" smtClean="0"/>
              <a:t>користувачі і обслуговуючий персонал ІТС.</a:t>
            </a:r>
          </a:p>
          <a:p>
            <a:pPr marR="5715">
              <a:lnSpc>
                <a:spcPct val="80000"/>
              </a:lnSpc>
              <a:buFont typeface="Times New Roman"/>
              <a:buChar char="•"/>
              <a:tabLst>
                <a:tab pos="458470" algn="l"/>
              </a:tabLst>
            </a:pPr>
            <a:endParaRPr lang="uk-UA" sz="1600" dirty="0" smtClean="0"/>
          </a:p>
          <a:p>
            <a:pPr marR="5080">
              <a:lnSpc>
                <a:spcPct val="80000"/>
              </a:lnSpc>
              <a:buNone/>
              <a:tabLst>
                <a:tab pos="458470" algn="l"/>
              </a:tabLst>
            </a:pPr>
            <a:r>
              <a:rPr lang="uk-UA" sz="1600" b="1" dirty="0" smtClean="0"/>
              <a:t>Захисту підлягає вся інформація, що може циркулювати в ІТС:</a:t>
            </a:r>
          </a:p>
          <a:p>
            <a:pPr marR="5080">
              <a:lnSpc>
                <a:spcPct val="80000"/>
              </a:lnSpc>
              <a:buFont typeface="Times New Roman"/>
              <a:buChar char="•"/>
              <a:tabLst>
                <a:tab pos="458470" algn="l"/>
              </a:tabLst>
            </a:pPr>
            <a:r>
              <a:rPr lang="uk-UA" sz="1600" dirty="0" smtClean="0"/>
              <a:t>відкрита інформація (її цілісність та доступність);</a:t>
            </a:r>
          </a:p>
          <a:p>
            <a:pPr marR="5080">
              <a:lnSpc>
                <a:spcPct val="80000"/>
              </a:lnSpc>
              <a:buFont typeface="Times New Roman"/>
              <a:buChar char="•"/>
              <a:tabLst>
                <a:tab pos="458470" algn="l"/>
              </a:tabLst>
            </a:pPr>
            <a:r>
              <a:rPr lang="uk-UA" sz="1600" dirty="0" err="1" smtClean="0"/>
              <a:t>ІзОД</a:t>
            </a:r>
            <a:r>
              <a:rPr lang="uk-UA" sz="1600" dirty="0" smtClean="0"/>
              <a:t>, (захист від несанкціонованого та неконтрольованого ознайомлення, модифікації, знищення, копіювання, поширення);</a:t>
            </a:r>
          </a:p>
          <a:p>
            <a:pPr marR="5080">
              <a:lnSpc>
                <a:spcPct val="80000"/>
              </a:lnSpc>
              <a:buFont typeface="Times New Roman"/>
              <a:buChar char="•"/>
              <a:tabLst>
                <a:tab pos="458470" algn="l"/>
              </a:tabLst>
            </a:pPr>
            <a:r>
              <a:rPr lang="uk-UA" sz="1600" dirty="0" smtClean="0"/>
              <a:t>конфіденційна інформація;</a:t>
            </a:r>
          </a:p>
          <a:p>
            <a:pPr marR="5080">
              <a:lnSpc>
                <a:spcPct val="80000"/>
              </a:lnSpc>
              <a:buFont typeface="Times New Roman"/>
              <a:buChar char="•"/>
              <a:tabLst>
                <a:tab pos="458470" algn="l"/>
              </a:tabLst>
            </a:pPr>
            <a:r>
              <a:rPr lang="uk-UA" sz="1600" dirty="0" smtClean="0"/>
              <a:t>персональні дані;</a:t>
            </a:r>
          </a:p>
          <a:p>
            <a:pPr marR="5080">
              <a:lnSpc>
                <a:spcPct val="80000"/>
              </a:lnSpc>
              <a:buFont typeface="Times New Roman"/>
              <a:buChar char="•"/>
              <a:tabLst>
                <a:tab pos="458470" algn="l"/>
              </a:tabLst>
            </a:pPr>
            <a:r>
              <a:rPr lang="uk-UA" sz="1600" dirty="0" smtClean="0"/>
              <a:t>службова інформація;</a:t>
            </a:r>
          </a:p>
          <a:p>
            <a:pPr marR="5080">
              <a:lnSpc>
                <a:spcPct val="80000"/>
              </a:lnSpc>
              <a:buFont typeface="Times New Roman"/>
              <a:buChar char="•"/>
              <a:tabLst>
                <a:tab pos="458470" algn="l"/>
              </a:tabLst>
            </a:pPr>
            <a:r>
              <a:rPr lang="uk-UA" sz="1600" dirty="0" smtClean="0"/>
              <a:t>інформація,  що  становить державну таємницю.</a:t>
            </a:r>
          </a:p>
          <a:p>
            <a:pPr marR="5715" lvl="1">
              <a:lnSpc>
                <a:spcPct val="80000"/>
              </a:lnSpc>
              <a:buFont typeface="Times New Roman"/>
              <a:buChar char="•"/>
              <a:tabLst>
                <a:tab pos="458470" algn="l"/>
              </a:tabLst>
            </a:pPr>
            <a:endParaRPr lang="uk-UA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5984" y="2000240"/>
            <a:ext cx="4857784" cy="4425958"/>
          </a:xfrm>
        </p:spPr>
        <p:txBody>
          <a:bodyPr/>
          <a:lstStyle/>
          <a:p>
            <a:pPr>
              <a:buNone/>
            </a:pPr>
            <a:r>
              <a:rPr lang="uk-UA" sz="1600" b="1" dirty="0" smtClean="0"/>
              <a:t>Стани даних:</a:t>
            </a:r>
            <a:endParaRPr lang="ru-RU" sz="1600" b="1" dirty="0" smtClean="0"/>
          </a:p>
          <a:p>
            <a:pPr>
              <a:spcBef>
                <a:spcPts val="0"/>
              </a:spcBef>
              <a:buNone/>
            </a:pPr>
            <a:r>
              <a:rPr lang="uk-UA" sz="1600" dirty="0" smtClean="0"/>
              <a:t>1) Дані в стані спокою або зберігання:</a:t>
            </a:r>
            <a:endParaRPr lang="ru-RU" sz="1600" dirty="0" smtClean="0"/>
          </a:p>
          <a:p>
            <a:pPr lvl="0">
              <a:spcBef>
                <a:spcPts val="0"/>
              </a:spcBef>
            </a:pPr>
            <a:r>
              <a:rPr lang="uk-UA" sz="1600" dirty="0" smtClean="0"/>
              <a:t>DAS (пряме сховище).</a:t>
            </a:r>
            <a:endParaRPr lang="ru-RU" sz="1600" dirty="0" smtClean="0"/>
          </a:p>
          <a:p>
            <a:pPr lvl="0">
              <a:spcBef>
                <a:spcPts val="0"/>
              </a:spcBef>
            </a:pPr>
            <a:r>
              <a:rPr lang="en-US" sz="1600" dirty="0" smtClean="0"/>
              <a:t>RAID</a:t>
            </a:r>
            <a:r>
              <a:rPr lang="uk-UA" sz="1600" dirty="0" smtClean="0"/>
              <a:t>, NAS, SAN.</a:t>
            </a:r>
            <a:endParaRPr lang="ru-RU" sz="1600" dirty="0" smtClean="0"/>
          </a:p>
          <a:p>
            <a:pPr lvl="0">
              <a:spcBef>
                <a:spcPts val="0"/>
              </a:spcBef>
            </a:pPr>
            <a:r>
              <a:rPr lang="uk-UA" sz="1600" dirty="0" err="1" smtClean="0"/>
              <a:t>Cloud</a:t>
            </a:r>
            <a:r>
              <a:rPr lang="uk-UA" sz="1600" dirty="0" smtClean="0"/>
              <a:t> (хмарні).</a:t>
            </a:r>
            <a:endParaRPr lang="ru-RU" sz="1600" dirty="0" smtClean="0"/>
          </a:p>
          <a:p>
            <a:pPr>
              <a:spcBef>
                <a:spcPts val="0"/>
              </a:spcBef>
              <a:buNone/>
            </a:pPr>
            <a:r>
              <a:rPr lang="uk-UA" sz="1600" dirty="0" smtClean="0"/>
              <a:t>2) Дані в передачі:</a:t>
            </a:r>
            <a:endParaRPr lang="ru-RU" sz="1600" dirty="0" smtClean="0"/>
          </a:p>
          <a:p>
            <a:pPr lvl="0">
              <a:spcBef>
                <a:spcPts val="0"/>
              </a:spcBef>
            </a:pPr>
            <a:r>
              <a:rPr lang="uk-UA" sz="1600" dirty="0" smtClean="0"/>
              <a:t>Змінні носії.</a:t>
            </a:r>
            <a:endParaRPr lang="ru-RU" sz="1600" dirty="0" smtClean="0"/>
          </a:p>
          <a:p>
            <a:pPr lvl="0">
              <a:spcBef>
                <a:spcPts val="0"/>
              </a:spcBef>
            </a:pPr>
            <a:r>
              <a:rPr lang="uk-UA" sz="1600" dirty="0" smtClean="0"/>
              <a:t>Дротові мережі.</a:t>
            </a:r>
            <a:endParaRPr lang="ru-RU" sz="1600" dirty="0" smtClean="0"/>
          </a:p>
          <a:p>
            <a:pPr lvl="0">
              <a:spcBef>
                <a:spcPts val="0"/>
              </a:spcBef>
            </a:pPr>
            <a:r>
              <a:rPr lang="uk-UA" sz="1600" dirty="0" smtClean="0"/>
              <a:t>Бездротові мережі.</a:t>
            </a:r>
            <a:endParaRPr lang="ru-RU" sz="1600" dirty="0" smtClean="0"/>
          </a:p>
          <a:p>
            <a:pPr>
              <a:spcBef>
                <a:spcPts val="0"/>
              </a:spcBef>
              <a:buNone/>
            </a:pPr>
            <a:r>
              <a:rPr lang="uk-UA" sz="1600" dirty="0" smtClean="0"/>
              <a:t>3) Дані в обробці:</a:t>
            </a:r>
            <a:endParaRPr lang="ru-RU" sz="1600" dirty="0" smtClean="0"/>
          </a:p>
          <a:p>
            <a:pPr lvl="0">
              <a:spcBef>
                <a:spcPts val="0"/>
              </a:spcBef>
            </a:pPr>
            <a:r>
              <a:rPr lang="uk-UA" sz="1600" dirty="0" smtClean="0"/>
              <a:t>Ручне введення.</a:t>
            </a:r>
            <a:endParaRPr lang="ru-RU" sz="1600" dirty="0" smtClean="0"/>
          </a:p>
          <a:p>
            <a:pPr lvl="0">
              <a:spcBef>
                <a:spcPts val="0"/>
              </a:spcBef>
            </a:pPr>
            <a:r>
              <a:rPr lang="uk-UA" sz="1600" dirty="0" smtClean="0"/>
              <a:t>Сканування.</a:t>
            </a:r>
            <a:endParaRPr lang="ru-RU" sz="1600" dirty="0" smtClean="0"/>
          </a:p>
          <a:p>
            <a:pPr lvl="0">
              <a:spcBef>
                <a:spcPts val="0"/>
              </a:spcBef>
            </a:pPr>
            <a:r>
              <a:rPr lang="uk-UA" sz="1600" dirty="0" smtClean="0"/>
              <a:t>Завантаження файлів.</a:t>
            </a:r>
            <a:endParaRPr lang="ru-RU" sz="1600" dirty="0" smtClean="0"/>
          </a:p>
          <a:p>
            <a:pPr lvl="0">
              <a:spcBef>
                <a:spcPts val="0"/>
              </a:spcBef>
            </a:pPr>
            <a:r>
              <a:rPr lang="uk-UA" sz="1600" dirty="0" smtClean="0"/>
              <a:t>Зчитування з датчиків.</a:t>
            </a:r>
            <a:endParaRPr lang="ru-RU" sz="1600" dirty="0" smtClean="0"/>
          </a:p>
          <a:p>
            <a:pPr>
              <a:lnSpc>
                <a:spcPct val="80000"/>
              </a:lnSpc>
            </a:pPr>
            <a:endParaRPr lang="uk-UA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2976" y="2000240"/>
            <a:ext cx="7215238" cy="4354520"/>
          </a:xfrm>
        </p:spPr>
        <p:txBody>
          <a:bodyPr/>
          <a:lstStyle/>
          <a:p>
            <a:pPr marR="5080">
              <a:lnSpc>
                <a:spcPct val="80000"/>
              </a:lnSpc>
              <a:buNone/>
              <a:tabLst>
                <a:tab pos="458470" algn="l"/>
              </a:tabLst>
            </a:pPr>
            <a:r>
              <a:rPr lang="uk-UA" sz="1600" b="1" dirty="0" smtClean="0"/>
              <a:t>Суб’єкти інформаційних відносин в ІТС:</a:t>
            </a:r>
          </a:p>
          <a:p>
            <a:pPr marR="5080">
              <a:lnSpc>
                <a:spcPct val="80000"/>
              </a:lnSpc>
              <a:buFont typeface="Times New Roman"/>
              <a:buChar char="•"/>
              <a:tabLst>
                <a:tab pos="458470" algn="l"/>
              </a:tabLst>
            </a:pPr>
            <a:r>
              <a:rPr lang="uk-UA" sz="1600" dirty="0" smtClean="0"/>
              <a:t>організація власник інформаційних ресурсів;</a:t>
            </a:r>
          </a:p>
          <a:p>
            <a:pPr marR="5080">
              <a:lnSpc>
                <a:spcPct val="80000"/>
              </a:lnSpc>
              <a:buFont typeface="Times New Roman"/>
              <a:buChar char="•"/>
              <a:tabLst>
                <a:tab pos="458470" algn="l"/>
              </a:tabLst>
            </a:pPr>
            <a:r>
              <a:rPr lang="uk-UA" sz="1600" dirty="0" smtClean="0"/>
              <a:t>структурні підрозділи організації, що забезпечують експлуатацію ІТС;</a:t>
            </a:r>
          </a:p>
          <a:p>
            <a:pPr marR="5080">
              <a:lnSpc>
                <a:spcPct val="80000"/>
              </a:lnSpc>
              <a:buFont typeface="Times New Roman"/>
              <a:buChar char="•"/>
              <a:tabLst>
                <a:tab pos="458470" algn="l"/>
              </a:tabLst>
            </a:pPr>
            <a:r>
              <a:rPr lang="uk-UA" sz="1600" dirty="0" smtClean="0"/>
              <a:t>посадові особи та співробітники структурних підрозділів організації, як користувачі ІТС у відповідності із службовими обов’язками;</a:t>
            </a:r>
          </a:p>
          <a:p>
            <a:pPr marR="5080">
              <a:lnSpc>
                <a:spcPct val="80000"/>
              </a:lnSpc>
              <a:buFont typeface="Times New Roman"/>
              <a:buChar char="•"/>
              <a:tabLst>
                <a:tab pos="458470" algn="l"/>
              </a:tabLst>
            </a:pPr>
            <a:r>
              <a:rPr lang="uk-UA" sz="1600" dirty="0" smtClean="0"/>
              <a:t>підприємства,  державні органи та установи – учасники інформаційної взаємодії з ІТС.</a:t>
            </a:r>
          </a:p>
          <a:p>
            <a:pPr marR="5080">
              <a:lnSpc>
                <a:spcPct val="80000"/>
              </a:lnSpc>
              <a:buFont typeface="Times New Roman"/>
              <a:buChar char="•"/>
              <a:tabLst>
                <a:tab pos="458470" algn="l"/>
              </a:tabLst>
            </a:pPr>
            <a:r>
              <a:rPr lang="uk-UA" sz="1600" dirty="0" smtClean="0"/>
              <a:t>юридичні та фізичні особи, інформація про яких накопичується, зберігається та обробляється в ІТС;</a:t>
            </a:r>
          </a:p>
          <a:p>
            <a:pPr marR="5080">
              <a:lnSpc>
                <a:spcPct val="80000"/>
              </a:lnSpc>
              <a:buFont typeface="Times New Roman"/>
              <a:buChar char="•"/>
              <a:tabLst>
                <a:tab pos="458470" algn="l"/>
              </a:tabLst>
            </a:pPr>
            <a:r>
              <a:rPr lang="uk-UA" sz="1600" dirty="0" smtClean="0"/>
              <a:t>юридичні та фізичні особи, задіяні в процесі створення та функціонування ІТС:  </a:t>
            </a:r>
          </a:p>
          <a:p>
            <a:pPr marR="5080" lvl="1">
              <a:lnSpc>
                <a:spcPct val="80000"/>
              </a:lnSpc>
              <a:buFont typeface="Times New Roman"/>
              <a:buChar char="•"/>
              <a:tabLst>
                <a:tab pos="458470" algn="l"/>
              </a:tabLst>
            </a:pPr>
            <a:r>
              <a:rPr lang="uk-UA" sz="1600" dirty="0" smtClean="0"/>
              <a:t>розробники  компонентів  ІТС,  </a:t>
            </a:r>
          </a:p>
          <a:p>
            <a:pPr marR="5080" lvl="1">
              <a:lnSpc>
                <a:spcPct val="80000"/>
              </a:lnSpc>
              <a:buFont typeface="Times New Roman"/>
              <a:buChar char="•"/>
              <a:tabLst>
                <a:tab pos="458470" algn="l"/>
              </a:tabLst>
            </a:pPr>
            <a:r>
              <a:rPr lang="uk-UA" sz="1600" dirty="0" smtClean="0"/>
              <a:t>обслуговуючий  персонал,  </a:t>
            </a:r>
          </a:p>
          <a:p>
            <a:pPr marR="5080" lvl="1">
              <a:lnSpc>
                <a:spcPct val="80000"/>
              </a:lnSpc>
              <a:buFont typeface="Times New Roman"/>
              <a:buChar char="•"/>
              <a:tabLst>
                <a:tab pos="458470" algn="l"/>
              </a:tabLst>
            </a:pPr>
            <a:r>
              <a:rPr lang="uk-UA" sz="1600" dirty="0" smtClean="0"/>
              <a:t>організації, що надають послуги у сфері захисту інформації тощо.</a:t>
            </a:r>
          </a:p>
          <a:p>
            <a:pPr marR="5715">
              <a:lnSpc>
                <a:spcPct val="80000"/>
              </a:lnSpc>
              <a:buFont typeface="Times New Roman"/>
              <a:buChar char="•"/>
              <a:tabLst>
                <a:tab pos="458470" algn="l"/>
              </a:tabLst>
            </a:pPr>
            <a:endParaRPr lang="uk-UA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071538" y="3357562"/>
            <a:ext cx="7215238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2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Кіберзлочинці</a:t>
            </a:r>
            <a:r>
              <a:rPr kumimoji="0" lang="uk-UA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uk-UA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Аматори.</a:t>
            </a: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uk-UA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Хакери</a:t>
            </a:r>
            <a:r>
              <a:rPr kumimoji="0" lang="uk-UA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uk-UA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Конкуренти.</a:t>
            </a: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uk-UA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Державні організації.</a:t>
            </a: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uk-UA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Інсайдери.</a:t>
            </a: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uk-UA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lang="uk-UA" sz="1600" kern="0" dirty="0" smtClean="0">
              <a:latin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uk-UA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uk-UA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Мотиви </a:t>
            </a:r>
            <a:r>
              <a:rPr kumimoji="0" lang="uk-UA" sz="1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кіберзлочинів</a:t>
            </a:r>
            <a:r>
              <a:rPr kumimoji="0" lang="uk-UA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uk-UA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Для винагороди.</a:t>
            </a: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uk-UA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Для отримання вигоди.</a:t>
            </a: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uk-UA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Протест.</a:t>
            </a: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uk-UA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Війна.</a:t>
            </a: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uk-UA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Тероризм.</a:t>
            </a: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5080" lvl="0" indent="3714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8470" algn="l"/>
              </a:tabLst>
              <a:defRPr/>
            </a:pPr>
            <a:endParaRPr kumimoji="0" lang="uk-UA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3714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42976" y="2143116"/>
            <a:ext cx="578647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71475" algn="l">
              <a:spcBef>
                <a:spcPct val="20000"/>
              </a:spcBef>
              <a:defRPr/>
            </a:pPr>
            <a:r>
              <a:rPr lang="uk-UA" sz="1600" b="1" kern="0" dirty="0" smtClean="0">
                <a:latin typeface="+mn-lt"/>
              </a:rPr>
              <a:t>Порушник</a:t>
            </a:r>
            <a:r>
              <a:rPr lang="uk-UA" sz="1600" kern="0" dirty="0" smtClean="0">
                <a:latin typeface="+mn-lt"/>
              </a:rPr>
              <a:t> – це особа, яка може одержати доступ до роботи з включеними до складу ІТС засобами (апаратними і програмними).</a:t>
            </a:r>
            <a:endParaRPr lang="uk-UA" sz="1600" kern="0" dirty="0" err="1" smtClean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2976" y="1928802"/>
            <a:ext cx="7215238" cy="4714908"/>
          </a:xfrm>
        </p:spPr>
        <p:txBody>
          <a:bodyPr/>
          <a:lstStyle/>
          <a:p>
            <a:pPr marL="12700" marR="5080" indent="254635" algn="just">
              <a:spcBef>
                <a:spcPts val="0"/>
              </a:spcBef>
              <a:buNone/>
              <a:tabLst>
                <a:tab pos="458470" algn="l"/>
              </a:tabLst>
            </a:pPr>
            <a:endParaRPr lang="uk-UA" sz="1600" spc="15" dirty="0" smtClean="0">
              <a:latin typeface="Times New Roman"/>
              <a:cs typeface="Times New Roman"/>
            </a:endParaRPr>
          </a:p>
          <a:p>
            <a:pPr marL="12700" marR="5080" indent="254635" algn="just">
              <a:spcBef>
                <a:spcPts val="0"/>
              </a:spcBef>
              <a:buNone/>
              <a:tabLst>
                <a:tab pos="458470" algn="l"/>
              </a:tabLst>
            </a:pPr>
            <a:endParaRPr lang="ru-RU" sz="1600" spc="15" dirty="0" smtClean="0">
              <a:latin typeface="Times New Roman"/>
              <a:cs typeface="Times New Roman"/>
            </a:endParaRPr>
          </a:p>
        </p:txBody>
      </p:sp>
      <p:graphicFrame>
        <p:nvGraphicFramePr>
          <p:cNvPr id="3" name="object 4"/>
          <p:cNvGraphicFramePr>
            <a:graphicFrameLocks noGrp="1"/>
          </p:cNvGraphicFramePr>
          <p:nvPr/>
        </p:nvGraphicFramePr>
        <p:xfrm>
          <a:off x="1285852" y="2214554"/>
          <a:ext cx="6929486" cy="407196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57256"/>
                <a:gridCol w="6072230"/>
              </a:tblGrid>
              <a:tr h="361472">
                <a:tc>
                  <a:txBody>
                    <a:bodyPr/>
                    <a:lstStyle/>
                    <a:p>
                      <a:pPr marL="157480">
                        <a:lnSpc>
                          <a:spcPct val="100000"/>
                        </a:lnSpc>
                      </a:pPr>
                      <a:r>
                        <a:rPr sz="1600" b="1" dirty="0">
                          <a:latin typeface="+mn-lt"/>
                          <a:cs typeface="Times New Roman" pitchFamily="18" charset="0"/>
                        </a:rPr>
                        <a:t>Рівень</a:t>
                      </a:r>
                      <a:endParaRPr sz="1600">
                        <a:latin typeface="+mn-lt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4738">
                      <a:solidFill>
                        <a:srgbClr val="000000"/>
                      </a:solidFill>
                      <a:prstDash val="solid"/>
                    </a:lnL>
                    <a:lnR w="14199">
                      <a:solidFill>
                        <a:srgbClr val="000000"/>
                      </a:solidFill>
                      <a:prstDash val="solid"/>
                    </a:lnR>
                    <a:lnT w="14738">
                      <a:solidFill>
                        <a:srgbClr val="000000"/>
                      </a:solidFill>
                      <a:prstDash val="solid"/>
                    </a:lnT>
                    <a:lnB w="1419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18870">
                        <a:lnSpc>
                          <a:spcPct val="100000"/>
                        </a:lnSpc>
                      </a:pPr>
                      <a:r>
                        <a:rPr sz="1600" b="1" dirty="0">
                          <a:latin typeface="+mn-lt"/>
                          <a:cs typeface="Times New Roman" pitchFamily="18" charset="0"/>
                        </a:rPr>
                        <a:t>Можливості</a:t>
                      </a:r>
                      <a:r>
                        <a:rPr sz="1600" b="1" spc="15" dirty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sz="1600" b="1" dirty="0">
                          <a:latin typeface="+mn-lt"/>
                          <a:cs typeface="Times New Roman" pitchFamily="18" charset="0"/>
                        </a:rPr>
                        <a:t>порушника</a:t>
                      </a:r>
                      <a:endParaRPr sz="1600">
                        <a:latin typeface="+mn-lt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4199">
                      <a:solidFill>
                        <a:srgbClr val="000000"/>
                      </a:solidFill>
                      <a:prstDash val="solid"/>
                    </a:lnL>
                    <a:lnR w="14738">
                      <a:solidFill>
                        <a:srgbClr val="000000"/>
                      </a:solidFill>
                      <a:prstDash val="solid"/>
                    </a:lnR>
                    <a:lnT w="14738">
                      <a:solidFill>
                        <a:srgbClr val="000000"/>
                      </a:solidFill>
                      <a:prstDash val="solid"/>
                    </a:lnT>
                    <a:lnB w="14199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846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1</a:t>
                      </a:r>
                      <a:endParaRPr sz="1600">
                        <a:latin typeface="+mn-lt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4738">
                      <a:solidFill>
                        <a:srgbClr val="000000"/>
                      </a:solidFill>
                      <a:prstDash val="solid"/>
                    </a:lnL>
                    <a:lnR w="14199">
                      <a:solidFill>
                        <a:srgbClr val="000000"/>
                      </a:solidFill>
                      <a:prstDash val="solid"/>
                    </a:lnR>
                    <a:lnT w="14199">
                      <a:solidFill>
                        <a:srgbClr val="000000"/>
                      </a:solidFill>
                      <a:prstDash val="solid"/>
                    </a:lnT>
                    <a:lnB w="557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 marR="7112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Запуск</a:t>
                      </a:r>
                      <a:r>
                        <a:rPr sz="1600" spc="5" dirty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фіксованого</a:t>
                      </a:r>
                      <a:r>
                        <a:rPr sz="1600" spc="10" dirty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набору</a:t>
                      </a:r>
                      <a:r>
                        <a:rPr sz="1600" spc="5" dirty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завдань</a:t>
                      </a:r>
                      <a:r>
                        <a:rPr sz="1600" spc="5" dirty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(програ</a:t>
                      </a:r>
                      <a:r>
                        <a:rPr sz="1600" spc="-5" dirty="0">
                          <a:latin typeface="+mn-lt"/>
                          <a:cs typeface="Times New Roman" pitchFamily="18" charset="0"/>
                        </a:rPr>
                        <a:t>м</a:t>
                      </a: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),</a:t>
                      </a:r>
                      <a:r>
                        <a:rPr sz="1600" spc="5" dirty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що</a:t>
                      </a:r>
                      <a:r>
                        <a:rPr sz="1600" spc="10" dirty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sz="1600">
                          <a:latin typeface="+mn-lt"/>
                          <a:cs typeface="Times New Roman" pitchFamily="18" charset="0"/>
                        </a:rPr>
                        <a:t>реаліз</a:t>
                      </a:r>
                      <a:r>
                        <a:rPr sz="1600" spc="5">
                          <a:latin typeface="+mn-lt"/>
                          <a:cs typeface="Times New Roman" pitchFamily="18" charset="0"/>
                        </a:rPr>
                        <a:t>у</a:t>
                      </a:r>
                      <a:r>
                        <a:rPr sz="1600" spc="-5">
                          <a:latin typeface="+mn-lt"/>
                          <a:cs typeface="Times New Roman" pitchFamily="18" charset="0"/>
                        </a:rPr>
                        <a:t>ю</a:t>
                      </a:r>
                      <a:r>
                        <a:rPr sz="1600">
                          <a:latin typeface="+mn-lt"/>
                          <a:cs typeface="Times New Roman" pitchFamily="18" charset="0"/>
                        </a:rPr>
                        <a:t>ть</a:t>
                      </a:r>
                      <a:r>
                        <a:rPr sz="1600" spc="5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sz="1600" smtClean="0">
                          <a:latin typeface="+mn-lt"/>
                          <a:cs typeface="Times New Roman" pitchFamily="18" charset="0"/>
                        </a:rPr>
                        <a:t>з</a:t>
                      </a:r>
                      <a:r>
                        <a:rPr sz="1600" spc="-5" smtClean="0">
                          <a:latin typeface="+mn-lt"/>
                          <a:cs typeface="Times New Roman" pitchFamily="18" charset="0"/>
                        </a:rPr>
                        <a:t>а</a:t>
                      </a:r>
                      <a:r>
                        <a:rPr sz="1600" smtClean="0">
                          <a:latin typeface="+mn-lt"/>
                          <a:cs typeface="Times New Roman" pitchFamily="18" charset="0"/>
                        </a:rPr>
                        <a:t>здалегідь</a:t>
                      </a:r>
                      <a:r>
                        <a:rPr sz="1600" spc="10" smtClean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передбачені</a:t>
                      </a:r>
                      <a:r>
                        <a:rPr sz="1600" spc="5" dirty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функції</a:t>
                      </a:r>
                      <a:r>
                        <a:rPr sz="1600" spc="5" dirty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обробки</a:t>
                      </a:r>
                      <a:r>
                        <a:rPr sz="1600" spc="10" dirty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sz="1600" spc="-5" dirty="0">
                          <a:latin typeface="+mn-lt"/>
                          <a:cs typeface="Times New Roman" pitchFamily="18" charset="0"/>
                        </a:rPr>
                        <a:t>і</a:t>
                      </a: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нформації</a:t>
                      </a:r>
                      <a:endParaRPr sz="1600">
                        <a:latin typeface="+mn-lt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4199">
                      <a:solidFill>
                        <a:srgbClr val="000000"/>
                      </a:solidFill>
                      <a:prstDash val="solid"/>
                    </a:lnL>
                    <a:lnR w="14738">
                      <a:solidFill>
                        <a:srgbClr val="000000"/>
                      </a:solidFill>
                      <a:prstDash val="solid"/>
                    </a:lnR>
                    <a:lnT w="14199">
                      <a:solidFill>
                        <a:srgbClr val="000000"/>
                      </a:solidFill>
                      <a:prstDash val="solid"/>
                    </a:lnT>
                    <a:lnB w="5579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735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2</a:t>
                      </a:r>
                      <a:endParaRPr sz="1600">
                        <a:latin typeface="+mn-lt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4738">
                      <a:solidFill>
                        <a:srgbClr val="000000"/>
                      </a:solidFill>
                      <a:prstDash val="solid"/>
                    </a:lnL>
                    <a:lnR w="14199">
                      <a:solidFill>
                        <a:srgbClr val="000000"/>
                      </a:solidFill>
                      <a:prstDash val="solid"/>
                    </a:lnR>
                    <a:lnT w="5579">
                      <a:solidFill>
                        <a:srgbClr val="000000"/>
                      </a:solidFill>
                      <a:prstDash val="solid"/>
                    </a:lnT>
                    <a:lnB w="557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 marR="76835">
                        <a:lnSpc>
                          <a:spcPct val="100000"/>
                        </a:lnSpc>
                      </a:pP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Створення</a:t>
                      </a:r>
                      <a:r>
                        <a:rPr sz="1600" spc="5" dirty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і</a:t>
                      </a:r>
                      <a:r>
                        <a:rPr sz="1600" spc="5" dirty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з</a:t>
                      </a:r>
                      <a:r>
                        <a:rPr sz="1600" spc="-5" dirty="0">
                          <a:latin typeface="+mn-lt"/>
                          <a:cs typeface="Times New Roman" pitchFamily="18" charset="0"/>
                        </a:rPr>
                        <a:t>а</a:t>
                      </a: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пу</a:t>
                      </a:r>
                      <a:r>
                        <a:rPr sz="1600" spc="-5" dirty="0">
                          <a:latin typeface="+mn-lt"/>
                          <a:cs typeface="Times New Roman" pitchFamily="18" charset="0"/>
                        </a:rPr>
                        <a:t>с</a:t>
                      </a: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к</a:t>
                      </a:r>
                      <a:r>
                        <a:rPr sz="1600" spc="10" dirty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власних</a:t>
                      </a:r>
                      <a:r>
                        <a:rPr sz="1600" spc="10" dirty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програм</a:t>
                      </a:r>
                      <a:r>
                        <a:rPr sz="1600" spc="5" dirty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з</a:t>
                      </a:r>
                      <a:r>
                        <a:rPr sz="1600" spc="10" dirty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новими</a:t>
                      </a:r>
                      <a:r>
                        <a:rPr sz="1600" spc="10" dirty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sz="1600">
                          <a:latin typeface="+mn-lt"/>
                          <a:cs typeface="Times New Roman" pitchFamily="18" charset="0"/>
                        </a:rPr>
                        <a:t>функціями</a:t>
                      </a:r>
                      <a:r>
                        <a:rPr sz="1600" spc="1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sz="1600" smtClean="0">
                          <a:latin typeface="+mn-lt"/>
                          <a:cs typeface="Times New Roman" pitchFamily="18" charset="0"/>
                        </a:rPr>
                        <a:t>оброб</a:t>
                      </a:r>
                      <a:r>
                        <a:rPr sz="1600" spc="-5" smtClean="0">
                          <a:latin typeface="+mn-lt"/>
                          <a:cs typeface="Times New Roman" pitchFamily="18" charset="0"/>
                        </a:rPr>
                        <a:t>к</a:t>
                      </a:r>
                      <a:r>
                        <a:rPr sz="1600" smtClean="0">
                          <a:latin typeface="+mn-lt"/>
                          <a:cs typeface="Times New Roman" pitchFamily="18" charset="0"/>
                        </a:rPr>
                        <a:t>и</a:t>
                      </a:r>
                      <a:r>
                        <a:rPr sz="1600" spc="5" smtClean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інформації</a:t>
                      </a:r>
                      <a:endParaRPr sz="1600">
                        <a:latin typeface="+mn-lt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4199">
                      <a:solidFill>
                        <a:srgbClr val="000000"/>
                      </a:solidFill>
                      <a:prstDash val="solid"/>
                    </a:lnL>
                    <a:lnR w="14738">
                      <a:solidFill>
                        <a:srgbClr val="000000"/>
                      </a:solidFill>
                      <a:prstDash val="solid"/>
                    </a:lnR>
                    <a:lnT w="5579">
                      <a:solidFill>
                        <a:srgbClr val="000000"/>
                      </a:solidFill>
                      <a:prstDash val="solid"/>
                    </a:lnT>
                    <a:lnB w="5579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0470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3</a:t>
                      </a:r>
                      <a:endParaRPr sz="1600">
                        <a:latin typeface="+mn-lt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4738">
                      <a:solidFill>
                        <a:srgbClr val="000000"/>
                      </a:solidFill>
                      <a:prstDash val="solid"/>
                    </a:lnL>
                    <a:lnR w="14199">
                      <a:solidFill>
                        <a:srgbClr val="000000"/>
                      </a:solidFill>
                      <a:prstDash val="solid"/>
                    </a:lnR>
                    <a:lnT w="5579">
                      <a:solidFill>
                        <a:srgbClr val="000000"/>
                      </a:solidFill>
                      <a:prstDash val="solid"/>
                    </a:lnT>
                    <a:lnB w="557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 marR="56515">
                        <a:lnSpc>
                          <a:spcPct val="100000"/>
                        </a:lnSpc>
                      </a:pP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Управлі</a:t>
                      </a:r>
                      <a:r>
                        <a:rPr sz="1600" spc="5" dirty="0">
                          <a:latin typeface="+mn-lt"/>
                          <a:cs typeface="Times New Roman" pitchFamily="18" charset="0"/>
                        </a:rPr>
                        <a:t>н</a:t>
                      </a: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ня</a:t>
                      </a:r>
                      <a:r>
                        <a:rPr sz="1600" spc="5" dirty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функціонуванням</a:t>
                      </a:r>
                      <a:r>
                        <a:rPr sz="1600" spc="5" dirty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ІТ</a:t>
                      </a:r>
                      <a:r>
                        <a:rPr sz="1600" spc="-5" dirty="0">
                          <a:latin typeface="+mn-lt"/>
                          <a:cs typeface="Times New Roman" pitchFamily="18" charset="0"/>
                        </a:rPr>
                        <a:t>С</a:t>
                      </a: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,</a:t>
                      </a:r>
                      <a:r>
                        <a:rPr sz="1600" spc="5" dirty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т</a:t>
                      </a:r>
                      <a:r>
                        <a:rPr sz="1600" spc="5" dirty="0">
                          <a:latin typeface="+mn-lt"/>
                          <a:cs typeface="Times New Roman" pitchFamily="18" charset="0"/>
                        </a:rPr>
                        <a:t>о</a:t>
                      </a: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бто</a:t>
                      </a:r>
                      <a:r>
                        <a:rPr sz="1600" spc="10" dirty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впливом</a:t>
                      </a:r>
                      <a:r>
                        <a:rPr sz="1600" spc="5" dirty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на</a:t>
                      </a:r>
                      <a:r>
                        <a:rPr sz="1600" spc="5" dirty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sz="1600">
                          <a:latin typeface="+mn-lt"/>
                          <a:cs typeface="Times New Roman" pitchFamily="18" charset="0"/>
                        </a:rPr>
                        <a:t>б</a:t>
                      </a:r>
                      <a:r>
                        <a:rPr sz="1600" spc="-5">
                          <a:latin typeface="+mn-lt"/>
                          <a:cs typeface="Times New Roman" pitchFamily="18" charset="0"/>
                        </a:rPr>
                        <a:t>а</a:t>
                      </a:r>
                      <a:r>
                        <a:rPr sz="1600">
                          <a:latin typeface="+mn-lt"/>
                          <a:cs typeface="Times New Roman" pitchFamily="18" charset="0"/>
                        </a:rPr>
                        <a:t>зове </a:t>
                      </a:r>
                      <a:r>
                        <a:rPr sz="1600" smtClean="0">
                          <a:latin typeface="+mn-lt"/>
                          <a:cs typeface="Times New Roman" pitchFamily="18" charset="0"/>
                        </a:rPr>
                        <a:t>програмне</a:t>
                      </a:r>
                      <a:r>
                        <a:rPr sz="1600" spc="5" smtClean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за</a:t>
                      </a:r>
                      <a:r>
                        <a:rPr sz="1600" spc="-5" dirty="0">
                          <a:latin typeface="+mn-lt"/>
                          <a:cs typeface="Times New Roman" pitchFamily="18" charset="0"/>
                        </a:rPr>
                        <a:t>безпе</a:t>
                      </a: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ч</a:t>
                      </a:r>
                      <a:r>
                        <a:rPr sz="1600" spc="-5" dirty="0">
                          <a:latin typeface="+mn-lt"/>
                          <a:cs typeface="Times New Roman" pitchFamily="18" charset="0"/>
                        </a:rPr>
                        <a:t>ен</a:t>
                      </a:r>
                      <a:r>
                        <a:rPr sz="1600" spc="5" dirty="0">
                          <a:latin typeface="+mn-lt"/>
                          <a:cs typeface="Times New Roman" pitchFamily="18" charset="0"/>
                        </a:rPr>
                        <a:t>н</a:t>
                      </a: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я</a:t>
                      </a:r>
                      <a:r>
                        <a:rPr sz="1600" spc="5" dirty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sz="1600" spc="-5" dirty="0">
                          <a:latin typeface="+mn-lt"/>
                          <a:cs typeface="Times New Roman" pitchFamily="18" charset="0"/>
                        </a:rPr>
                        <a:t>с</a:t>
                      </a:r>
                      <a:r>
                        <a:rPr sz="1600" spc="5" dirty="0">
                          <a:latin typeface="+mn-lt"/>
                          <a:cs typeface="Times New Roman" pitchFamily="18" charset="0"/>
                        </a:rPr>
                        <a:t>и</a:t>
                      </a:r>
                      <a:r>
                        <a:rPr sz="1600" spc="-5" dirty="0">
                          <a:latin typeface="+mn-lt"/>
                          <a:cs typeface="Times New Roman" pitchFamily="18" charset="0"/>
                        </a:rPr>
                        <a:t>стем</a:t>
                      </a: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и</a:t>
                      </a:r>
                      <a:r>
                        <a:rPr sz="1600" spc="15" dirty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і</a:t>
                      </a:r>
                      <a:r>
                        <a:rPr sz="1600" spc="5" dirty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на</a:t>
                      </a:r>
                      <a:r>
                        <a:rPr sz="1600" spc="10" dirty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sz="1600" spc="-5" dirty="0">
                          <a:latin typeface="+mn-lt"/>
                          <a:cs typeface="Times New Roman" pitchFamily="18" charset="0"/>
                        </a:rPr>
                        <a:t>с</a:t>
                      </a: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к</a:t>
                      </a:r>
                      <a:r>
                        <a:rPr sz="1600" spc="-5" dirty="0">
                          <a:latin typeface="+mn-lt"/>
                          <a:cs typeface="Times New Roman" pitchFamily="18" charset="0"/>
                        </a:rPr>
                        <a:t>ла</a:t>
                      </a: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д</a:t>
                      </a:r>
                      <a:r>
                        <a:rPr sz="1600" spc="10" dirty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і</a:t>
                      </a:r>
                      <a:r>
                        <a:rPr sz="1600" spc="5" dirty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конфігурацію</a:t>
                      </a:r>
                      <a:r>
                        <a:rPr sz="1600" spc="5" dirty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sz="1600">
                          <a:latin typeface="+mn-lt"/>
                          <a:cs typeface="Times New Roman" pitchFamily="18" charset="0"/>
                        </a:rPr>
                        <a:t>її</a:t>
                      </a:r>
                      <a:r>
                        <a:rPr sz="1600" spc="5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sz="1600" spc="-5" smtClean="0">
                          <a:latin typeface="+mn-lt"/>
                          <a:cs typeface="Times New Roman" pitchFamily="18" charset="0"/>
                        </a:rPr>
                        <a:t>уста</a:t>
                      </a:r>
                      <a:r>
                        <a:rPr sz="1600" smtClean="0">
                          <a:latin typeface="+mn-lt"/>
                          <a:cs typeface="Times New Roman" pitchFamily="18" charset="0"/>
                        </a:rPr>
                        <a:t>ткування</a:t>
                      </a:r>
                      <a:endParaRPr sz="1600">
                        <a:latin typeface="+mn-lt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4199">
                      <a:solidFill>
                        <a:srgbClr val="000000"/>
                      </a:solidFill>
                      <a:prstDash val="solid"/>
                    </a:lnL>
                    <a:lnR w="14738">
                      <a:solidFill>
                        <a:srgbClr val="000000"/>
                      </a:solidFill>
                      <a:prstDash val="solid"/>
                    </a:lnR>
                    <a:lnT w="5579">
                      <a:solidFill>
                        <a:srgbClr val="000000"/>
                      </a:solidFill>
                      <a:prstDash val="solid"/>
                    </a:lnT>
                    <a:lnB w="5579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34764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4</a:t>
                      </a:r>
                      <a:endParaRPr sz="1600">
                        <a:latin typeface="+mn-lt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4738">
                      <a:solidFill>
                        <a:srgbClr val="000000"/>
                      </a:solidFill>
                      <a:prstDash val="solid"/>
                    </a:lnL>
                    <a:lnR w="14199">
                      <a:solidFill>
                        <a:srgbClr val="000000"/>
                      </a:solidFill>
                      <a:prstDash val="solid"/>
                    </a:lnR>
                    <a:lnT w="5579">
                      <a:solidFill>
                        <a:srgbClr val="000000"/>
                      </a:solidFill>
                      <a:prstDash val="solid"/>
                    </a:lnT>
                    <a:lnB w="1473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230" marR="3429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Увесь</a:t>
                      </a:r>
                      <a:r>
                        <a:rPr sz="1600" spc="5" dirty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обсяг</a:t>
                      </a:r>
                      <a:r>
                        <a:rPr sz="1600" spc="10" dirty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sz="1600" spc="-5" dirty="0">
                          <a:latin typeface="+mn-lt"/>
                          <a:cs typeface="Times New Roman" pitchFamily="18" charset="0"/>
                        </a:rPr>
                        <a:t>можл</a:t>
                      </a:r>
                      <a:r>
                        <a:rPr sz="1600" spc="5" dirty="0">
                          <a:latin typeface="+mn-lt"/>
                          <a:cs typeface="Times New Roman" pitchFamily="18" charset="0"/>
                        </a:rPr>
                        <a:t>и</a:t>
                      </a: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в</a:t>
                      </a:r>
                      <a:r>
                        <a:rPr sz="1600" spc="-5" dirty="0">
                          <a:latin typeface="+mn-lt"/>
                          <a:cs typeface="Times New Roman" pitchFamily="18" charset="0"/>
                        </a:rPr>
                        <a:t>осте</a:t>
                      </a: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й</a:t>
                      </a:r>
                      <a:r>
                        <a:rPr sz="1600" spc="5" dirty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осі</a:t>
                      </a:r>
                      <a:r>
                        <a:rPr sz="1600" spc="-5" dirty="0">
                          <a:latin typeface="+mn-lt"/>
                          <a:cs typeface="Times New Roman" pitchFamily="18" charset="0"/>
                        </a:rPr>
                        <a:t>б</a:t>
                      </a: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,</a:t>
                      </a:r>
                      <a:r>
                        <a:rPr sz="1600" spc="5" dirty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sz="1600" spc="-5" dirty="0">
                          <a:latin typeface="+mn-lt"/>
                          <a:cs typeface="Times New Roman" pitchFamily="18" charset="0"/>
                        </a:rPr>
                        <a:t>щ</a:t>
                      </a: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о</a:t>
                      </a:r>
                      <a:r>
                        <a:rPr sz="1600" spc="10" dirty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зді</a:t>
                      </a:r>
                      <a:r>
                        <a:rPr sz="1600" spc="5" dirty="0">
                          <a:latin typeface="+mn-lt"/>
                          <a:cs typeface="Times New Roman" pitchFamily="18" charset="0"/>
                        </a:rPr>
                        <a:t>й</a:t>
                      </a: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снюють</a:t>
                      </a:r>
                      <a:r>
                        <a:rPr sz="1600" spc="10" dirty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проектуванн</a:t>
                      </a:r>
                      <a:r>
                        <a:rPr sz="1600" spc="-5" dirty="0">
                          <a:latin typeface="+mn-lt"/>
                          <a:cs typeface="Times New Roman" pitchFamily="18" charset="0"/>
                        </a:rPr>
                        <a:t>я</a:t>
                      </a:r>
                      <a:r>
                        <a:rPr sz="1600">
                          <a:latin typeface="+mn-lt"/>
                          <a:cs typeface="Times New Roman" pitchFamily="18" charset="0"/>
                        </a:rPr>
                        <a:t>,</a:t>
                      </a:r>
                      <a:r>
                        <a:rPr sz="1600" spc="5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sz="1600" smtClean="0">
                          <a:latin typeface="+mn-lt"/>
                          <a:cs typeface="Times New Roman" pitchFamily="18" charset="0"/>
                        </a:rPr>
                        <a:t>р</a:t>
                      </a:r>
                      <a:r>
                        <a:rPr sz="1600" spc="-5" smtClean="0">
                          <a:latin typeface="+mn-lt"/>
                          <a:cs typeface="Times New Roman" pitchFamily="18" charset="0"/>
                        </a:rPr>
                        <a:t>е</a:t>
                      </a:r>
                      <a:r>
                        <a:rPr sz="1600" smtClean="0">
                          <a:latin typeface="+mn-lt"/>
                          <a:cs typeface="Times New Roman" pitchFamily="18" charset="0"/>
                        </a:rPr>
                        <a:t>алізацію</a:t>
                      </a:r>
                      <a:r>
                        <a:rPr sz="1600" spc="5" smtClean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і</a:t>
                      </a:r>
                      <a:r>
                        <a:rPr sz="1600" spc="10" dirty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ремонт</a:t>
                      </a:r>
                      <a:r>
                        <a:rPr sz="1600" spc="10" dirty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апаратних</a:t>
                      </a:r>
                      <a:r>
                        <a:rPr sz="1600" spc="10" dirty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компонентів</a:t>
                      </a:r>
                      <a:r>
                        <a:rPr sz="1600" spc="5" dirty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ІТ</a:t>
                      </a:r>
                      <a:r>
                        <a:rPr sz="1600" spc="-5" dirty="0">
                          <a:latin typeface="+mn-lt"/>
                          <a:cs typeface="Times New Roman" pitchFamily="18" charset="0"/>
                        </a:rPr>
                        <a:t>С</a:t>
                      </a: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,</a:t>
                      </a:r>
                      <a:r>
                        <a:rPr sz="1600" spc="10" dirty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аж</a:t>
                      </a:r>
                      <a:r>
                        <a:rPr sz="1600" spc="5" dirty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до</a:t>
                      </a:r>
                      <a:r>
                        <a:rPr sz="1600" spc="10" dirty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включення до</a:t>
                      </a:r>
                      <a:r>
                        <a:rPr sz="1600" spc="10" dirty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складу</a:t>
                      </a:r>
                      <a:r>
                        <a:rPr sz="1600" spc="5" dirty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ІТС</a:t>
                      </a:r>
                      <a:r>
                        <a:rPr sz="1600" spc="10" dirty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власних</a:t>
                      </a:r>
                      <a:r>
                        <a:rPr sz="1600" spc="10" dirty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засобів</a:t>
                      </a:r>
                      <a:r>
                        <a:rPr sz="1600" spc="5" dirty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з</a:t>
                      </a:r>
                      <a:r>
                        <a:rPr sz="1600" spc="5" dirty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новими</a:t>
                      </a:r>
                      <a:r>
                        <a:rPr sz="1600" spc="5" dirty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функціями</a:t>
                      </a:r>
                      <a:r>
                        <a:rPr sz="1600" spc="5" dirty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sz="1600">
                          <a:latin typeface="+mn-lt"/>
                          <a:cs typeface="Times New Roman" pitchFamily="18" charset="0"/>
                        </a:rPr>
                        <a:t>обробки</a:t>
                      </a:r>
                      <a:r>
                        <a:rPr sz="1600" spc="1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sz="1600" smtClean="0">
                          <a:latin typeface="+mn-lt"/>
                          <a:cs typeface="Times New Roman" pitchFamily="18" charset="0"/>
                        </a:rPr>
                        <a:t>інформації</a:t>
                      </a:r>
                      <a:endParaRPr sz="1600">
                        <a:latin typeface="+mn-lt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4199">
                      <a:solidFill>
                        <a:srgbClr val="000000"/>
                      </a:solidFill>
                      <a:prstDash val="solid"/>
                    </a:lnL>
                    <a:lnR w="14738">
                      <a:solidFill>
                        <a:srgbClr val="000000"/>
                      </a:solidFill>
                      <a:prstDash val="solid"/>
                    </a:lnR>
                    <a:lnT w="5579">
                      <a:solidFill>
                        <a:srgbClr val="000000"/>
                      </a:solidFill>
                      <a:prstDash val="solid"/>
                    </a:lnT>
                    <a:lnB w="14738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4"/>
          <p:cNvGraphicFramePr>
            <a:graphicFrameLocks noGrp="1"/>
          </p:cNvGraphicFramePr>
          <p:nvPr/>
        </p:nvGraphicFramePr>
        <p:xfrm>
          <a:off x="1285852" y="2571744"/>
          <a:ext cx="6715172" cy="36433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30743"/>
                <a:gridCol w="5884429"/>
              </a:tblGrid>
              <a:tr h="361472">
                <a:tc>
                  <a:txBody>
                    <a:bodyPr/>
                    <a:lstStyle/>
                    <a:p>
                      <a:pPr marL="157480">
                        <a:lnSpc>
                          <a:spcPct val="100000"/>
                        </a:lnSpc>
                      </a:pPr>
                      <a:r>
                        <a:rPr sz="1600" b="1" dirty="0">
                          <a:latin typeface="+mn-lt"/>
                          <a:cs typeface="Times New Roman" pitchFamily="18" charset="0"/>
                        </a:rPr>
                        <a:t>Рівень</a:t>
                      </a:r>
                      <a:endParaRPr sz="1600">
                        <a:latin typeface="+mn-lt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4738">
                      <a:solidFill>
                        <a:srgbClr val="000000"/>
                      </a:solidFill>
                      <a:prstDash val="solid"/>
                    </a:lnL>
                    <a:lnR w="14199">
                      <a:solidFill>
                        <a:srgbClr val="000000"/>
                      </a:solidFill>
                      <a:prstDash val="solid"/>
                    </a:lnR>
                    <a:lnT w="14738">
                      <a:solidFill>
                        <a:srgbClr val="000000"/>
                      </a:solidFill>
                      <a:prstDash val="solid"/>
                    </a:lnT>
                    <a:lnB w="1419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18870">
                        <a:lnSpc>
                          <a:spcPct val="100000"/>
                        </a:lnSpc>
                      </a:pPr>
                      <a:r>
                        <a:rPr lang="uk-UA" sz="1600" b="1" dirty="0" smtClean="0">
                          <a:latin typeface="+mn-lt"/>
                          <a:cs typeface="Times New Roman" pitchFamily="18" charset="0"/>
                        </a:rPr>
                        <a:t>Знання</a:t>
                      </a:r>
                      <a:r>
                        <a:rPr sz="1600" b="1" spc="15" smtClean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sz="1600" b="1" dirty="0">
                          <a:latin typeface="+mn-lt"/>
                          <a:cs typeface="Times New Roman" pitchFamily="18" charset="0"/>
                        </a:rPr>
                        <a:t>порушника</a:t>
                      </a:r>
                      <a:endParaRPr sz="1600">
                        <a:latin typeface="+mn-lt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4199">
                      <a:solidFill>
                        <a:srgbClr val="000000"/>
                      </a:solidFill>
                      <a:prstDash val="solid"/>
                    </a:lnL>
                    <a:lnR w="14738">
                      <a:solidFill>
                        <a:srgbClr val="000000"/>
                      </a:solidFill>
                      <a:prstDash val="solid"/>
                    </a:lnR>
                    <a:lnT w="14738">
                      <a:solidFill>
                        <a:srgbClr val="000000"/>
                      </a:solidFill>
                      <a:prstDash val="solid"/>
                    </a:lnT>
                    <a:lnB w="14199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958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1</a:t>
                      </a:r>
                      <a:endParaRPr sz="1600">
                        <a:latin typeface="+mn-lt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4738">
                      <a:solidFill>
                        <a:srgbClr val="000000"/>
                      </a:solidFill>
                      <a:prstDash val="solid"/>
                    </a:lnL>
                    <a:lnR w="14199">
                      <a:solidFill>
                        <a:srgbClr val="000000"/>
                      </a:solidFill>
                      <a:prstDash val="solid"/>
                    </a:lnR>
                    <a:lnT w="14199">
                      <a:solidFill>
                        <a:srgbClr val="000000"/>
                      </a:solidFill>
                      <a:prstDash val="solid"/>
                    </a:lnT>
                    <a:lnB w="557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 marR="71120">
                        <a:lnSpc>
                          <a:spcPct val="100000"/>
                        </a:lnSpc>
                      </a:pPr>
                      <a:r>
                        <a:rPr lang="uk-UA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Володіють інформацією про функціональні особливості АС, основні закономірності формування в ній масивів даних та потоків запитів до них, вміють користуватися штатними засобами</a:t>
                      </a:r>
                      <a:endParaRPr sz="1600">
                        <a:latin typeface="+mn-lt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4199">
                      <a:solidFill>
                        <a:srgbClr val="000000"/>
                      </a:solidFill>
                      <a:prstDash val="solid"/>
                    </a:lnL>
                    <a:lnR w="14738">
                      <a:solidFill>
                        <a:srgbClr val="000000"/>
                      </a:solidFill>
                      <a:prstDash val="solid"/>
                    </a:lnR>
                    <a:lnT w="14199">
                      <a:solidFill>
                        <a:srgbClr val="000000"/>
                      </a:solidFill>
                      <a:prstDash val="solid"/>
                    </a:lnT>
                    <a:lnB w="5579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858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2</a:t>
                      </a:r>
                      <a:endParaRPr sz="1600">
                        <a:latin typeface="+mn-lt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4738">
                      <a:solidFill>
                        <a:srgbClr val="000000"/>
                      </a:solidFill>
                      <a:prstDash val="solid"/>
                    </a:lnL>
                    <a:lnR w="14199">
                      <a:solidFill>
                        <a:srgbClr val="000000"/>
                      </a:solidFill>
                      <a:prstDash val="solid"/>
                    </a:lnR>
                    <a:lnT w="5579">
                      <a:solidFill>
                        <a:srgbClr val="000000"/>
                      </a:solidFill>
                      <a:prstDash val="solid"/>
                    </a:lnT>
                    <a:lnB w="557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 marR="76835">
                        <a:lnSpc>
                          <a:spcPct val="100000"/>
                        </a:lnSpc>
                      </a:pPr>
                      <a:r>
                        <a:rPr lang="uk-UA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Володіють високим рівнем знань та досвідом роботи з технічними засобами системи та їх обслуговування</a:t>
                      </a:r>
                      <a:endParaRPr lang="uk-UA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4199">
                      <a:solidFill>
                        <a:srgbClr val="000000"/>
                      </a:solidFill>
                      <a:prstDash val="solid"/>
                    </a:lnL>
                    <a:lnR w="14738">
                      <a:solidFill>
                        <a:srgbClr val="000000"/>
                      </a:solidFill>
                      <a:prstDash val="solid"/>
                    </a:lnR>
                    <a:lnT w="5579">
                      <a:solidFill>
                        <a:srgbClr val="000000"/>
                      </a:solidFill>
                      <a:prstDash val="solid"/>
                    </a:lnT>
                    <a:lnB w="5579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43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3</a:t>
                      </a:r>
                      <a:endParaRPr sz="1600">
                        <a:latin typeface="+mn-lt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4738">
                      <a:solidFill>
                        <a:srgbClr val="000000"/>
                      </a:solidFill>
                      <a:prstDash val="solid"/>
                    </a:lnL>
                    <a:lnR w="14199">
                      <a:solidFill>
                        <a:srgbClr val="000000"/>
                      </a:solidFill>
                      <a:prstDash val="solid"/>
                    </a:lnR>
                    <a:lnT w="5579">
                      <a:solidFill>
                        <a:srgbClr val="000000"/>
                      </a:solidFill>
                      <a:prstDash val="solid"/>
                    </a:lnT>
                    <a:lnB w="557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 marR="56515">
                        <a:lnSpc>
                          <a:spcPct val="100000"/>
                        </a:lnSpc>
                      </a:pPr>
                      <a:r>
                        <a:rPr lang="uk-UA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Володіють високим рівнем знань у галузі обчислювальної техніки та програмування, проектування та експлуатації АС</a:t>
                      </a:r>
                      <a:endParaRPr lang="uk-UA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4199">
                      <a:solidFill>
                        <a:srgbClr val="000000"/>
                      </a:solidFill>
                      <a:prstDash val="solid"/>
                    </a:lnL>
                    <a:lnR w="14738">
                      <a:solidFill>
                        <a:srgbClr val="000000"/>
                      </a:solidFill>
                      <a:prstDash val="solid"/>
                    </a:lnR>
                    <a:lnT w="5579">
                      <a:solidFill>
                        <a:srgbClr val="000000"/>
                      </a:solidFill>
                      <a:prstDash val="solid"/>
                    </a:lnT>
                    <a:lnB w="5579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858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dirty="0">
                          <a:latin typeface="+mn-lt"/>
                          <a:cs typeface="Times New Roman" pitchFamily="18" charset="0"/>
                        </a:rPr>
                        <a:t>4</a:t>
                      </a:r>
                      <a:endParaRPr sz="1600">
                        <a:latin typeface="+mn-lt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4738">
                      <a:solidFill>
                        <a:srgbClr val="000000"/>
                      </a:solidFill>
                      <a:prstDash val="solid"/>
                    </a:lnL>
                    <a:lnR w="14199">
                      <a:solidFill>
                        <a:srgbClr val="000000"/>
                      </a:solidFill>
                      <a:prstDash val="solid"/>
                    </a:lnR>
                    <a:lnT w="5579">
                      <a:solidFill>
                        <a:srgbClr val="000000"/>
                      </a:solidFill>
                      <a:prstDash val="solid"/>
                    </a:lnT>
                    <a:lnB w="1473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230" marR="34290">
                        <a:lnSpc>
                          <a:spcPct val="100000"/>
                        </a:lnSpc>
                      </a:pPr>
                      <a:r>
                        <a:rPr lang="uk-UA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Володіють інформацією про функції та механізм дії </a:t>
                      </a:r>
                      <a:br>
                        <a:rPr lang="uk-UA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</a:br>
                      <a:r>
                        <a:rPr lang="uk-UA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засобів захисту</a:t>
                      </a:r>
                      <a:endParaRPr lang="uk-UA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4199">
                      <a:solidFill>
                        <a:srgbClr val="000000"/>
                      </a:solidFill>
                      <a:prstDash val="solid"/>
                    </a:lnL>
                    <a:lnR w="14738">
                      <a:solidFill>
                        <a:srgbClr val="000000"/>
                      </a:solidFill>
                      <a:prstDash val="solid"/>
                    </a:lnR>
                    <a:lnT w="5579">
                      <a:solidFill>
                        <a:srgbClr val="000000"/>
                      </a:solidFill>
                      <a:prstDash val="solid"/>
                    </a:lnT>
                    <a:lnB w="14738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4"/>
          <p:cNvGraphicFramePr>
            <a:graphicFrameLocks noGrp="1"/>
          </p:cNvGraphicFramePr>
          <p:nvPr/>
        </p:nvGraphicFramePr>
        <p:xfrm>
          <a:off x="1357290" y="2571744"/>
          <a:ext cx="6715172" cy="34290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715172"/>
              </a:tblGrid>
              <a:tr h="386994">
                <a:tc>
                  <a:txBody>
                    <a:bodyPr/>
                    <a:lstStyle/>
                    <a:p>
                      <a:pPr marL="1118870">
                        <a:lnSpc>
                          <a:spcPct val="100000"/>
                        </a:lnSpc>
                      </a:pPr>
                      <a:r>
                        <a:rPr lang="uk-U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Використовувані </a:t>
                      </a:r>
                      <a:r>
                        <a:rPr sz="1600" b="1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порушник</a:t>
                      </a:r>
                      <a:r>
                        <a:rPr lang="uk-U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ом методи</a:t>
                      </a:r>
                      <a:endParaRPr sz="1600" b="1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4199">
                      <a:solidFill>
                        <a:srgbClr val="000000"/>
                      </a:solidFill>
                      <a:prstDash val="solid"/>
                    </a:lnL>
                    <a:lnR w="14738">
                      <a:solidFill>
                        <a:srgbClr val="000000"/>
                      </a:solidFill>
                      <a:prstDash val="solid"/>
                    </a:lnR>
                    <a:lnT w="14738">
                      <a:solidFill>
                        <a:srgbClr val="000000"/>
                      </a:solidFill>
                      <a:prstDash val="solid"/>
                    </a:lnT>
                    <a:lnB w="1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4307">
                <a:tc>
                  <a:txBody>
                    <a:bodyPr/>
                    <a:lstStyle/>
                    <a:p>
                      <a:pPr marL="62865" marR="71120">
                        <a:lnSpc>
                          <a:spcPct val="100000"/>
                        </a:lnSpc>
                      </a:pPr>
                      <a:r>
                        <a:rPr lang="uk-UA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Виключно агентурні методи</a:t>
                      </a:r>
                      <a:endParaRPr lang="uk-UA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4199">
                      <a:solidFill>
                        <a:srgbClr val="000000"/>
                      </a:solidFill>
                      <a:prstDash val="solid"/>
                    </a:lnL>
                    <a:lnR w="14738">
                      <a:solidFill>
                        <a:srgbClr val="000000"/>
                      </a:solidFill>
                      <a:prstDash val="solid"/>
                    </a:lnR>
                    <a:lnT w="1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57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7766">
                <a:tc>
                  <a:txBody>
                    <a:bodyPr/>
                    <a:lstStyle/>
                    <a:p>
                      <a:pPr marL="62865" marR="76835">
                        <a:lnSpc>
                          <a:spcPct val="100000"/>
                        </a:lnSpc>
                      </a:pPr>
                      <a:r>
                        <a:rPr lang="uk-UA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Пасивні технічні засоби перехоплення інформаційних сигналів</a:t>
                      </a:r>
                      <a:endParaRPr lang="uk-UA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4199">
                      <a:solidFill>
                        <a:srgbClr val="000000"/>
                      </a:solidFill>
                      <a:prstDash val="solid"/>
                    </a:lnL>
                    <a:lnR w="14738">
                      <a:solidFill>
                        <a:srgbClr val="000000"/>
                      </a:solidFill>
                      <a:prstDash val="solid"/>
                    </a:lnR>
                    <a:lnT w="557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57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4820">
                <a:tc>
                  <a:txBody>
                    <a:bodyPr/>
                    <a:lstStyle/>
                    <a:p>
                      <a:pPr marL="62865" marR="56515">
                        <a:lnSpc>
                          <a:spcPct val="100000"/>
                        </a:lnSpc>
                      </a:pPr>
                      <a:r>
                        <a:rPr lang="uk-UA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Виключно штатні засоби АС або недоліки проектування КСЗІ для реалізації спроб НСД</a:t>
                      </a:r>
                      <a:endParaRPr lang="uk-UA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4199">
                      <a:solidFill>
                        <a:srgbClr val="000000"/>
                      </a:solidFill>
                      <a:prstDash val="solid"/>
                    </a:lnL>
                    <a:lnR w="14738">
                      <a:solidFill>
                        <a:srgbClr val="000000"/>
                      </a:solidFill>
                      <a:prstDash val="solid"/>
                    </a:lnR>
                    <a:lnT w="557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57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45137">
                <a:tc>
                  <a:txBody>
                    <a:bodyPr/>
                    <a:lstStyle/>
                    <a:p>
                      <a:pPr marL="62230" marR="34290">
                        <a:lnSpc>
                          <a:spcPct val="100000"/>
                        </a:lnSpc>
                      </a:pPr>
                      <a:r>
                        <a:rPr lang="uk-UA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Способи і засоби активного впливу на АС, що змінюють конфігурацію системи (підключення додаткових або модифікація штатних технічних засобів, підключення до каналів передачі даних, впровадження і використання спеціального ПЗ тощо). </a:t>
                      </a:r>
                      <a:endParaRPr lang="uk-UA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4199">
                      <a:solidFill>
                        <a:srgbClr val="000000"/>
                      </a:solidFill>
                      <a:prstDash val="solid"/>
                    </a:lnL>
                    <a:lnR w="14738">
                      <a:solidFill>
                        <a:srgbClr val="000000"/>
                      </a:solidFill>
                      <a:prstDash val="solid"/>
                    </a:lnR>
                    <a:lnT w="557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738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2976" y="1928802"/>
            <a:ext cx="7215238" cy="4425958"/>
          </a:xfrm>
        </p:spPr>
        <p:txBody>
          <a:bodyPr/>
          <a:lstStyle/>
          <a:p>
            <a:pPr>
              <a:lnSpc>
                <a:spcPct val="80000"/>
              </a:lnSpc>
              <a:buNone/>
            </a:pPr>
            <a:r>
              <a:rPr lang="uk-UA" sz="1600" b="1" dirty="0" smtClean="0"/>
              <a:t>Принципи / моделі загроз:</a:t>
            </a:r>
          </a:p>
          <a:p>
            <a:r>
              <a:rPr lang="en-US" sz="1600" dirty="0" smtClean="0"/>
              <a:t>CIA</a:t>
            </a:r>
            <a:r>
              <a:rPr lang="uk-UA" sz="1600" dirty="0" smtClean="0"/>
              <a:t>.</a:t>
            </a:r>
            <a:endParaRPr lang="ru-RU" sz="1600" dirty="0" smtClean="0"/>
          </a:p>
          <a:p>
            <a:r>
              <a:rPr lang="en-US" sz="1600" dirty="0" smtClean="0"/>
              <a:t>STRIDE (Microsoft)</a:t>
            </a:r>
            <a:r>
              <a:rPr lang="uk-UA" sz="1600" dirty="0" smtClean="0"/>
              <a:t>.</a:t>
            </a:r>
            <a:endParaRPr lang="ru-RU" sz="1600" dirty="0" smtClean="0"/>
          </a:p>
          <a:p>
            <a:r>
              <a:rPr lang="en-US" sz="1600" dirty="0" smtClean="0"/>
              <a:t>LINDDUN</a:t>
            </a:r>
            <a:r>
              <a:rPr lang="uk-UA" sz="1600" dirty="0" smtClean="0"/>
              <a:t>.</a:t>
            </a:r>
          </a:p>
          <a:p>
            <a:endParaRPr lang="uk-UA" sz="1600" dirty="0" smtClean="0"/>
          </a:p>
          <a:p>
            <a:pPr>
              <a:buNone/>
            </a:pPr>
            <a:r>
              <a:rPr lang="en-US" sz="1600" b="1" dirty="0" smtClean="0"/>
              <a:t>CIA</a:t>
            </a:r>
            <a:r>
              <a:rPr lang="uk-UA" sz="1600" b="1" dirty="0" smtClean="0"/>
              <a:t>:</a:t>
            </a:r>
            <a:endParaRPr lang="ru-RU" sz="1600" b="1" dirty="0" smtClean="0"/>
          </a:p>
          <a:p>
            <a:pPr lvl="0"/>
            <a:r>
              <a:rPr lang="uk-UA" sz="1600" dirty="0" smtClean="0"/>
              <a:t>Конфіденційність (</a:t>
            </a:r>
            <a:r>
              <a:rPr lang="en-US" sz="1600" b="1" dirty="0" smtClean="0"/>
              <a:t>C</a:t>
            </a:r>
            <a:r>
              <a:rPr lang="en-US" sz="1600" dirty="0" smtClean="0"/>
              <a:t>onfidentiality</a:t>
            </a:r>
            <a:r>
              <a:rPr lang="uk-UA" sz="1600" dirty="0" smtClean="0"/>
              <a:t>).</a:t>
            </a:r>
            <a:endParaRPr lang="ru-RU" sz="1600" dirty="0" smtClean="0"/>
          </a:p>
          <a:p>
            <a:pPr lvl="0"/>
            <a:r>
              <a:rPr lang="uk-UA" sz="1600" dirty="0" smtClean="0"/>
              <a:t>Цілісність (</a:t>
            </a:r>
            <a:r>
              <a:rPr lang="en-US" sz="1600" b="1" dirty="0" smtClean="0"/>
              <a:t>I</a:t>
            </a:r>
            <a:r>
              <a:rPr lang="en-US" sz="1600" dirty="0" smtClean="0"/>
              <a:t>ntegrity</a:t>
            </a:r>
            <a:r>
              <a:rPr lang="uk-UA" sz="1600" dirty="0" smtClean="0"/>
              <a:t>).</a:t>
            </a:r>
            <a:endParaRPr lang="ru-RU" sz="1600" dirty="0" smtClean="0"/>
          </a:p>
          <a:p>
            <a:pPr lvl="0"/>
            <a:r>
              <a:rPr lang="uk-UA" sz="1600" dirty="0" smtClean="0"/>
              <a:t>Доступність (</a:t>
            </a:r>
            <a:r>
              <a:rPr lang="en-US" sz="1600" b="1" dirty="0" smtClean="0"/>
              <a:t>A</a:t>
            </a:r>
            <a:r>
              <a:rPr lang="en-US" sz="1600" dirty="0" smtClean="0"/>
              <a:t>vailability</a:t>
            </a:r>
            <a:r>
              <a:rPr lang="uk-UA" sz="1600" dirty="0" smtClean="0"/>
              <a:t>).</a:t>
            </a:r>
          </a:p>
          <a:p>
            <a:pPr lvl="0"/>
            <a:endParaRPr lang="uk-UA" sz="1600" dirty="0" smtClean="0"/>
          </a:p>
          <a:p>
            <a:pPr>
              <a:buNone/>
            </a:pPr>
            <a:r>
              <a:rPr lang="uk-UA" sz="1600" b="1" dirty="0" smtClean="0"/>
              <a:t>НД </a:t>
            </a:r>
            <a:r>
              <a:rPr lang="en-US" sz="1600" b="1" dirty="0" smtClean="0"/>
              <a:t>ТЗІ</a:t>
            </a:r>
            <a:r>
              <a:rPr lang="uk-UA" sz="1600" b="1" dirty="0" smtClean="0"/>
              <a:t>:</a:t>
            </a:r>
            <a:endParaRPr lang="ru-RU" sz="1600" b="1" dirty="0" smtClean="0"/>
          </a:p>
          <a:p>
            <a:pPr lvl="0"/>
            <a:r>
              <a:rPr lang="uk-UA" sz="1600" dirty="0" smtClean="0"/>
              <a:t>Конфіденційність.</a:t>
            </a:r>
            <a:endParaRPr lang="ru-RU" sz="1600" dirty="0" smtClean="0"/>
          </a:p>
          <a:p>
            <a:pPr lvl="0"/>
            <a:r>
              <a:rPr lang="uk-UA" sz="1600" dirty="0" smtClean="0"/>
              <a:t>Цілісність.</a:t>
            </a:r>
            <a:endParaRPr lang="ru-RU" sz="1600" dirty="0" smtClean="0"/>
          </a:p>
          <a:p>
            <a:pPr lvl="0"/>
            <a:r>
              <a:rPr lang="uk-UA" sz="1600" dirty="0" smtClean="0"/>
              <a:t>Доступність.</a:t>
            </a:r>
            <a:endParaRPr lang="ru-RU" sz="1600" dirty="0" smtClean="0"/>
          </a:p>
          <a:p>
            <a:pPr lvl="0"/>
            <a:r>
              <a:rPr lang="uk-UA" sz="1600" dirty="0" err="1" smtClean="0"/>
              <a:t>Спостережність</a:t>
            </a:r>
            <a:r>
              <a:rPr lang="uk-UA" sz="1600" dirty="0" smtClean="0"/>
              <a:t> і керованість.</a:t>
            </a:r>
            <a:endParaRPr lang="ru-RU" sz="1600" dirty="0" smtClean="0"/>
          </a:p>
          <a:p>
            <a:pPr lvl="0"/>
            <a:endParaRPr lang="ru-RU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4"/>
          <p:cNvGraphicFramePr>
            <a:graphicFrameLocks noGrp="1"/>
          </p:cNvGraphicFramePr>
          <p:nvPr/>
        </p:nvGraphicFramePr>
        <p:xfrm>
          <a:off x="1357290" y="2500306"/>
          <a:ext cx="6786610" cy="35718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786610"/>
              </a:tblGrid>
              <a:tr h="410764">
                <a:tc>
                  <a:txBody>
                    <a:bodyPr/>
                    <a:lstStyle/>
                    <a:p>
                      <a:pPr marL="1118870">
                        <a:lnSpc>
                          <a:spcPct val="100000"/>
                        </a:lnSpc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По</a:t>
                      </a:r>
                      <a:r>
                        <a:rPr sz="1600" b="1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рушник</a:t>
                      </a:r>
                      <a:r>
                        <a:rPr lang="uk-U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и за місцем дії</a:t>
                      </a:r>
                      <a:endParaRPr sz="1600" b="1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4199">
                      <a:solidFill>
                        <a:srgbClr val="000000"/>
                      </a:solidFill>
                      <a:prstDash val="solid"/>
                    </a:lnL>
                    <a:lnR w="14738">
                      <a:solidFill>
                        <a:srgbClr val="000000"/>
                      </a:solidFill>
                      <a:prstDash val="solid"/>
                    </a:lnR>
                    <a:lnT w="14738">
                      <a:solidFill>
                        <a:srgbClr val="000000"/>
                      </a:solidFill>
                      <a:prstDash val="solid"/>
                    </a:lnT>
                    <a:lnB w="1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3392">
                <a:tc>
                  <a:txBody>
                    <a:bodyPr/>
                    <a:lstStyle/>
                    <a:p>
                      <a:pPr marL="62865" marR="71120">
                        <a:lnSpc>
                          <a:spcPct val="100000"/>
                        </a:lnSpc>
                      </a:pPr>
                      <a:r>
                        <a:rPr lang="uk-UA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Без доступу на контрольовану територію</a:t>
                      </a:r>
                      <a:endParaRPr lang="uk-UA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4199">
                      <a:solidFill>
                        <a:srgbClr val="000000"/>
                      </a:solidFill>
                      <a:prstDash val="solid"/>
                    </a:lnL>
                    <a:lnR w="14738">
                      <a:solidFill>
                        <a:srgbClr val="000000"/>
                      </a:solidFill>
                      <a:prstDash val="solid"/>
                    </a:lnR>
                    <a:lnT w="1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57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8256">
                <a:tc>
                  <a:txBody>
                    <a:bodyPr/>
                    <a:lstStyle/>
                    <a:p>
                      <a:pPr marL="62865" marR="76835">
                        <a:lnSpc>
                          <a:spcPct val="100000"/>
                        </a:lnSpc>
                      </a:pPr>
                      <a:r>
                        <a:rPr lang="uk-UA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З доступом на контрольовану територію, але без доступу до технічних засобів АС</a:t>
                      </a:r>
                      <a:endParaRPr lang="uk-UA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4199">
                      <a:solidFill>
                        <a:srgbClr val="000000"/>
                      </a:solidFill>
                      <a:prstDash val="solid"/>
                    </a:lnL>
                    <a:lnR w="14738">
                      <a:solidFill>
                        <a:srgbClr val="000000"/>
                      </a:solidFill>
                      <a:prstDash val="solid"/>
                    </a:lnR>
                    <a:lnT w="557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57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8256">
                <a:tc>
                  <a:txBody>
                    <a:bodyPr/>
                    <a:lstStyle/>
                    <a:p>
                      <a:pPr marL="62865" marR="56515">
                        <a:lnSpc>
                          <a:spcPct val="100000"/>
                        </a:lnSpc>
                      </a:pPr>
                      <a:r>
                        <a:rPr lang="uk-UA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З доступом до робочих місць користувачів АС</a:t>
                      </a:r>
                      <a:endParaRPr lang="uk-UA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4199">
                      <a:solidFill>
                        <a:srgbClr val="000000"/>
                      </a:solidFill>
                      <a:prstDash val="solid"/>
                    </a:lnL>
                    <a:lnR w="14738">
                      <a:solidFill>
                        <a:srgbClr val="000000"/>
                      </a:solidFill>
                      <a:prstDash val="solid"/>
                    </a:lnR>
                    <a:lnT w="557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57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8256">
                <a:tc>
                  <a:txBody>
                    <a:bodyPr/>
                    <a:lstStyle/>
                    <a:p>
                      <a:pPr marL="62230" marR="34290">
                        <a:lnSpc>
                          <a:spcPct val="100000"/>
                        </a:lnSpc>
                      </a:pPr>
                      <a:r>
                        <a:rPr lang="uk-UA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З доступом до місць накопичення і зберігання даних (баз даних, архівів)</a:t>
                      </a:r>
                      <a:endParaRPr lang="uk-UA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4199">
                      <a:solidFill>
                        <a:srgbClr val="000000"/>
                      </a:solidFill>
                      <a:prstDash val="solid"/>
                    </a:lnL>
                    <a:lnR w="14738">
                      <a:solidFill>
                        <a:srgbClr val="000000"/>
                      </a:solidFill>
                      <a:prstDash val="solid"/>
                    </a:lnR>
                    <a:lnT w="557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57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2975">
                <a:tc>
                  <a:txBody>
                    <a:bodyPr/>
                    <a:lstStyle/>
                    <a:p>
                      <a:pPr marL="62230" marR="34290">
                        <a:lnSpc>
                          <a:spcPct val="100000"/>
                        </a:lnSpc>
                      </a:pPr>
                      <a:r>
                        <a:rPr lang="uk-UA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з доступом до засобів адміністрування АС і засобів керування КСЗІ</a:t>
                      </a:r>
                      <a:endParaRPr lang="uk-UA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4199">
                      <a:solidFill>
                        <a:srgbClr val="000000"/>
                      </a:solidFill>
                      <a:prstDash val="solid"/>
                    </a:lnL>
                    <a:lnR w="14738">
                      <a:solidFill>
                        <a:srgbClr val="000000"/>
                      </a:solidFill>
                      <a:prstDash val="solid"/>
                    </a:lnR>
                    <a:lnT w="557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57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2976" y="1928802"/>
            <a:ext cx="7215238" cy="4425958"/>
          </a:xfrm>
        </p:spPr>
        <p:txBody>
          <a:bodyPr/>
          <a:lstStyle/>
          <a:p>
            <a:pPr>
              <a:lnSpc>
                <a:spcPct val="80000"/>
              </a:lnSpc>
              <a:buNone/>
            </a:pPr>
            <a:endParaRPr lang="uk-UA" sz="1600" b="1" dirty="0" smtClean="0"/>
          </a:p>
          <a:p>
            <a:pPr>
              <a:lnSpc>
                <a:spcPct val="80000"/>
              </a:lnSpc>
            </a:pPr>
            <a:endParaRPr lang="uk-UA" sz="1600" dirty="0" smtClean="0"/>
          </a:p>
        </p:txBody>
      </p:sp>
      <p:sp>
        <p:nvSpPr>
          <p:cNvPr id="3" name="object 2"/>
          <p:cNvSpPr/>
          <p:nvPr/>
        </p:nvSpPr>
        <p:spPr>
          <a:xfrm>
            <a:off x="500034" y="1643050"/>
            <a:ext cx="7929586" cy="52149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2976" y="1928802"/>
            <a:ext cx="7215238" cy="4425958"/>
          </a:xfrm>
        </p:spPr>
        <p:txBody>
          <a:bodyPr/>
          <a:lstStyle/>
          <a:p>
            <a:pPr marL="12700" marR="6350" indent="254635" algn="just">
              <a:buNone/>
            </a:pPr>
            <a:r>
              <a:rPr lang="uk-UA" sz="1600" b="1" spc="15" dirty="0" smtClean="0">
                <a:cs typeface="Times New Roman"/>
              </a:rPr>
              <a:t>Класифікація загроз безпеки </a:t>
            </a:r>
            <a:r>
              <a:rPr lang="uk-UA" sz="1600" b="1" spc="20" dirty="0" smtClean="0">
                <a:cs typeface="Times New Roman"/>
              </a:rPr>
              <a:t>ІТС</a:t>
            </a:r>
            <a:r>
              <a:rPr lang="uk-UA" sz="1600" b="1" spc="15" dirty="0" smtClean="0">
                <a:cs typeface="Times New Roman"/>
              </a:rPr>
              <a:t> </a:t>
            </a:r>
            <a:r>
              <a:rPr lang="uk-UA" sz="1600" spc="10" dirty="0" smtClean="0">
                <a:cs typeface="Times New Roman"/>
              </a:rPr>
              <a:t>(</a:t>
            </a:r>
            <a:r>
              <a:rPr lang="uk-UA" sz="1600" spc="20" dirty="0" smtClean="0">
                <a:cs typeface="Times New Roman"/>
              </a:rPr>
              <a:t>мо</a:t>
            </a:r>
            <a:r>
              <a:rPr lang="uk-UA" sz="1600" spc="15" dirty="0" smtClean="0">
                <a:cs typeface="Times New Roman"/>
              </a:rPr>
              <a:t>жливостей</a:t>
            </a:r>
            <a:r>
              <a:rPr lang="uk-UA" sz="1600" spc="20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впливу</a:t>
            </a:r>
            <a:r>
              <a:rPr lang="uk-UA" sz="1600" spc="20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на ІТ</a:t>
            </a:r>
            <a:r>
              <a:rPr lang="uk-UA" sz="1600" spc="20" dirty="0" smtClean="0">
                <a:cs typeface="Times New Roman"/>
              </a:rPr>
              <a:t>С</a:t>
            </a:r>
            <a:r>
              <a:rPr lang="uk-UA" sz="1600" spc="5" dirty="0" smtClean="0">
                <a:cs typeface="Times New Roman"/>
              </a:rPr>
              <a:t>,</a:t>
            </a:r>
            <a:r>
              <a:rPr lang="uk-UA" sz="1600" spc="15" dirty="0" smtClean="0">
                <a:cs typeface="Times New Roman"/>
              </a:rPr>
              <a:t> які </a:t>
            </a:r>
            <a:r>
              <a:rPr lang="uk-UA" sz="1600" spc="20" dirty="0" smtClean="0">
                <a:cs typeface="Times New Roman"/>
              </a:rPr>
              <a:t>прямо</a:t>
            </a:r>
            <a:r>
              <a:rPr lang="uk-UA" sz="1600" spc="15" dirty="0" smtClean="0">
                <a:cs typeface="Times New Roman"/>
              </a:rPr>
              <a:t> або</a:t>
            </a:r>
            <a:r>
              <a:rPr lang="uk-UA" sz="1600" spc="10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непрямо</a:t>
            </a:r>
            <a:r>
              <a:rPr lang="uk-UA" sz="1600" spc="10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завдають</a:t>
            </a:r>
            <a:r>
              <a:rPr lang="uk-UA" sz="1600" spc="5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збитку</a:t>
            </a:r>
            <a:r>
              <a:rPr lang="uk-UA" sz="1600" spc="5" dirty="0" smtClean="0">
                <a:cs typeface="Times New Roman"/>
              </a:rPr>
              <a:t> </a:t>
            </a:r>
            <a:r>
              <a:rPr lang="uk-UA" sz="1600" spc="10" dirty="0" smtClean="0">
                <a:cs typeface="Times New Roman"/>
              </a:rPr>
              <a:t>її</a:t>
            </a:r>
            <a:r>
              <a:rPr lang="uk-UA" sz="1600" spc="5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безпеки</a:t>
            </a:r>
            <a:r>
              <a:rPr lang="uk-UA" sz="1600" spc="10" dirty="0" smtClean="0">
                <a:cs typeface="Times New Roman"/>
              </a:rPr>
              <a:t>):</a:t>
            </a:r>
            <a:endParaRPr lang="uk-UA" sz="1600" dirty="0" smtClean="0">
              <a:cs typeface="Times New Roman"/>
            </a:endParaRPr>
          </a:p>
          <a:p>
            <a:pPr marL="267335">
              <a:spcBef>
                <a:spcPts val="570"/>
              </a:spcBef>
              <a:buNone/>
            </a:pPr>
            <a:r>
              <a:rPr lang="uk-UA" sz="1600" spc="10" dirty="0" smtClean="0">
                <a:cs typeface="Times New Roman"/>
              </a:rPr>
              <a:t>1.  </a:t>
            </a:r>
            <a:r>
              <a:rPr lang="uk-UA" sz="1600" spc="45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За</a:t>
            </a:r>
            <a:r>
              <a:rPr lang="uk-UA" sz="1600" spc="5" dirty="0" smtClean="0">
                <a:cs typeface="Times New Roman"/>
              </a:rPr>
              <a:t> </a:t>
            </a:r>
            <a:r>
              <a:rPr lang="uk-UA" sz="1600" i="1" spc="20" dirty="0" smtClean="0">
                <a:cs typeface="Times New Roman"/>
              </a:rPr>
              <a:t>аспектом</a:t>
            </a:r>
            <a:r>
              <a:rPr lang="uk-UA" sz="1600" i="1" spc="5" dirty="0" smtClean="0">
                <a:cs typeface="Times New Roman"/>
              </a:rPr>
              <a:t> </a:t>
            </a:r>
            <a:r>
              <a:rPr lang="uk-UA" sz="1600" i="1" spc="15" dirty="0" smtClean="0">
                <a:cs typeface="Times New Roman"/>
              </a:rPr>
              <a:t>інформаційної</a:t>
            </a:r>
            <a:r>
              <a:rPr lang="uk-UA" sz="1600" i="1" dirty="0" smtClean="0">
                <a:cs typeface="Times New Roman"/>
              </a:rPr>
              <a:t> </a:t>
            </a:r>
            <a:r>
              <a:rPr lang="uk-UA" sz="1600" i="1" spc="10" dirty="0" smtClean="0">
                <a:cs typeface="Times New Roman"/>
              </a:rPr>
              <a:t>безпек</a:t>
            </a:r>
            <a:r>
              <a:rPr lang="uk-UA" sz="1600" i="1" spc="15" dirty="0" smtClean="0">
                <a:cs typeface="Times New Roman"/>
              </a:rPr>
              <a:t>и</a:t>
            </a:r>
            <a:r>
              <a:rPr lang="uk-UA" sz="1600" spc="5" dirty="0" smtClean="0">
                <a:cs typeface="Times New Roman"/>
              </a:rPr>
              <a:t>,</a:t>
            </a:r>
            <a:r>
              <a:rPr lang="uk-UA" sz="1600" spc="10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проти</a:t>
            </a:r>
            <a:r>
              <a:rPr lang="uk-UA" sz="1600" spc="10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якої</a:t>
            </a:r>
            <a:r>
              <a:rPr lang="uk-UA" sz="1600" spc="5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вони</a:t>
            </a:r>
            <a:r>
              <a:rPr lang="uk-UA" sz="1600" spc="10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спрямован</a:t>
            </a:r>
            <a:r>
              <a:rPr lang="uk-UA" sz="1600" spc="5" dirty="0" smtClean="0">
                <a:cs typeface="Times New Roman"/>
              </a:rPr>
              <a:t>і:</a:t>
            </a:r>
            <a:endParaRPr lang="uk-UA" sz="1600" dirty="0" smtClean="0">
              <a:cs typeface="Times New Roman"/>
            </a:endParaRPr>
          </a:p>
          <a:p>
            <a:pPr marL="12700" marR="5080" indent="254635" algn="just">
              <a:spcBef>
                <a:spcPts val="0"/>
              </a:spcBef>
              <a:buFont typeface="Symbol"/>
              <a:buChar char=""/>
              <a:tabLst>
                <a:tab pos="458470" algn="l"/>
              </a:tabLst>
            </a:pPr>
            <a:r>
              <a:rPr lang="uk-UA" sz="1600" spc="15" dirty="0" smtClean="0">
                <a:cs typeface="Times New Roman"/>
              </a:rPr>
              <a:t>загрози</a:t>
            </a:r>
            <a:r>
              <a:rPr lang="uk-UA" sz="1600" spc="20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ц</a:t>
            </a:r>
            <a:r>
              <a:rPr lang="uk-UA" sz="1600" spc="10" dirty="0" smtClean="0">
                <a:cs typeface="Times New Roman"/>
              </a:rPr>
              <a:t>ілісн</a:t>
            </a:r>
            <a:r>
              <a:rPr lang="uk-UA" sz="1600" spc="15" dirty="0" smtClean="0">
                <a:cs typeface="Times New Roman"/>
              </a:rPr>
              <a:t>о</a:t>
            </a:r>
            <a:r>
              <a:rPr lang="uk-UA" sz="1600" spc="10" dirty="0" smtClean="0">
                <a:cs typeface="Times New Roman"/>
              </a:rPr>
              <a:t>сті</a:t>
            </a:r>
            <a:r>
              <a:rPr lang="uk-UA" sz="1600" spc="25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інформації</a:t>
            </a:r>
            <a:r>
              <a:rPr lang="uk-UA" sz="1600" spc="5" dirty="0" smtClean="0">
                <a:cs typeface="Times New Roman"/>
              </a:rPr>
              <a:t>;</a:t>
            </a:r>
            <a:endParaRPr lang="uk-UA" sz="1600" dirty="0" smtClean="0">
              <a:cs typeface="Times New Roman"/>
            </a:endParaRPr>
          </a:p>
          <a:p>
            <a:pPr marL="12700" marR="5080" indent="254635" algn="just">
              <a:spcBef>
                <a:spcPts val="0"/>
              </a:spcBef>
              <a:buFont typeface="Symbol"/>
              <a:buChar char=""/>
              <a:tabLst>
                <a:tab pos="458470" algn="l"/>
              </a:tabLst>
            </a:pPr>
            <a:r>
              <a:rPr lang="uk-UA" sz="1600" spc="15" dirty="0" smtClean="0">
                <a:cs typeface="Times New Roman"/>
              </a:rPr>
              <a:t>загрози</a:t>
            </a:r>
            <a:r>
              <a:rPr lang="uk-UA" sz="1600" spc="100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конфіденційності</a:t>
            </a:r>
            <a:r>
              <a:rPr lang="uk-UA" sz="1600" spc="5" dirty="0" smtClean="0">
                <a:cs typeface="Times New Roman"/>
              </a:rPr>
              <a:t>;</a:t>
            </a:r>
            <a:r>
              <a:rPr lang="uk-UA" sz="1600" spc="15" dirty="0" smtClean="0">
                <a:cs typeface="Times New Roman"/>
              </a:rPr>
              <a:t> </a:t>
            </a:r>
          </a:p>
          <a:p>
            <a:pPr marL="12700" marR="5080" indent="254635" algn="just">
              <a:spcBef>
                <a:spcPts val="0"/>
              </a:spcBef>
              <a:buFont typeface="Symbol"/>
              <a:buChar char=""/>
              <a:tabLst>
                <a:tab pos="458470" algn="l"/>
              </a:tabLst>
            </a:pPr>
            <a:r>
              <a:rPr lang="uk-UA" sz="1600" spc="15" dirty="0" smtClean="0">
                <a:cs typeface="Times New Roman"/>
              </a:rPr>
              <a:t>загрози</a:t>
            </a:r>
            <a:r>
              <a:rPr lang="uk-UA" sz="1600" spc="90" dirty="0" smtClean="0">
                <a:cs typeface="Times New Roman"/>
              </a:rPr>
              <a:t> </a:t>
            </a:r>
            <a:r>
              <a:rPr lang="uk-UA" sz="1600" spc="10" dirty="0" smtClean="0">
                <a:cs typeface="Times New Roman"/>
              </a:rPr>
              <a:t>доступн</a:t>
            </a:r>
            <a:r>
              <a:rPr lang="uk-UA" sz="1600" spc="20" dirty="0" smtClean="0">
                <a:cs typeface="Times New Roman"/>
              </a:rPr>
              <a:t>о</a:t>
            </a:r>
            <a:r>
              <a:rPr lang="uk-UA" sz="1600" spc="10" dirty="0" smtClean="0">
                <a:cs typeface="Times New Roman"/>
              </a:rPr>
              <a:t>сті</a:t>
            </a:r>
            <a:r>
              <a:rPr lang="uk-UA" sz="1600" spc="5" dirty="0" smtClean="0">
                <a:cs typeface="Times New Roman"/>
              </a:rPr>
              <a:t>;</a:t>
            </a:r>
            <a:endParaRPr lang="uk-UA" sz="1600" dirty="0" smtClean="0">
              <a:cs typeface="Times New Roman"/>
            </a:endParaRPr>
          </a:p>
          <a:p>
            <a:pPr marL="12700" marR="5080" indent="254635" algn="just">
              <a:spcBef>
                <a:spcPts val="0"/>
              </a:spcBef>
              <a:buFont typeface="Symbol"/>
              <a:buChar char=""/>
              <a:tabLst>
                <a:tab pos="458470" algn="l"/>
              </a:tabLst>
            </a:pPr>
            <a:r>
              <a:rPr lang="uk-UA" sz="1600" spc="15" dirty="0" smtClean="0">
                <a:cs typeface="Times New Roman"/>
              </a:rPr>
              <a:t>загрози</a:t>
            </a:r>
            <a:r>
              <a:rPr lang="uk-UA" sz="1600" dirty="0" smtClean="0">
                <a:cs typeface="Times New Roman"/>
              </a:rPr>
              <a:t> </a:t>
            </a:r>
            <a:r>
              <a:rPr lang="uk-UA" sz="1600" spc="-65" dirty="0" smtClean="0">
                <a:cs typeface="Times New Roman"/>
              </a:rPr>
              <a:t> </a:t>
            </a:r>
            <a:r>
              <a:rPr lang="uk-UA" sz="1600" spc="10" dirty="0" err="1" smtClean="0">
                <a:cs typeface="Times New Roman"/>
              </a:rPr>
              <a:t>сп</a:t>
            </a:r>
            <a:r>
              <a:rPr lang="uk-UA" sz="1600" spc="15" dirty="0" err="1" smtClean="0">
                <a:cs typeface="Times New Roman"/>
              </a:rPr>
              <a:t>о</a:t>
            </a:r>
            <a:r>
              <a:rPr lang="uk-UA" sz="1600" spc="10" dirty="0" err="1" smtClean="0">
                <a:cs typeface="Times New Roman"/>
              </a:rPr>
              <a:t>с</a:t>
            </a:r>
            <a:r>
              <a:rPr lang="uk-UA" sz="1600" spc="15" dirty="0" err="1" smtClean="0">
                <a:cs typeface="Times New Roman"/>
              </a:rPr>
              <a:t>т</a:t>
            </a:r>
            <a:r>
              <a:rPr lang="uk-UA" sz="1600" spc="10" dirty="0" err="1" smtClean="0">
                <a:cs typeface="Times New Roman"/>
              </a:rPr>
              <a:t>е</a:t>
            </a:r>
            <a:r>
              <a:rPr lang="uk-UA" sz="1600" spc="20" dirty="0" err="1" smtClean="0">
                <a:cs typeface="Times New Roman"/>
              </a:rPr>
              <a:t>р</a:t>
            </a:r>
            <a:r>
              <a:rPr lang="uk-UA" sz="1600" spc="10" dirty="0" err="1" smtClean="0">
                <a:cs typeface="Times New Roman"/>
              </a:rPr>
              <a:t>е</a:t>
            </a:r>
            <a:r>
              <a:rPr lang="uk-UA" sz="1600" spc="25" dirty="0" err="1" smtClean="0">
                <a:cs typeface="Times New Roman"/>
              </a:rPr>
              <a:t>ж</a:t>
            </a:r>
            <a:r>
              <a:rPr lang="uk-UA" sz="1600" spc="10" dirty="0" err="1" smtClean="0">
                <a:cs typeface="Times New Roman"/>
              </a:rPr>
              <a:t>ен</a:t>
            </a:r>
            <a:r>
              <a:rPr lang="uk-UA" sz="1600" spc="15" dirty="0" err="1" smtClean="0">
                <a:cs typeface="Times New Roman"/>
              </a:rPr>
              <a:t>ос</a:t>
            </a:r>
            <a:r>
              <a:rPr lang="uk-UA" sz="1600" spc="10" dirty="0" err="1" smtClean="0">
                <a:cs typeface="Times New Roman"/>
              </a:rPr>
              <a:t>ті</a:t>
            </a:r>
            <a:r>
              <a:rPr lang="uk-UA" sz="1600" dirty="0" smtClean="0">
                <a:cs typeface="Times New Roman"/>
              </a:rPr>
              <a:t> </a:t>
            </a:r>
            <a:r>
              <a:rPr lang="uk-UA" sz="1600" spc="-65" dirty="0" smtClean="0">
                <a:cs typeface="Times New Roman"/>
              </a:rPr>
              <a:t> </a:t>
            </a:r>
            <a:r>
              <a:rPr lang="uk-UA" sz="1600" spc="10" dirty="0" smtClean="0">
                <a:cs typeface="Times New Roman"/>
              </a:rPr>
              <a:t>т</a:t>
            </a:r>
            <a:r>
              <a:rPr lang="uk-UA" sz="1600" spc="15" dirty="0" smtClean="0">
                <a:cs typeface="Times New Roman"/>
              </a:rPr>
              <a:t>а</a:t>
            </a:r>
            <a:r>
              <a:rPr lang="uk-UA" sz="1600" dirty="0" smtClean="0">
                <a:cs typeface="Times New Roman"/>
              </a:rPr>
              <a:t> </a:t>
            </a:r>
            <a:r>
              <a:rPr lang="uk-UA" sz="1600" spc="-60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керованості</a:t>
            </a:r>
            <a:r>
              <a:rPr lang="uk-UA" sz="1600" dirty="0" smtClean="0">
                <a:cs typeface="Times New Roman"/>
              </a:rPr>
              <a:t> </a:t>
            </a:r>
            <a:r>
              <a:rPr lang="uk-UA" sz="1600" spc="-65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ІТ</a:t>
            </a:r>
            <a:r>
              <a:rPr lang="uk-UA" sz="1600" spc="25" dirty="0" smtClean="0">
                <a:cs typeface="Times New Roman"/>
              </a:rPr>
              <a:t>С</a:t>
            </a:r>
            <a:r>
              <a:rPr lang="uk-UA" sz="1600" spc="5" dirty="0" smtClean="0">
                <a:cs typeface="Times New Roman"/>
              </a:rPr>
              <a:t>.</a:t>
            </a:r>
            <a:endParaRPr lang="uk-UA" sz="1600" dirty="0" smtClean="0">
              <a:cs typeface="Times New Roman"/>
            </a:endParaRPr>
          </a:p>
          <a:p>
            <a:pPr marL="267335">
              <a:spcBef>
                <a:spcPts val="565"/>
              </a:spcBef>
              <a:buNone/>
            </a:pPr>
            <a:r>
              <a:rPr lang="uk-UA" sz="1600" spc="10" dirty="0" smtClean="0">
                <a:cs typeface="Times New Roman"/>
              </a:rPr>
              <a:t>2.  </a:t>
            </a:r>
            <a:r>
              <a:rPr lang="uk-UA" sz="1600" spc="45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За</a:t>
            </a:r>
            <a:r>
              <a:rPr lang="uk-UA" sz="1600" spc="5" dirty="0" smtClean="0">
                <a:cs typeface="Times New Roman"/>
              </a:rPr>
              <a:t> </a:t>
            </a:r>
            <a:r>
              <a:rPr lang="uk-UA" sz="1600" i="1" spc="15" dirty="0" smtClean="0">
                <a:cs typeface="Times New Roman"/>
              </a:rPr>
              <a:t>приро</a:t>
            </a:r>
            <a:r>
              <a:rPr lang="uk-UA" sz="1600" i="1" spc="10" dirty="0" smtClean="0">
                <a:cs typeface="Times New Roman"/>
              </a:rPr>
              <a:t>д</a:t>
            </a:r>
            <a:r>
              <a:rPr lang="uk-UA" sz="1600" i="1" spc="20" dirty="0" smtClean="0">
                <a:cs typeface="Times New Roman"/>
              </a:rPr>
              <a:t>ою</a:t>
            </a:r>
            <a:r>
              <a:rPr lang="uk-UA" sz="1600" i="1" spc="5" dirty="0" smtClean="0">
                <a:cs typeface="Times New Roman"/>
              </a:rPr>
              <a:t> </a:t>
            </a:r>
            <a:r>
              <a:rPr lang="uk-UA" sz="1600" i="1" spc="15" dirty="0" smtClean="0">
                <a:cs typeface="Times New Roman"/>
              </a:rPr>
              <a:t>виникненн</a:t>
            </a:r>
            <a:r>
              <a:rPr lang="uk-UA" sz="1600" i="1" spc="10" dirty="0" smtClean="0">
                <a:cs typeface="Times New Roman"/>
              </a:rPr>
              <a:t>я</a:t>
            </a:r>
            <a:r>
              <a:rPr lang="uk-UA" sz="1600" spc="5" dirty="0" smtClean="0">
                <a:cs typeface="Times New Roman"/>
              </a:rPr>
              <a:t>:</a:t>
            </a:r>
            <a:endParaRPr lang="uk-UA" sz="1600" dirty="0" smtClean="0">
              <a:cs typeface="Times New Roman"/>
            </a:endParaRPr>
          </a:p>
          <a:p>
            <a:pPr marL="12700" marR="5080" indent="254635" algn="just">
              <a:spcBef>
                <a:spcPts val="0"/>
              </a:spcBef>
              <a:buFont typeface="Symbol"/>
              <a:buChar char=""/>
              <a:tabLst>
                <a:tab pos="462915" algn="l"/>
              </a:tabLst>
            </a:pPr>
            <a:r>
              <a:rPr lang="uk-UA" sz="1600" spc="15" dirty="0" smtClean="0">
                <a:cs typeface="Times New Roman"/>
              </a:rPr>
              <a:t>природні</a:t>
            </a:r>
            <a:r>
              <a:rPr lang="uk-UA" sz="1600" dirty="0" smtClean="0">
                <a:cs typeface="Times New Roman"/>
              </a:rPr>
              <a:t> </a:t>
            </a:r>
            <a:r>
              <a:rPr lang="uk-UA" sz="1600" spc="-114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загрози</a:t>
            </a:r>
            <a:r>
              <a:rPr lang="uk-UA" sz="1600" spc="5" dirty="0" smtClean="0">
                <a:cs typeface="Times New Roman"/>
              </a:rPr>
              <a:t>;</a:t>
            </a:r>
          </a:p>
          <a:p>
            <a:pPr marL="12700" marR="5080" indent="254635" algn="just">
              <a:spcBef>
                <a:spcPts val="0"/>
              </a:spcBef>
              <a:buFont typeface="Symbol"/>
              <a:buChar char=""/>
              <a:tabLst>
                <a:tab pos="462915" algn="l"/>
              </a:tabLst>
            </a:pPr>
            <a:r>
              <a:rPr lang="uk-UA" sz="1600" spc="15" dirty="0" smtClean="0">
                <a:cs typeface="Times New Roman"/>
              </a:rPr>
              <a:t>штучн</a:t>
            </a:r>
            <a:r>
              <a:rPr lang="uk-UA" sz="1600" spc="10" dirty="0" smtClean="0">
                <a:cs typeface="Times New Roman"/>
              </a:rPr>
              <a:t>і </a:t>
            </a:r>
            <a:r>
              <a:rPr lang="uk-UA" sz="1600" spc="15" dirty="0" smtClean="0">
                <a:cs typeface="Times New Roman"/>
              </a:rPr>
              <a:t>загрози</a:t>
            </a:r>
            <a:r>
              <a:rPr lang="uk-UA" sz="1600" spc="5" dirty="0" smtClean="0">
                <a:cs typeface="Times New Roman"/>
              </a:rPr>
              <a:t>.</a:t>
            </a:r>
            <a:endParaRPr lang="uk-UA" sz="1600" dirty="0" smtClean="0">
              <a:cs typeface="Times New Roman"/>
            </a:endParaRPr>
          </a:p>
          <a:p>
            <a:pPr marL="267335">
              <a:spcBef>
                <a:spcPts val="570"/>
              </a:spcBef>
              <a:buNone/>
            </a:pPr>
            <a:r>
              <a:rPr lang="uk-UA" sz="1600" spc="10" dirty="0" smtClean="0">
                <a:cs typeface="Times New Roman"/>
              </a:rPr>
              <a:t>3.  </a:t>
            </a:r>
            <a:r>
              <a:rPr lang="uk-UA" sz="1600" spc="45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За</a:t>
            </a:r>
            <a:r>
              <a:rPr lang="uk-UA" sz="1600" spc="5" dirty="0" smtClean="0">
                <a:cs typeface="Times New Roman"/>
              </a:rPr>
              <a:t> </a:t>
            </a:r>
            <a:r>
              <a:rPr lang="uk-UA" sz="1600" i="1" spc="15" dirty="0" smtClean="0">
                <a:cs typeface="Times New Roman"/>
              </a:rPr>
              <a:t>сту</a:t>
            </a:r>
            <a:r>
              <a:rPr lang="uk-UA" sz="1600" i="1" spc="20" dirty="0" smtClean="0">
                <a:cs typeface="Times New Roman"/>
              </a:rPr>
              <a:t>п</a:t>
            </a:r>
            <a:r>
              <a:rPr lang="uk-UA" sz="1600" i="1" spc="10" dirty="0" smtClean="0">
                <a:cs typeface="Times New Roman"/>
              </a:rPr>
              <a:t>ене</a:t>
            </a:r>
            <a:r>
              <a:rPr lang="uk-UA" sz="1600" i="1" spc="20" dirty="0" smtClean="0">
                <a:cs typeface="Times New Roman"/>
              </a:rPr>
              <a:t>м</a:t>
            </a:r>
            <a:r>
              <a:rPr lang="uk-UA" sz="1600" i="1" spc="10" dirty="0" smtClean="0">
                <a:cs typeface="Times New Roman"/>
              </a:rPr>
              <a:t> </a:t>
            </a:r>
            <a:r>
              <a:rPr lang="uk-UA" sz="1600" i="1" spc="15" dirty="0" smtClean="0">
                <a:cs typeface="Times New Roman"/>
              </a:rPr>
              <a:t>навмисності</a:t>
            </a:r>
            <a:r>
              <a:rPr lang="uk-UA" sz="1600" i="1" spc="10" dirty="0" smtClean="0">
                <a:cs typeface="Times New Roman"/>
              </a:rPr>
              <a:t> </a:t>
            </a:r>
            <a:r>
              <a:rPr lang="uk-UA" sz="1600" i="1" spc="15" dirty="0" smtClean="0">
                <a:cs typeface="Times New Roman"/>
              </a:rPr>
              <a:t>прояв</a:t>
            </a:r>
            <a:r>
              <a:rPr lang="uk-UA" sz="1600" i="1" spc="10" dirty="0" smtClean="0">
                <a:cs typeface="Times New Roman"/>
              </a:rPr>
              <a:t>у</a:t>
            </a:r>
            <a:r>
              <a:rPr lang="uk-UA" sz="1600" spc="5" dirty="0" smtClean="0">
                <a:cs typeface="Times New Roman"/>
              </a:rPr>
              <a:t>:</a:t>
            </a:r>
          </a:p>
          <a:p>
            <a:pPr marL="12700" marR="5080" indent="254635" algn="just">
              <a:spcBef>
                <a:spcPts val="0"/>
              </a:spcBef>
              <a:buFont typeface="Symbol"/>
              <a:buChar char=""/>
              <a:tabLst>
                <a:tab pos="462915" algn="l"/>
              </a:tabLst>
            </a:pPr>
            <a:r>
              <a:rPr lang="uk-UA" sz="1600" spc="15" dirty="0" smtClean="0">
                <a:cs typeface="Times New Roman"/>
              </a:rPr>
              <a:t>загрози,  викликані  помилками  або  халатністю  персоналу;</a:t>
            </a:r>
          </a:p>
          <a:p>
            <a:pPr marL="12700" marR="5080" indent="254635" algn="just">
              <a:spcBef>
                <a:spcPts val="0"/>
              </a:spcBef>
              <a:buFont typeface="Symbol"/>
              <a:buChar char=""/>
              <a:tabLst>
                <a:tab pos="462915" algn="l"/>
              </a:tabLst>
            </a:pPr>
            <a:r>
              <a:rPr lang="uk-UA" sz="1600" spc="15" dirty="0" smtClean="0">
                <a:cs typeface="Times New Roman"/>
              </a:rPr>
              <a:t>загрози умисної дії.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57224" y="1928802"/>
            <a:ext cx="7786742" cy="4714908"/>
          </a:xfrm>
        </p:spPr>
        <p:txBody>
          <a:bodyPr/>
          <a:lstStyle/>
          <a:p>
            <a:pPr marL="12700">
              <a:buNone/>
            </a:pPr>
            <a:r>
              <a:rPr lang="uk-UA" sz="1600" spc="10" dirty="0" smtClean="0">
                <a:latin typeface="Times New Roman"/>
                <a:cs typeface="Times New Roman"/>
              </a:rPr>
              <a:t>4.  </a:t>
            </a:r>
            <a:r>
              <a:rPr lang="uk-UA" sz="1600" spc="4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За</a:t>
            </a:r>
            <a:r>
              <a:rPr lang="uk-UA" sz="1600" spc="5" dirty="0" smtClean="0">
                <a:cs typeface="Times New Roman"/>
              </a:rPr>
              <a:t> </a:t>
            </a:r>
            <a:r>
              <a:rPr lang="uk-UA" sz="1600" i="1" spc="15" dirty="0" smtClean="0">
                <a:cs typeface="Times New Roman"/>
              </a:rPr>
              <a:t>б</a:t>
            </a:r>
            <a:r>
              <a:rPr lang="uk-UA" sz="1600" i="1" spc="10" dirty="0" smtClean="0">
                <a:cs typeface="Times New Roman"/>
              </a:rPr>
              <a:t>е</a:t>
            </a:r>
            <a:r>
              <a:rPr lang="uk-UA" sz="1600" i="1" spc="15" dirty="0" smtClean="0">
                <a:cs typeface="Times New Roman"/>
              </a:rPr>
              <a:t>зпосереднім</a:t>
            </a:r>
            <a:r>
              <a:rPr lang="uk-UA" sz="1600" i="1" spc="5" dirty="0" smtClean="0">
                <a:cs typeface="Times New Roman"/>
              </a:rPr>
              <a:t> </a:t>
            </a:r>
            <a:r>
              <a:rPr lang="uk-UA" sz="1600" i="1" spc="20" dirty="0" smtClean="0">
                <a:cs typeface="Times New Roman"/>
              </a:rPr>
              <a:t>джерелом</a:t>
            </a:r>
            <a:r>
              <a:rPr lang="uk-UA" sz="1600" i="1" spc="5" dirty="0" smtClean="0">
                <a:cs typeface="Times New Roman"/>
              </a:rPr>
              <a:t> </a:t>
            </a:r>
            <a:r>
              <a:rPr lang="uk-UA" sz="1600" i="1" spc="15" dirty="0" smtClean="0">
                <a:cs typeface="Times New Roman"/>
              </a:rPr>
              <a:t>загроз</a:t>
            </a:r>
            <a:r>
              <a:rPr lang="uk-UA" sz="1600" spc="5" dirty="0" smtClean="0">
                <a:cs typeface="Times New Roman"/>
              </a:rPr>
              <a:t>:</a:t>
            </a:r>
            <a:endParaRPr lang="uk-UA" sz="1600" dirty="0" smtClean="0">
              <a:cs typeface="Times New Roman"/>
            </a:endParaRPr>
          </a:p>
          <a:p>
            <a:pPr marL="12700" marR="5080" indent="254635" algn="just">
              <a:spcBef>
                <a:spcPts val="0"/>
              </a:spcBef>
              <a:buFont typeface="Symbol"/>
              <a:buChar char=""/>
              <a:tabLst>
                <a:tab pos="462915" algn="l"/>
              </a:tabLst>
            </a:pPr>
            <a:r>
              <a:rPr lang="uk-UA" sz="1600" spc="15" dirty="0" smtClean="0">
                <a:cs typeface="Times New Roman"/>
              </a:rPr>
              <a:t>природне середовище;</a:t>
            </a:r>
          </a:p>
          <a:p>
            <a:pPr marL="12700" marR="5080" indent="254635" algn="just">
              <a:spcBef>
                <a:spcPts val="0"/>
              </a:spcBef>
              <a:buFont typeface="Symbol"/>
              <a:buChar char=""/>
              <a:tabLst>
                <a:tab pos="462915" algn="l"/>
              </a:tabLst>
            </a:pPr>
            <a:r>
              <a:rPr lang="uk-UA" sz="1600" spc="15" dirty="0" smtClean="0">
                <a:cs typeface="Times New Roman"/>
              </a:rPr>
              <a:t>людина;</a:t>
            </a:r>
          </a:p>
          <a:p>
            <a:pPr marL="12700" marR="5080" indent="254635" algn="just">
              <a:spcBef>
                <a:spcPts val="0"/>
              </a:spcBef>
              <a:buFont typeface="Symbol"/>
              <a:buChar char=""/>
              <a:tabLst>
                <a:tab pos="462915" algn="l"/>
              </a:tabLst>
            </a:pPr>
            <a:r>
              <a:rPr lang="uk-UA" sz="1600" spc="15" dirty="0" smtClean="0">
                <a:cs typeface="Times New Roman"/>
              </a:rPr>
              <a:t>санкціоновані  програмно-апаратні  засоби;</a:t>
            </a:r>
          </a:p>
          <a:p>
            <a:pPr marL="12700" marR="5080" indent="254635" algn="just">
              <a:spcBef>
                <a:spcPts val="0"/>
              </a:spcBef>
              <a:buFont typeface="Symbol"/>
              <a:buChar char=""/>
              <a:tabLst>
                <a:tab pos="462915" algn="l"/>
              </a:tabLst>
            </a:pPr>
            <a:r>
              <a:rPr lang="uk-UA" sz="1600" spc="15" dirty="0" smtClean="0">
                <a:cs typeface="Times New Roman"/>
              </a:rPr>
              <a:t>несанкціоновані  програмно-апаратні  засоби.</a:t>
            </a:r>
          </a:p>
          <a:p>
            <a:pPr marL="267335">
              <a:spcBef>
                <a:spcPts val="570"/>
              </a:spcBef>
              <a:buNone/>
            </a:pPr>
            <a:r>
              <a:rPr lang="uk-UA" sz="1600" spc="10" dirty="0" smtClean="0">
                <a:cs typeface="Times New Roman"/>
              </a:rPr>
              <a:t>5.  </a:t>
            </a:r>
            <a:r>
              <a:rPr lang="uk-UA" sz="1600" spc="45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За</a:t>
            </a:r>
            <a:r>
              <a:rPr lang="uk-UA" sz="1600" spc="5" dirty="0" smtClean="0">
                <a:cs typeface="Times New Roman"/>
              </a:rPr>
              <a:t> </a:t>
            </a:r>
            <a:r>
              <a:rPr lang="uk-UA" sz="1600" i="1" spc="20" dirty="0" smtClean="0">
                <a:cs typeface="Times New Roman"/>
              </a:rPr>
              <a:t>положенням</a:t>
            </a:r>
            <a:r>
              <a:rPr lang="uk-UA" sz="1600" i="1" spc="5" dirty="0" smtClean="0">
                <a:cs typeface="Times New Roman"/>
              </a:rPr>
              <a:t> </a:t>
            </a:r>
            <a:r>
              <a:rPr lang="uk-UA" sz="1600" i="1" spc="15" dirty="0" smtClean="0">
                <a:cs typeface="Times New Roman"/>
              </a:rPr>
              <a:t>д</a:t>
            </a:r>
            <a:r>
              <a:rPr lang="uk-UA" sz="1600" i="1" spc="40" dirty="0" smtClean="0">
                <a:cs typeface="Times New Roman"/>
              </a:rPr>
              <a:t>ж</a:t>
            </a:r>
            <a:r>
              <a:rPr lang="uk-UA" sz="1600" i="1" spc="15" dirty="0" smtClean="0">
                <a:cs typeface="Times New Roman"/>
              </a:rPr>
              <a:t>ерела</a:t>
            </a:r>
            <a:r>
              <a:rPr lang="uk-UA" sz="1600" i="1" spc="10" dirty="0" smtClean="0">
                <a:cs typeface="Times New Roman"/>
              </a:rPr>
              <a:t> </a:t>
            </a:r>
            <a:r>
              <a:rPr lang="uk-UA" sz="1600" i="1" spc="15" dirty="0" smtClean="0">
                <a:cs typeface="Times New Roman"/>
              </a:rPr>
              <a:t>загроз</a:t>
            </a:r>
            <a:r>
              <a:rPr lang="uk-UA" sz="1600" spc="5" dirty="0" smtClean="0">
                <a:cs typeface="Times New Roman"/>
              </a:rPr>
              <a:t>:</a:t>
            </a:r>
            <a:endParaRPr lang="uk-UA" sz="1600" dirty="0" smtClean="0">
              <a:cs typeface="Times New Roman"/>
            </a:endParaRPr>
          </a:p>
          <a:p>
            <a:pPr marL="12700" marR="5080" indent="254635" algn="just">
              <a:spcBef>
                <a:spcPts val="0"/>
              </a:spcBef>
              <a:buFont typeface="Symbol"/>
              <a:buChar char=""/>
              <a:tabLst>
                <a:tab pos="462915" algn="l"/>
              </a:tabLst>
            </a:pPr>
            <a:r>
              <a:rPr lang="uk-UA" sz="1600" spc="15" dirty="0" smtClean="0">
                <a:cs typeface="Times New Roman"/>
              </a:rPr>
              <a:t>поза  контрольованої  зони  ІТС;</a:t>
            </a:r>
          </a:p>
          <a:p>
            <a:pPr marL="12700" marR="5080" indent="254635" algn="just">
              <a:spcBef>
                <a:spcPts val="0"/>
              </a:spcBef>
              <a:buFont typeface="Symbol"/>
              <a:buChar char=""/>
              <a:tabLst>
                <a:tab pos="462915" algn="l"/>
              </a:tabLst>
            </a:pPr>
            <a:r>
              <a:rPr lang="uk-UA" sz="1600" spc="15" dirty="0" smtClean="0">
                <a:cs typeface="Times New Roman"/>
              </a:rPr>
              <a:t>в межах контрольованої зони ІТС,</a:t>
            </a:r>
          </a:p>
          <a:p>
            <a:pPr marL="12700">
              <a:buNone/>
            </a:pPr>
            <a:r>
              <a:rPr lang="uk-UA" sz="1600" spc="10" dirty="0" smtClean="0">
                <a:cs typeface="Times New Roman"/>
              </a:rPr>
              <a:t>6.  </a:t>
            </a:r>
            <a:r>
              <a:rPr lang="uk-UA" sz="1600" spc="45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За</a:t>
            </a:r>
            <a:r>
              <a:rPr lang="uk-UA" sz="1600" spc="5" dirty="0" smtClean="0">
                <a:cs typeface="Times New Roman"/>
              </a:rPr>
              <a:t> </a:t>
            </a:r>
            <a:r>
              <a:rPr lang="uk-UA" sz="1600" i="1" spc="15" dirty="0" smtClean="0">
                <a:cs typeface="Times New Roman"/>
              </a:rPr>
              <a:t>сту</a:t>
            </a:r>
            <a:r>
              <a:rPr lang="uk-UA" sz="1600" i="1" spc="20" dirty="0" smtClean="0">
                <a:cs typeface="Times New Roman"/>
              </a:rPr>
              <a:t>п</a:t>
            </a:r>
            <a:r>
              <a:rPr lang="uk-UA" sz="1600" i="1" spc="10" dirty="0" smtClean="0">
                <a:cs typeface="Times New Roman"/>
              </a:rPr>
              <a:t>ене</a:t>
            </a:r>
            <a:r>
              <a:rPr lang="uk-UA" sz="1600" i="1" spc="20" dirty="0" smtClean="0">
                <a:cs typeface="Times New Roman"/>
              </a:rPr>
              <a:t>м</a:t>
            </a:r>
            <a:r>
              <a:rPr lang="uk-UA" sz="1600" i="1" spc="10" dirty="0" smtClean="0">
                <a:cs typeface="Times New Roman"/>
              </a:rPr>
              <a:t> дії</a:t>
            </a:r>
            <a:r>
              <a:rPr lang="uk-UA" sz="1600" i="1" spc="5" dirty="0" smtClean="0">
                <a:cs typeface="Times New Roman"/>
              </a:rPr>
              <a:t> </a:t>
            </a:r>
            <a:r>
              <a:rPr lang="uk-UA" sz="1600" i="1" spc="15" dirty="0" smtClean="0">
                <a:cs typeface="Times New Roman"/>
              </a:rPr>
              <a:t>на</a:t>
            </a:r>
            <a:r>
              <a:rPr lang="uk-UA" sz="1600" i="1" spc="10" dirty="0" smtClean="0">
                <a:cs typeface="Times New Roman"/>
              </a:rPr>
              <a:t> </a:t>
            </a:r>
            <a:r>
              <a:rPr lang="uk-UA" sz="1600" i="1" spc="15" dirty="0" smtClean="0">
                <a:cs typeface="Times New Roman"/>
              </a:rPr>
              <a:t>ІТ</a:t>
            </a:r>
            <a:r>
              <a:rPr lang="uk-UA" sz="1600" i="1" spc="20" dirty="0" smtClean="0">
                <a:cs typeface="Times New Roman"/>
              </a:rPr>
              <a:t>С</a:t>
            </a:r>
            <a:r>
              <a:rPr lang="uk-UA" sz="1600" spc="5" dirty="0" smtClean="0">
                <a:cs typeface="Times New Roman"/>
              </a:rPr>
              <a:t>:</a:t>
            </a:r>
            <a:endParaRPr lang="uk-UA" sz="1600" dirty="0" smtClean="0">
              <a:cs typeface="Times New Roman"/>
            </a:endParaRPr>
          </a:p>
          <a:p>
            <a:pPr marL="12700" marR="5080" indent="254635">
              <a:spcBef>
                <a:spcPts val="0"/>
              </a:spcBef>
              <a:buFont typeface="Symbol"/>
              <a:buChar char=""/>
              <a:tabLst>
                <a:tab pos="206375" algn="l"/>
              </a:tabLst>
            </a:pPr>
            <a:r>
              <a:rPr lang="uk-UA" sz="1600" spc="15" dirty="0" smtClean="0">
                <a:cs typeface="Times New Roman"/>
              </a:rPr>
              <a:t>пасивні загрози;</a:t>
            </a:r>
          </a:p>
          <a:p>
            <a:pPr marL="12700" marR="5080" indent="254635">
              <a:spcBef>
                <a:spcPts val="0"/>
              </a:spcBef>
              <a:buFont typeface="Symbol"/>
              <a:buChar char=""/>
              <a:tabLst>
                <a:tab pos="206375" algn="l"/>
              </a:tabLst>
            </a:pPr>
            <a:r>
              <a:rPr lang="uk-UA" sz="1600" spc="15" dirty="0" smtClean="0">
                <a:cs typeface="Times New Roman"/>
              </a:rPr>
              <a:t>активні загрози.</a:t>
            </a:r>
          </a:p>
          <a:p>
            <a:pPr marL="267335">
              <a:spcBef>
                <a:spcPts val="565"/>
              </a:spcBef>
              <a:buNone/>
            </a:pPr>
            <a:r>
              <a:rPr lang="uk-UA" sz="1600" spc="10" dirty="0" smtClean="0">
                <a:cs typeface="Times New Roman"/>
              </a:rPr>
              <a:t>7.  </a:t>
            </a:r>
            <a:r>
              <a:rPr lang="uk-UA" sz="1600" spc="45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За</a:t>
            </a:r>
            <a:r>
              <a:rPr lang="uk-UA" sz="1600" spc="5" dirty="0" smtClean="0">
                <a:cs typeface="Times New Roman"/>
              </a:rPr>
              <a:t> </a:t>
            </a:r>
            <a:r>
              <a:rPr lang="uk-UA" sz="1600" i="1" spc="20" dirty="0" smtClean="0">
                <a:cs typeface="Times New Roman"/>
              </a:rPr>
              <a:t>етапами</a:t>
            </a:r>
            <a:r>
              <a:rPr lang="uk-UA" sz="1600" i="1" spc="10" dirty="0" smtClean="0">
                <a:cs typeface="Times New Roman"/>
              </a:rPr>
              <a:t> </a:t>
            </a:r>
            <a:r>
              <a:rPr lang="uk-UA" sz="1600" i="1" spc="15" dirty="0" smtClean="0">
                <a:cs typeface="Times New Roman"/>
              </a:rPr>
              <a:t>доступу</a:t>
            </a:r>
            <a:r>
              <a:rPr lang="uk-UA" sz="1600" i="1" spc="5" dirty="0" smtClean="0">
                <a:cs typeface="Times New Roman"/>
              </a:rPr>
              <a:t> </a:t>
            </a:r>
            <a:r>
              <a:rPr lang="uk-UA" sz="1600" i="1" spc="15" dirty="0" smtClean="0">
                <a:cs typeface="Times New Roman"/>
              </a:rPr>
              <a:t>користувачів</a:t>
            </a:r>
            <a:r>
              <a:rPr lang="uk-UA" sz="1600" i="1" spc="5" dirty="0" smtClean="0">
                <a:cs typeface="Times New Roman"/>
              </a:rPr>
              <a:t> </a:t>
            </a:r>
            <a:r>
              <a:rPr lang="uk-UA" sz="1600" i="1" spc="15" dirty="0" smtClean="0">
                <a:cs typeface="Times New Roman"/>
              </a:rPr>
              <a:t>або</a:t>
            </a:r>
            <a:r>
              <a:rPr lang="uk-UA" sz="1600" i="1" spc="10" dirty="0" smtClean="0">
                <a:cs typeface="Times New Roman"/>
              </a:rPr>
              <a:t> </a:t>
            </a:r>
            <a:r>
              <a:rPr lang="uk-UA" sz="1600" i="1" spc="15" dirty="0" smtClean="0">
                <a:cs typeface="Times New Roman"/>
              </a:rPr>
              <a:t>програм</a:t>
            </a:r>
            <a:r>
              <a:rPr lang="uk-UA" sz="1600" i="1" spc="5" dirty="0" smtClean="0">
                <a:cs typeface="Times New Roman"/>
              </a:rPr>
              <a:t> </a:t>
            </a:r>
            <a:r>
              <a:rPr lang="uk-UA" sz="1600" i="1" spc="15" dirty="0" smtClean="0">
                <a:cs typeface="Times New Roman"/>
              </a:rPr>
              <a:t>до</a:t>
            </a:r>
            <a:r>
              <a:rPr lang="uk-UA" sz="1600" i="1" spc="10" dirty="0" smtClean="0">
                <a:cs typeface="Times New Roman"/>
              </a:rPr>
              <a:t> ресу</a:t>
            </a:r>
            <a:r>
              <a:rPr lang="uk-UA" sz="1600" i="1" spc="20" dirty="0" smtClean="0">
                <a:cs typeface="Times New Roman"/>
              </a:rPr>
              <a:t>р</a:t>
            </a:r>
            <a:r>
              <a:rPr lang="uk-UA" sz="1600" i="1" spc="5" dirty="0" smtClean="0">
                <a:cs typeface="Times New Roman"/>
              </a:rPr>
              <a:t>сі</a:t>
            </a:r>
            <a:r>
              <a:rPr lang="uk-UA" sz="1600" i="1" spc="15" dirty="0" smtClean="0">
                <a:cs typeface="Times New Roman"/>
              </a:rPr>
              <a:t>в</a:t>
            </a:r>
            <a:r>
              <a:rPr lang="uk-UA" sz="1600" i="1" spc="5" dirty="0" smtClean="0">
                <a:cs typeface="Times New Roman"/>
              </a:rPr>
              <a:t> </a:t>
            </a:r>
            <a:r>
              <a:rPr lang="uk-UA" sz="1600" i="1" spc="15" dirty="0" smtClean="0">
                <a:cs typeface="Times New Roman"/>
              </a:rPr>
              <a:t>ІТ</a:t>
            </a:r>
            <a:r>
              <a:rPr lang="uk-UA" sz="1600" i="1" spc="20" dirty="0" smtClean="0">
                <a:cs typeface="Times New Roman"/>
              </a:rPr>
              <a:t>С</a:t>
            </a:r>
            <a:r>
              <a:rPr lang="uk-UA" sz="1600" spc="5" dirty="0" smtClean="0">
                <a:cs typeface="Times New Roman"/>
              </a:rPr>
              <a:t>:</a:t>
            </a:r>
            <a:endParaRPr lang="uk-UA" sz="1600" dirty="0" smtClean="0">
              <a:cs typeface="Times New Roman"/>
            </a:endParaRPr>
          </a:p>
          <a:p>
            <a:pPr marL="12700" marR="5080" indent="254635">
              <a:spcBef>
                <a:spcPts val="0"/>
              </a:spcBef>
              <a:buFont typeface="Symbol"/>
              <a:buChar char=""/>
              <a:tabLst>
                <a:tab pos="458470" algn="l"/>
              </a:tabLst>
            </a:pPr>
            <a:r>
              <a:rPr lang="uk-UA" sz="1600" spc="15" dirty="0" smtClean="0">
                <a:cs typeface="Times New Roman"/>
              </a:rPr>
              <a:t>загрози</a:t>
            </a:r>
            <a:r>
              <a:rPr lang="uk-UA" sz="1600" spc="5" dirty="0" smtClean="0">
                <a:cs typeface="Times New Roman"/>
              </a:rPr>
              <a:t>,</a:t>
            </a:r>
            <a:r>
              <a:rPr lang="uk-UA" sz="1600" spc="60" dirty="0" smtClean="0">
                <a:cs typeface="Times New Roman"/>
              </a:rPr>
              <a:t> </a:t>
            </a:r>
            <a:r>
              <a:rPr lang="uk-UA" sz="1600" spc="25" dirty="0" smtClean="0">
                <a:cs typeface="Times New Roman"/>
              </a:rPr>
              <a:t>що</a:t>
            </a:r>
            <a:r>
              <a:rPr lang="uk-UA" sz="1600" spc="70" dirty="0" smtClean="0">
                <a:cs typeface="Times New Roman"/>
              </a:rPr>
              <a:t> </a:t>
            </a:r>
            <a:r>
              <a:rPr lang="uk-UA" sz="1600" spc="20" dirty="0" smtClean="0">
                <a:cs typeface="Times New Roman"/>
              </a:rPr>
              <a:t>проявляються</a:t>
            </a:r>
            <a:r>
              <a:rPr lang="uk-UA" sz="1600" spc="70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на</a:t>
            </a:r>
            <a:r>
              <a:rPr lang="uk-UA" sz="1600" spc="70" dirty="0" smtClean="0">
                <a:cs typeface="Times New Roman"/>
              </a:rPr>
              <a:t> </a:t>
            </a:r>
            <a:r>
              <a:rPr lang="uk-UA" sz="1600" spc="10" dirty="0" smtClean="0">
                <a:cs typeface="Times New Roman"/>
              </a:rPr>
              <a:t>етапі</a:t>
            </a:r>
            <a:r>
              <a:rPr lang="uk-UA" sz="1600" spc="65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доступу</a:t>
            </a:r>
            <a:r>
              <a:rPr lang="uk-UA" sz="1600" spc="70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до</a:t>
            </a:r>
            <a:r>
              <a:rPr lang="uk-UA" sz="1600" spc="65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ресурсів</a:t>
            </a:r>
            <a:r>
              <a:rPr lang="uk-UA" sz="1600" spc="65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ІТС</a:t>
            </a:r>
            <a:r>
              <a:rPr lang="uk-UA" sz="1600" spc="20" dirty="0" smtClean="0">
                <a:cs typeface="Times New Roman"/>
              </a:rPr>
              <a:t>;</a:t>
            </a:r>
          </a:p>
          <a:p>
            <a:pPr marL="12700" marR="5080" indent="254635" algn="just">
              <a:spcBef>
                <a:spcPts val="0"/>
              </a:spcBef>
              <a:buFont typeface="Symbol"/>
              <a:buChar char=""/>
              <a:tabLst>
                <a:tab pos="464820" algn="l"/>
              </a:tabLst>
            </a:pPr>
            <a:r>
              <a:rPr lang="uk-UA" sz="1600" spc="15" dirty="0" smtClean="0">
                <a:cs typeface="Times New Roman"/>
              </a:rPr>
              <a:t>загрози</a:t>
            </a:r>
            <a:r>
              <a:rPr lang="uk-UA" sz="1600" spc="5" dirty="0" smtClean="0">
                <a:cs typeface="Times New Roman"/>
              </a:rPr>
              <a:t>,</a:t>
            </a:r>
            <a:r>
              <a:rPr lang="uk-UA" sz="1600" dirty="0" smtClean="0">
                <a:cs typeface="Times New Roman"/>
              </a:rPr>
              <a:t> </a:t>
            </a:r>
            <a:r>
              <a:rPr lang="uk-UA" sz="1600" spc="-105" dirty="0" smtClean="0">
                <a:cs typeface="Times New Roman"/>
              </a:rPr>
              <a:t> </a:t>
            </a:r>
            <a:r>
              <a:rPr lang="uk-UA" sz="1600" spc="25" dirty="0" smtClean="0">
                <a:cs typeface="Times New Roman"/>
              </a:rPr>
              <a:t>що</a:t>
            </a:r>
            <a:r>
              <a:rPr lang="uk-UA" sz="1600" dirty="0" smtClean="0">
                <a:cs typeface="Times New Roman"/>
              </a:rPr>
              <a:t> </a:t>
            </a:r>
            <a:r>
              <a:rPr lang="uk-UA" sz="1600" spc="-100" dirty="0" smtClean="0">
                <a:cs typeface="Times New Roman"/>
              </a:rPr>
              <a:t> </a:t>
            </a:r>
            <a:r>
              <a:rPr lang="uk-UA" sz="1600" spc="20" dirty="0" smtClean="0">
                <a:cs typeface="Times New Roman"/>
              </a:rPr>
              <a:t>проявляються</a:t>
            </a:r>
            <a:r>
              <a:rPr lang="uk-UA" sz="1600" dirty="0" smtClean="0">
                <a:cs typeface="Times New Roman"/>
              </a:rPr>
              <a:t> </a:t>
            </a:r>
            <a:r>
              <a:rPr lang="uk-UA" sz="1600" spc="-100" dirty="0" smtClean="0">
                <a:cs typeface="Times New Roman"/>
              </a:rPr>
              <a:t> </a:t>
            </a:r>
            <a:r>
              <a:rPr lang="uk-UA" sz="1600" spc="10" dirty="0" smtClean="0">
                <a:cs typeface="Times New Roman"/>
              </a:rPr>
              <a:t>післ</a:t>
            </a:r>
            <a:r>
              <a:rPr lang="uk-UA" sz="1600" spc="20" dirty="0" smtClean="0">
                <a:cs typeface="Times New Roman"/>
              </a:rPr>
              <a:t>я</a:t>
            </a:r>
            <a:r>
              <a:rPr lang="uk-UA" sz="1600" dirty="0" smtClean="0">
                <a:cs typeface="Times New Roman"/>
              </a:rPr>
              <a:t> </a:t>
            </a:r>
            <a:r>
              <a:rPr lang="uk-UA" sz="1600" spc="-100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дозволу</a:t>
            </a:r>
            <a:r>
              <a:rPr lang="uk-UA" sz="1600" dirty="0" smtClean="0">
                <a:cs typeface="Times New Roman"/>
              </a:rPr>
              <a:t> </a:t>
            </a:r>
            <a:r>
              <a:rPr lang="uk-UA" sz="1600" spc="-100" dirty="0" smtClean="0">
                <a:cs typeface="Times New Roman"/>
              </a:rPr>
              <a:t> </a:t>
            </a:r>
            <a:r>
              <a:rPr lang="uk-UA" sz="1600" spc="10" dirty="0" smtClean="0">
                <a:cs typeface="Times New Roman"/>
              </a:rPr>
              <a:t>д</a:t>
            </a:r>
            <a:r>
              <a:rPr lang="uk-UA" sz="1600" spc="15" dirty="0" smtClean="0">
                <a:cs typeface="Times New Roman"/>
              </a:rPr>
              <a:t>о</a:t>
            </a:r>
            <a:r>
              <a:rPr lang="uk-UA" sz="1600" spc="10" dirty="0" smtClean="0">
                <a:cs typeface="Times New Roman"/>
              </a:rPr>
              <a:t>ст</a:t>
            </a:r>
            <a:r>
              <a:rPr lang="uk-UA" sz="1600" spc="15" dirty="0" smtClean="0">
                <a:cs typeface="Times New Roman"/>
              </a:rPr>
              <a:t>упу</a:t>
            </a:r>
            <a:r>
              <a:rPr lang="uk-UA" sz="1600" dirty="0" smtClean="0">
                <a:cs typeface="Times New Roman"/>
              </a:rPr>
              <a:t> </a:t>
            </a:r>
            <a:r>
              <a:rPr lang="uk-UA" sz="1600" spc="-95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до</a:t>
            </a:r>
            <a:r>
              <a:rPr lang="uk-UA" sz="1600" dirty="0" smtClean="0">
                <a:cs typeface="Times New Roman"/>
              </a:rPr>
              <a:t> </a:t>
            </a:r>
            <a:r>
              <a:rPr lang="uk-UA" sz="1600" spc="-100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ресурсів</a:t>
            </a:r>
            <a:r>
              <a:rPr lang="uk-UA" sz="1600" dirty="0" smtClean="0">
                <a:cs typeface="Times New Roman"/>
              </a:rPr>
              <a:t> </a:t>
            </a:r>
            <a:r>
              <a:rPr lang="uk-UA" sz="1600" spc="-100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ІТС</a:t>
            </a:r>
            <a:r>
              <a:rPr lang="uk-UA" sz="1600" spc="5" dirty="0" smtClean="0">
                <a:cs typeface="Times New Roman"/>
              </a:rPr>
              <a:t>.</a:t>
            </a:r>
            <a:endParaRPr lang="uk-UA" sz="1600" dirty="0" smtClean="0">
              <a:cs typeface="Times New Roman"/>
            </a:endParaRPr>
          </a:p>
          <a:p>
            <a:pPr marL="267335">
              <a:spcBef>
                <a:spcPts val="565"/>
              </a:spcBef>
              <a:buNone/>
            </a:pPr>
            <a:r>
              <a:rPr lang="uk-UA" sz="1600" spc="10" dirty="0" smtClean="0">
                <a:cs typeface="Times New Roman"/>
              </a:rPr>
              <a:t>8.  </a:t>
            </a:r>
            <a:r>
              <a:rPr lang="uk-UA" sz="1600" spc="45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За</a:t>
            </a:r>
            <a:r>
              <a:rPr lang="uk-UA" sz="1600" spc="5" dirty="0" smtClean="0">
                <a:cs typeface="Times New Roman"/>
              </a:rPr>
              <a:t> </a:t>
            </a:r>
            <a:r>
              <a:rPr lang="uk-UA" sz="1600" i="1" spc="15" dirty="0" smtClean="0">
                <a:cs typeface="Times New Roman"/>
              </a:rPr>
              <a:t>способом</a:t>
            </a:r>
            <a:r>
              <a:rPr lang="uk-UA" sz="1600" i="1" spc="5" dirty="0" smtClean="0">
                <a:cs typeface="Times New Roman"/>
              </a:rPr>
              <a:t> </a:t>
            </a:r>
            <a:r>
              <a:rPr lang="uk-UA" sz="1600" i="1" spc="15" dirty="0" smtClean="0">
                <a:cs typeface="Times New Roman"/>
              </a:rPr>
              <a:t>доступу</a:t>
            </a:r>
            <a:r>
              <a:rPr lang="uk-UA" sz="1600" i="1" spc="5" dirty="0" smtClean="0">
                <a:cs typeface="Times New Roman"/>
              </a:rPr>
              <a:t> </a:t>
            </a:r>
            <a:r>
              <a:rPr lang="uk-UA" sz="1600" i="1" spc="15" dirty="0" smtClean="0">
                <a:cs typeface="Times New Roman"/>
              </a:rPr>
              <a:t>до</a:t>
            </a:r>
            <a:r>
              <a:rPr lang="uk-UA" sz="1600" i="1" spc="10" dirty="0" smtClean="0">
                <a:cs typeface="Times New Roman"/>
              </a:rPr>
              <a:t> </a:t>
            </a:r>
            <a:r>
              <a:rPr lang="uk-UA" sz="1600" i="1" spc="15" dirty="0" smtClean="0">
                <a:cs typeface="Times New Roman"/>
              </a:rPr>
              <a:t>ресурсів</a:t>
            </a:r>
            <a:r>
              <a:rPr lang="uk-UA" sz="1600" i="1" spc="5" dirty="0" smtClean="0">
                <a:cs typeface="Times New Roman"/>
              </a:rPr>
              <a:t> </a:t>
            </a:r>
            <a:r>
              <a:rPr lang="uk-UA" sz="1600" i="1" spc="15" dirty="0" smtClean="0">
                <a:cs typeface="Times New Roman"/>
              </a:rPr>
              <a:t>ІТ</a:t>
            </a:r>
            <a:r>
              <a:rPr lang="uk-UA" sz="1600" i="1" spc="20" dirty="0" smtClean="0">
                <a:cs typeface="Times New Roman"/>
              </a:rPr>
              <a:t>С</a:t>
            </a:r>
            <a:r>
              <a:rPr lang="uk-UA" sz="1600" spc="5" dirty="0" smtClean="0">
                <a:cs typeface="Times New Roman"/>
              </a:rPr>
              <a:t>:</a:t>
            </a:r>
            <a:endParaRPr lang="uk-UA" sz="1600" dirty="0" smtClean="0">
              <a:cs typeface="Times New Roman"/>
            </a:endParaRPr>
          </a:p>
          <a:p>
            <a:pPr marL="12700" marR="5080" indent="254635" algn="just">
              <a:spcBef>
                <a:spcPts val="0"/>
              </a:spcBef>
              <a:buFont typeface="Symbol"/>
              <a:buChar char=""/>
              <a:tabLst>
                <a:tab pos="458470" algn="l"/>
              </a:tabLst>
            </a:pPr>
            <a:r>
              <a:rPr lang="uk-UA" sz="1600" spc="15" dirty="0" smtClean="0">
                <a:cs typeface="Times New Roman"/>
              </a:rPr>
              <a:t>загрози</a:t>
            </a:r>
            <a:r>
              <a:rPr lang="uk-UA" sz="1600" dirty="0" smtClean="0">
                <a:cs typeface="Times New Roman"/>
              </a:rPr>
              <a:t> </a:t>
            </a:r>
            <a:r>
              <a:rPr lang="uk-UA" sz="1600" spc="-80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з</a:t>
            </a:r>
            <a:r>
              <a:rPr lang="uk-UA" sz="1600" dirty="0" smtClean="0">
                <a:cs typeface="Times New Roman"/>
              </a:rPr>
              <a:t> </a:t>
            </a:r>
            <a:r>
              <a:rPr lang="uk-UA" sz="1600" spc="-80" dirty="0" smtClean="0">
                <a:cs typeface="Times New Roman"/>
              </a:rPr>
              <a:t> </a:t>
            </a:r>
            <a:r>
              <a:rPr lang="uk-UA" sz="1600" spc="20" dirty="0" smtClean="0">
                <a:cs typeface="Times New Roman"/>
              </a:rPr>
              <a:t>використанням</a:t>
            </a:r>
            <a:r>
              <a:rPr lang="uk-UA" sz="1600" dirty="0" smtClean="0">
                <a:cs typeface="Times New Roman"/>
              </a:rPr>
              <a:t> </a:t>
            </a:r>
            <a:r>
              <a:rPr lang="uk-UA" sz="1600" spc="-70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стандартного</a:t>
            </a:r>
            <a:r>
              <a:rPr lang="uk-UA" sz="1600" dirty="0" smtClean="0">
                <a:cs typeface="Times New Roman"/>
              </a:rPr>
              <a:t> </a:t>
            </a:r>
            <a:r>
              <a:rPr lang="uk-UA" sz="1600" spc="-75" dirty="0" smtClean="0">
                <a:cs typeface="Times New Roman"/>
              </a:rPr>
              <a:t> </a:t>
            </a:r>
            <a:r>
              <a:rPr lang="uk-UA" sz="1600" spc="20" dirty="0" smtClean="0">
                <a:cs typeface="Times New Roman"/>
              </a:rPr>
              <a:t>шляху</a:t>
            </a:r>
            <a:r>
              <a:rPr lang="uk-UA" sz="1600" dirty="0" smtClean="0">
                <a:cs typeface="Times New Roman"/>
              </a:rPr>
              <a:t> </a:t>
            </a:r>
            <a:r>
              <a:rPr lang="uk-UA" sz="1600" spc="-75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доступу</a:t>
            </a:r>
            <a:r>
              <a:rPr lang="uk-UA" sz="1600" spc="5" dirty="0" smtClean="0">
                <a:cs typeface="Times New Roman"/>
              </a:rPr>
              <a:t>;</a:t>
            </a:r>
            <a:endParaRPr lang="uk-UA" sz="1600" dirty="0" smtClean="0">
              <a:cs typeface="Times New Roman"/>
            </a:endParaRPr>
          </a:p>
          <a:p>
            <a:pPr marL="12700" marR="5080" indent="254635" algn="just">
              <a:spcBef>
                <a:spcPts val="0"/>
              </a:spcBef>
              <a:buFont typeface="Symbol"/>
              <a:buChar char=""/>
              <a:tabLst>
                <a:tab pos="458470" algn="l"/>
              </a:tabLst>
            </a:pPr>
            <a:r>
              <a:rPr lang="uk-UA" sz="1600" spc="15" dirty="0" smtClean="0">
                <a:cs typeface="Times New Roman"/>
              </a:rPr>
              <a:t>загрози</a:t>
            </a:r>
            <a:r>
              <a:rPr lang="uk-UA" sz="1600" dirty="0" smtClean="0">
                <a:cs typeface="Times New Roman"/>
              </a:rPr>
              <a:t> </a:t>
            </a:r>
            <a:r>
              <a:rPr lang="uk-UA" sz="1600" spc="-20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з</a:t>
            </a:r>
            <a:r>
              <a:rPr lang="uk-UA" sz="1600" dirty="0" smtClean="0">
                <a:cs typeface="Times New Roman"/>
              </a:rPr>
              <a:t> </a:t>
            </a:r>
            <a:r>
              <a:rPr lang="uk-UA" sz="1600" spc="-20" dirty="0" smtClean="0">
                <a:cs typeface="Times New Roman"/>
              </a:rPr>
              <a:t> </a:t>
            </a:r>
            <a:r>
              <a:rPr lang="uk-UA" sz="1600" spc="20" dirty="0" smtClean="0">
                <a:cs typeface="Times New Roman"/>
              </a:rPr>
              <a:t>використанням</a:t>
            </a:r>
            <a:r>
              <a:rPr lang="uk-UA" sz="1600" dirty="0" smtClean="0">
                <a:cs typeface="Times New Roman"/>
              </a:rPr>
              <a:t> </a:t>
            </a:r>
            <a:r>
              <a:rPr lang="uk-UA" sz="1600" spc="-10" dirty="0" smtClean="0">
                <a:cs typeface="Times New Roman"/>
              </a:rPr>
              <a:t> </a:t>
            </a:r>
            <a:r>
              <a:rPr lang="uk-UA" sz="1600" spc="20" dirty="0" smtClean="0">
                <a:cs typeface="Times New Roman"/>
              </a:rPr>
              <a:t>прихованого</a:t>
            </a:r>
            <a:r>
              <a:rPr lang="uk-UA" sz="1600" dirty="0" smtClean="0">
                <a:cs typeface="Times New Roman"/>
              </a:rPr>
              <a:t> </a:t>
            </a:r>
            <a:r>
              <a:rPr lang="uk-UA" sz="1600" spc="-15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нестандартно</a:t>
            </a:r>
            <a:r>
              <a:rPr lang="uk-UA" sz="1600" spc="20" dirty="0" smtClean="0">
                <a:cs typeface="Times New Roman"/>
              </a:rPr>
              <a:t>г</a:t>
            </a:r>
            <a:r>
              <a:rPr lang="uk-UA" sz="1600" spc="15" dirty="0" smtClean="0">
                <a:cs typeface="Times New Roman"/>
              </a:rPr>
              <a:t>о</a:t>
            </a:r>
            <a:r>
              <a:rPr lang="uk-UA" sz="1600" dirty="0" smtClean="0">
                <a:cs typeface="Times New Roman"/>
              </a:rPr>
              <a:t> </a:t>
            </a:r>
            <a:r>
              <a:rPr lang="uk-UA" sz="1600" spc="-15" dirty="0" smtClean="0">
                <a:cs typeface="Times New Roman"/>
              </a:rPr>
              <a:t> </a:t>
            </a:r>
            <a:r>
              <a:rPr lang="uk-UA" sz="1600" spc="20" dirty="0" smtClean="0">
                <a:cs typeface="Times New Roman"/>
              </a:rPr>
              <a:t>шляху</a:t>
            </a:r>
            <a:r>
              <a:rPr lang="uk-UA" sz="1600" dirty="0" smtClean="0">
                <a:cs typeface="Times New Roman"/>
              </a:rPr>
              <a:t> </a:t>
            </a:r>
            <a:r>
              <a:rPr lang="uk-UA" sz="1600" spc="-15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до</a:t>
            </a:r>
            <a:r>
              <a:rPr lang="uk-UA" sz="1600" spc="10" dirty="0" smtClean="0">
                <a:cs typeface="Times New Roman"/>
              </a:rPr>
              <a:t>ступ</a:t>
            </a:r>
            <a:r>
              <a:rPr lang="uk-UA" sz="1600" spc="15" dirty="0" smtClean="0">
                <a:cs typeface="Times New Roman"/>
              </a:rPr>
              <a:t>у</a:t>
            </a:r>
            <a:r>
              <a:rPr lang="ru-RU" sz="1600" spc="15" dirty="0" smtClean="0">
                <a:latin typeface="Times New Roman"/>
                <a:cs typeface="Times New Roman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2976" y="1928802"/>
            <a:ext cx="7215238" cy="4425958"/>
          </a:xfrm>
        </p:spPr>
        <p:txBody>
          <a:bodyPr/>
          <a:lstStyle/>
          <a:p>
            <a:pPr marL="267335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600" b="1" spc="20" dirty="0" smtClean="0">
                <a:cs typeface="Times New Roman"/>
              </a:rPr>
              <a:t>Причини</a:t>
            </a:r>
            <a:r>
              <a:rPr lang="uk-UA" sz="1600" b="1" spc="5" dirty="0" smtClean="0">
                <a:cs typeface="Times New Roman"/>
              </a:rPr>
              <a:t> </a:t>
            </a:r>
            <a:r>
              <a:rPr lang="uk-UA" sz="1600" b="1" spc="20" dirty="0" smtClean="0">
                <a:cs typeface="Times New Roman"/>
              </a:rPr>
              <a:t>випадкових</a:t>
            </a:r>
            <a:r>
              <a:rPr lang="uk-UA" sz="1600" b="1" spc="10" dirty="0" smtClean="0">
                <a:cs typeface="Times New Roman"/>
              </a:rPr>
              <a:t> </a:t>
            </a:r>
            <a:r>
              <a:rPr lang="uk-UA" sz="1600" b="1" spc="15" dirty="0" smtClean="0">
                <a:cs typeface="Times New Roman"/>
              </a:rPr>
              <a:t>дій</a:t>
            </a:r>
            <a:r>
              <a:rPr lang="uk-UA" sz="1600" spc="5" dirty="0" smtClean="0">
                <a:cs typeface="Times New Roman"/>
              </a:rPr>
              <a:t>:</a:t>
            </a:r>
          </a:p>
          <a:p>
            <a:pPr marL="200025" indent="-187325">
              <a:lnSpc>
                <a:spcPct val="100000"/>
              </a:lnSpc>
              <a:spcBef>
                <a:spcPts val="0"/>
              </a:spcBef>
              <a:buFont typeface="Symbol"/>
              <a:buChar char=""/>
              <a:tabLst>
                <a:tab pos="200660" algn="l"/>
              </a:tabLst>
            </a:pPr>
            <a:endParaRPr lang="uk-UA" sz="1600" spc="15" dirty="0" smtClean="0">
              <a:cs typeface="Times New Roman"/>
            </a:endParaRPr>
          </a:p>
          <a:p>
            <a:pPr marL="200025" indent="-187325">
              <a:lnSpc>
                <a:spcPct val="100000"/>
              </a:lnSpc>
              <a:spcBef>
                <a:spcPts val="0"/>
              </a:spcBef>
              <a:buFont typeface="Symbol"/>
              <a:buChar char=""/>
              <a:tabLst>
                <a:tab pos="200660" algn="l"/>
              </a:tabLst>
            </a:pPr>
            <a:r>
              <a:rPr lang="uk-UA" sz="1600" spc="15" dirty="0" smtClean="0">
                <a:cs typeface="Times New Roman"/>
              </a:rPr>
              <a:t>аварійні</a:t>
            </a:r>
            <a:r>
              <a:rPr lang="uk-UA" sz="1600" spc="5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ситуації</a:t>
            </a:r>
            <a:r>
              <a:rPr lang="uk-UA" sz="1600" spc="5" dirty="0" smtClean="0">
                <a:cs typeface="Times New Roman"/>
              </a:rPr>
              <a:t> </a:t>
            </a:r>
            <a:r>
              <a:rPr lang="uk-UA" sz="1600" spc="10" dirty="0" smtClean="0">
                <a:cs typeface="Times New Roman"/>
              </a:rPr>
              <a:t>із-з</a:t>
            </a:r>
            <a:r>
              <a:rPr lang="uk-UA" sz="1600" spc="15" dirty="0" smtClean="0">
                <a:cs typeface="Times New Roman"/>
              </a:rPr>
              <a:t>а</a:t>
            </a:r>
            <a:r>
              <a:rPr lang="uk-UA" sz="1600" spc="10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стихійних</a:t>
            </a:r>
            <a:r>
              <a:rPr lang="uk-UA" sz="1600" spc="10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лих</a:t>
            </a:r>
            <a:r>
              <a:rPr lang="uk-UA" sz="1600" spc="10" dirty="0" smtClean="0">
                <a:cs typeface="Times New Roman"/>
              </a:rPr>
              <a:t> і</a:t>
            </a:r>
            <a:r>
              <a:rPr lang="uk-UA" sz="1600" spc="5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відключень</a:t>
            </a:r>
            <a:r>
              <a:rPr lang="uk-UA" sz="1600" spc="10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електроживленн</a:t>
            </a:r>
            <a:r>
              <a:rPr lang="uk-UA" sz="1600" spc="10" dirty="0" smtClean="0">
                <a:cs typeface="Times New Roman"/>
              </a:rPr>
              <a:t>я</a:t>
            </a:r>
            <a:r>
              <a:rPr lang="uk-UA" sz="1600" spc="5" dirty="0" smtClean="0">
                <a:cs typeface="Times New Roman"/>
              </a:rPr>
              <a:t>;</a:t>
            </a:r>
            <a:endParaRPr lang="uk-UA" sz="1600" dirty="0" smtClean="0">
              <a:cs typeface="Times New Roman"/>
            </a:endParaRPr>
          </a:p>
          <a:p>
            <a:pPr marL="200025" indent="-187325">
              <a:lnSpc>
                <a:spcPct val="100000"/>
              </a:lnSpc>
              <a:spcBef>
                <a:spcPts val="0"/>
              </a:spcBef>
              <a:buFont typeface="Symbol"/>
              <a:buChar char=""/>
              <a:tabLst>
                <a:tab pos="200660" algn="l"/>
              </a:tabLst>
            </a:pPr>
            <a:r>
              <a:rPr lang="uk-UA" sz="1600" spc="15" dirty="0" smtClean="0">
                <a:cs typeface="Times New Roman"/>
              </a:rPr>
              <a:t>відмови</a:t>
            </a:r>
            <a:r>
              <a:rPr lang="uk-UA" sz="1600" spc="5" dirty="0" smtClean="0">
                <a:cs typeface="Times New Roman"/>
              </a:rPr>
              <a:t> </a:t>
            </a:r>
            <a:r>
              <a:rPr lang="uk-UA" sz="1600" spc="10" dirty="0" smtClean="0">
                <a:cs typeface="Times New Roman"/>
              </a:rPr>
              <a:t>і </a:t>
            </a:r>
            <a:r>
              <a:rPr lang="uk-UA" sz="1600" spc="15" dirty="0" smtClean="0">
                <a:cs typeface="Times New Roman"/>
              </a:rPr>
              <a:t>збої</a:t>
            </a:r>
            <a:r>
              <a:rPr lang="uk-UA" sz="1600" spc="5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апаратури</a:t>
            </a:r>
            <a:r>
              <a:rPr lang="uk-UA" sz="1600" spc="5" dirty="0" smtClean="0">
                <a:cs typeface="Times New Roman"/>
              </a:rPr>
              <a:t>;</a:t>
            </a:r>
            <a:endParaRPr lang="uk-UA" sz="1600" dirty="0" smtClean="0">
              <a:cs typeface="Times New Roman"/>
            </a:endParaRPr>
          </a:p>
          <a:p>
            <a:pPr marL="200025" indent="-187325">
              <a:lnSpc>
                <a:spcPct val="100000"/>
              </a:lnSpc>
              <a:spcBef>
                <a:spcPts val="0"/>
              </a:spcBef>
              <a:buFont typeface="Symbol"/>
              <a:buChar char=""/>
              <a:tabLst>
                <a:tab pos="200660" algn="l"/>
              </a:tabLst>
            </a:pPr>
            <a:r>
              <a:rPr lang="uk-UA" sz="1600" spc="20" dirty="0" smtClean="0">
                <a:cs typeface="Times New Roman"/>
              </a:rPr>
              <a:t>помилки</a:t>
            </a:r>
            <a:r>
              <a:rPr lang="uk-UA" sz="1600" spc="10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в</a:t>
            </a:r>
            <a:r>
              <a:rPr lang="uk-UA" sz="1600" spc="5" dirty="0" smtClean="0">
                <a:cs typeface="Times New Roman"/>
              </a:rPr>
              <a:t> </a:t>
            </a:r>
            <a:r>
              <a:rPr lang="uk-UA" sz="1600" spc="15" dirty="0" err="1" smtClean="0">
                <a:cs typeface="Times New Roman"/>
              </a:rPr>
              <a:t>програмно</a:t>
            </a:r>
            <a:r>
              <a:rPr lang="uk-UA" sz="1600" spc="10" dirty="0" err="1" smtClean="0">
                <a:cs typeface="Times New Roman"/>
              </a:rPr>
              <a:t>-</a:t>
            </a:r>
            <a:r>
              <a:rPr lang="uk-UA" sz="1600" spc="15" dirty="0" err="1" smtClean="0">
                <a:cs typeface="Times New Roman"/>
              </a:rPr>
              <a:t>апаратном</a:t>
            </a:r>
            <a:r>
              <a:rPr lang="uk-UA" sz="1600" spc="5" dirty="0" smtClean="0">
                <a:cs typeface="Times New Roman"/>
              </a:rPr>
              <a:t> </a:t>
            </a:r>
            <a:r>
              <a:rPr lang="uk-UA" sz="1600" spc="10" dirty="0" smtClean="0">
                <a:cs typeface="Times New Roman"/>
              </a:rPr>
              <a:t>за</a:t>
            </a:r>
            <a:r>
              <a:rPr lang="uk-UA" sz="1600" spc="20" dirty="0" smtClean="0">
                <a:cs typeface="Times New Roman"/>
              </a:rPr>
              <a:t>б</a:t>
            </a:r>
            <a:r>
              <a:rPr lang="uk-UA" sz="1600" spc="10" dirty="0" smtClean="0">
                <a:cs typeface="Times New Roman"/>
              </a:rPr>
              <a:t>е</a:t>
            </a:r>
            <a:r>
              <a:rPr lang="uk-UA" sz="1600" spc="15" dirty="0" smtClean="0">
                <a:cs typeface="Times New Roman"/>
              </a:rPr>
              <a:t>зп</a:t>
            </a:r>
            <a:r>
              <a:rPr lang="uk-UA" sz="1600" spc="10" dirty="0" smtClean="0">
                <a:cs typeface="Times New Roman"/>
              </a:rPr>
              <a:t>еченні</a:t>
            </a:r>
            <a:r>
              <a:rPr lang="uk-UA" sz="1600" spc="5" dirty="0" smtClean="0">
                <a:cs typeface="Times New Roman"/>
              </a:rPr>
              <a:t>;</a:t>
            </a:r>
            <a:endParaRPr lang="uk-UA" sz="1600" dirty="0" smtClean="0">
              <a:cs typeface="Times New Roman"/>
            </a:endParaRPr>
          </a:p>
          <a:p>
            <a:pPr marL="200025" indent="-187325">
              <a:lnSpc>
                <a:spcPct val="100000"/>
              </a:lnSpc>
              <a:spcBef>
                <a:spcPts val="0"/>
              </a:spcBef>
              <a:buFont typeface="Symbol"/>
              <a:buChar char=""/>
              <a:tabLst>
                <a:tab pos="200660" algn="l"/>
              </a:tabLst>
            </a:pPr>
            <a:r>
              <a:rPr lang="uk-UA" sz="1600" spc="20" dirty="0" smtClean="0">
                <a:cs typeface="Times New Roman"/>
              </a:rPr>
              <a:t>перешкоди</a:t>
            </a:r>
            <a:r>
              <a:rPr lang="uk-UA" sz="1600" spc="5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в</a:t>
            </a:r>
            <a:r>
              <a:rPr lang="uk-UA" sz="1600" spc="5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лініях </a:t>
            </a:r>
            <a:r>
              <a:rPr lang="uk-UA" sz="1600" spc="10" dirty="0" smtClean="0">
                <a:cs typeface="Times New Roman"/>
              </a:rPr>
              <a:t>з</a:t>
            </a:r>
            <a:r>
              <a:rPr lang="uk-UA" sz="1600" spc="15" dirty="0" smtClean="0">
                <a:cs typeface="Times New Roman"/>
              </a:rPr>
              <a:t>в</a:t>
            </a:r>
            <a:r>
              <a:rPr lang="uk-UA" sz="1600" spc="5" dirty="0" smtClean="0">
                <a:cs typeface="Times New Roman"/>
              </a:rPr>
              <a:t>'</a:t>
            </a:r>
            <a:r>
              <a:rPr lang="uk-UA" sz="1600" spc="10" dirty="0" smtClean="0">
                <a:cs typeface="Times New Roman"/>
              </a:rPr>
              <a:t>язк</a:t>
            </a:r>
            <a:r>
              <a:rPr lang="uk-UA" sz="1600" spc="15" dirty="0" smtClean="0">
                <a:cs typeface="Times New Roman"/>
              </a:rPr>
              <a:t>у</a:t>
            </a:r>
            <a:r>
              <a:rPr lang="uk-UA" sz="1600" spc="10" dirty="0" smtClean="0">
                <a:cs typeface="Times New Roman"/>
              </a:rPr>
              <a:t> із</a:t>
            </a:r>
            <a:r>
              <a:rPr lang="uk-UA" sz="1600" spc="15" dirty="0" smtClean="0">
                <a:cs typeface="Times New Roman"/>
              </a:rPr>
              <a:t>-</a:t>
            </a:r>
            <a:r>
              <a:rPr lang="uk-UA" sz="1600" spc="10" dirty="0" smtClean="0">
                <a:cs typeface="Times New Roman"/>
              </a:rPr>
              <a:t>з</a:t>
            </a:r>
            <a:r>
              <a:rPr lang="uk-UA" sz="1600" spc="15" dirty="0" smtClean="0">
                <a:cs typeface="Times New Roman"/>
              </a:rPr>
              <a:t>а</a:t>
            </a:r>
            <a:r>
              <a:rPr lang="uk-UA" sz="1600" spc="5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дій</a:t>
            </a:r>
            <a:r>
              <a:rPr lang="uk-UA" sz="1600" spc="5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зовнішнього</a:t>
            </a:r>
            <a:r>
              <a:rPr lang="uk-UA" sz="1600" spc="10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середов</a:t>
            </a:r>
            <a:r>
              <a:rPr lang="uk-UA" sz="1600" spc="25" dirty="0" smtClean="0">
                <a:cs typeface="Times New Roman"/>
              </a:rPr>
              <a:t>и</a:t>
            </a:r>
            <a:r>
              <a:rPr lang="uk-UA" sz="1600" spc="20" dirty="0" smtClean="0">
                <a:cs typeface="Times New Roman"/>
              </a:rPr>
              <a:t>щ</a:t>
            </a:r>
            <a:r>
              <a:rPr lang="uk-UA" sz="1600" spc="15" dirty="0" smtClean="0">
                <a:cs typeface="Times New Roman"/>
              </a:rPr>
              <a:t>а</a:t>
            </a:r>
            <a:r>
              <a:rPr lang="uk-UA" sz="1600" spc="5" dirty="0" smtClean="0">
                <a:cs typeface="Times New Roman"/>
              </a:rPr>
              <a:t>;</a:t>
            </a:r>
          </a:p>
          <a:p>
            <a:pPr marL="200025" indent="-187325">
              <a:spcBef>
                <a:spcPts val="0"/>
              </a:spcBef>
              <a:buFont typeface="Symbol"/>
              <a:buChar char=""/>
              <a:tabLst>
                <a:tab pos="200660" algn="l"/>
              </a:tabLst>
            </a:pPr>
            <a:r>
              <a:rPr lang="uk-UA" sz="1600" spc="15" dirty="0" smtClean="0">
                <a:cs typeface="Times New Roman"/>
              </a:rPr>
              <a:t>ненавмисне пошкодження носіїв інформації;</a:t>
            </a:r>
          </a:p>
          <a:p>
            <a:pPr marL="200025" indent="-187325">
              <a:spcBef>
                <a:spcPts val="0"/>
              </a:spcBef>
              <a:buFont typeface="Symbol"/>
              <a:buChar char=""/>
              <a:tabLst>
                <a:tab pos="200660" algn="l"/>
              </a:tabLst>
            </a:pPr>
            <a:r>
              <a:rPr lang="uk-UA" sz="1600" spc="15" dirty="0" smtClean="0">
                <a:cs typeface="Times New Roman"/>
              </a:rPr>
              <a:t>неправомірна зміна режимів роботи АС, які здатні призвести до незворотних змін у системі (форматування носіїв інформації);</a:t>
            </a:r>
          </a:p>
          <a:p>
            <a:pPr marL="200025" indent="-187325">
              <a:spcBef>
                <a:spcPts val="0"/>
              </a:spcBef>
              <a:buFont typeface="Symbol"/>
              <a:buChar char=""/>
              <a:tabLst>
                <a:tab pos="200660" algn="l"/>
              </a:tabLst>
            </a:pPr>
            <a:r>
              <a:rPr lang="uk-UA" sz="1600" spc="15" dirty="0" smtClean="0">
                <a:cs typeface="Times New Roman"/>
              </a:rPr>
              <a:t>неумисне зараження вірусами;</a:t>
            </a:r>
          </a:p>
          <a:p>
            <a:pPr marL="200025" indent="-187325">
              <a:spcBef>
                <a:spcPts val="0"/>
              </a:spcBef>
              <a:buFont typeface="Symbol"/>
              <a:buChar char=""/>
              <a:tabLst>
                <a:tab pos="200660" algn="l"/>
              </a:tabLst>
            </a:pPr>
            <a:r>
              <a:rPr lang="uk-UA" sz="1600" spc="15" dirty="0" smtClean="0">
                <a:cs typeface="Times New Roman"/>
              </a:rPr>
              <a:t>невиконання вимог захисту;</a:t>
            </a:r>
          </a:p>
          <a:p>
            <a:pPr marL="200025" indent="-187325">
              <a:spcBef>
                <a:spcPts val="0"/>
              </a:spcBef>
              <a:buFont typeface="Symbol"/>
              <a:buChar char=""/>
              <a:tabLst>
                <a:tab pos="200660" algn="l"/>
              </a:tabLst>
            </a:pPr>
            <a:r>
              <a:rPr lang="uk-UA" sz="1600" spc="15" dirty="0" smtClean="0">
                <a:cs typeface="Times New Roman"/>
              </a:rPr>
              <a:t>помилки під час введення даних в систему;</a:t>
            </a:r>
          </a:p>
          <a:p>
            <a:pPr marL="200025" indent="-187325">
              <a:spcBef>
                <a:spcPts val="0"/>
              </a:spcBef>
              <a:buFont typeface="Symbol"/>
              <a:buChar char=""/>
              <a:tabLst>
                <a:tab pos="200660" algn="l"/>
              </a:tabLst>
            </a:pPr>
            <a:r>
              <a:rPr lang="uk-UA" sz="1600" spc="15" dirty="0" smtClean="0">
                <a:cs typeface="Times New Roman"/>
              </a:rPr>
              <a:t>розголошення конфіденційних відомостей, атрибутів розмежування доступу, втрата атрибутів;</a:t>
            </a:r>
          </a:p>
          <a:p>
            <a:pPr marL="200025" indent="-187325">
              <a:spcBef>
                <a:spcPts val="0"/>
              </a:spcBef>
              <a:buFont typeface="Symbol"/>
              <a:buChar char=""/>
              <a:tabLst>
                <a:tab pos="200660" algn="l"/>
              </a:tabLst>
            </a:pPr>
            <a:r>
              <a:rPr lang="uk-UA" sz="1600" spc="15" dirty="0" smtClean="0">
                <a:cs typeface="Times New Roman"/>
              </a:rPr>
              <a:t>впровадження і використання забороненого політикою безпеки ПЗ (ігрові програми);</a:t>
            </a:r>
          </a:p>
          <a:p>
            <a:pPr marL="200025" indent="-187325">
              <a:spcBef>
                <a:spcPts val="0"/>
              </a:spcBef>
              <a:buFont typeface="Symbol"/>
              <a:buChar char=""/>
              <a:tabLst>
                <a:tab pos="200660" algn="l"/>
              </a:tabLst>
            </a:pPr>
            <a:r>
              <a:rPr lang="uk-UA" sz="1600" spc="15" dirty="0" smtClean="0">
                <a:cs typeface="Times New Roman"/>
              </a:rPr>
              <a:t>некомпетентне застосування засобів захисту.</a:t>
            </a:r>
            <a:endParaRPr lang="uk-UA" sz="1600" b="1" spc="20" dirty="0" smtClean="0"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2976" y="1643050"/>
            <a:ext cx="7215238" cy="5214950"/>
          </a:xfrm>
        </p:spPr>
        <p:txBody>
          <a:bodyPr/>
          <a:lstStyle/>
          <a:p>
            <a:pPr marL="12700" marR="5080" indent="-12700" algn="just">
              <a:spcBef>
                <a:spcPts val="0"/>
              </a:spcBef>
              <a:buNone/>
            </a:pPr>
            <a:r>
              <a:rPr lang="uk-UA" sz="1600" b="1" spc="20" dirty="0" smtClean="0">
                <a:cs typeface="Times New Roman"/>
              </a:rPr>
              <a:t>Умисні </a:t>
            </a:r>
            <a:r>
              <a:rPr lang="uk-UA" sz="1600" b="1" spc="-70" dirty="0" smtClean="0">
                <a:cs typeface="Times New Roman"/>
              </a:rPr>
              <a:t> </a:t>
            </a:r>
            <a:r>
              <a:rPr lang="uk-UA" sz="1600" b="1" spc="15" dirty="0" smtClean="0">
                <a:cs typeface="Times New Roman"/>
              </a:rPr>
              <a:t>загрози</a:t>
            </a:r>
            <a:r>
              <a:rPr lang="uk-UA" sz="1600" spc="5" dirty="0" smtClean="0">
                <a:cs typeface="Times New Roman"/>
              </a:rPr>
              <a:t>:</a:t>
            </a:r>
            <a:endParaRPr lang="uk-UA" sz="1600" dirty="0" smtClean="0">
              <a:cs typeface="Times New Roman"/>
            </a:endParaRPr>
          </a:p>
          <a:p>
            <a:pPr marL="203200" indent="-190500">
              <a:spcBef>
                <a:spcPts val="0"/>
              </a:spcBef>
              <a:buFont typeface="Symbol"/>
              <a:buChar char=""/>
              <a:tabLst>
                <a:tab pos="203835" algn="l"/>
              </a:tabLst>
            </a:pPr>
            <a:r>
              <a:rPr lang="uk-UA" sz="1600" dirty="0" smtClean="0"/>
              <a:t>порушення фізичної цілісності АС;</a:t>
            </a:r>
          </a:p>
          <a:p>
            <a:pPr marL="203200" indent="-190500">
              <a:spcBef>
                <a:spcPts val="0"/>
              </a:spcBef>
              <a:buFont typeface="Symbol"/>
              <a:buChar char=""/>
              <a:tabLst>
                <a:tab pos="203835" algn="l"/>
              </a:tabLst>
            </a:pPr>
            <a:r>
              <a:rPr lang="uk-UA" sz="1600" dirty="0" smtClean="0"/>
              <a:t>порушення режимів функціонування (виведення з ладу) систем життєзабезпечення АС (електроживлення, заземлення, охоронної сигналізації, вентиляції та ін.);</a:t>
            </a:r>
          </a:p>
          <a:p>
            <a:pPr marL="203200" indent="-190500">
              <a:spcBef>
                <a:spcPts val="0"/>
              </a:spcBef>
              <a:buFont typeface="Symbol"/>
              <a:buChar char=""/>
              <a:tabLst>
                <a:tab pos="203835" algn="l"/>
              </a:tabLst>
            </a:pPr>
            <a:r>
              <a:rPr lang="uk-UA" sz="1600" dirty="0" smtClean="0"/>
              <a:t>порушення режимів функціонування АС (обладнання і ПЗ);</a:t>
            </a:r>
          </a:p>
          <a:p>
            <a:pPr marL="203200" indent="-190500">
              <a:spcBef>
                <a:spcPts val="0"/>
              </a:spcBef>
              <a:buFont typeface="Symbol"/>
              <a:buChar char=""/>
              <a:tabLst>
                <a:tab pos="203835" algn="l"/>
              </a:tabLst>
            </a:pPr>
            <a:r>
              <a:rPr lang="uk-UA" sz="1600" dirty="0" smtClean="0"/>
              <a:t>впровадження і використання комп’ютерних вірусів, закладних (апаратних і програмних) і </a:t>
            </a:r>
            <a:r>
              <a:rPr lang="uk-UA" sz="1600" dirty="0" err="1" smtClean="0"/>
              <a:t>підслуховуючих</a:t>
            </a:r>
            <a:r>
              <a:rPr lang="uk-UA" sz="1600" dirty="0" smtClean="0"/>
              <a:t> пристроїв, інших засобів розвідки;</a:t>
            </a:r>
          </a:p>
          <a:p>
            <a:pPr marL="203200" indent="-190500">
              <a:spcBef>
                <a:spcPts val="0"/>
              </a:spcBef>
              <a:buFont typeface="Symbol"/>
              <a:buChar char=""/>
              <a:tabLst>
                <a:tab pos="203835" algn="l"/>
              </a:tabLst>
            </a:pPr>
            <a:r>
              <a:rPr lang="uk-UA" sz="1600" dirty="0" smtClean="0"/>
              <a:t>використання засобів перехоплення побічних електромагнітних випромінювань і наводок, </a:t>
            </a:r>
            <a:r>
              <a:rPr lang="uk-UA" sz="1600" dirty="0" err="1" smtClean="0"/>
              <a:t>акусто-електричних</a:t>
            </a:r>
            <a:r>
              <a:rPr lang="uk-UA" sz="1600" dirty="0" smtClean="0"/>
              <a:t> перетворень інформаційних сигналів;</a:t>
            </a:r>
          </a:p>
          <a:p>
            <a:pPr marL="203200" indent="-190500">
              <a:spcBef>
                <a:spcPts val="0"/>
              </a:spcBef>
              <a:buFont typeface="Symbol"/>
              <a:buChar char=""/>
              <a:tabLst>
                <a:tab pos="203835" algn="l"/>
              </a:tabLst>
            </a:pPr>
            <a:r>
              <a:rPr lang="uk-UA" sz="1600" dirty="0" smtClean="0"/>
              <a:t>використання (шантаж, підкуп) персоналу АС;</a:t>
            </a:r>
          </a:p>
          <a:p>
            <a:pPr marL="203200" indent="-190500">
              <a:spcBef>
                <a:spcPts val="0"/>
              </a:spcBef>
              <a:buFont typeface="Symbol"/>
              <a:buChar char=""/>
              <a:tabLst>
                <a:tab pos="203835" algn="l"/>
              </a:tabLst>
            </a:pPr>
            <a:r>
              <a:rPr lang="uk-UA" sz="1600" dirty="0" smtClean="0"/>
              <a:t>крадіжки носіїв інформації, виробничих відходів (</a:t>
            </a:r>
            <a:r>
              <a:rPr lang="uk-UA" sz="1600" dirty="0" err="1" smtClean="0"/>
              <a:t>роздруків</a:t>
            </a:r>
            <a:r>
              <a:rPr lang="uk-UA" sz="1600" dirty="0" smtClean="0"/>
              <a:t>, записів);</a:t>
            </a:r>
          </a:p>
          <a:p>
            <a:pPr marL="203200" indent="-190500">
              <a:spcBef>
                <a:spcPts val="0"/>
              </a:spcBef>
              <a:buFont typeface="Symbol"/>
              <a:buChar char=""/>
              <a:tabLst>
                <a:tab pos="203835" algn="l"/>
              </a:tabLst>
            </a:pPr>
            <a:r>
              <a:rPr lang="uk-UA" sz="1600" dirty="0" smtClean="0"/>
              <a:t>несанкціоноване копіювання носіїв інформації;</a:t>
            </a:r>
          </a:p>
          <a:p>
            <a:pPr marL="203200" indent="-190500">
              <a:spcBef>
                <a:spcPts val="0"/>
              </a:spcBef>
              <a:buFont typeface="Symbol"/>
              <a:buChar char=""/>
              <a:tabLst>
                <a:tab pos="203835" algn="l"/>
              </a:tabLst>
            </a:pPr>
            <a:r>
              <a:rPr lang="uk-UA" sz="1600" dirty="0" smtClean="0"/>
              <a:t>одержання атрибутів доступу з наступним їх використанням для маскування під зареєстрованого користувача;</a:t>
            </a:r>
          </a:p>
          <a:p>
            <a:pPr marL="203200" indent="-190500">
              <a:spcBef>
                <a:spcPts val="0"/>
              </a:spcBef>
              <a:buFont typeface="Symbol"/>
              <a:buChar char=""/>
              <a:tabLst>
                <a:tab pos="203835" algn="l"/>
              </a:tabLst>
            </a:pPr>
            <a:r>
              <a:rPr lang="uk-UA" sz="1600" dirty="0" smtClean="0"/>
              <a:t>неправомірне підключення до каналів зв’язку, перехоплення даних, що передаються, аналіз </a:t>
            </a:r>
            <a:r>
              <a:rPr lang="uk-UA" sz="1600" dirty="0" err="1" smtClean="0"/>
              <a:t>трафіку</a:t>
            </a:r>
            <a:r>
              <a:rPr lang="uk-UA" sz="1600" dirty="0" smtClean="0"/>
              <a:t>;</a:t>
            </a:r>
          </a:p>
          <a:p>
            <a:pPr marL="203200" indent="-190500">
              <a:spcBef>
                <a:spcPts val="0"/>
              </a:spcBef>
              <a:buFont typeface="Symbol"/>
              <a:buChar char=""/>
              <a:tabLst>
                <a:tab pos="203835" algn="l"/>
              </a:tabLst>
            </a:pPr>
            <a:r>
              <a:rPr lang="uk-UA" sz="1600" dirty="0" smtClean="0"/>
              <a:t>впровадження і використання забороненого політикою безпеки </a:t>
            </a:r>
            <a:br>
              <a:rPr lang="uk-UA" sz="1600" dirty="0" smtClean="0"/>
            </a:br>
            <a:r>
              <a:rPr lang="uk-UA" sz="1600" dirty="0" smtClean="0"/>
              <a:t>ПЗ, щоб одержати доступ до критичної інформації.</a:t>
            </a:r>
            <a:endParaRPr lang="uk-UA" sz="1600" spc="20" dirty="0" smtClean="0">
              <a:cs typeface="Times New Roman"/>
            </a:endParaRPr>
          </a:p>
          <a:p>
            <a:pPr marL="203200" indent="-190500">
              <a:spcBef>
                <a:spcPts val="0"/>
              </a:spcBef>
              <a:buFont typeface="Symbol"/>
              <a:buChar char=""/>
              <a:tabLst>
                <a:tab pos="203835" algn="l"/>
              </a:tabLst>
            </a:pPr>
            <a:endParaRPr lang="uk-UA" sz="1600" spc="20" dirty="0" smtClean="0"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2976" y="2285992"/>
            <a:ext cx="6786610" cy="3643338"/>
          </a:xfrm>
        </p:spPr>
        <p:txBody>
          <a:bodyPr/>
          <a:lstStyle/>
          <a:p>
            <a:pPr>
              <a:buNone/>
            </a:pPr>
            <a:r>
              <a:rPr lang="uk-UA" sz="1600" b="1" spc="10" dirty="0" smtClean="0">
                <a:cs typeface="Times New Roman"/>
              </a:rPr>
              <a:t>Інсайде</a:t>
            </a:r>
            <a:r>
              <a:rPr lang="uk-UA" sz="1600" b="1" spc="20" dirty="0" smtClean="0">
                <a:cs typeface="Times New Roman"/>
              </a:rPr>
              <a:t>р</a:t>
            </a:r>
            <a:r>
              <a:rPr lang="uk-UA" sz="1600" b="1" spc="45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–</a:t>
            </a:r>
            <a:r>
              <a:rPr lang="uk-UA" sz="1600" spc="35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це</a:t>
            </a:r>
            <a:r>
              <a:rPr lang="uk-UA" sz="1600" spc="30" dirty="0" smtClean="0">
                <a:cs typeface="Times New Roman"/>
              </a:rPr>
              <a:t> </a:t>
            </a:r>
            <a:r>
              <a:rPr lang="uk-UA" sz="1600" spc="20" dirty="0" smtClean="0">
                <a:cs typeface="Times New Roman"/>
              </a:rPr>
              <a:t>людин</a:t>
            </a:r>
            <a:r>
              <a:rPr lang="uk-UA" sz="1600" spc="10" dirty="0" smtClean="0">
                <a:cs typeface="Times New Roman"/>
              </a:rPr>
              <a:t>а</a:t>
            </a:r>
            <a:r>
              <a:rPr lang="uk-UA" sz="1600" spc="5" dirty="0" smtClean="0">
                <a:cs typeface="Times New Roman"/>
              </a:rPr>
              <a:t>,</a:t>
            </a:r>
            <a:r>
              <a:rPr lang="uk-UA" sz="1600" spc="30" dirty="0" smtClean="0">
                <a:cs typeface="Times New Roman"/>
              </a:rPr>
              <a:t> </a:t>
            </a:r>
            <a:r>
              <a:rPr lang="uk-UA" sz="1600" spc="20" dirty="0" smtClean="0">
                <a:cs typeface="Times New Roman"/>
              </a:rPr>
              <a:t>допущена</a:t>
            </a:r>
            <a:r>
              <a:rPr lang="uk-UA" sz="1600" spc="30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до</a:t>
            </a:r>
            <a:r>
              <a:rPr lang="uk-UA" sz="1600" spc="35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роботи</a:t>
            </a:r>
            <a:r>
              <a:rPr lang="uk-UA" sz="1600" spc="35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з</a:t>
            </a:r>
            <a:r>
              <a:rPr lang="uk-UA" sz="1600" spc="30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інформаціє</a:t>
            </a:r>
            <a:r>
              <a:rPr lang="uk-UA" sz="1600" spc="20" dirty="0" smtClean="0">
                <a:cs typeface="Times New Roman"/>
              </a:rPr>
              <a:t>ю</a:t>
            </a:r>
            <a:r>
              <a:rPr lang="uk-UA" sz="1600" spc="5" dirty="0" smtClean="0">
                <a:cs typeface="Times New Roman"/>
              </a:rPr>
              <a:t>,</a:t>
            </a:r>
            <a:r>
              <a:rPr lang="uk-UA" sz="1600" spc="30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яка</a:t>
            </a:r>
            <a:r>
              <a:rPr lang="uk-UA" sz="1600" spc="35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призначена для</a:t>
            </a:r>
            <a:r>
              <a:rPr lang="uk-UA" sz="1600" spc="95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строго</a:t>
            </a:r>
            <a:r>
              <a:rPr lang="uk-UA" sz="1600" spc="100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обмеженого</a:t>
            </a:r>
            <a:r>
              <a:rPr lang="uk-UA" sz="1600" spc="95" dirty="0" smtClean="0">
                <a:cs typeface="Times New Roman"/>
              </a:rPr>
              <a:t> </a:t>
            </a:r>
            <a:r>
              <a:rPr lang="uk-UA" sz="1600" spc="10" dirty="0" smtClean="0">
                <a:cs typeface="Times New Roman"/>
              </a:rPr>
              <a:t>кол</a:t>
            </a:r>
            <a:r>
              <a:rPr lang="uk-UA" sz="1600" spc="15" dirty="0" smtClean="0">
                <a:cs typeface="Times New Roman"/>
              </a:rPr>
              <a:t>а</a:t>
            </a:r>
            <a:r>
              <a:rPr lang="uk-UA" sz="1600" spc="95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осіб</a:t>
            </a:r>
            <a:r>
              <a:rPr lang="uk-UA" sz="1600" spc="5" dirty="0" smtClean="0">
                <a:cs typeface="Times New Roman"/>
              </a:rPr>
              <a:t>.</a:t>
            </a:r>
            <a:endParaRPr lang="uk-UA" sz="1600" dirty="0" smtClean="0">
              <a:cs typeface="Times New Roman"/>
            </a:endParaRPr>
          </a:p>
          <a:p>
            <a:pPr>
              <a:buNone/>
            </a:pPr>
            <a:endParaRPr lang="uk-UA" sz="1600" b="1" dirty="0" smtClean="0"/>
          </a:p>
          <a:p>
            <a:pPr>
              <a:buNone/>
            </a:pPr>
            <a:r>
              <a:rPr lang="uk-UA" sz="1600" b="1" dirty="0" smtClean="0"/>
              <a:t>Способи </a:t>
            </a:r>
            <a:r>
              <a:rPr lang="uk-UA" sz="1600" b="1" smtClean="0"/>
              <a:t>обробки ризиків:</a:t>
            </a:r>
            <a:endParaRPr lang="ru-RU" sz="1600" b="1" dirty="0" smtClean="0"/>
          </a:p>
          <a:p>
            <a:pPr lvl="0"/>
            <a:r>
              <a:rPr lang="uk-UA" sz="1600" dirty="0" smtClean="0"/>
              <a:t>Уникнути (</a:t>
            </a:r>
            <a:r>
              <a:rPr lang="en-US" sz="1600" dirty="0" smtClean="0"/>
              <a:t>Avoid</a:t>
            </a:r>
            <a:r>
              <a:rPr lang="uk-UA" sz="1600" dirty="0" smtClean="0"/>
              <a:t>).</a:t>
            </a:r>
            <a:endParaRPr lang="ru-RU" sz="1600" dirty="0" smtClean="0"/>
          </a:p>
          <a:p>
            <a:pPr lvl="0"/>
            <a:r>
              <a:rPr lang="uk-UA" sz="1600" dirty="0" smtClean="0"/>
              <a:t>Знизити, пом'якшити (</a:t>
            </a:r>
            <a:r>
              <a:rPr lang="en-US" sz="1600" dirty="0" smtClean="0"/>
              <a:t>Mitigations</a:t>
            </a:r>
            <a:r>
              <a:rPr lang="uk-UA" sz="1600" dirty="0" smtClean="0"/>
              <a:t>).</a:t>
            </a:r>
            <a:endParaRPr lang="ru-RU" sz="1600" dirty="0" smtClean="0"/>
          </a:p>
          <a:p>
            <a:pPr lvl="0"/>
            <a:r>
              <a:rPr lang="uk-UA" sz="1600" dirty="0" smtClean="0"/>
              <a:t>Передати (</a:t>
            </a:r>
            <a:r>
              <a:rPr lang="en-US" sz="1600" dirty="0" smtClean="0"/>
              <a:t>Transfer</a:t>
            </a:r>
            <a:r>
              <a:rPr lang="uk-UA" sz="1600" dirty="0" smtClean="0"/>
              <a:t>) </a:t>
            </a:r>
          </a:p>
          <a:p>
            <a:pPr lvl="0">
              <a:buNone/>
            </a:pPr>
            <a:r>
              <a:rPr lang="uk-UA" sz="1600" dirty="0" smtClean="0"/>
              <a:t>	(</a:t>
            </a:r>
            <a:r>
              <a:rPr lang="uk-UA" sz="1600" dirty="0" err="1" smtClean="0"/>
              <a:t>аутсорс</a:t>
            </a:r>
            <a:r>
              <a:rPr lang="uk-UA" sz="1600" dirty="0" smtClean="0"/>
              <a:t>, страхування, розподіл повноважень).</a:t>
            </a:r>
            <a:endParaRPr lang="ru-RU" sz="1600" dirty="0" smtClean="0"/>
          </a:p>
          <a:p>
            <a:pPr lvl="0"/>
            <a:r>
              <a:rPr lang="uk-UA" sz="1600" dirty="0" smtClean="0"/>
              <a:t>Прийняти (</a:t>
            </a:r>
            <a:r>
              <a:rPr lang="en-US" sz="1600" dirty="0" smtClean="0"/>
              <a:t>Accept</a:t>
            </a:r>
            <a:r>
              <a:rPr lang="uk-UA" sz="1600" dirty="0" smtClean="0"/>
              <a:t>).</a:t>
            </a:r>
            <a:endParaRPr lang="ru-RU" sz="1600" dirty="0" smtClean="0"/>
          </a:p>
          <a:p>
            <a:pPr lvl="0">
              <a:buFont typeface="+mj-lt"/>
              <a:buAutoNum type="arabicPeriod"/>
            </a:pPr>
            <a:endParaRPr lang="uk-UA" sz="1600" dirty="0" smtClean="0"/>
          </a:p>
          <a:p>
            <a:pPr lvl="0">
              <a:buNone/>
            </a:pPr>
            <a:r>
              <a:rPr lang="uk-UA" sz="1600" dirty="0" smtClean="0"/>
              <a:t>Поняття допустимого для організації ризику (</a:t>
            </a:r>
            <a:r>
              <a:rPr lang="en-US" sz="1600" dirty="0" smtClean="0"/>
              <a:t>Risk Tolerance</a:t>
            </a:r>
            <a:r>
              <a:rPr lang="uk-UA" sz="1600" dirty="0" smtClean="0"/>
              <a:t>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85786" y="1785926"/>
            <a:ext cx="6858048" cy="2571768"/>
          </a:xfrm>
        </p:spPr>
        <p:txBody>
          <a:bodyPr/>
          <a:lstStyle/>
          <a:p>
            <a:pPr>
              <a:buNone/>
            </a:pPr>
            <a:r>
              <a:rPr lang="uk-UA" sz="1600" b="1" dirty="0" smtClean="0"/>
              <a:t>Аналіз ризиків:</a:t>
            </a:r>
          </a:p>
          <a:p>
            <a:pPr lvl="0"/>
            <a:r>
              <a:rPr lang="uk-UA" sz="1600" dirty="0" smtClean="0"/>
              <a:t>Кількісний:</a:t>
            </a:r>
          </a:p>
          <a:p>
            <a:pPr lvl="0"/>
            <a:endParaRPr lang="ru-RU" sz="1600" dirty="0" smtClean="0"/>
          </a:p>
          <a:p>
            <a:pPr>
              <a:buNone/>
            </a:pPr>
            <a:r>
              <a:rPr lang="en-US" sz="1600" dirty="0" smtClean="0"/>
              <a:t>SLE</a:t>
            </a:r>
            <a:r>
              <a:rPr lang="ru-RU" sz="1600" dirty="0" smtClean="0"/>
              <a:t> (</a:t>
            </a:r>
            <a:r>
              <a:rPr lang="uk-UA" sz="1600" dirty="0" smtClean="0"/>
              <a:t>Одиночна втрата</a:t>
            </a:r>
            <a:r>
              <a:rPr lang="ru-RU" sz="1600" dirty="0" smtClean="0"/>
              <a:t>) = </a:t>
            </a:r>
            <a:r>
              <a:rPr lang="uk-UA" sz="1600" dirty="0" smtClean="0"/>
              <a:t>(Вартість активу) х (</a:t>
            </a:r>
            <a:r>
              <a:rPr lang="uk-UA" sz="1600" dirty="0" err="1" smtClean="0"/>
              <a:t>Кзбитку</a:t>
            </a:r>
            <a:r>
              <a:rPr lang="uk-UA" sz="1600" dirty="0" smtClean="0"/>
              <a:t>) </a:t>
            </a:r>
          </a:p>
          <a:p>
            <a:pPr>
              <a:buNone/>
            </a:pPr>
            <a:r>
              <a:rPr lang="en-US" sz="1600" dirty="0" smtClean="0"/>
              <a:t>ARO</a:t>
            </a:r>
            <a:r>
              <a:rPr lang="uk-UA" sz="1600" dirty="0" smtClean="0"/>
              <a:t> – річна ймовірність</a:t>
            </a:r>
            <a:endParaRPr lang="ru-RU" sz="1600" dirty="0" smtClean="0"/>
          </a:p>
          <a:p>
            <a:pPr>
              <a:buNone/>
            </a:pPr>
            <a:r>
              <a:rPr lang="uk-UA" sz="1600" dirty="0" smtClean="0"/>
              <a:t>Щорічна втрата = </a:t>
            </a:r>
            <a:r>
              <a:rPr lang="en-US" sz="1600" dirty="0" smtClean="0"/>
              <a:t>SLE x ARO</a:t>
            </a:r>
            <a:endParaRPr lang="uk-UA" sz="1600" dirty="0" smtClean="0"/>
          </a:p>
          <a:p>
            <a:pPr>
              <a:buNone/>
            </a:pPr>
            <a:endParaRPr lang="ru-RU" sz="1600" dirty="0" smtClean="0"/>
          </a:p>
          <a:p>
            <a:pPr lvl="0"/>
            <a:r>
              <a:rPr lang="uk-UA" sz="1600" dirty="0" smtClean="0"/>
              <a:t>Якісний</a:t>
            </a:r>
            <a:endParaRPr lang="ru-RU" sz="1600" dirty="0" smtClean="0"/>
          </a:p>
          <a:p>
            <a:pPr>
              <a:buNone/>
            </a:pPr>
            <a:endParaRPr lang="ru-RU" sz="1600" dirty="0" smtClean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28596" y="4357694"/>
          <a:ext cx="8215368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4512"/>
                <a:gridCol w="1357322"/>
                <a:gridCol w="1285884"/>
                <a:gridCol w="1285884"/>
                <a:gridCol w="1214446"/>
                <a:gridCol w="1357320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kern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kern="1800" dirty="0">
                          <a:latin typeface="Calibri"/>
                          <a:ea typeface="Calibri"/>
                          <a:cs typeface="Times New Roman"/>
                        </a:rPr>
                        <a:t>Часто 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kern="1800" dirty="0">
                          <a:latin typeface="Calibri"/>
                          <a:ea typeface="Calibri"/>
                          <a:cs typeface="Times New Roman"/>
                        </a:rPr>
                        <a:t>Можливо 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kern="1800" dirty="0">
                          <a:latin typeface="Calibri"/>
                          <a:ea typeface="Calibri"/>
                          <a:cs typeface="Times New Roman"/>
                        </a:rPr>
                        <a:t>Випадково 3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kern="1800" dirty="0">
                          <a:latin typeface="Calibri"/>
                          <a:ea typeface="Calibri"/>
                          <a:cs typeface="Times New Roman"/>
                        </a:rPr>
                        <a:t>Рідко 2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kern="1800">
                          <a:latin typeface="Calibri"/>
                          <a:ea typeface="Calibri"/>
                          <a:cs typeface="Times New Roman"/>
                        </a:rPr>
                        <a:t>Невірогідно 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kern="1800">
                          <a:latin typeface="Calibri"/>
                          <a:ea typeface="Calibri"/>
                          <a:cs typeface="Times New Roman"/>
                        </a:rPr>
                        <a:t>Катастрофічно 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kern="1800">
                          <a:latin typeface="Calibri"/>
                          <a:ea typeface="Calibri"/>
                          <a:cs typeface="Times New Roman"/>
                        </a:rPr>
                        <a:t>20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kern="1800" dirty="0">
                          <a:latin typeface="Calibri"/>
                          <a:ea typeface="Calibri"/>
                          <a:cs typeface="Times New Roman"/>
                        </a:rPr>
                        <a:t>15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kern="1800" dirty="0">
                          <a:latin typeface="Calibri"/>
                          <a:ea typeface="Calibri"/>
                          <a:cs typeface="Times New Roman"/>
                        </a:rPr>
                        <a:t>12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kern="1800" dirty="0"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kern="1800"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kern="1800">
                          <a:latin typeface="Calibri"/>
                          <a:ea typeface="Calibri"/>
                          <a:cs typeface="Times New Roman"/>
                        </a:rPr>
                        <a:t>Критично 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kern="1800">
                          <a:latin typeface="Calibri"/>
                          <a:ea typeface="Calibri"/>
                          <a:cs typeface="Times New Roman"/>
                        </a:rPr>
                        <a:t>15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kern="1800" dirty="0">
                          <a:latin typeface="Calibri"/>
                          <a:ea typeface="Calibri"/>
                          <a:cs typeface="Times New Roman"/>
                        </a:rPr>
                        <a:t>12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kern="1800" dirty="0"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kern="1800" dirty="0"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kern="180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kern="1800">
                          <a:latin typeface="Calibri"/>
                          <a:ea typeface="Calibri"/>
                          <a:cs typeface="Times New Roman"/>
                        </a:rPr>
                        <a:t>Несуттєво 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kern="1800"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kern="1800"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kern="1800"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kern="1800" dirty="0"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kern="1800" dirty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kern="1800">
                          <a:latin typeface="Calibri"/>
                          <a:ea typeface="Calibri"/>
                          <a:cs typeface="Times New Roman"/>
                        </a:rPr>
                        <a:t>Незначно 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kern="1800"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kern="1800"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kern="180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kern="180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kern="18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72132" y="2000240"/>
            <a:ext cx="2428892" cy="4500594"/>
          </a:xfrm>
        </p:spPr>
        <p:txBody>
          <a:bodyPr/>
          <a:lstStyle/>
          <a:p>
            <a:pPr>
              <a:buNone/>
            </a:pPr>
            <a:r>
              <a:rPr lang="en-US" sz="1600" b="1" dirty="0" smtClean="0"/>
              <a:t>NISTIR 8286B  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en-US" sz="1600" dirty="0" smtClean="0"/>
              <a:t> </a:t>
            </a:r>
            <a:r>
              <a:rPr lang="en-US" sz="1600" b="1" dirty="0" smtClean="0"/>
              <a:t>Prioritizing </a:t>
            </a:r>
            <a:r>
              <a:rPr lang="en-US" sz="1600" b="1" dirty="0" err="1" smtClean="0"/>
              <a:t>Cybersecurity</a:t>
            </a:r>
            <a:r>
              <a:rPr lang="en-US" sz="1600" b="1" dirty="0" smtClean="0"/>
              <a:t> Risk for Enterprise Risk Management </a:t>
            </a:r>
            <a:r>
              <a:rPr lang="uk-UA" sz="1600" dirty="0" smtClean="0"/>
              <a:t/>
            </a:r>
            <a:br>
              <a:rPr lang="uk-UA" sz="1600" dirty="0" smtClean="0"/>
            </a:br>
            <a:r>
              <a:rPr lang="uk-UA" sz="1600" b="1" dirty="0" smtClean="0"/>
              <a:t>Визначення пріоритетів ризиків кібербезпеки для управління ризиками підприємства</a:t>
            </a:r>
            <a:endParaRPr lang="ru-RU" sz="1600" dirty="0" smtClean="0"/>
          </a:p>
          <a:p>
            <a:pPr>
              <a:buNone/>
            </a:pPr>
            <a:endParaRPr lang="ru-RU" sz="1600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974445" cy="8264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71612"/>
            <a:ext cx="7715304" cy="1854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3214686"/>
            <a:ext cx="8143932" cy="3157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714348" y="6357958"/>
            <a:ext cx="40005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 smtClean="0"/>
              <a:t>Cybersecurity</a:t>
            </a:r>
            <a:r>
              <a:rPr lang="en-US" sz="1600" dirty="0" smtClean="0"/>
              <a:t> Risk Register (CSRR)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34" y="1643050"/>
            <a:ext cx="8429684" cy="4929222"/>
          </a:xfrm>
        </p:spPr>
        <p:txBody>
          <a:bodyPr/>
          <a:lstStyle/>
          <a:p>
            <a:pPr>
              <a:buNone/>
            </a:pPr>
            <a:r>
              <a:rPr lang="en-US" sz="1600" b="1" dirty="0" smtClean="0"/>
              <a:t>STRIDE (Microsoft)</a:t>
            </a:r>
            <a:r>
              <a:rPr lang="uk-UA" sz="1600" b="1" dirty="0" smtClean="0"/>
              <a:t>:</a:t>
            </a:r>
            <a:endParaRPr lang="ru-RU" sz="1600" b="1" dirty="0" smtClean="0"/>
          </a:p>
          <a:p>
            <a:pPr lvl="0"/>
            <a:r>
              <a:rPr lang="uk-UA" sz="1600" dirty="0" smtClean="0"/>
              <a:t>Підміна особистості (</a:t>
            </a:r>
            <a:r>
              <a:rPr lang="en-US" sz="1600" b="1" dirty="0" smtClean="0"/>
              <a:t>S</a:t>
            </a:r>
            <a:r>
              <a:rPr lang="en-US" sz="1600" dirty="0" smtClean="0"/>
              <a:t>poofing</a:t>
            </a:r>
            <a:r>
              <a:rPr lang="uk-UA" sz="1600" dirty="0" smtClean="0"/>
              <a:t>),</a:t>
            </a:r>
            <a:endParaRPr lang="ru-RU" sz="1600" dirty="0" smtClean="0"/>
          </a:p>
          <a:p>
            <a:pPr lvl="0"/>
            <a:r>
              <a:rPr lang="uk-UA" sz="1600" dirty="0" smtClean="0"/>
              <a:t>Підробка даних (</a:t>
            </a:r>
            <a:r>
              <a:rPr lang="en-US" sz="1600" b="1" dirty="0" smtClean="0"/>
              <a:t>T</a:t>
            </a:r>
            <a:r>
              <a:rPr lang="en-US" sz="1600" dirty="0" smtClean="0"/>
              <a:t>ampering</a:t>
            </a:r>
            <a:r>
              <a:rPr lang="uk-UA" sz="1600" dirty="0" smtClean="0"/>
              <a:t>),</a:t>
            </a:r>
            <a:endParaRPr lang="ru-RU" sz="1600" dirty="0" smtClean="0"/>
          </a:p>
          <a:p>
            <a:pPr lvl="0"/>
            <a:r>
              <a:rPr lang="uk-UA" sz="1600" dirty="0" smtClean="0"/>
              <a:t>Відмова від транзакцій (</a:t>
            </a:r>
            <a:r>
              <a:rPr lang="en-US" sz="1600" b="1" dirty="0" smtClean="0"/>
              <a:t>R</a:t>
            </a:r>
            <a:r>
              <a:rPr lang="en-US" sz="1600" dirty="0" smtClean="0"/>
              <a:t>epudiation</a:t>
            </a:r>
            <a:r>
              <a:rPr lang="uk-UA" sz="1600" dirty="0" smtClean="0"/>
              <a:t>),</a:t>
            </a:r>
            <a:endParaRPr lang="ru-RU" sz="1600" dirty="0" smtClean="0"/>
          </a:p>
          <a:p>
            <a:pPr lvl="0"/>
            <a:r>
              <a:rPr lang="uk-UA" sz="1600" dirty="0" smtClean="0"/>
              <a:t>Розкриття інформації </a:t>
            </a:r>
            <a:r>
              <a:rPr lang="en-US" sz="1600" dirty="0" smtClean="0"/>
              <a:t>(</a:t>
            </a:r>
            <a:r>
              <a:rPr lang="en-US" sz="1600" b="1" dirty="0" smtClean="0"/>
              <a:t>I</a:t>
            </a:r>
            <a:r>
              <a:rPr lang="en-US" sz="1600" dirty="0" smtClean="0"/>
              <a:t>nformation disclosure</a:t>
            </a:r>
            <a:r>
              <a:rPr lang="uk-UA" sz="1600" dirty="0" smtClean="0"/>
              <a:t>),</a:t>
            </a:r>
            <a:endParaRPr lang="ru-RU" sz="1600" dirty="0" smtClean="0"/>
          </a:p>
          <a:p>
            <a:pPr lvl="0"/>
            <a:r>
              <a:rPr lang="uk-UA" sz="1600" dirty="0" smtClean="0"/>
              <a:t>Відказ в обслуговуванні (</a:t>
            </a:r>
            <a:r>
              <a:rPr lang="en-US" sz="1600" b="1" dirty="0" smtClean="0"/>
              <a:t>D</a:t>
            </a:r>
            <a:r>
              <a:rPr lang="en-US" sz="1600" dirty="0" smtClean="0"/>
              <a:t>enial of Service</a:t>
            </a:r>
            <a:r>
              <a:rPr lang="uk-UA" sz="1600" dirty="0" smtClean="0"/>
              <a:t>),</a:t>
            </a:r>
            <a:endParaRPr lang="ru-RU" sz="1600" dirty="0" smtClean="0"/>
          </a:p>
          <a:p>
            <a:pPr lvl="0"/>
            <a:r>
              <a:rPr lang="uk-UA" sz="1600" dirty="0" smtClean="0"/>
              <a:t>Підвищення привілеїв (</a:t>
            </a:r>
            <a:r>
              <a:rPr lang="en-US" sz="1600" b="1" dirty="0" smtClean="0"/>
              <a:t>E</a:t>
            </a:r>
            <a:r>
              <a:rPr lang="en-US" sz="1600" dirty="0" smtClean="0"/>
              <a:t>levation of Privilege</a:t>
            </a:r>
            <a:r>
              <a:rPr lang="uk-UA" sz="1600" dirty="0" smtClean="0"/>
              <a:t>).</a:t>
            </a:r>
          </a:p>
          <a:p>
            <a:pPr lvl="0"/>
            <a:endParaRPr lang="ru-RU" sz="1600" dirty="0" smtClean="0"/>
          </a:p>
          <a:p>
            <a:pPr>
              <a:buNone/>
            </a:pPr>
            <a:r>
              <a:rPr lang="en-US" sz="1600" b="1" dirty="0" smtClean="0"/>
              <a:t>LINDDUN</a:t>
            </a:r>
            <a:endParaRPr lang="ru-RU" sz="1600" b="1" dirty="0" smtClean="0"/>
          </a:p>
          <a:p>
            <a:pPr lvl="0"/>
            <a:r>
              <a:rPr lang="uk-UA" sz="1600" dirty="0" smtClean="0"/>
              <a:t>Пов’язування (</a:t>
            </a:r>
            <a:r>
              <a:rPr lang="en-US" sz="1600" b="1" dirty="0" err="1" smtClean="0"/>
              <a:t>L</a:t>
            </a:r>
            <a:r>
              <a:rPr lang="en-US" sz="1600" dirty="0" err="1" smtClean="0"/>
              <a:t>inkability</a:t>
            </a:r>
            <a:r>
              <a:rPr lang="uk-UA" sz="1600" dirty="0" smtClean="0"/>
              <a:t>) (зловмисник може пов’язати два об’єкти не ідентифікуючи їх), </a:t>
            </a:r>
            <a:endParaRPr lang="ru-RU" sz="1600" dirty="0" smtClean="0"/>
          </a:p>
          <a:p>
            <a:pPr lvl="0"/>
            <a:r>
              <a:rPr lang="uk-UA" sz="1600" dirty="0" err="1" smtClean="0"/>
              <a:t>Ідентифікованість</a:t>
            </a:r>
            <a:r>
              <a:rPr lang="uk-UA" sz="1600" dirty="0" smtClean="0"/>
              <a:t> (</a:t>
            </a:r>
            <a:r>
              <a:rPr lang="en-US" sz="1600" b="1" dirty="0" err="1" smtClean="0"/>
              <a:t>I</a:t>
            </a:r>
            <a:r>
              <a:rPr lang="en-US" sz="1600" dirty="0" err="1" smtClean="0"/>
              <a:t>dentifiability</a:t>
            </a:r>
            <a:r>
              <a:rPr lang="uk-UA" sz="1600" dirty="0" smtClean="0"/>
              <a:t>) (зловмисник може ідентифікувати суб’єкта), </a:t>
            </a:r>
            <a:endParaRPr lang="ru-RU" sz="1600" dirty="0" smtClean="0"/>
          </a:p>
          <a:p>
            <a:pPr lvl="0"/>
            <a:r>
              <a:rPr lang="uk-UA" sz="1600" dirty="0" smtClean="0"/>
              <a:t>Неможливість відмови (</a:t>
            </a:r>
            <a:r>
              <a:rPr lang="uk-UA" sz="1600" b="1" dirty="0" smtClean="0"/>
              <a:t>N</a:t>
            </a:r>
            <a:r>
              <a:rPr lang="uk-UA" sz="1600" dirty="0" smtClean="0"/>
              <a:t>on-Repudiation) (суб’єкт не може відмовити в претензії), </a:t>
            </a:r>
            <a:endParaRPr lang="ru-RU" sz="1600" dirty="0" smtClean="0"/>
          </a:p>
          <a:p>
            <a:pPr lvl="0"/>
            <a:r>
              <a:rPr lang="uk-UA" sz="1600" dirty="0" smtClean="0"/>
              <a:t>Виявлення (</a:t>
            </a:r>
            <a:r>
              <a:rPr lang="en-US" sz="1600" b="1" dirty="0" err="1" smtClean="0"/>
              <a:t>D</a:t>
            </a:r>
            <a:r>
              <a:rPr lang="en-US" sz="1600" dirty="0" err="1" smtClean="0"/>
              <a:t>etectability</a:t>
            </a:r>
            <a:r>
              <a:rPr lang="uk-UA" sz="1600" dirty="0" smtClean="0"/>
              <a:t>) (Зловмисник знає чи існує об’єкт), </a:t>
            </a:r>
            <a:endParaRPr lang="ru-RU" sz="1600" dirty="0" smtClean="0"/>
          </a:p>
          <a:p>
            <a:pPr lvl="0"/>
            <a:r>
              <a:rPr lang="uk-UA" sz="1600" dirty="0" smtClean="0"/>
              <a:t>Розкриття інформації (</a:t>
            </a:r>
            <a:r>
              <a:rPr lang="en-US" sz="1600" b="1" dirty="0" smtClean="0"/>
              <a:t>D</a:t>
            </a:r>
            <a:r>
              <a:rPr lang="en-US" sz="1600" dirty="0" smtClean="0"/>
              <a:t>isclosure of Information</a:t>
            </a:r>
            <a:r>
              <a:rPr lang="uk-UA" sz="1600" dirty="0" smtClean="0"/>
              <a:t>), </a:t>
            </a:r>
            <a:endParaRPr lang="ru-RU" sz="1600" dirty="0" smtClean="0"/>
          </a:p>
          <a:p>
            <a:pPr lvl="0"/>
            <a:r>
              <a:rPr lang="uk-UA" sz="1600" dirty="0" smtClean="0"/>
              <a:t>Необізнаність (</a:t>
            </a:r>
            <a:r>
              <a:rPr lang="en-US" sz="1600" b="1" dirty="0" smtClean="0"/>
              <a:t>U</a:t>
            </a:r>
            <a:r>
              <a:rPr lang="en-US" sz="1600" dirty="0" smtClean="0"/>
              <a:t>nawareness</a:t>
            </a:r>
            <a:r>
              <a:rPr lang="uk-UA" sz="1600" dirty="0" smtClean="0"/>
              <a:t>), </a:t>
            </a:r>
            <a:endParaRPr lang="ru-RU" sz="1600" dirty="0" smtClean="0"/>
          </a:p>
          <a:p>
            <a:pPr lvl="0"/>
            <a:r>
              <a:rPr lang="uk-UA" sz="1600" dirty="0" smtClean="0"/>
              <a:t>Невідповідність законодавству (</a:t>
            </a:r>
            <a:r>
              <a:rPr lang="uk-UA" sz="1600" b="1" dirty="0" smtClean="0"/>
              <a:t>N</a:t>
            </a:r>
            <a:r>
              <a:rPr lang="uk-UA" sz="1600" dirty="0" smtClean="0"/>
              <a:t>on-Compliance) 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2245" y="2143116"/>
            <a:ext cx="9041755" cy="4397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2214554"/>
            <a:ext cx="9144001" cy="3845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2928934"/>
            <a:ext cx="9757240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43050"/>
            <a:ext cx="9144000" cy="5214950"/>
          </a:xfrm>
        </p:spPr>
        <p:txBody>
          <a:bodyPr numCol="2"/>
          <a:lstStyle/>
          <a:p>
            <a:pPr marL="0" marR="5080" indent="371475">
              <a:spcBef>
                <a:spcPts val="0"/>
              </a:spcBef>
              <a:buNone/>
              <a:tabLst>
                <a:tab pos="458470" algn="l"/>
              </a:tabLst>
            </a:pPr>
            <a:endParaRPr lang="uk-UA" sz="1600" b="1" dirty="0" smtClean="0"/>
          </a:p>
          <a:p>
            <a:pPr marL="0" marR="5080" indent="371475">
              <a:spcBef>
                <a:spcPts val="0"/>
              </a:spcBef>
              <a:buNone/>
              <a:tabLst>
                <a:tab pos="458470" algn="l"/>
              </a:tabLst>
            </a:pPr>
            <a:r>
              <a:rPr lang="uk-UA" sz="1600" b="1" dirty="0" smtClean="0"/>
              <a:t>Політики безпеки: </a:t>
            </a:r>
          </a:p>
          <a:p>
            <a:pPr marL="0" marR="5080" indent="371475">
              <a:spcBef>
                <a:spcPts val="0"/>
              </a:spcBef>
              <a:tabLst>
                <a:tab pos="458470" algn="l"/>
              </a:tabLst>
            </a:pPr>
            <a:r>
              <a:rPr lang="uk-UA" sz="1600" dirty="0" smtClean="0"/>
              <a:t>Встановлюють правила.</a:t>
            </a:r>
            <a:endParaRPr lang="ru-RU" sz="1600" dirty="0" smtClean="0"/>
          </a:p>
          <a:p>
            <a:pPr marL="0" marR="5080" indent="371475">
              <a:spcBef>
                <a:spcPts val="0"/>
              </a:spcBef>
              <a:tabLst>
                <a:tab pos="458470" algn="l"/>
              </a:tabLst>
            </a:pPr>
            <a:r>
              <a:rPr lang="uk-UA" sz="1600" dirty="0" smtClean="0"/>
              <a:t>Визначають:</a:t>
            </a:r>
            <a:endParaRPr lang="ru-RU" sz="1600" dirty="0" smtClean="0"/>
          </a:p>
          <a:p>
            <a:pPr marL="361950" marR="5080" lvl="1" indent="266700">
              <a:spcBef>
                <a:spcPts val="0"/>
              </a:spcBef>
              <a:tabLst>
                <a:tab pos="458470" algn="l"/>
              </a:tabLst>
            </a:pPr>
            <a:r>
              <a:rPr lang="uk-UA" sz="1600" dirty="0" smtClean="0">
                <a:ea typeface="+mn-ea"/>
                <a:cs typeface="+mn-cs"/>
              </a:rPr>
              <a:t>Активи, що потрібно захищати,</a:t>
            </a:r>
            <a:endParaRPr lang="ru-RU" sz="1600" dirty="0" smtClean="0">
              <a:ea typeface="+mn-ea"/>
              <a:cs typeface="+mn-cs"/>
            </a:endParaRPr>
          </a:p>
          <a:p>
            <a:pPr marL="361950" marR="5080" lvl="1" indent="266700">
              <a:spcBef>
                <a:spcPts val="0"/>
              </a:spcBef>
              <a:tabLst>
                <a:tab pos="458470" algn="l"/>
              </a:tabLst>
            </a:pPr>
            <a:r>
              <a:rPr lang="uk-UA" sz="1600" dirty="0" smtClean="0">
                <a:ea typeface="+mn-ea"/>
                <a:cs typeface="+mn-cs"/>
              </a:rPr>
              <a:t>Можливих порушників,</a:t>
            </a:r>
            <a:endParaRPr lang="ru-RU" sz="1600" dirty="0" smtClean="0">
              <a:ea typeface="+mn-ea"/>
              <a:cs typeface="+mn-cs"/>
            </a:endParaRPr>
          </a:p>
          <a:p>
            <a:pPr marL="361950" marR="5080" lvl="1" indent="266700">
              <a:spcBef>
                <a:spcPts val="0"/>
              </a:spcBef>
              <a:tabLst>
                <a:tab pos="458470" algn="l"/>
              </a:tabLst>
            </a:pPr>
            <a:r>
              <a:rPr lang="uk-UA" sz="1600" dirty="0" smtClean="0">
                <a:ea typeface="+mn-ea"/>
                <a:cs typeface="+mn-cs"/>
              </a:rPr>
              <a:t>Загрози,</a:t>
            </a:r>
            <a:endParaRPr lang="ru-RU" sz="1600" dirty="0" smtClean="0">
              <a:ea typeface="+mn-ea"/>
              <a:cs typeface="+mn-cs"/>
            </a:endParaRPr>
          </a:p>
          <a:p>
            <a:pPr marL="361950" marR="5080" lvl="1" indent="266700">
              <a:spcBef>
                <a:spcPts val="0"/>
              </a:spcBef>
              <a:tabLst>
                <a:tab pos="458470" algn="l"/>
              </a:tabLst>
            </a:pPr>
            <a:r>
              <a:rPr lang="uk-UA" sz="1600" dirty="0" smtClean="0">
                <a:ea typeface="+mn-ea"/>
                <a:cs typeface="+mn-cs"/>
              </a:rPr>
              <a:t>Ризики та їх оцінка,</a:t>
            </a:r>
            <a:endParaRPr lang="ru-RU" sz="1600" dirty="0" smtClean="0">
              <a:ea typeface="+mn-ea"/>
              <a:cs typeface="+mn-cs"/>
            </a:endParaRPr>
          </a:p>
          <a:p>
            <a:pPr marL="361950" marR="5080" lvl="1" indent="266700">
              <a:spcBef>
                <a:spcPts val="0"/>
              </a:spcBef>
              <a:tabLst>
                <a:tab pos="458470" algn="l"/>
              </a:tabLst>
            </a:pPr>
            <a:r>
              <a:rPr lang="uk-UA" sz="1600" dirty="0" smtClean="0">
                <a:ea typeface="+mn-ea"/>
                <a:cs typeface="+mn-cs"/>
              </a:rPr>
              <a:t>Методи пом’якшення ризиків,</a:t>
            </a:r>
            <a:endParaRPr lang="ru-RU" sz="1600" dirty="0" smtClean="0">
              <a:ea typeface="+mn-ea"/>
              <a:cs typeface="+mn-cs"/>
            </a:endParaRPr>
          </a:p>
          <a:p>
            <a:pPr marL="361950" marR="5080" lvl="1" indent="266700">
              <a:spcBef>
                <a:spcPts val="0"/>
              </a:spcBef>
              <a:tabLst>
                <a:tab pos="458470" algn="l"/>
              </a:tabLst>
            </a:pPr>
            <a:r>
              <a:rPr lang="uk-UA" sz="1600" dirty="0" smtClean="0">
                <a:ea typeface="+mn-ea"/>
                <a:cs typeface="+mn-cs"/>
              </a:rPr>
              <a:t>Дії у випадку порушення безпеки,</a:t>
            </a:r>
            <a:endParaRPr lang="ru-RU" sz="1600" dirty="0" smtClean="0">
              <a:ea typeface="+mn-ea"/>
              <a:cs typeface="+mn-cs"/>
            </a:endParaRPr>
          </a:p>
          <a:p>
            <a:pPr marL="361950" marR="5080" lvl="1" indent="266700">
              <a:spcBef>
                <a:spcPts val="0"/>
              </a:spcBef>
              <a:tabLst>
                <a:tab pos="458470" algn="l"/>
              </a:tabLst>
            </a:pPr>
            <a:r>
              <a:rPr lang="uk-UA" sz="1600" dirty="0" smtClean="0">
                <a:ea typeface="+mn-ea"/>
                <a:cs typeface="+mn-cs"/>
              </a:rPr>
              <a:t>Методи відновлення,</a:t>
            </a:r>
            <a:endParaRPr lang="ru-RU" sz="1600" dirty="0" smtClean="0">
              <a:ea typeface="+mn-ea"/>
              <a:cs typeface="+mn-cs"/>
            </a:endParaRPr>
          </a:p>
          <a:p>
            <a:pPr marL="361950" marR="5080" lvl="1" indent="266700">
              <a:spcBef>
                <a:spcPts val="0"/>
              </a:spcBef>
              <a:tabLst>
                <a:tab pos="458470" algn="l"/>
              </a:tabLst>
            </a:pPr>
            <a:r>
              <a:rPr lang="uk-UA" sz="1600" dirty="0" smtClean="0">
                <a:ea typeface="+mn-ea"/>
                <a:cs typeface="+mn-cs"/>
              </a:rPr>
              <a:t>Наслідки.</a:t>
            </a:r>
            <a:endParaRPr lang="ru-RU" sz="1600" dirty="0" smtClean="0">
              <a:ea typeface="+mn-ea"/>
              <a:cs typeface="+mn-cs"/>
            </a:endParaRPr>
          </a:p>
          <a:p>
            <a:pPr marL="0" marR="5080" indent="371475">
              <a:spcBef>
                <a:spcPts val="0"/>
              </a:spcBef>
              <a:tabLst>
                <a:tab pos="458470" algn="l"/>
              </a:tabLst>
            </a:pPr>
            <a:r>
              <a:rPr lang="uk-UA" sz="1600" dirty="0" smtClean="0"/>
              <a:t>Узгоджують в:</a:t>
            </a:r>
            <a:endParaRPr lang="ru-RU" sz="1600" dirty="0" smtClean="0"/>
          </a:p>
          <a:p>
            <a:pPr marL="361950" marR="5080" lvl="1" indent="266700">
              <a:spcBef>
                <a:spcPts val="0"/>
              </a:spcBef>
              <a:tabLst>
                <a:tab pos="458470" algn="l"/>
              </a:tabLst>
            </a:pPr>
            <a:r>
              <a:rPr lang="uk-UA" sz="1600" dirty="0" smtClean="0">
                <a:ea typeface="+mn-ea"/>
                <a:cs typeface="+mn-cs"/>
              </a:rPr>
              <a:t>Роботі,</a:t>
            </a:r>
            <a:endParaRPr lang="ru-RU" sz="1600" dirty="0" smtClean="0">
              <a:ea typeface="+mn-ea"/>
              <a:cs typeface="+mn-cs"/>
            </a:endParaRPr>
          </a:p>
          <a:p>
            <a:pPr marL="361950" marR="5080" lvl="1" indent="266700">
              <a:spcBef>
                <a:spcPts val="0"/>
              </a:spcBef>
              <a:tabLst>
                <a:tab pos="458470" algn="l"/>
              </a:tabLst>
            </a:pPr>
            <a:r>
              <a:rPr lang="uk-UA" sz="1600" dirty="0" smtClean="0">
                <a:ea typeface="+mn-ea"/>
                <a:cs typeface="+mn-cs"/>
              </a:rPr>
              <a:t>Придбанні,</a:t>
            </a:r>
            <a:endParaRPr lang="ru-RU" sz="1600" dirty="0" smtClean="0">
              <a:ea typeface="+mn-ea"/>
              <a:cs typeface="+mn-cs"/>
            </a:endParaRPr>
          </a:p>
          <a:p>
            <a:pPr marL="361950" marR="5080" lvl="1" indent="266700">
              <a:spcBef>
                <a:spcPts val="0"/>
              </a:spcBef>
              <a:tabLst>
                <a:tab pos="458470" algn="l"/>
              </a:tabLst>
            </a:pPr>
            <a:r>
              <a:rPr lang="uk-UA" sz="1600" dirty="0" smtClean="0">
                <a:ea typeface="+mn-ea"/>
                <a:cs typeface="+mn-cs"/>
              </a:rPr>
              <a:t>Обслуговуванні.</a:t>
            </a:r>
            <a:endParaRPr lang="ru-RU" sz="1600" dirty="0" smtClean="0">
              <a:ea typeface="+mn-ea"/>
              <a:cs typeface="+mn-cs"/>
            </a:endParaRPr>
          </a:p>
          <a:p>
            <a:pPr marL="0" marR="5080" indent="371475">
              <a:spcBef>
                <a:spcPts val="0"/>
              </a:spcBef>
              <a:tabLst>
                <a:tab pos="458470" algn="l"/>
              </a:tabLst>
            </a:pPr>
            <a:r>
              <a:rPr lang="uk-UA" sz="1600" dirty="0" smtClean="0"/>
              <a:t>Регламентують:</a:t>
            </a:r>
            <a:endParaRPr lang="ru-RU" sz="1600" dirty="0" smtClean="0"/>
          </a:p>
          <a:p>
            <a:pPr marL="361950" marR="5080" lvl="1" indent="266700">
              <a:spcBef>
                <a:spcPts val="0"/>
              </a:spcBef>
              <a:tabLst>
                <a:tab pos="458470" algn="l"/>
              </a:tabLst>
            </a:pPr>
            <a:r>
              <a:rPr lang="uk-UA" sz="1600" dirty="0" smtClean="0">
                <a:ea typeface="+mn-ea"/>
                <a:cs typeface="+mn-cs"/>
              </a:rPr>
              <a:t>Навчання,</a:t>
            </a:r>
            <a:endParaRPr lang="ru-RU" sz="1600" dirty="0" smtClean="0">
              <a:ea typeface="+mn-ea"/>
              <a:cs typeface="+mn-cs"/>
            </a:endParaRPr>
          </a:p>
          <a:p>
            <a:pPr marL="361950" marR="5080" lvl="1" indent="266700">
              <a:spcBef>
                <a:spcPts val="0"/>
              </a:spcBef>
              <a:tabLst>
                <a:tab pos="458470" algn="l"/>
              </a:tabLst>
            </a:pPr>
            <a:r>
              <a:rPr lang="uk-UA" sz="1600" dirty="0" smtClean="0">
                <a:ea typeface="+mn-ea"/>
                <a:cs typeface="+mn-cs"/>
              </a:rPr>
              <a:t>Тренування.</a:t>
            </a:r>
            <a:endParaRPr lang="ru-RU" sz="1600" dirty="0" smtClean="0">
              <a:ea typeface="+mn-ea"/>
              <a:cs typeface="+mn-cs"/>
            </a:endParaRPr>
          </a:p>
          <a:p>
            <a:pPr marL="0" marR="5080" indent="371475">
              <a:spcBef>
                <a:spcPts val="0"/>
              </a:spcBef>
              <a:buNone/>
              <a:tabLst>
                <a:tab pos="458470" algn="l"/>
              </a:tabLst>
            </a:pPr>
            <a:endParaRPr lang="uk-UA" sz="1600" dirty="0" smtClean="0"/>
          </a:p>
          <a:p>
            <a:pPr marL="0" marR="5080" indent="371475">
              <a:spcBef>
                <a:spcPts val="0"/>
              </a:spcBef>
              <a:buNone/>
              <a:tabLst>
                <a:tab pos="458470" algn="l"/>
              </a:tabLst>
            </a:pPr>
            <a:endParaRPr lang="uk-UA" sz="1600" b="1" dirty="0" smtClean="0"/>
          </a:p>
          <a:p>
            <a:pPr marL="0" marR="5080" indent="371475">
              <a:spcBef>
                <a:spcPts val="0"/>
              </a:spcBef>
              <a:buNone/>
              <a:tabLst>
                <a:tab pos="458470" algn="l"/>
              </a:tabLst>
            </a:pPr>
            <a:endParaRPr lang="uk-UA" sz="1600" b="1" dirty="0" smtClean="0"/>
          </a:p>
          <a:p>
            <a:pPr marL="0" marR="5080" indent="371475">
              <a:spcBef>
                <a:spcPts val="0"/>
              </a:spcBef>
              <a:buNone/>
              <a:tabLst>
                <a:tab pos="458470" algn="l"/>
              </a:tabLst>
            </a:pPr>
            <a:endParaRPr lang="uk-UA" sz="1600" b="1" dirty="0" smtClean="0"/>
          </a:p>
          <a:p>
            <a:pPr marL="0" marR="5080" indent="371475">
              <a:spcBef>
                <a:spcPts val="0"/>
              </a:spcBef>
              <a:buNone/>
              <a:tabLst>
                <a:tab pos="458470" algn="l"/>
              </a:tabLst>
            </a:pPr>
            <a:endParaRPr lang="uk-UA" sz="1600" b="1" dirty="0" smtClean="0"/>
          </a:p>
          <a:p>
            <a:pPr marL="0" marR="5080" indent="180975">
              <a:spcBef>
                <a:spcPts val="0"/>
              </a:spcBef>
              <a:buNone/>
              <a:tabLst>
                <a:tab pos="180975" algn="l"/>
              </a:tabLst>
            </a:pPr>
            <a:r>
              <a:rPr lang="uk-UA" sz="1600" b="1" dirty="0" smtClean="0"/>
              <a:t>Політика безпеки включає політики:</a:t>
            </a:r>
            <a:endParaRPr lang="ru-RU" sz="1600" b="1" dirty="0" smtClean="0"/>
          </a:p>
          <a:p>
            <a:pPr marL="0" marR="5080" lvl="0" indent="180975">
              <a:spcBef>
                <a:spcPts val="0"/>
              </a:spcBef>
              <a:tabLst>
                <a:tab pos="180975" algn="l"/>
              </a:tabLst>
            </a:pPr>
            <a:r>
              <a:rPr lang="uk-UA" sz="1600" dirty="0" smtClean="0"/>
              <a:t>Ідентифікації і авторизації.</a:t>
            </a:r>
            <a:endParaRPr lang="ru-RU" sz="1600" dirty="0" smtClean="0"/>
          </a:p>
          <a:p>
            <a:pPr marL="0" marR="5080" indent="180975">
              <a:spcBef>
                <a:spcPts val="0"/>
              </a:spcBef>
              <a:tabLst>
                <a:tab pos="180975" algn="l"/>
              </a:tabLst>
            </a:pPr>
            <a:r>
              <a:rPr lang="uk-UA" sz="1600" dirty="0" smtClean="0"/>
              <a:t>Управління доступом.</a:t>
            </a:r>
          </a:p>
          <a:p>
            <a:pPr marL="0" marR="5080" lvl="0" indent="180975">
              <a:spcBef>
                <a:spcPts val="0"/>
              </a:spcBef>
              <a:tabLst>
                <a:tab pos="180975" algn="l"/>
              </a:tabLst>
            </a:pPr>
            <a:r>
              <a:rPr lang="uk-UA" sz="1600" dirty="0" smtClean="0"/>
              <a:t>Паролів (зміна, вимоги).</a:t>
            </a:r>
          </a:p>
          <a:p>
            <a:pPr marL="0" marR="5080" lvl="0" indent="180975">
              <a:spcBef>
                <a:spcPts val="0"/>
              </a:spcBef>
              <a:tabLst>
                <a:tab pos="180975" algn="l"/>
              </a:tabLst>
            </a:pPr>
            <a:r>
              <a:rPr lang="uk-UA" sz="1600" dirty="0" smtClean="0"/>
              <a:t>Використання ресурсів.</a:t>
            </a:r>
            <a:endParaRPr lang="ru-RU" sz="1600" dirty="0" smtClean="0"/>
          </a:p>
          <a:p>
            <a:pPr marL="0" marR="5080" indent="180975">
              <a:spcBef>
                <a:spcPts val="0"/>
              </a:spcBef>
              <a:tabLst>
                <a:tab pos="180975" algn="l"/>
              </a:tabLst>
            </a:pPr>
            <a:r>
              <a:rPr lang="uk-UA" sz="1600" dirty="0" smtClean="0"/>
              <a:t>Криптографічного захисту.</a:t>
            </a:r>
            <a:endParaRPr lang="ru-RU" sz="1600" dirty="0" smtClean="0"/>
          </a:p>
          <a:p>
            <a:pPr marL="0" marR="5080" lvl="0" indent="180975">
              <a:spcBef>
                <a:spcPts val="0"/>
              </a:spcBef>
              <a:tabLst>
                <a:tab pos="180975" algn="l"/>
              </a:tabLst>
            </a:pPr>
            <a:r>
              <a:rPr lang="uk-UA" sz="1600" dirty="0" smtClean="0"/>
              <a:t>Віддаленого доступу.</a:t>
            </a:r>
            <a:endParaRPr lang="ru-RU" sz="1600" dirty="0" smtClean="0"/>
          </a:p>
          <a:p>
            <a:pPr marL="0" marR="5080" lvl="0" indent="180975">
              <a:spcBef>
                <a:spcPts val="0"/>
              </a:spcBef>
              <a:tabLst>
                <a:tab pos="180975" algn="l"/>
              </a:tabLst>
            </a:pPr>
            <a:r>
              <a:rPr lang="uk-UA" sz="1600" dirty="0" smtClean="0"/>
              <a:t>Мережевого обслуговування.</a:t>
            </a:r>
          </a:p>
          <a:p>
            <a:pPr marL="0" marR="5080" lvl="0" indent="180975">
              <a:spcBef>
                <a:spcPts val="0"/>
              </a:spcBef>
              <a:tabLst>
                <a:tab pos="180975" algn="l"/>
              </a:tabLst>
            </a:pPr>
            <a:r>
              <a:rPr lang="uk-UA" sz="1600" dirty="0" smtClean="0"/>
              <a:t>Резервування.</a:t>
            </a:r>
            <a:endParaRPr lang="ru-RU" sz="1600" dirty="0" smtClean="0"/>
          </a:p>
          <a:p>
            <a:pPr marL="0" marR="5080" lvl="0" indent="180975">
              <a:spcBef>
                <a:spcPts val="0"/>
              </a:spcBef>
              <a:tabLst>
                <a:tab pos="180975" algn="l"/>
              </a:tabLst>
            </a:pPr>
            <a:r>
              <a:rPr lang="uk-UA" sz="1600" dirty="0" smtClean="0"/>
              <a:t>Обробки інцидентів.</a:t>
            </a:r>
          </a:p>
          <a:p>
            <a:pPr marL="0" marR="5080" lvl="0" indent="180975">
              <a:spcBef>
                <a:spcPts val="0"/>
              </a:spcBef>
              <a:tabLst>
                <a:tab pos="180975" algn="l"/>
              </a:tabLst>
            </a:pPr>
            <a:r>
              <a:rPr lang="uk-UA" sz="1600" dirty="0" smtClean="0"/>
              <a:t>Відновлення.</a:t>
            </a:r>
            <a:endParaRPr lang="en-US" sz="1600" dirty="0" smtClean="0"/>
          </a:p>
          <a:p>
            <a:pPr marL="0" marR="5080" lvl="0" indent="180975">
              <a:spcBef>
                <a:spcPts val="0"/>
              </a:spcBef>
              <a:tabLst>
                <a:tab pos="180975" algn="l"/>
              </a:tabLst>
            </a:pPr>
            <a:r>
              <a:rPr lang="uk-UA" sz="1600" dirty="0" smtClean="0"/>
              <a:t>Служб, процедур та функцій.</a:t>
            </a:r>
          </a:p>
          <a:p>
            <a:pPr marL="0" marR="5080" lvl="0" indent="180975">
              <a:spcBef>
                <a:spcPts val="0"/>
              </a:spcBef>
              <a:tabLst>
                <a:tab pos="180975" algn="l"/>
              </a:tabLst>
            </a:pPr>
            <a:r>
              <a:rPr lang="uk-UA" sz="1600" dirty="0" smtClean="0"/>
              <a:t>Фізичної безпеки.</a:t>
            </a:r>
          </a:p>
          <a:p>
            <a:pPr marL="0" marR="5080" lvl="0" indent="180975">
              <a:spcBef>
                <a:spcPts val="0"/>
              </a:spcBef>
              <a:tabLst>
                <a:tab pos="180975" algn="l"/>
              </a:tabLst>
            </a:pPr>
            <a:r>
              <a:rPr lang="uk-UA" sz="1600" dirty="0" smtClean="0"/>
              <a:t>Інтернет доступу.</a:t>
            </a:r>
          </a:p>
          <a:p>
            <a:pPr marL="0" marR="5080" lvl="0" indent="180975">
              <a:spcBef>
                <a:spcPts val="0"/>
              </a:spcBef>
              <a:tabLst>
                <a:tab pos="180975" algn="l"/>
              </a:tabLst>
            </a:pPr>
            <a:r>
              <a:rPr lang="uk-UA" sz="1600" dirty="0" smtClean="0"/>
              <a:t>Адміністрування доступу.</a:t>
            </a:r>
          </a:p>
          <a:p>
            <a:pPr marL="0" marR="5080" lvl="0" indent="180975">
              <a:spcBef>
                <a:spcPts val="0"/>
              </a:spcBef>
              <a:tabLst>
                <a:tab pos="180975" algn="l"/>
              </a:tabLst>
            </a:pPr>
            <a:r>
              <a:rPr lang="uk-UA" sz="1600" dirty="0" smtClean="0"/>
              <a:t>Антивірусного/</a:t>
            </a:r>
            <a:r>
              <a:rPr lang="uk-UA" sz="1600" dirty="0" err="1" smtClean="0"/>
              <a:t>антишпигунського</a:t>
            </a:r>
            <a:r>
              <a:rPr lang="uk-UA" sz="1600" dirty="0" smtClean="0"/>
              <a:t> захисту.</a:t>
            </a:r>
          </a:p>
          <a:p>
            <a:pPr marL="0" marR="5080" lvl="0" indent="180975">
              <a:spcBef>
                <a:spcPts val="0"/>
              </a:spcBef>
              <a:tabLst>
                <a:tab pos="180975" algn="l"/>
              </a:tabLst>
            </a:pPr>
            <a:r>
              <a:rPr lang="uk-UA" sz="1600" dirty="0" smtClean="0"/>
              <a:t>Управління ризиками.</a:t>
            </a:r>
          </a:p>
          <a:p>
            <a:pPr marL="0" marR="5080" indent="180975">
              <a:spcBef>
                <a:spcPts val="0"/>
              </a:spcBef>
              <a:tabLst>
                <a:tab pos="180975" algn="l"/>
              </a:tabLst>
            </a:pPr>
            <a:r>
              <a:rPr lang="uk-UA" sz="1600" dirty="0" smtClean="0"/>
              <a:t>Підбору персоналу.</a:t>
            </a:r>
          </a:p>
          <a:p>
            <a:pPr marL="0" marR="5080" lvl="0" indent="180975">
              <a:spcBef>
                <a:spcPts val="0"/>
              </a:spcBef>
              <a:tabLst>
                <a:tab pos="180975" algn="l"/>
              </a:tabLst>
            </a:pPr>
            <a:r>
              <a:rPr lang="uk-UA" sz="1600" dirty="0" smtClean="0"/>
              <a:t>Тренування, навчання.</a:t>
            </a:r>
          </a:p>
          <a:p>
            <a:pPr marL="0" marR="5080" lvl="0" indent="180975">
              <a:spcBef>
                <a:spcPts val="0"/>
              </a:spcBef>
              <a:tabLst>
                <a:tab pos="180975" algn="l"/>
              </a:tabLst>
            </a:pPr>
            <a:r>
              <a:rPr lang="uk-UA" sz="1600" dirty="0" smtClean="0"/>
              <a:t>Окремих компонентів системи.</a:t>
            </a:r>
          </a:p>
          <a:p>
            <a:pPr marL="0" marR="5080" lvl="0" indent="180975">
              <a:spcBef>
                <a:spcPts val="0"/>
              </a:spcBef>
              <a:tabLst>
                <a:tab pos="180975" algn="l"/>
              </a:tabLst>
            </a:pPr>
            <a:r>
              <a:rPr lang="uk-UA" sz="1600" dirty="0" smtClean="0"/>
              <a:t>Проблемно-орієнтована.</a:t>
            </a:r>
          </a:p>
          <a:p>
            <a:pPr marL="361950" marR="5080" lvl="0" indent="371475">
              <a:spcBef>
                <a:spcPts val="0"/>
              </a:spcBef>
              <a:tabLst>
                <a:tab pos="458470" algn="l"/>
              </a:tabLst>
            </a:pPr>
            <a:endParaRPr lang="ru-RU" sz="1600" dirty="0" smtClean="0"/>
          </a:p>
          <a:p>
            <a:pPr marL="0" marR="5080" indent="371475">
              <a:spcBef>
                <a:spcPts val="0"/>
              </a:spcBef>
              <a:buNone/>
              <a:tabLst>
                <a:tab pos="458470" algn="l"/>
              </a:tabLst>
            </a:pPr>
            <a:endParaRPr lang="uk-UA" sz="1600" dirty="0" smtClean="0"/>
          </a:p>
          <a:p>
            <a:pPr marL="0" marR="5080" indent="371475">
              <a:spcBef>
                <a:spcPts val="0"/>
              </a:spcBef>
              <a:buNone/>
              <a:tabLst>
                <a:tab pos="458470" algn="l"/>
              </a:tabLst>
            </a:pPr>
            <a:endParaRPr lang="uk-UA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71604" y="2714620"/>
            <a:ext cx="6572296" cy="2857520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uk-UA" sz="1600" b="1" dirty="0" smtClean="0">
                <a:cs typeface="Times New Roman" pitchFamily="18" charset="0"/>
              </a:rPr>
              <a:t>Основні складові політики безпеки (</a:t>
            </a:r>
            <a:r>
              <a:rPr lang="en-US" sz="1600" b="1" dirty="0" smtClean="0">
                <a:cs typeface="Times New Roman" pitchFamily="18" charset="0"/>
              </a:rPr>
              <a:t>NIST</a:t>
            </a:r>
            <a:r>
              <a:rPr lang="uk-UA" sz="1600" b="1" dirty="0" smtClean="0">
                <a:cs typeface="Times New Roman" pitchFamily="18" charset="0"/>
              </a:rPr>
              <a:t>):</a:t>
            </a:r>
          </a:p>
          <a:p>
            <a:pPr marL="20320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r>
              <a:rPr lang="uk-UA" sz="1600" dirty="0" smtClean="0">
                <a:cs typeface="Times New Roman" pitchFamily="18" charset="0"/>
              </a:rPr>
              <a:t>Мета. </a:t>
            </a:r>
          </a:p>
          <a:p>
            <a:pPr marL="20320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r>
              <a:rPr lang="uk-UA" sz="1600" dirty="0" smtClean="0">
                <a:cs typeface="Times New Roman" pitchFamily="18" charset="0"/>
              </a:rPr>
              <a:t>Сфера застосування (які ресурси захищає (обладнання, АЗ/ПЗ, інформацію та персонал)). </a:t>
            </a:r>
          </a:p>
          <a:p>
            <a:pPr marL="20320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r>
              <a:rPr lang="uk-UA" sz="1600" dirty="0" smtClean="0">
                <a:cs typeface="Times New Roman" pitchFamily="18" charset="0"/>
              </a:rPr>
              <a:t>Обов'язки.</a:t>
            </a:r>
          </a:p>
          <a:p>
            <a:pPr marL="20320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r>
              <a:rPr lang="uk-UA" sz="1600" dirty="0" smtClean="0">
                <a:cs typeface="Times New Roman" pitchFamily="18" charset="0"/>
              </a:rPr>
              <a:t>Відповідність.</a:t>
            </a:r>
          </a:p>
          <a:p>
            <a:pPr marL="20320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endParaRPr lang="uk-UA" sz="1600" spc="10" dirty="0" smtClean="0">
              <a:latin typeface="Times New Roman" pitchFamily="18" charset="0"/>
              <a:cs typeface="Times New Roman" pitchFamily="18" charset="0"/>
            </a:endParaRPr>
          </a:p>
          <a:p>
            <a:pPr marL="20320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endParaRPr lang="uk-UA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  <a:tabLst>
                <a:tab pos="203835" algn="l"/>
              </a:tabLst>
            </a:pPr>
            <a:endParaRPr lang="uk-UA" sz="16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4414" y="2214554"/>
            <a:ext cx="6715172" cy="4000528"/>
          </a:xfrm>
        </p:spPr>
        <p:txBody>
          <a:bodyPr/>
          <a:lstStyle/>
          <a:p>
            <a:pPr lvl="0">
              <a:buNone/>
            </a:pPr>
            <a:r>
              <a:rPr lang="uk-UA" sz="1600" b="1" dirty="0" smtClean="0"/>
              <a:t>Політика безпеки, як правило, складається з таких розділів: </a:t>
            </a:r>
            <a:endParaRPr lang="uk-UA" sz="1600" dirty="0" smtClean="0"/>
          </a:p>
          <a:p>
            <a:pPr lvl="0">
              <a:buFont typeface="+mj-lt"/>
              <a:buAutoNum type="arabicPeriod"/>
            </a:pPr>
            <a:r>
              <a:rPr lang="uk-UA" sz="1600" dirty="0" smtClean="0"/>
              <a:t>Загальні положення (призначення / правова основа). </a:t>
            </a:r>
          </a:p>
          <a:p>
            <a:pPr lvl="0">
              <a:buFont typeface="+mj-lt"/>
              <a:buAutoNum type="arabicPeriod"/>
            </a:pPr>
            <a:r>
              <a:rPr lang="uk-UA" sz="1600" dirty="0" smtClean="0"/>
              <a:t>Об’єкти захисту:</a:t>
            </a:r>
          </a:p>
          <a:p>
            <a:pPr marL="714375" lvl="0" indent="-352425">
              <a:buFont typeface="Symbol" pitchFamily="18" charset="2"/>
              <a:buChar char="-"/>
            </a:pPr>
            <a:r>
              <a:rPr lang="uk-UA" sz="1600" dirty="0" smtClean="0"/>
              <a:t>категорії активів, які підлягають захисту.</a:t>
            </a:r>
          </a:p>
          <a:p>
            <a:pPr marL="714375" lvl="0" indent="-352425">
              <a:buFont typeface="Symbol" pitchFamily="18" charset="2"/>
              <a:buChar char="-"/>
            </a:pPr>
            <a:r>
              <a:rPr lang="uk-UA" sz="1600" dirty="0" smtClean="0"/>
              <a:t>структура, склад і розміщення об’єктів захисту та зв’язки між ними,</a:t>
            </a:r>
          </a:p>
          <a:p>
            <a:pPr marL="714375" lvl="0" indent="-352425">
              <a:buFont typeface="Symbol" pitchFamily="18" charset="2"/>
              <a:buChar char="-"/>
            </a:pPr>
            <a:r>
              <a:rPr lang="uk-UA" sz="1600" dirty="0" smtClean="0"/>
              <a:t>стратегія системи комплексного захисту інформації:</a:t>
            </a:r>
          </a:p>
          <a:p>
            <a:pPr marL="990600" lvl="0" indent="-352425">
              <a:buFont typeface="Symbol" pitchFamily="18" charset="2"/>
              <a:buChar char="-"/>
            </a:pPr>
            <a:r>
              <a:rPr lang="uk-UA" sz="1600" dirty="0" smtClean="0"/>
              <a:t>захисна,</a:t>
            </a:r>
          </a:p>
          <a:p>
            <a:pPr marL="990600" lvl="0" indent="-352425">
              <a:buFont typeface="Symbol" pitchFamily="18" charset="2"/>
              <a:buChar char="-"/>
            </a:pPr>
            <a:r>
              <a:rPr lang="uk-UA" sz="1600" dirty="0" smtClean="0"/>
              <a:t>наступальна, </a:t>
            </a:r>
          </a:p>
          <a:p>
            <a:pPr marL="990600" lvl="0" indent="-352425">
              <a:buFont typeface="Symbol" pitchFamily="18" charset="2"/>
              <a:buChar char="-"/>
            </a:pPr>
            <a:r>
              <a:rPr lang="uk-UA" sz="1600" dirty="0" smtClean="0"/>
              <a:t>попереджувальна.</a:t>
            </a:r>
          </a:p>
          <a:p>
            <a:pPr>
              <a:buFont typeface="+mj-lt"/>
              <a:buAutoNum type="arabicPeriod" startAt="3"/>
            </a:pPr>
            <a:r>
              <a:rPr lang="uk-UA" sz="1600" dirty="0" smtClean="0"/>
              <a:t>Мета та основні завдання забезпечення безпеки.</a:t>
            </a:r>
          </a:p>
          <a:p>
            <a:pPr marL="990600" lvl="0" indent="-352425">
              <a:buFont typeface="Symbol" pitchFamily="18" charset="2"/>
              <a:buChar char="-"/>
            </a:pPr>
            <a:endParaRPr lang="uk-UA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4414" y="2214554"/>
            <a:ext cx="7143800" cy="4000528"/>
          </a:xfrm>
        </p:spPr>
        <p:txBody>
          <a:bodyPr/>
          <a:lstStyle/>
          <a:p>
            <a:pPr lvl="0">
              <a:buNone/>
            </a:pPr>
            <a:r>
              <a:rPr lang="uk-UA" sz="1600" b="1" dirty="0" smtClean="0"/>
              <a:t>Політика безпеки, як правило, складається з таких розділів: </a:t>
            </a:r>
            <a:endParaRPr lang="uk-UA" sz="1600" dirty="0" smtClean="0"/>
          </a:p>
          <a:p>
            <a:pPr lvl="0">
              <a:buFont typeface="+mj-lt"/>
              <a:buAutoNum type="arabicPeriod" startAt="3"/>
            </a:pPr>
            <a:r>
              <a:rPr lang="uk-UA" sz="1600" dirty="0" smtClean="0"/>
              <a:t>Основні загрози безпеці інформації організації:</a:t>
            </a:r>
          </a:p>
          <a:p>
            <a:pPr marL="714375" indent="-352425">
              <a:buFont typeface="Symbol" pitchFamily="18" charset="2"/>
              <a:buChar char="-"/>
            </a:pPr>
            <a:r>
              <a:rPr lang="uk-UA" sz="1600" dirty="0" smtClean="0"/>
              <a:t>природні (об'єктивні) / штучні (суб’єктивні). </a:t>
            </a:r>
          </a:p>
          <a:p>
            <a:pPr marL="714375" indent="-352425">
              <a:buFont typeface="Symbol" pitchFamily="18" charset="2"/>
              <a:buChar char="-"/>
            </a:pPr>
            <a:r>
              <a:rPr lang="uk-UA" sz="1600" dirty="0" smtClean="0"/>
              <a:t>навмисні / ненавмисні. </a:t>
            </a:r>
          </a:p>
          <a:p>
            <a:pPr lvl="0">
              <a:buFont typeface="+mj-lt"/>
              <a:buAutoNum type="arabicPeriod" startAt="5"/>
            </a:pPr>
            <a:r>
              <a:rPr lang="uk-UA" sz="1600" dirty="0" smtClean="0"/>
              <a:t>Модель можливих порушників:</a:t>
            </a:r>
          </a:p>
          <a:p>
            <a:pPr marL="714375" lvl="0" indent="-352425">
              <a:buFont typeface="Symbol" pitchFamily="18" charset="2"/>
              <a:buChar char="-"/>
            </a:pPr>
            <a:r>
              <a:rPr lang="uk-UA" sz="1600" dirty="0" smtClean="0"/>
              <a:t>опис порушника, </a:t>
            </a:r>
          </a:p>
          <a:p>
            <a:pPr marL="714375" lvl="0" indent="-352425">
              <a:buFont typeface="Symbol" pitchFamily="18" charset="2"/>
              <a:buChar char="-"/>
            </a:pPr>
            <a:r>
              <a:rPr lang="uk-UA" sz="1600" dirty="0" smtClean="0"/>
              <a:t>його мотивації, </a:t>
            </a:r>
          </a:p>
          <a:p>
            <a:pPr marL="714375" lvl="0" indent="-352425">
              <a:buFont typeface="Symbol" pitchFamily="18" charset="2"/>
              <a:buChar char="-"/>
            </a:pPr>
            <a:r>
              <a:rPr lang="uk-UA" sz="1600" dirty="0" smtClean="0"/>
              <a:t>кваліфікації,</a:t>
            </a:r>
          </a:p>
          <a:p>
            <a:pPr marL="714375" lvl="0" indent="-352425">
              <a:buFont typeface="Symbol" pitchFamily="18" charset="2"/>
              <a:buChar char="-"/>
            </a:pPr>
            <a:r>
              <a:rPr lang="uk-UA" sz="1600" dirty="0" smtClean="0"/>
              <a:t>можливі дії. </a:t>
            </a:r>
          </a:p>
          <a:p>
            <a:pPr lvl="0">
              <a:buFont typeface="+mj-lt"/>
              <a:buAutoNum type="arabicPeriod" startAt="6"/>
            </a:pPr>
            <a:r>
              <a:rPr lang="uk-UA" sz="1600" dirty="0" smtClean="0"/>
              <a:t>Витік інформації технічними каналами:</a:t>
            </a:r>
          </a:p>
          <a:p>
            <a:pPr marL="714375" indent="-352425">
              <a:buFont typeface="Symbol" pitchFamily="18" charset="2"/>
              <a:buChar char="-"/>
            </a:pPr>
            <a:r>
              <a:rPr lang="uk-UA" sz="1600" dirty="0" smtClean="0"/>
              <a:t>аналіз існуючих / можливих технічних каналів витоку інформації,</a:t>
            </a:r>
          </a:p>
          <a:p>
            <a:pPr marL="714375" indent="-352425">
              <a:buFont typeface="Symbol" pitchFamily="18" charset="2"/>
              <a:buChar char="-"/>
            </a:pPr>
            <a:r>
              <a:rPr lang="uk-UA" sz="1600" dirty="0" smtClean="0"/>
              <a:t>пасивні / активні способи протидії.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4414" y="2214554"/>
            <a:ext cx="7286676" cy="4000528"/>
          </a:xfrm>
        </p:spPr>
        <p:txBody>
          <a:bodyPr/>
          <a:lstStyle/>
          <a:p>
            <a:pPr lvl="0">
              <a:buNone/>
            </a:pPr>
            <a:r>
              <a:rPr lang="uk-UA" sz="1600" b="1" dirty="0" smtClean="0"/>
              <a:t>Політика безпеки, як правило, складається з таких розділів: </a:t>
            </a:r>
            <a:endParaRPr lang="uk-UA" sz="1600" dirty="0" smtClean="0"/>
          </a:p>
          <a:p>
            <a:pPr lvl="0">
              <a:buFont typeface="+mj-lt"/>
              <a:buAutoNum type="arabicPeriod" startAt="7"/>
            </a:pPr>
            <a:r>
              <a:rPr lang="uk-UA" sz="1600" dirty="0" smtClean="0"/>
              <a:t>Методи та засоби забезпечення задекларованого рівня захищеності:</a:t>
            </a:r>
          </a:p>
          <a:p>
            <a:pPr marL="714375" indent="-352425">
              <a:buFont typeface="Symbol" pitchFamily="18" charset="2"/>
              <a:buChar char="-"/>
            </a:pPr>
            <a:r>
              <a:rPr lang="uk-UA" sz="1600" dirty="0" smtClean="0"/>
              <a:t>регламентація/розмежування  доступу </a:t>
            </a:r>
          </a:p>
          <a:p>
            <a:pPr marL="714375" indent="-352425">
              <a:buNone/>
            </a:pPr>
            <a:r>
              <a:rPr lang="uk-UA" sz="1600" dirty="0" smtClean="0"/>
              <a:t>	(в приміщення/до інформаційних ресурсів),</a:t>
            </a:r>
          </a:p>
          <a:p>
            <a:pPr marL="714375" indent="-352425">
              <a:buFont typeface="Symbol" pitchFamily="18" charset="2"/>
              <a:buChar char="-"/>
            </a:pPr>
            <a:r>
              <a:rPr lang="uk-UA" sz="1600" dirty="0" smtClean="0"/>
              <a:t>порядок обслуговування/модифікації АЗ/ПЗ,</a:t>
            </a:r>
          </a:p>
          <a:p>
            <a:pPr marL="714375" indent="-352425">
              <a:buFont typeface="Symbol" pitchFamily="18" charset="2"/>
              <a:buChar char="-"/>
            </a:pPr>
            <a:r>
              <a:rPr lang="uk-UA" sz="1600" dirty="0" smtClean="0"/>
              <a:t>методи забезпечення цілісності АЗ/ПЗ,</a:t>
            </a:r>
          </a:p>
          <a:p>
            <a:pPr marL="714375" indent="-352425">
              <a:buFont typeface="Symbol" pitchFamily="18" charset="2"/>
              <a:buChar char="-"/>
            </a:pPr>
            <a:r>
              <a:rPr lang="uk-UA" sz="1600" dirty="0" smtClean="0"/>
              <a:t>методи підбору/підготовки персоналу, </a:t>
            </a:r>
          </a:p>
          <a:p>
            <a:pPr marL="714375" indent="-352425">
              <a:buFont typeface="Symbol" pitchFamily="18" charset="2"/>
              <a:buChar char="-"/>
            </a:pPr>
            <a:r>
              <a:rPr lang="uk-UA" sz="1600" dirty="0" smtClean="0"/>
              <a:t>відповідальність за порушення порядку,</a:t>
            </a:r>
          </a:p>
          <a:p>
            <a:pPr marL="714375" indent="-352425">
              <a:buFont typeface="Symbol" pitchFamily="18" charset="2"/>
              <a:buChar char="-"/>
            </a:pPr>
            <a:r>
              <a:rPr lang="uk-UA" sz="1600" dirty="0" smtClean="0"/>
              <a:t>засоби забезпечення інформаційної безпеки (фізичні/технічні),</a:t>
            </a:r>
          </a:p>
          <a:p>
            <a:pPr marL="714375" indent="-352425">
              <a:buFont typeface="Symbol" pitchFamily="18" charset="2"/>
              <a:buChar char="-"/>
            </a:pPr>
            <a:r>
              <a:rPr lang="uk-UA" sz="1600" dirty="0" smtClean="0"/>
              <a:t>засоби захисту,</a:t>
            </a:r>
          </a:p>
          <a:p>
            <a:pPr marL="714375" indent="-352425">
              <a:buFont typeface="Symbol" pitchFamily="18" charset="2"/>
              <a:buChar char="-"/>
            </a:pPr>
            <a:r>
              <a:rPr lang="uk-UA" sz="1600" dirty="0" smtClean="0"/>
              <a:t>засоби ідентифікації/</a:t>
            </a:r>
            <a:r>
              <a:rPr lang="uk-UA" sz="1600" dirty="0" err="1" smtClean="0"/>
              <a:t>автентифікації</a:t>
            </a:r>
            <a:r>
              <a:rPr lang="uk-UA" sz="1600" dirty="0" smtClean="0"/>
              <a:t> користувачів, </a:t>
            </a:r>
          </a:p>
          <a:p>
            <a:pPr marL="714375" indent="-352425">
              <a:buFont typeface="Symbol" pitchFamily="18" charset="2"/>
              <a:buChar char="-"/>
            </a:pPr>
            <a:r>
              <a:rPr lang="uk-UA" sz="1600" dirty="0" smtClean="0"/>
              <a:t>засоби контролю/реєстрації подій,</a:t>
            </a:r>
          </a:p>
          <a:p>
            <a:pPr marL="714375" lvl="0" indent="-352425">
              <a:buFont typeface="Symbol" pitchFamily="18" charset="2"/>
              <a:buChar char="-"/>
            </a:pPr>
            <a:r>
              <a:rPr lang="uk-UA" sz="1600" dirty="0" smtClean="0"/>
              <a:t>криптографічні засоби захисту. </a:t>
            </a:r>
          </a:p>
          <a:p>
            <a:pPr lvl="0">
              <a:buFont typeface="+mj-lt"/>
              <a:buAutoNum type="arabicPeriod" startAt="8"/>
            </a:pPr>
            <a:r>
              <a:rPr lang="uk-UA" sz="1600" dirty="0" smtClean="0"/>
              <a:t>Порядок внесення змін та доповнень.</a:t>
            </a:r>
            <a:endParaRPr lang="uk-UA" sz="1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785926"/>
            <a:ext cx="9144000" cy="1444626"/>
          </a:xfrm>
        </p:spPr>
        <p:txBody>
          <a:bodyPr/>
          <a:lstStyle/>
          <a:p>
            <a:r>
              <a:rPr lang="uk-UA" sz="4000" dirty="0" smtClean="0">
                <a:solidFill>
                  <a:schemeClr val="bg2"/>
                </a:solidFill>
              </a:rPr>
              <a:t>Тема </a:t>
            </a:r>
            <a:r>
              <a:rPr lang="en-US" sz="4000" smtClean="0">
                <a:solidFill>
                  <a:schemeClr val="bg2"/>
                </a:solidFill>
              </a:rPr>
              <a:t>4</a:t>
            </a:r>
            <a:r>
              <a:rPr lang="uk-UA" sz="4000" smtClean="0">
                <a:solidFill>
                  <a:schemeClr val="bg2"/>
                </a:solidFill>
              </a:rPr>
              <a:t>. </a:t>
            </a:r>
            <a:r>
              <a:rPr lang="uk-UA" sz="4000" dirty="0" smtClean="0">
                <a:solidFill>
                  <a:schemeClr val="bg2"/>
                </a:solidFill>
              </a:rPr>
              <a:t>Несанкціонований доступ до інформації і способи його здійснення</a:t>
            </a:r>
            <a:endParaRPr lang="en-US" sz="4000" dirty="0">
              <a:solidFill>
                <a:schemeClr val="bg2"/>
              </a:solidFill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596" y="3500438"/>
            <a:ext cx="8429684" cy="3214710"/>
          </a:xfrm>
        </p:spPr>
        <p:txBody>
          <a:bodyPr numCol="2"/>
          <a:lstStyle/>
          <a:p>
            <a:pPr>
              <a:lnSpc>
                <a:spcPct val="80000"/>
              </a:lnSpc>
              <a:buNone/>
            </a:pPr>
            <a:r>
              <a:rPr lang="uk-UA" altLang="ko-KR" sz="1600" dirty="0" smtClean="0">
                <a:latin typeface="Times New Roman" pitchFamily="18" charset="0"/>
                <a:ea typeface="굴림" charset="-127"/>
                <a:cs typeface="Times New Roman" pitchFamily="18" charset="0"/>
              </a:rPr>
              <a:t>Питання:</a:t>
            </a:r>
          </a:p>
          <a:p>
            <a:pPr>
              <a:lnSpc>
                <a:spcPct val="80000"/>
              </a:lnSpc>
              <a:buNone/>
            </a:pPr>
            <a:endParaRPr lang="en-US" altLang="ko-KR" sz="1600" dirty="0" smtClean="0">
              <a:latin typeface="Times New Roman" pitchFamily="18" charset="0"/>
              <a:ea typeface="굴림" charset="-127"/>
              <a:cs typeface="Times New Roman" pitchFamily="18" charset="0"/>
            </a:endParaRPr>
          </a:p>
          <a:p>
            <a:pPr fontAlgn="auto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Способи здійснення НСД. 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Модель способів НСД до джерел інформації. 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Основні задачі НСД. 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Основні канали НСД. </a:t>
            </a:r>
          </a:p>
          <a:p>
            <a:pPr fontAlgn="auto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Загальні ризики інформаційної безпеки.</a:t>
            </a:r>
          </a:p>
          <a:p>
            <a:pPr fontAlgn="auto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Соціальна інженерія.</a:t>
            </a:r>
          </a:p>
          <a:p>
            <a:pPr fontAlgn="auto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Захист від соціальної інженерії.</a:t>
            </a:r>
          </a:p>
          <a:p>
            <a:pPr fontAlgn="auto"/>
            <a:endParaRPr lang="uk-UA" sz="1600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/>
            <a:endParaRPr lang="uk-UA" sz="1600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/>
            <a:r>
              <a:rPr lang="uk-UA" sz="1600" spc="20" dirty="0" smtClean="0">
                <a:latin typeface="Times New Roman"/>
                <a:cs typeface="Times New Roman"/>
              </a:rPr>
              <a:t>Шкідливе програмне забезпечення (</a:t>
            </a:r>
            <a:r>
              <a:rPr lang="ru-RU" sz="1600" spc="20" dirty="0" smtClean="0">
                <a:latin typeface="Times New Roman"/>
                <a:cs typeface="Times New Roman"/>
              </a:rPr>
              <a:t>ШПЗ).</a:t>
            </a:r>
          </a:p>
          <a:p>
            <a:pPr fontAlgn="auto"/>
            <a:r>
              <a:rPr lang="uk-UA" sz="1600" spc="20" dirty="0" smtClean="0">
                <a:latin typeface="Times New Roman"/>
                <a:cs typeface="Times New Roman"/>
              </a:rPr>
              <a:t>Канали поширення вірусів.</a:t>
            </a:r>
          </a:p>
          <a:p>
            <a:pPr fontAlgn="auto"/>
            <a:r>
              <a:rPr lang="uk-UA" sz="1600" spc="20" dirty="0" smtClean="0">
                <a:latin typeface="Times New Roman"/>
                <a:cs typeface="Times New Roman"/>
              </a:rPr>
              <a:t>Захист від ШПЗ.</a:t>
            </a:r>
          </a:p>
          <a:p>
            <a:pPr fontAlgn="auto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Типи мережевих атак.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Загрози при безпровідному доступі до локальної мережі. </a:t>
            </a:r>
          </a:p>
          <a:p>
            <a:pPr fontAlgn="auto"/>
            <a:r>
              <a:rPr lang="uk-UA" sz="1600" spc="15" dirty="0" smtClean="0">
                <a:latin typeface="Times New Roman"/>
                <a:cs typeface="Times New Roman"/>
              </a:rPr>
              <a:t>Комбіновані атаки.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Тенденції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та сценарії розвитку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ІТ-загроз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57224" y="1785926"/>
            <a:ext cx="7215238" cy="4572032"/>
          </a:xfrm>
        </p:spPr>
        <p:txBody>
          <a:bodyPr/>
          <a:lstStyle/>
          <a:p>
            <a:pPr marL="0" indent="371475">
              <a:buNone/>
            </a:pPr>
            <a:endParaRPr lang="en-US" sz="1600" b="1" spc="20" dirty="0" smtClean="0">
              <a:latin typeface="Times New Roman"/>
              <a:cs typeface="Times New Roman"/>
            </a:endParaRPr>
          </a:p>
          <a:p>
            <a:pPr marL="0" indent="371475">
              <a:buNone/>
            </a:pPr>
            <a:endParaRPr lang="en-US" sz="1600" b="1" spc="20" dirty="0" smtClean="0">
              <a:latin typeface="Times New Roman"/>
              <a:cs typeface="Times New Roman"/>
            </a:endParaRPr>
          </a:p>
          <a:p>
            <a:pPr marL="0" indent="371475">
              <a:buNone/>
            </a:pPr>
            <a:endParaRPr lang="en-US" sz="1600" b="1" spc="20" dirty="0" smtClean="0">
              <a:latin typeface="Times New Roman"/>
              <a:cs typeface="Times New Roman"/>
            </a:endParaRPr>
          </a:p>
          <a:p>
            <a:pPr marL="0" indent="371475" algn="just">
              <a:buNone/>
            </a:pPr>
            <a:r>
              <a:rPr lang="uk-UA" sz="1600" b="1" spc="20" dirty="0" smtClean="0">
                <a:latin typeface="Times New Roman"/>
                <a:cs typeface="Times New Roman"/>
              </a:rPr>
              <a:t>Несанкціонований </a:t>
            </a:r>
            <a:r>
              <a:rPr lang="uk-UA" sz="1600" b="1" spc="-55" dirty="0" smtClean="0">
                <a:latin typeface="Times New Roman"/>
                <a:cs typeface="Times New Roman"/>
              </a:rPr>
              <a:t> </a:t>
            </a:r>
            <a:r>
              <a:rPr lang="uk-UA" sz="1600" b="1" spc="15" dirty="0" smtClean="0">
                <a:latin typeface="Times New Roman"/>
                <a:cs typeface="Times New Roman"/>
              </a:rPr>
              <a:t>доступ</a:t>
            </a:r>
            <a:r>
              <a:rPr lang="uk-UA" sz="1600" b="1" dirty="0" smtClean="0">
                <a:latin typeface="Times New Roman"/>
                <a:cs typeface="Times New Roman"/>
              </a:rPr>
              <a:t> </a:t>
            </a:r>
            <a:r>
              <a:rPr lang="uk-UA" sz="1600" b="1" spc="-65" dirty="0" smtClean="0">
                <a:latin typeface="Times New Roman"/>
                <a:cs typeface="Times New Roman"/>
              </a:rPr>
              <a:t> </a:t>
            </a:r>
            <a:r>
              <a:rPr lang="uk-UA" sz="1600" b="1" spc="15" dirty="0" smtClean="0">
                <a:latin typeface="Times New Roman"/>
                <a:cs typeface="Times New Roman"/>
              </a:rPr>
              <a:t>(</a:t>
            </a:r>
            <a:r>
              <a:rPr lang="uk-UA" sz="1600" b="1" spc="25" dirty="0" smtClean="0">
                <a:latin typeface="Times New Roman"/>
                <a:cs typeface="Times New Roman"/>
              </a:rPr>
              <a:t>НС</a:t>
            </a:r>
            <a:r>
              <a:rPr lang="uk-UA" sz="1600" b="1" spc="20" dirty="0" smtClean="0">
                <a:latin typeface="Times New Roman"/>
                <a:cs typeface="Times New Roman"/>
              </a:rPr>
              <a:t>Д</a:t>
            </a:r>
            <a:r>
              <a:rPr lang="uk-UA" sz="1600" b="1" spc="10" dirty="0" smtClean="0">
                <a:latin typeface="Times New Roman"/>
                <a:cs typeface="Times New Roman"/>
              </a:rPr>
              <a:t>)</a:t>
            </a:r>
            <a:r>
              <a:rPr lang="uk-UA" sz="1600" b="1" dirty="0" smtClean="0">
                <a:latin typeface="Times New Roman"/>
                <a:cs typeface="Times New Roman"/>
              </a:rPr>
              <a:t> </a:t>
            </a:r>
            <a:r>
              <a:rPr lang="uk-UA" sz="1600" b="1" spc="-6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–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6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це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6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доступ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6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до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6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інформації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6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з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6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викори</a:t>
            </a:r>
            <a:r>
              <a:rPr lang="uk-UA" sz="1600" spc="10" dirty="0" smtClean="0">
                <a:latin typeface="Times New Roman"/>
                <a:cs typeface="Times New Roman"/>
              </a:rPr>
              <a:t>с</a:t>
            </a:r>
            <a:r>
              <a:rPr lang="uk-UA" sz="1600" spc="15" dirty="0" smtClean="0">
                <a:latin typeface="Times New Roman"/>
                <a:cs typeface="Times New Roman"/>
              </a:rPr>
              <a:t>танням</a:t>
            </a:r>
            <a:r>
              <a:rPr lang="uk-UA" sz="1600" spc="4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засобі</a:t>
            </a:r>
            <a:r>
              <a:rPr lang="uk-UA" sz="1600" spc="10" dirty="0" smtClean="0">
                <a:latin typeface="Times New Roman"/>
                <a:cs typeface="Times New Roman"/>
              </a:rPr>
              <a:t>в</a:t>
            </a:r>
            <a:r>
              <a:rPr lang="uk-UA" sz="1600" spc="5" dirty="0" smtClean="0">
                <a:latin typeface="Times New Roman"/>
                <a:cs typeface="Times New Roman"/>
              </a:rPr>
              <a:t>,</a:t>
            </a:r>
            <a:r>
              <a:rPr lang="uk-UA" sz="1600" spc="35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включених</a:t>
            </a:r>
            <a:r>
              <a:rPr lang="uk-UA" sz="1600" spc="40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д</a:t>
            </a:r>
            <a:r>
              <a:rPr lang="uk-UA" sz="1600" spc="15" dirty="0" smtClean="0">
                <a:latin typeface="Times New Roman"/>
                <a:cs typeface="Times New Roman"/>
              </a:rPr>
              <a:t>о</a:t>
            </a:r>
            <a:r>
              <a:rPr lang="uk-UA" sz="1600" spc="4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складу</a:t>
            </a:r>
            <a:r>
              <a:rPr lang="uk-UA" sz="1600" spc="3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ІТ</a:t>
            </a:r>
            <a:r>
              <a:rPr lang="uk-UA" sz="1600" spc="20" dirty="0" smtClean="0">
                <a:latin typeface="Times New Roman"/>
                <a:cs typeface="Times New Roman"/>
              </a:rPr>
              <a:t>С</a:t>
            </a:r>
            <a:r>
              <a:rPr lang="uk-UA" sz="1600" spc="5" dirty="0" smtClean="0">
                <a:latin typeface="Times New Roman"/>
                <a:cs typeface="Times New Roman"/>
              </a:rPr>
              <a:t>,</a:t>
            </a:r>
            <a:r>
              <a:rPr lang="uk-UA" sz="1600" spc="45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щ</a:t>
            </a:r>
            <a:r>
              <a:rPr lang="uk-UA" sz="1600" spc="15" dirty="0" smtClean="0">
                <a:latin typeface="Times New Roman"/>
                <a:cs typeface="Times New Roman"/>
              </a:rPr>
              <a:t>о</a:t>
            </a:r>
            <a:r>
              <a:rPr lang="uk-UA" sz="1600" spc="40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порушує</a:t>
            </a:r>
            <a:r>
              <a:rPr lang="uk-UA" sz="1600" spc="3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встановле</a:t>
            </a:r>
            <a:r>
              <a:rPr lang="uk-UA" sz="1600" spc="25" dirty="0" smtClean="0">
                <a:latin typeface="Times New Roman"/>
                <a:cs typeface="Times New Roman"/>
              </a:rPr>
              <a:t>н</a:t>
            </a:r>
            <a:r>
              <a:rPr lang="uk-UA" sz="1600" spc="10" dirty="0" smtClean="0">
                <a:latin typeface="Times New Roman"/>
                <a:cs typeface="Times New Roman"/>
              </a:rPr>
              <a:t>і</a:t>
            </a:r>
            <a:r>
              <a:rPr lang="uk-UA" sz="1600" spc="4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правила</a:t>
            </a:r>
            <a:r>
              <a:rPr lang="uk-UA" sz="1600" spc="4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розмежува</a:t>
            </a:r>
            <a:r>
              <a:rPr lang="uk-UA" sz="1600" spc="25" dirty="0" smtClean="0">
                <a:latin typeface="Times New Roman"/>
                <a:cs typeface="Times New Roman"/>
              </a:rPr>
              <a:t>н</a:t>
            </a:r>
            <a:r>
              <a:rPr lang="uk-UA" sz="1600" spc="15" dirty="0" smtClean="0">
                <a:latin typeface="Times New Roman"/>
                <a:cs typeface="Times New Roman"/>
              </a:rPr>
              <a:t>ня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доступу</a:t>
            </a:r>
            <a:r>
              <a:rPr lang="uk-UA" sz="1600" spc="-45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(</a:t>
            </a:r>
            <a:r>
              <a:rPr lang="uk-UA" sz="1600" spc="20" dirty="0" smtClean="0">
                <a:latin typeface="Times New Roman"/>
                <a:cs typeface="Times New Roman"/>
              </a:rPr>
              <a:t>ПРД</a:t>
            </a:r>
            <a:r>
              <a:rPr lang="uk-UA" sz="1600" spc="10" dirty="0" smtClean="0">
                <a:latin typeface="Times New Roman"/>
                <a:cs typeface="Times New Roman"/>
              </a:rPr>
              <a:t>).</a:t>
            </a:r>
          </a:p>
          <a:p>
            <a:pPr marL="0" indent="371475" algn="just">
              <a:buNone/>
            </a:pPr>
            <a:endParaRPr lang="uk-UA" sz="1600" spc="10" dirty="0" smtClean="0">
              <a:latin typeface="Times New Roman"/>
              <a:cs typeface="Times New Roman"/>
            </a:endParaRPr>
          </a:p>
          <a:p>
            <a:pPr marL="0" indent="371475" algn="just">
              <a:buNone/>
            </a:pPr>
            <a:r>
              <a:rPr lang="uk-UA" sz="1600" b="1" spc="20" dirty="0" smtClean="0">
                <a:latin typeface="Times New Roman"/>
                <a:cs typeface="Times New Roman"/>
              </a:rPr>
              <a:t>НС</a:t>
            </a:r>
            <a:r>
              <a:rPr lang="uk-UA" sz="1600" b="1" spc="25" dirty="0" smtClean="0">
                <a:latin typeface="Times New Roman"/>
                <a:cs typeface="Times New Roman"/>
              </a:rPr>
              <a:t>Д</a:t>
            </a:r>
            <a:r>
              <a:rPr lang="uk-UA" sz="1600" b="1" spc="10" dirty="0" smtClean="0">
                <a:latin typeface="Times New Roman"/>
                <a:cs typeface="Times New Roman"/>
              </a:rPr>
              <a:t> </a:t>
            </a:r>
            <a:r>
              <a:rPr lang="uk-UA" sz="1600" b="1" spc="20" dirty="0" smtClean="0">
                <a:latin typeface="Times New Roman"/>
                <a:cs typeface="Times New Roman"/>
              </a:rPr>
              <a:t>може</a:t>
            </a:r>
            <a:r>
              <a:rPr lang="uk-UA" sz="1600" b="1" spc="5" dirty="0" smtClean="0">
                <a:latin typeface="Times New Roman"/>
                <a:cs typeface="Times New Roman"/>
              </a:rPr>
              <a:t> </a:t>
            </a:r>
            <a:r>
              <a:rPr lang="uk-UA" sz="1600" b="1" spc="15" dirty="0" smtClean="0">
                <a:latin typeface="Times New Roman"/>
                <a:cs typeface="Times New Roman"/>
              </a:rPr>
              <a:t>здійснюватис</a:t>
            </a:r>
            <a:r>
              <a:rPr lang="uk-UA" sz="1600" b="1" spc="10" dirty="0" smtClean="0">
                <a:latin typeface="Times New Roman"/>
                <a:cs typeface="Times New Roman"/>
              </a:rPr>
              <a:t>я</a:t>
            </a:r>
            <a:r>
              <a:rPr lang="uk-UA" sz="1600" b="1" spc="5" dirty="0" smtClean="0">
                <a:latin typeface="Times New Roman"/>
                <a:cs typeface="Times New Roman"/>
              </a:rPr>
              <a:t>:</a:t>
            </a:r>
          </a:p>
          <a:p>
            <a:pPr marL="12700" marR="5080" indent="254635" algn="just"/>
            <a:r>
              <a:rPr lang="uk-UA" sz="1600" spc="15" dirty="0" smtClean="0">
                <a:latin typeface="Times New Roman"/>
                <a:cs typeface="Times New Roman"/>
              </a:rPr>
              <a:t>з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5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використанням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4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штатних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5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засобів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50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(</a:t>
            </a:r>
            <a:r>
              <a:rPr lang="uk-UA" sz="1600" spc="15" dirty="0" smtClean="0">
                <a:latin typeface="Times New Roman"/>
                <a:cs typeface="Times New Roman"/>
              </a:rPr>
              <a:t>сукупності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4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програмно</a:t>
            </a:r>
            <a:r>
              <a:rPr lang="uk-UA" sz="1600" spc="10" dirty="0" smtClean="0">
                <a:latin typeface="Times New Roman"/>
                <a:cs typeface="Times New Roman"/>
              </a:rPr>
              <a:t>-</a:t>
            </a:r>
            <a:r>
              <a:rPr lang="uk-UA" sz="1600" spc="15" dirty="0" smtClean="0">
                <a:latin typeface="Times New Roman"/>
                <a:cs typeface="Times New Roman"/>
              </a:rPr>
              <a:t>апаратно</a:t>
            </a:r>
            <a:r>
              <a:rPr lang="uk-UA" sz="1600" spc="20" dirty="0" smtClean="0">
                <a:latin typeface="Times New Roman"/>
                <a:cs typeface="Times New Roman"/>
              </a:rPr>
              <a:t>г</a:t>
            </a:r>
            <a:r>
              <a:rPr lang="uk-UA" sz="1600" spc="15" dirty="0" smtClean="0">
                <a:latin typeface="Times New Roman"/>
                <a:cs typeface="Times New Roman"/>
              </a:rPr>
              <a:t>о забез</a:t>
            </a:r>
            <a:r>
              <a:rPr lang="uk-UA" sz="1600" spc="25" dirty="0" smtClean="0">
                <a:latin typeface="Times New Roman"/>
                <a:cs typeface="Times New Roman"/>
              </a:rPr>
              <a:t>п</a:t>
            </a:r>
            <a:r>
              <a:rPr lang="uk-UA" sz="1600" spc="15" dirty="0" smtClean="0">
                <a:latin typeface="Times New Roman"/>
                <a:cs typeface="Times New Roman"/>
              </a:rPr>
              <a:t>еченн</a:t>
            </a:r>
            <a:r>
              <a:rPr lang="uk-UA" sz="1600" spc="10" dirty="0" smtClean="0">
                <a:latin typeface="Times New Roman"/>
                <a:cs typeface="Times New Roman"/>
              </a:rPr>
              <a:t>я),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щ</a:t>
            </a:r>
            <a:r>
              <a:rPr lang="uk-UA" sz="1600" spc="15" dirty="0" smtClean="0">
                <a:latin typeface="Times New Roman"/>
                <a:cs typeface="Times New Roman"/>
              </a:rPr>
              <a:t>о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входять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у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затверджену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конфігурацію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ІТ</a:t>
            </a:r>
            <a:r>
              <a:rPr lang="uk-UA" sz="1600" spc="20" dirty="0" smtClean="0">
                <a:latin typeface="Times New Roman"/>
                <a:cs typeface="Times New Roman"/>
              </a:rPr>
              <a:t>С</a:t>
            </a:r>
            <a:r>
              <a:rPr lang="uk-UA" sz="1600" spc="5" dirty="0" smtClean="0">
                <a:latin typeface="Times New Roman"/>
                <a:cs typeface="Times New Roman"/>
              </a:rPr>
              <a:t>;</a:t>
            </a:r>
          </a:p>
          <a:p>
            <a:pPr marL="12700" marR="5080" indent="254635" algn="just"/>
            <a:r>
              <a:rPr lang="uk-UA" sz="1600" spc="15" dirty="0" smtClean="0">
                <a:latin typeface="Times New Roman"/>
                <a:cs typeface="Times New Roman"/>
              </a:rPr>
              <a:t>з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використанням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програмно</a:t>
            </a:r>
            <a:r>
              <a:rPr lang="uk-UA" sz="1600" spc="5" dirty="0" smtClean="0">
                <a:latin typeface="Times New Roman"/>
                <a:cs typeface="Times New Roman"/>
              </a:rPr>
              <a:t>-</a:t>
            </a:r>
            <a:r>
              <a:rPr lang="uk-UA" sz="1600" spc="15" dirty="0" smtClean="0">
                <a:latin typeface="Times New Roman"/>
                <a:cs typeface="Times New Roman"/>
              </a:rPr>
              <a:t>апаратних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засобі</a:t>
            </a:r>
            <a:r>
              <a:rPr lang="uk-UA" sz="1600" spc="10" dirty="0" smtClean="0">
                <a:latin typeface="Times New Roman"/>
                <a:cs typeface="Times New Roman"/>
              </a:rPr>
              <a:t>в</a:t>
            </a:r>
            <a:r>
              <a:rPr lang="uk-UA" sz="1600" spc="5" dirty="0" smtClean="0">
                <a:latin typeface="Times New Roman"/>
                <a:cs typeface="Times New Roman"/>
              </a:rPr>
              <a:t>,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10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включен</a:t>
            </a:r>
            <a:r>
              <a:rPr lang="uk-UA" sz="1600" spc="25" dirty="0" smtClean="0">
                <a:latin typeface="Times New Roman"/>
                <a:cs typeface="Times New Roman"/>
              </a:rPr>
              <a:t>и</a:t>
            </a:r>
            <a:r>
              <a:rPr lang="uk-UA" sz="1600" spc="15" dirty="0" smtClean="0">
                <a:latin typeface="Times New Roman"/>
                <a:cs typeface="Times New Roman"/>
              </a:rPr>
              <a:t>х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до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10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складу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ІТС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порушнико</a:t>
            </a:r>
            <a:r>
              <a:rPr lang="uk-UA" sz="1600" spc="15" dirty="0" smtClean="0">
                <a:latin typeface="Times New Roman"/>
                <a:cs typeface="Times New Roman"/>
              </a:rPr>
              <a:t>м</a:t>
            </a:r>
            <a:r>
              <a:rPr lang="uk-UA" sz="1600" spc="5" dirty="0" smtClean="0">
                <a:latin typeface="Times New Roman"/>
                <a:cs typeface="Times New Roman"/>
              </a:rPr>
              <a:t>.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0" marR="5080" indent="371475">
              <a:buNone/>
              <a:tabLst>
                <a:tab pos="458470" algn="l"/>
              </a:tabLst>
            </a:pPr>
            <a:endParaRPr lang="uk-UA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2976" y="1928802"/>
            <a:ext cx="7215238" cy="4425958"/>
          </a:xfrm>
        </p:spPr>
        <p:txBody>
          <a:bodyPr/>
          <a:lstStyle/>
          <a:p>
            <a:pPr marL="0" indent="371475">
              <a:buNone/>
            </a:pPr>
            <a:endParaRPr lang="uk-UA" sz="1600" dirty="0" smtClean="0"/>
          </a:p>
        </p:txBody>
      </p:sp>
      <p:sp>
        <p:nvSpPr>
          <p:cNvPr id="3" name="object 5"/>
          <p:cNvSpPr/>
          <p:nvPr/>
        </p:nvSpPr>
        <p:spPr>
          <a:xfrm>
            <a:off x="0" y="1643050"/>
            <a:ext cx="9144000" cy="492922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214282" y="6357958"/>
            <a:ext cx="5500726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lnSpc>
                <a:spcPct val="80000"/>
              </a:lnSpc>
              <a:spcBef>
                <a:spcPct val="20000"/>
              </a:spcBef>
            </a:pPr>
            <a:r>
              <a:rPr lang="uk-UA" sz="1600" b="1" dirty="0" smtClean="0">
                <a:latin typeface="+mn-lt"/>
              </a:rPr>
              <a:t>Концептуальна модель безпеки інформації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00166" y="2143116"/>
            <a:ext cx="6143668" cy="3500462"/>
          </a:xfrm>
        </p:spPr>
        <p:txBody>
          <a:bodyPr numCol="1"/>
          <a:lstStyle/>
          <a:p>
            <a:pPr>
              <a:buNone/>
            </a:pPr>
            <a:r>
              <a:rPr lang="uk-UA" sz="1600" b="1" spc="20" dirty="0" smtClean="0">
                <a:latin typeface="Times New Roman"/>
                <a:cs typeface="Times New Roman"/>
              </a:rPr>
              <a:t>Загальні ризики інформаційної безпеки</a:t>
            </a:r>
            <a:r>
              <a:rPr lang="ru-RU" sz="1600" b="1" spc="20" dirty="0" smtClean="0">
                <a:latin typeface="Times New Roman"/>
                <a:cs typeface="Times New Roman"/>
              </a:rPr>
              <a:t>:</a:t>
            </a:r>
          </a:p>
          <a:p>
            <a:pPr lvl="0"/>
            <a:r>
              <a:rPr lang="uk-UA" sz="1600" spc="20" dirty="0" smtClean="0">
                <a:latin typeface="Times New Roman"/>
                <a:cs typeface="Times New Roman"/>
              </a:rPr>
              <a:t>Атаки соціальної інженерії (</a:t>
            </a:r>
            <a:r>
              <a:rPr lang="en-US" sz="1600" spc="20" dirty="0" smtClean="0">
                <a:latin typeface="Times New Roman"/>
                <a:cs typeface="Times New Roman"/>
              </a:rPr>
              <a:t>Social engineering</a:t>
            </a:r>
            <a:r>
              <a:rPr lang="uk-UA" sz="1600" spc="20" dirty="0" smtClean="0">
                <a:latin typeface="Times New Roman"/>
                <a:cs typeface="Times New Roman"/>
              </a:rPr>
              <a:t>).</a:t>
            </a:r>
            <a:endParaRPr lang="ru-RU" sz="1600" spc="20" dirty="0" smtClean="0">
              <a:latin typeface="Times New Roman"/>
              <a:cs typeface="Times New Roman"/>
            </a:endParaRPr>
          </a:p>
          <a:p>
            <a:pPr lvl="0"/>
            <a:r>
              <a:rPr lang="uk-UA" sz="1600" spc="20" dirty="0" smtClean="0">
                <a:latin typeface="Times New Roman"/>
                <a:cs typeface="Times New Roman"/>
              </a:rPr>
              <a:t>Розширені постійні загрози (</a:t>
            </a:r>
            <a:r>
              <a:rPr lang="en-US" sz="1600" spc="20" dirty="0" smtClean="0">
                <a:latin typeface="Times New Roman"/>
                <a:cs typeface="Times New Roman"/>
              </a:rPr>
              <a:t>Advanced persistent threats</a:t>
            </a:r>
            <a:r>
              <a:rPr lang="uk-UA" sz="1600" spc="20" dirty="0" smtClean="0">
                <a:latin typeface="Times New Roman"/>
                <a:cs typeface="Times New Roman"/>
              </a:rPr>
              <a:t>, </a:t>
            </a:r>
            <a:r>
              <a:rPr lang="en-US" sz="1600" spc="20" dirty="0" smtClean="0">
                <a:latin typeface="Times New Roman"/>
                <a:cs typeface="Times New Roman"/>
              </a:rPr>
              <a:t>APT</a:t>
            </a:r>
            <a:r>
              <a:rPr lang="uk-UA" sz="1600" spc="20" dirty="0" smtClean="0">
                <a:latin typeface="Times New Roman"/>
                <a:cs typeface="Times New Roman"/>
              </a:rPr>
              <a:t>) - отримують доступ до ваших систем і залишаються на них протягом тривалого часу.</a:t>
            </a:r>
          </a:p>
          <a:p>
            <a:pPr lvl="0"/>
            <a:r>
              <a:rPr lang="uk-UA" sz="1600" spc="20" dirty="0" smtClean="0">
                <a:latin typeface="Times New Roman"/>
                <a:cs typeface="Times New Roman"/>
              </a:rPr>
              <a:t>Інсайдери (</a:t>
            </a:r>
            <a:r>
              <a:rPr lang="en-US" sz="1600" spc="20" dirty="0" smtClean="0">
                <a:latin typeface="Times New Roman"/>
                <a:cs typeface="Times New Roman"/>
              </a:rPr>
              <a:t>Insider</a:t>
            </a:r>
            <a:r>
              <a:rPr lang="uk-UA" sz="1600" spc="20" dirty="0" smtClean="0">
                <a:latin typeface="Times New Roman"/>
                <a:cs typeface="Times New Roman"/>
              </a:rPr>
              <a:t>).</a:t>
            </a:r>
            <a:endParaRPr lang="ru-RU" sz="1600" spc="20" dirty="0" smtClean="0">
              <a:latin typeface="Times New Roman"/>
              <a:cs typeface="Times New Roman"/>
            </a:endParaRPr>
          </a:p>
          <a:p>
            <a:pPr lvl="0"/>
            <a:r>
              <a:rPr lang="uk-UA" sz="1600" spc="20" dirty="0" smtClean="0">
                <a:latin typeface="Times New Roman"/>
                <a:cs typeface="Times New Roman"/>
              </a:rPr>
              <a:t>Шкідливе програмне забезпечення ШПЗ (</a:t>
            </a:r>
            <a:r>
              <a:rPr lang="en-US" sz="1600" spc="20" dirty="0" smtClean="0">
                <a:latin typeface="Times New Roman"/>
                <a:cs typeface="Times New Roman"/>
              </a:rPr>
              <a:t>Malware</a:t>
            </a:r>
            <a:r>
              <a:rPr lang="uk-UA" sz="1600" spc="20" dirty="0" smtClean="0">
                <a:latin typeface="Times New Roman"/>
                <a:cs typeface="Times New Roman"/>
              </a:rPr>
              <a:t>).</a:t>
            </a:r>
            <a:endParaRPr lang="ru-RU" sz="1600" spc="20" dirty="0" smtClean="0">
              <a:latin typeface="Times New Roman"/>
              <a:cs typeface="Times New Roman"/>
            </a:endParaRPr>
          </a:p>
          <a:p>
            <a:pPr lvl="0"/>
            <a:r>
              <a:rPr lang="uk-UA" sz="1600" spc="20" dirty="0" smtClean="0">
                <a:latin typeface="Times New Roman"/>
                <a:cs typeface="Times New Roman"/>
              </a:rPr>
              <a:t>Розподілена відмова в обслуговуванні </a:t>
            </a:r>
            <a:r>
              <a:rPr lang="ru-RU" sz="1600" spc="20" dirty="0" smtClean="0">
                <a:latin typeface="Times New Roman"/>
                <a:cs typeface="Times New Roman"/>
              </a:rPr>
              <a:t>(</a:t>
            </a:r>
            <a:r>
              <a:rPr lang="ru-RU" sz="1600" spc="20" dirty="0" err="1" smtClean="0">
                <a:latin typeface="Times New Roman"/>
                <a:cs typeface="Times New Roman"/>
              </a:rPr>
              <a:t>DDoS</a:t>
            </a:r>
            <a:r>
              <a:rPr lang="uk-UA" sz="1600" spc="20" dirty="0" smtClean="0">
                <a:latin typeface="Times New Roman"/>
                <a:cs typeface="Times New Roman"/>
              </a:rPr>
              <a:t>).</a:t>
            </a:r>
            <a:endParaRPr lang="ru-RU" sz="1600" spc="20" dirty="0" smtClean="0">
              <a:latin typeface="Times New Roman"/>
              <a:cs typeface="Times New Roman"/>
            </a:endParaRPr>
          </a:p>
          <a:p>
            <a:pPr lvl="0"/>
            <a:r>
              <a:rPr lang="uk-UA" sz="1600" spc="20" dirty="0" smtClean="0">
                <a:latin typeface="Times New Roman"/>
                <a:cs typeface="Times New Roman"/>
              </a:rPr>
              <a:t>Атака "людина посередині" (</a:t>
            </a:r>
            <a:r>
              <a:rPr lang="en-US" sz="1600" spc="20" dirty="0" err="1" smtClean="0">
                <a:latin typeface="Times New Roman"/>
                <a:cs typeface="Times New Roman"/>
              </a:rPr>
              <a:t>MitM</a:t>
            </a:r>
            <a:r>
              <a:rPr lang="en-US" sz="1600" spc="20" dirty="0" smtClean="0">
                <a:latin typeface="Times New Roman"/>
                <a:cs typeface="Times New Roman"/>
              </a:rPr>
              <a:t>).</a:t>
            </a:r>
            <a:endParaRPr lang="ru-RU" sz="1600" spc="20" dirty="0" smtClean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857364"/>
            <a:ext cx="9144000" cy="4857784"/>
          </a:xfrm>
        </p:spPr>
        <p:txBody>
          <a:bodyPr numCol="2"/>
          <a:lstStyle/>
          <a:p>
            <a:pPr>
              <a:buNone/>
            </a:pPr>
            <a:endParaRPr lang="uk-UA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uk-UA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1600" b="1" dirty="0" smtClean="0">
                <a:latin typeface="Times New Roman" pitchFamily="18" charset="0"/>
                <a:cs typeface="Times New Roman" pitchFamily="18" charset="0"/>
              </a:rPr>
              <a:t>Соціальна інженерія: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Видавання себе за когось іншого (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Pretexting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Послуга за послугу (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Quid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pro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quo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Приманювання (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Baiting)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Серфінг через плече (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Shoulder surfing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Дайвінг у смітнику.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Містифікація / розіграш.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Несанкціоноване проникнення на територію (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Piggybacking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Вербування.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uk-UA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uk-UA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uk-UA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uk-UA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uk-UA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uk-UA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1600" b="1" dirty="0" smtClean="0">
                <a:latin typeface="Times New Roman" pitchFamily="18" charset="0"/>
                <a:cs typeface="Times New Roman" pitchFamily="18" charset="0"/>
              </a:rPr>
              <a:t>Захист від соціальної інженерії: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Не надавати / залишати конфіденційну інформацію / облікові дані.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Не відкривати електронні листи з ненадійних джерел.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Не натискати на привабливі ненадійні посилання.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Не викладати робочу інформацію в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соцмережах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Не використовувати робочі паролі в інших місцях.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Звертати увагу на несанкціоновані/автоматичні завантаження.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Політика знищення інформації.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Захист / блокування екрану.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Повідомляти про підозрілих осіб.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1600" spc="20" dirty="0" smtClean="0">
              <a:latin typeface="Times New Roman"/>
              <a:cs typeface="Times New Roman"/>
            </a:endParaRPr>
          </a:p>
          <a:p>
            <a:pPr lvl="0"/>
            <a:endParaRPr lang="ru-RU" sz="1600" spc="20" dirty="0" smtClean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2844" y="1785926"/>
            <a:ext cx="9001156" cy="5072074"/>
          </a:xfrm>
        </p:spPr>
        <p:txBody>
          <a:bodyPr numCol="2"/>
          <a:lstStyle/>
          <a:p>
            <a:pPr>
              <a:buNone/>
            </a:pPr>
            <a:r>
              <a:rPr lang="ru-RU" sz="1600" b="1" spc="20" dirty="0" smtClean="0">
                <a:latin typeface="Times New Roman"/>
                <a:cs typeface="Times New Roman"/>
              </a:rPr>
              <a:t>ШПЗ </a:t>
            </a:r>
            <a:r>
              <a:rPr lang="uk-UA" sz="1600" b="1" spc="20" dirty="0" smtClean="0">
                <a:latin typeface="Times New Roman"/>
                <a:cs typeface="Times New Roman"/>
              </a:rPr>
              <a:t>Шкідливе програмне забезпечення </a:t>
            </a:r>
          </a:p>
          <a:p>
            <a:pPr>
              <a:buNone/>
            </a:pPr>
            <a:r>
              <a:rPr lang="uk-UA" sz="1600" b="1" spc="20" dirty="0" smtClean="0">
                <a:latin typeface="Times New Roman"/>
                <a:cs typeface="Times New Roman"/>
              </a:rPr>
              <a:t>	</a:t>
            </a:r>
            <a:r>
              <a:rPr lang="ru-RU" sz="1600" b="1" spc="20" dirty="0" smtClean="0">
                <a:latin typeface="Times New Roman"/>
                <a:cs typeface="Times New Roman"/>
              </a:rPr>
              <a:t>(</a:t>
            </a:r>
            <a:r>
              <a:rPr lang="en-US" sz="1600" b="1" spc="20" dirty="0" err="1" smtClean="0">
                <a:latin typeface="Times New Roman"/>
                <a:cs typeface="Times New Roman"/>
              </a:rPr>
              <a:t>Scareware</a:t>
            </a:r>
            <a:r>
              <a:rPr lang="uk-UA" sz="1600" b="1" spc="20" dirty="0" smtClean="0">
                <a:latin typeface="Times New Roman"/>
                <a:cs typeface="Times New Roman"/>
              </a:rPr>
              <a:t>, </a:t>
            </a:r>
            <a:r>
              <a:rPr lang="en-US" sz="1600" b="1" spc="20" dirty="0" smtClean="0">
                <a:latin typeface="Times New Roman"/>
                <a:cs typeface="Times New Roman"/>
              </a:rPr>
              <a:t>Malware</a:t>
            </a:r>
            <a:r>
              <a:rPr lang="ru-RU" sz="1600" b="1" spc="20" dirty="0" smtClean="0">
                <a:latin typeface="Times New Roman"/>
                <a:cs typeface="Times New Roman"/>
              </a:rPr>
              <a:t>):</a:t>
            </a:r>
          </a:p>
          <a:p>
            <a:pPr lvl="0"/>
            <a:r>
              <a:rPr lang="uk-UA" sz="1600" spc="20" dirty="0" smtClean="0">
                <a:latin typeface="Times New Roman"/>
                <a:cs typeface="Times New Roman"/>
              </a:rPr>
              <a:t>Віруси (</a:t>
            </a:r>
            <a:r>
              <a:rPr lang="en-US" sz="1600" spc="20" dirty="0" smtClean="0">
                <a:latin typeface="Times New Roman"/>
                <a:cs typeface="Times New Roman"/>
              </a:rPr>
              <a:t>Virus</a:t>
            </a:r>
            <a:r>
              <a:rPr lang="uk-UA" sz="1600" spc="20" dirty="0" smtClean="0">
                <a:latin typeface="Times New Roman"/>
                <a:cs typeface="Times New Roman"/>
              </a:rPr>
              <a:t>).</a:t>
            </a:r>
            <a:endParaRPr lang="ru-RU" sz="1600" spc="20" dirty="0" smtClean="0">
              <a:latin typeface="Times New Roman"/>
              <a:cs typeface="Times New Roman"/>
            </a:endParaRPr>
          </a:p>
          <a:p>
            <a:pPr lvl="0"/>
            <a:r>
              <a:rPr lang="uk-UA" sz="1600" spc="20" dirty="0" smtClean="0">
                <a:latin typeface="Times New Roman"/>
                <a:cs typeface="Times New Roman"/>
              </a:rPr>
              <a:t>Черв’яки, хробаки (</a:t>
            </a:r>
            <a:r>
              <a:rPr lang="en-US" sz="1600" spc="20" dirty="0" smtClean="0">
                <a:latin typeface="Times New Roman"/>
                <a:cs typeface="Times New Roman"/>
              </a:rPr>
              <a:t>Worm</a:t>
            </a:r>
            <a:r>
              <a:rPr lang="uk-UA" sz="1600" spc="20" dirty="0" smtClean="0">
                <a:latin typeface="Times New Roman"/>
                <a:cs typeface="Times New Roman"/>
              </a:rPr>
              <a:t>).</a:t>
            </a:r>
            <a:endParaRPr lang="ru-RU" sz="1600" spc="20" dirty="0" smtClean="0">
              <a:latin typeface="Times New Roman"/>
              <a:cs typeface="Times New Roman"/>
            </a:endParaRPr>
          </a:p>
          <a:p>
            <a:pPr lvl="0"/>
            <a:r>
              <a:rPr lang="uk-UA" sz="1600" spc="20" dirty="0" smtClean="0">
                <a:latin typeface="Times New Roman"/>
                <a:cs typeface="Times New Roman"/>
              </a:rPr>
              <a:t>Троянські коні (</a:t>
            </a:r>
            <a:r>
              <a:rPr lang="en-US" sz="1600" spc="20" dirty="0" smtClean="0">
                <a:latin typeface="Times New Roman"/>
                <a:cs typeface="Times New Roman"/>
              </a:rPr>
              <a:t>Trojan</a:t>
            </a:r>
            <a:r>
              <a:rPr lang="uk-UA" sz="1600" spc="20" dirty="0" smtClean="0">
                <a:latin typeface="Times New Roman"/>
                <a:cs typeface="Times New Roman"/>
              </a:rPr>
              <a:t>).</a:t>
            </a:r>
            <a:endParaRPr lang="ru-RU" sz="1600" spc="20" dirty="0" smtClean="0">
              <a:latin typeface="Times New Roman"/>
              <a:cs typeface="Times New Roman"/>
            </a:endParaRPr>
          </a:p>
          <a:p>
            <a:pPr lvl="0"/>
            <a:r>
              <a:rPr lang="uk-UA" sz="1600" spc="20" dirty="0" smtClean="0">
                <a:latin typeface="Times New Roman"/>
                <a:cs typeface="Times New Roman"/>
              </a:rPr>
              <a:t>Вимагачі (</a:t>
            </a:r>
            <a:r>
              <a:rPr lang="en-US" sz="1600" spc="20" dirty="0" err="1" smtClean="0">
                <a:latin typeface="Times New Roman"/>
                <a:cs typeface="Times New Roman"/>
              </a:rPr>
              <a:t>Ransomware</a:t>
            </a:r>
            <a:r>
              <a:rPr lang="uk-UA" sz="1600" spc="20" dirty="0" smtClean="0">
                <a:latin typeface="Times New Roman"/>
                <a:cs typeface="Times New Roman"/>
              </a:rPr>
              <a:t>).</a:t>
            </a:r>
            <a:endParaRPr lang="ru-RU" sz="1600" spc="20" dirty="0" smtClean="0">
              <a:latin typeface="Times New Roman"/>
              <a:cs typeface="Times New Roman"/>
            </a:endParaRPr>
          </a:p>
          <a:p>
            <a:pPr lvl="0"/>
            <a:r>
              <a:rPr lang="uk-UA" sz="1600" spc="20" dirty="0" smtClean="0">
                <a:latin typeface="Times New Roman"/>
                <a:cs typeface="Times New Roman"/>
              </a:rPr>
              <a:t>Шпигунське ПЗ (</a:t>
            </a:r>
            <a:r>
              <a:rPr lang="en-US" sz="1600" spc="20" dirty="0" err="1" smtClean="0">
                <a:latin typeface="Times New Roman"/>
                <a:cs typeface="Times New Roman"/>
              </a:rPr>
              <a:t>Keylogger</a:t>
            </a:r>
            <a:r>
              <a:rPr lang="uk-UA" sz="1600" spc="20" dirty="0" smtClean="0">
                <a:latin typeface="Times New Roman"/>
                <a:cs typeface="Times New Roman"/>
              </a:rPr>
              <a:t>).</a:t>
            </a:r>
            <a:endParaRPr lang="ru-RU" sz="1600" spc="20" dirty="0" smtClean="0">
              <a:latin typeface="Times New Roman"/>
              <a:cs typeface="Times New Roman"/>
            </a:endParaRPr>
          </a:p>
          <a:p>
            <a:pPr lvl="0"/>
            <a:r>
              <a:rPr lang="uk-UA" sz="1600" spc="20" dirty="0" smtClean="0">
                <a:latin typeface="Times New Roman"/>
                <a:cs typeface="Times New Roman"/>
              </a:rPr>
              <a:t>Рекламне ПЗ (</a:t>
            </a:r>
            <a:r>
              <a:rPr lang="en-US" sz="1600" spc="20" dirty="0" smtClean="0">
                <a:latin typeface="Times New Roman"/>
                <a:cs typeface="Times New Roman"/>
              </a:rPr>
              <a:t>Adware</a:t>
            </a:r>
            <a:r>
              <a:rPr lang="uk-UA" sz="1600" spc="20" dirty="0" smtClean="0">
                <a:latin typeface="Times New Roman"/>
                <a:cs typeface="Times New Roman"/>
              </a:rPr>
              <a:t>).</a:t>
            </a:r>
            <a:endParaRPr lang="ru-RU" sz="1600" spc="20" dirty="0" smtClean="0">
              <a:latin typeface="Times New Roman"/>
              <a:cs typeface="Times New Roman"/>
            </a:endParaRPr>
          </a:p>
          <a:p>
            <a:pPr lvl="0"/>
            <a:r>
              <a:rPr lang="uk-UA" sz="1600" spc="20" dirty="0" err="1" smtClean="0">
                <a:latin typeface="Times New Roman"/>
                <a:cs typeface="Times New Roman"/>
              </a:rPr>
              <a:t>Псевдоантивіруси</a:t>
            </a:r>
            <a:r>
              <a:rPr lang="uk-UA" sz="1600" spc="20" dirty="0" smtClean="0">
                <a:latin typeface="Times New Roman"/>
                <a:cs typeface="Times New Roman"/>
              </a:rPr>
              <a:t>.</a:t>
            </a:r>
            <a:endParaRPr lang="ru-RU" sz="1600" spc="20" dirty="0" smtClean="0">
              <a:latin typeface="Times New Roman"/>
              <a:cs typeface="Times New Roman"/>
            </a:endParaRPr>
          </a:p>
          <a:p>
            <a:pPr lvl="0"/>
            <a:r>
              <a:rPr lang="uk-UA" sz="1600" spc="20" dirty="0" smtClean="0">
                <a:latin typeface="Times New Roman"/>
                <a:cs typeface="Times New Roman"/>
              </a:rPr>
              <a:t>Логічні бомби (</a:t>
            </a:r>
            <a:r>
              <a:rPr lang="en-US" sz="1600" spc="20" dirty="0" smtClean="0">
                <a:latin typeface="Times New Roman"/>
                <a:cs typeface="Times New Roman"/>
              </a:rPr>
              <a:t>Logic Bomb</a:t>
            </a:r>
            <a:r>
              <a:rPr lang="uk-UA" sz="1600" spc="20" dirty="0" smtClean="0">
                <a:latin typeface="Times New Roman"/>
                <a:cs typeface="Times New Roman"/>
              </a:rPr>
              <a:t>).</a:t>
            </a:r>
            <a:endParaRPr lang="ru-RU" sz="1600" spc="20" dirty="0" smtClean="0">
              <a:latin typeface="Times New Roman"/>
              <a:cs typeface="Times New Roman"/>
            </a:endParaRPr>
          </a:p>
          <a:p>
            <a:pPr lvl="0"/>
            <a:r>
              <a:rPr lang="en-US" sz="1600" spc="20" dirty="0" smtClean="0">
                <a:latin typeface="Times New Roman"/>
                <a:cs typeface="Times New Roman"/>
              </a:rPr>
              <a:t>Backdoor</a:t>
            </a:r>
            <a:r>
              <a:rPr lang="uk-UA" sz="1600" spc="20" dirty="0" smtClean="0">
                <a:latin typeface="Times New Roman"/>
                <a:cs typeface="Times New Roman"/>
              </a:rPr>
              <a:t> та </a:t>
            </a:r>
            <a:r>
              <a:rPr lang="en-US" sz="1600" spc="20" dirty="0" err="1" smtClean="0">
                <a:latin typeface="Times New Roman"/>
                <a:cs typeface="Times New Roman"/>
              </a:rPr>
              <a:t>Rootkit</a:t>
            </a:r>
            <a:r>
              <a:rPr lang="uk-UA" sz="1600" spc="20" dirty="0" smtClean="0">
                <a:latin typeface="Times New Roman"/>
                <a:cs typeface="Times New Roman"/>
              </a:rPr>
              <a:t>.</a:t>
            </a:r>
          </a:p>
          <a:p>
            <a:pPr lvl="0"/>
            <a:r>
              <a:rPr lang="uk-UA" sz="1600" spc="20" dirty="0" smtClean="0">
                <a:latin typeface="Times New Roman"/>
                <a:cs typeface="Times New Roman"/>
              </a:rPr>
              <a:t>ШПЗ для </a:t>
            </a:r>
            <a:r>
              <a:rPr lang="uk-UA" sz="1600" spc="20" dirty="0" err="1" smtClean="0">
                <a:latin typeface="Times New Roman"/>
                <a:cs typeface="Times New Roman"/>
              </a:rPr>
              <a:t>майнінгу</a:t>
            </a:r>
            <a:r>
              <a:rPr lang="uk-UA" sz="1600" spc="20" dirty="0" smtClean="0">
                <a:latin typeface="Times New Roman"/>
                <a:cs typeface="Times New Roman"/>
              </a:rPr>
              <a:t> </a:t>
            </a:r>
          </a:p>
          <a:p>
            <a:pPr lvl="0">
              <a:buNone/>
            </a:pPr>
            <a:r>
              <a:rPr lang="uk-UA" sz="1600" spc="20" dirty="0" smtClean="0">
                <a:latin typeface="Times New Roman"/>
                <a:cs typeface="Times New Roman"/>
              </a:rPr>
              <a:t>	(</a:t>
            </a:r>
            <a:r>
              <a:rPr lang="en-US" sz="1600" spc="20" dirty="0" err="1" smtClean="0">
                <a:latin typeface="Times New Roman"/>
                <a:cs typeface="Times New Roman"/>
              </a:rPr>
              <a:t>Cryptomining</a:t>
            </a:r>
            <a:r>
              <a:rPr lang="en-US" sz="1600" spc="20" dirty="0" smtClean="0">
                <a:latin typeface="Times New Roman"/>
                <a:cs typeface="Times New Roman"/>
              </a:rPr>
              <a:t> malware</a:t>
            </a:r>
            <a:r>
              <a:rPr lang="uk-UA" sz="1600" spc="20" dirty="0" smtClean="0">
                <a:latin typeface="Times New Roman"/>
                <a:cs typeface="Times New Roman"/>
              </a:rPr>
              <a:t>).</a:t>
            </a:r>
          </a:p>
          <a:p>
            <a:pPr lvl="0"/>
            <a:r>
              <a:rPr lang="uk-UA" sz="1600" spc="20" dirty="0" smtClean="0">
                <a:latin typeface="Times New Roman"/>
                <a:cs typeface="Times New Roman"/>
              </a:rPr>
              <a:t>ШПЗ для </a:t>
            </a:r>
            <a:r>
              <a:rPr lang="uk-UA" sz="1600" spc="20" dirty="0" err="1" smtClean="0">
                <a:latin typeface="Times New Roman"/>
                <a:cs typeface="Times New Roman"/>
              </a:rPr>
              <a:t>ботнету</a:t>
            </a:r>
            <a:r>
              <a:rPr lang="uk-UA" sz="1600" spc="20" dirty="0" smtClean="0">
                <a:latin typeface="Times New Roman"/>
                <a:cs typeface="Times New Roman"/>
              </a:rPr>
              <a:t> </a:t>
            </a:r>
          </a:p>
          <a:p>
            <a:pPr lvl="0">
              <a:buNone/>
            </a:pPr>
            <a:r>
              <a:rPr lang="uk-UA" sz="1600" spc="20" dirty="0" smtClean="0">
                <a:latin typeface="Times New Roman"/>
                <a:cs typeface="Times New Roman"/>
              </a:rPr>
              <a:t>	(</a:t>
            </a:r>
            <a:r>
              <a:rPr lang="en-US" sz="1600" spc="20" dirty="0" err="1" smtClean="0">
                <a:latin typeface="Times New Roman"/>
                <a:cs typeface="Times New Roman"/>
              </a:rPr>
              <a:t>Botnet</a:t>
            </a:r>
            <a:r>
              <a:rPr lang="en-US" sz="1600" spc="20" dirty="0" smtClean="0">
                <a:latin typeface="Times New Roman"/>
                <a:cs typeface="Times New Roman"/>
              </a:rPr>
              <a:t> malware</a:t>
            </a:r>
            <a:r>
              <a:rPr lang="uk-UA" sz="1600" spc="20" dirty="0" smtClean="0">
                <a:latin typeface="Times New Roman"/>
                <a:cs typeface="Times New Roman"/>
              </a:rPr>
              <a:t>).</a:t>
            </a:r>
          </a:p>
          <a:p>
            <a:pPr lvl="0"/>
            <a:endParaRPr lang="uk-UA" sz="1600" spc="20" dirty="0" smtClean="0">
              <a:latin typeface="Times New Roman"/>
              <a:cs typeface="Times New Roman"/>
            </a:endParaRPr>
          </a:p>
          <a:p>
            <a:pPr lvl="0"/>
            <a:endParaRPr lang="uk-UA" sz="1600" spc="20" dirty="0" smtClean="0">
              <a:latin typeface="Times New Roman"/>
              <a:cs typeface="Times New Roman"/>
            </a:endParaRPr>
          </a:p>
          <a:p>
            <a:pPr lvl="0"/>
            <a:endParaRPr lang="uk-UA" sz="1600" spc="20" dirty="0" smtClean="0">
              <a:latin typeface="Times New Roman"/>
              <a:cs typeface="Times New Roman"/>
            </a:endParaRPr>
          </a:p>
          <a:p>
            <a:pPr>
              <a:buNone/>
            </a:pPr>
            <a:r>
              <a:rPr lang="uk-UA" sz="1600" b="1" spc="20" dirty="0" smtClean="0">
                <a:latin typeface="Times New Roman"/>
                <a:cs typeface="Times New Roman"/>
              </a:rPr>
              <a:t>Віруси поширюються через:</a:t>
            </a:r>
          </a:p>
          <a:p>
            <a:r>
              <a:rPr lang="uk-UA" sz="1600" spc="20" dirty="0" smtClean="0">
                <a:latin typeface="Times New Roman"/>
                <a:cs typeface="Times New Roman"/>
              </a:rPr>
              <a:t>Змінні носії.</a:t>
            </a:r>
          </a:p>
          <a:p>
            <a:r>
              <a:rPr lang="uk-UA" sz="1600" spc="20" dirty="0" smtClean="0">
                <a:latin typeface="Times New Roman"/>
                <a:cs typeface="Times New Roman"/>
              </a:rPr>
              <a:t>Заражені </a:t>
            </a:r>
            <a:r>
              <a:rPr lang="uk-UA" sz="1600" spc="20" dirty="0" err="1" smtClean="0">
                <a:latin typeface="Times New Roman"/>
                <a:cs typeface="Times New Roman"/>
              </a:rPr>
              <a:t>веб-сайти</a:t>
            </a:r>
            <a:r>
              <a:rPr lang="uk-UA" sz="1600" spc="20" dirty="0" smtClean="0">
                <a:latin typeface="Times New Roman"/>
                <a:cs typeface="Times New Roman"/>
              </a:rPr>
              <a:t>.</a:t>
            </a:r>
          </a:p>
          <a:p>
            <a:r>
              <a:rPr lang="uk-UA" sz="1600" spc="20" dirty="0" smtClean="0">
                <a:latin typeface="Times New Roman"/>
                <a:cs typeface="Times New Roman"/>
              </a:rPr>
              <a:t>«Безкоштовне» ПЗ.</a:t>
            </a:r>
          </a:p>
          <a:p>
            <a:r>
              <a:rPr lang="uk-UA" sz="1600" spc="20" dirty="0" smtClean="0">
                <a:latin typeface="Times New Roman"/>
                <a:cs typeface="Times New Roman"/>
              </a:rPr>
              <a:t>Інфіковані </a:t>
            </a:r>
            <a:r>
              <a:rPr lang="uk-UA" sz="1600" spc="20" dirty="0" err="1" smtClean="0">
                <a:latin typeface="Times New Roman"/>
                <a:cs typeface="Times New Roman"/>
              </a:rPr>
              <a:t>хости</a:t>
            </a:r>
            <a:r>
              <a:rPr lang="uk-UA" sz="1600" spc="20" dirty="0" smtClean="0">
                <a:latin typeface="Times New Roman"/>
                <a:cs typeface="Times New Roman"/>
              </a:rPr>
              <a:t>.</a:t>
            </a:r>
          </a:p>
          <a:p>
            <a:r>
              <a:rPr lang="uk-UA" sz="1600" spc="20" dirty="0" smtClean="0">
                <a:latin typeface="Times New Roman"/>
                <a:cs typeface="Times New Roman"/>
              </a:rPr>
              <a:t>Вкладення електронної пошти.</a:t>
            </a:r>
          </a:p>
          <a:p>
            <a:r>
              <a:rPr lang="uk-UA" sz="1600" spc="20" dirty="0" err="1" smtClean="0">
                <a:latin typeface="Times New Roman"/>
                <a:cs typeface="Times New Roman"/>
              </a:rPr>
              <a:t>Беб-браузер</a:t>
            </a:r>
            <a:r>
              <a:rPr lang="uk-UA" sz="1600" spc="20" dirty="0" smtClean="0">
                <a:latin typeface="Times New Roman"/>
                <a:cs typeface="Times New Roman"/>
              </a:rPr>
              <a:t> з </a:t>
            </a:r>
            <a:r>
              <a:rPr lang="uk-UA" sz="1600" spc="20" dirty="0" err="1" smtClean="0">
                <a:latin typeface="Times New Roman"/>
                <a:cs typeface="Times New Roman"/>
              </a:rPr>
              <a:t>вразливостями</a:t>
            </a:r>
            <a:r>
              <a:rPr lang="uk-UA" sz="1600" spc="20" dirty="0" smtClean="0">
                <a:latin typeface="Times New Roman"/>
                <a:cs typeface="Times New Roman"/>
              </a:rPr>
              <a:t>.</a:t>
            </a:r>
          </a:p>
          <a:p>
            <a:r>
              <a:rPr lang="uk-UA" sz="1600" spc="20" dirty="0" err="1" smtClean="0">
                <a:latin typeface="Times New Roman"/>
                <a:cs typeface="Times New Roman"/>
              </a:rPr>
              <a:t>Файлобмінники</a:t>
            </a:r>
            <a:r>
              <a:rPr lang="uk-UA" sz="1600" spc="20" dirty="0" smtClean="0">
                <a:latin typeface="Times New Roman"/>
                <a:cs typeface="Times New Roman"/>
              </a:rPr>
              <a:t>.</a:t>
            </a:r>
          </a:p>
          <a:p>
            <a:pPr>
              <a:buNone/>
            </a:pPr>
            <a:r>
              <a:rPr lang="uk-UA" sz="1600" b="1" spc="20" dirty="0" smtClean="0">
                <a:latin typeface="Times New Roman"/>
                <a:cs typeface="Times New Roman"/>
              </a:rPr>
              <a:t>Захист від ШПЗ:</a:t>
            </a:r>
            <a:endParaRPr lang="ru-RU" sz="1600" b="1" spc="20" dirty="0" smtClean="0">
              <a:latin typeface="Times New Roman"/>
              <a:cs typeface="Times New Roman"/>
            </a:endParaRPr>
          </a:p>
          <a:p>
            <a:pPr lvl="0"/>
            <a:r>
              <a:rPr lang="uk-UA" sz="1600" spc="20" dirty="0" smtClean="0">
                <a:latin typeface="Times New Roman"/>
                <a:cs typeface="Times New Roman"/>
              </a:rPr>
              <a:t>Антивірус.</a:t>
            </a:r>
            <a:endParaRPr lang="ru-RU" sz="1600" spc="20" dirty="0" smtClean="0">
              <a:latin typeface="Times New Roman"/>
              <a:cs typeface="Times New Roman"/>
            </a:endParaRPr>
          </a:p>
          <a:p>
            <a:pPr lvl="0"/>
            <a:r>
              <a:rPr lang="uk-UA" sz="1600" spc="20" dirty="0" smtClean="0">
                <a:latin typeface="Times New Roman"/>
                <a:cs typeface="Times New Roman"/>
              </a:rPr>
              <a:t>Анти-зловмисне ПЗ (</a:t>
            </a:r>
            <a:r>
              <a:rPr lang="en-US" sz="1600" spc="20" dirty="0" smtClean="0">
                <a:latin typeface="Times New Roman"/>
                <a:cs typeface="Times New Roman"/>
              </a:rPr>
              <a:t>NGAV</a:t>
            </a:r>
            <a:r>
              <a:rPr lang="uk-UA" sz="1600" spc="20" dirty="0" smtClean="0">
                <a:latin typeface="Times New Roman"/>
                <a:cs typeface="Times New Roman"/>
              </a:rPr>
              <a:t>).</a:t>
            </a:r>
            <a:endParaRPr lang="ru-RU" sz="1600" spc="20" dirty="0" smtClean="0">
              <a:latin typeface="Times New Roman"/>
              <a:cs typeface="Times New Roman"/>
            </a:endParaRPr>
          </a:p>
          <a:p>
            <a:pPr lvl="0"/>
            <a:r>
              <a:rPr lang="uk-UA" sz="1600" spc="20" dirty="0" smtClean="0">
                <a:latin typeface="Times New Roman"/>
                <a:cs typeface="Times New Roman"/>
              </a:rPr>
              <a:t>Резервне копіювання (</a:t>
            </a:r>
            <a:r>
              <a:rPr lang="en-US" sz="1600" spc="20" dirty="0" smtClean="0">
                <a:latin typeface="Times New Roman"/>
                <a:cs typeface="Times New Roman"/>
              </a:rPr>
              <a:t>Backup</a:t>
            </a:r>
            <a:r>
              <a:rPr lang="uk-UA" sz="1600" spc="20" dirty="0" smtClean="0">
                <a:latin typeface="Times New Roman"/>
                <a:cs typeface="Times New Roman"/>
              </a:rPr>
              <a:t>).</a:t>
            </a:r>
            <a:endParaRPr lang="ru-RU" sz="1600" spc="20" dirty="0" smtClean="0">
              <a:latin typeface="Times New Roman"/>
              <a:cs typeface="Times New Roman"/>
            </a:endParaRPr>
          </a:p>
          <a:p>
            <a:pPr lvl="0"/>
            <a:r>
              <a:rPr lang="uk-UA" sz="1600" spc="20" dirty="0" smtClean="0">
                <a:latin typeface="Times New Roman"/>
                <a:cs typeface="Times New Roman"/>
              </a:rPr>
              <a:t>Оновлення (</a:t>
            </a:r>
            <a:r>
              <a:rPr lang="en-US" sz="1600" spc="20" dirty="0" smtClean="0">
                <a:latin typeface="Times New Roman"/>
                <a:cs typeface="Times New Roman"/>
              </a:rPr>
              <a:t>Update</a:t>
            </a:r>
            <a:r>
              <a:rPr lang="uk-UA" sz="1600" spc="20" dirty="0" smtClean="0">
                <a:latin typeface="Times New Roman"/>
                <a:cs typeface="Times New Roman"/>
              </a:rPr>
              <a:t>).</a:t>
            </a:r>
          </a:p>
          <a:p>
            <a:pPr lvl="0"/>
            <a:r>
              <a:rPr lang="uk-UA" sz="1600" spc="20" dirty="0" smtClean="0">
                <a:latin typeface="Times New Roman"/>
                <a:cs typeface="Times New Roman"/>
              </a:rPr>
              <a:t>Безпечна електронна пошта.</a:t>
            </a:r>
          </a:p>
          <a:p>
            <a:pPr lvl="0"/>
            <a:r>
              <a:rPr lang="en-US" sz="1600" spc="20" dirty="0" smtClean="0">
                <a:latin typeface="Times New Roman"/>
                <a:cs typeface="Times New Roman"/>
              </a:rPr>
              <a:t>NGFW (Next-Generation Firewall), IPS</a:t>
            </a:r>
            <a:r>
              <a:rPr lang="uk-UA" sz="1600" spc="20" dirty="0" smtClean="0">
                <a:latin typeface="Times New Roman"/>
                <a:cs typeface="Times New Roman"/>
              </a:rPr>
              <a:t>, </a:t>
            </a:r>
            <a:r>
              <a:rPr lang="en-US" sz="1600" spc="20" dirty="0" smtClean="0">
                <a:latin typeface="Times New Roman"/>
                <a:cs typeface="Times New Roman"/>
              </a:rPr>
              <a:t>SIEM</a:t>
            </a:r>
            <a:r>
              <a:rPr lang="uk-UA" sz="1600" spc="20" dirty="0" smtClean="0">
                <a:latin typeface="Times New Roman"/>
                <a:cs typeface="Times New Roman"/>
              </a:rPr>
              <a:t>.</a:t>
            </a:r>
          </a:p>
          <a:p>
            <a:pPr lvl="0"/>
            <a:r>
              <a:rPr lang="uk-UA" sz="1600" spc="20" dirty="0" smtClean="0">
                <a:latin typeface="Times New Roman"/>
                <a:cs typeface="Times New Roman"/>
              </a:rPr>
              <a:t>Розподіл мережі</a:t>
            </a:r>
            <a:r>
              <a:rPr lang="en-US" sz="1600" spc="20" dirty="0" smtClean="0">
                <a:latin typeface="Times New Roman"/>
                <a:cs typeface="Times New Roman"/>
              </a:rPr>
              <a:t> (VLAN, DMZ)</a:t>
            </a:r>
            <a:r>
              <a:rPr lang="uk-UA" sz="1600" spc="20" dirty="0" smtClean="0">
                <a:latin typeface="Times New Roman"/>
                <a:cs typeface="Times New Roman"/>
              </a:rPr>
              <a:t>.</a:t>
            </a:r>
          </a:p>
          <a:p>
            <a:pPr lvl="0"/>
            <a:r>
              <a:rPr lang="uk-UA" sz="1600" spc="20" dirty="0" smtClean="0">
                <a:latin typeface="Times New Roman"/>
                <a:cs typeface="Times New Roman"/>
              </a:rPr>
              <a:t>Навчання персоналу.</a:t>
            </a:r>
            <a:endParaRPr lang="ru-RU" sz="1600" spc="20" dirty="0" smtClean="0">
              <a:latin typeface="Times New Roman"/>
              <a:cs typeface="Times New Roman"/>
            </a:endParaRPr>
          </a:p>
          <a:p>
            <a:pPr lvl="0"/>
            <a:endParaRPr lang="ru-RU" sz="1600" spc="20" dirty="0" smtClean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5"/>
          <p:cNvSpPr/>
          <p:nvPr/>
        </p:nvSpPr>
        <p:spPr>
          <a:xfrm>
            <a:off x="0" y="1643050"/>
            <a:ext cx="7786710" cy="52149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71612"/>
            <a:ext cx="9144000" cy="5286388"/>
          </a:xfrm>
        </p:spPr>
        <p:txBody>
          <a:bodyPr numCol="2"/>
          <a:lstStyle/>
          <a:p>
            <a:pPr marL="267335" lvl="0">
              <a:spcBef>
                <a:spcPts val="565"/>
              </a:spcBef>
              <a:buNone/>
            </a:pPr>
            <a:r>
              <a:rPr lang="uk-UA" sz="1600" b="1" spc="15" dirty="0" smtClean="0">
                <a:latin typeface="Times New Roman"/>
                <a:cs typeface="Times New Roman"/>
              </a:rPr>
              <a:t>			         Комбіновані атаки:</a:t>
            </a:r>
            <a:endParaRPr lang="ru-RU" sz="1600" b="1" spc="15" dirty="0" smtClean="0">
              <a:latin typeface="Times New Roman"/>
              <a:cs typeface="Times New Roman"/>
            </a:endParaRPr>
          </a:p>
          <a:p>
            <a:pPr marL="219075" lvl="1" indent="-219075">
              <a:spcBef>
                <a:spcPts val="0"/>
              </a:spcBef>
              <a:buFont typeface="Times New Roman" pitchFamily="18" charset="0"/>
              <a:buChar char="‾"/>
            </a:pPr>
            <a:endParaRPr lang="uk-UA" sz="1500" spc="15" dirty="0" smtClean="0">
              <a:latin typeface="Times New Roman"/>
              <a:ea typeface="+mn-ea"/>
              <a:cs typeface="Times New Roman"/>
            </a:endParaRPr>
          </a:p>
          <a:p>
            <a:pPr marL="219075" lvl="1" indent="-219075">
              <a:spcBef>
                <a:spcPts val="0"/>
              </a:spcBef>
              <a:buFont typeface="Times New Roman" pitchFamily="18" charset="0"/>
              <a:buChar char="‾"/>
            </a:pP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Підміна довіреного суб’єкта (</a:t>
            </a:r>
            <a:r>
              <a:rPr lang="uk-UA" sz="1500" spc="15" dirty="0" err="1" smtClean="0">
                <a:latin typeface="Times New Roman"/>
                <a:ea typeface="+mn-ea"/>
                <a:cs typeface="Times New Roman"/>
              </a:rPr>
              <a:t>Spoofing</a:t>
            </a: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)</a:t>
            </a:r>
          </a:p>
          <a:p>
            <a:pPr marL="219075" lvl="1" indent="-219075">
              <a:spcBef>
                <a:spcPts val="0"/>
              </a:spcBef>
              <a:buNone/>
            </a:pP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	(MAC, IP, DNS, </a:t>
            </a:r>
            <a:r>
              <a:rPr lang="en-US" sz="1500" spc="15" dirty="0" smtClean="0">
                <a:latin typeface="Times New Roman"/>
                <a:ea typeface="+mn-ea"/>
                <a:cs typeface="Times New Roman"/>
              </a:rPr>
              <a:t>DHCP</a:t>
            </a: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).</a:t>
            </a:r>
            <a:endParaRPr lang="ru-RU" sz="1500" spc="15" dirty="0" smtClean="0">
              <a:latin typeface="Times New Roman"/>
              <a:ea typeface="+mn-ea"/>
              <a:cs typeface="Times New Roman"/>
            </a:endParaRPr>
          </a:p>
          <a:p>
            <a:pPr marL="219075" lvl="1" indent="-219075">
              <a:spcBef>
                <a:spcPts val="0"/>
              </a:spcBef>
              <a:buFont typeface="Times New Roman" pitchFamily="18" charset="0"/>
              <a:buChar char="‾"/>
            </a:pP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Посередництво (Man-in-the-middle (</a:t>
            </a:r>
            <a:r>
              <a:rPr lang="uk-UA" sz="1500" spc="15" dirty="0" err="1" smtClean="0">
                <a:latin typeface="Times New Roman"/>
                <a:ea typeface="+mn-ea"/>
                <a:cs typeface="Times New Roman"/>
              </a:rPr>
              <a:t>MitM</a:t>
            </a: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)).</a:t>
            </a:r>
            <a:endParaRPr lang="ru-RU" sz="1500" spc="15" dirty="0" smtClean="0">
              <a:latin typeface="Times New Roman"/>
              <a:ea typeface="+mn-ea"/>
              <a:cs typeface="Times New Roman"/>
            </a:endParaRPr>
          </a:p>
          <a:p>
            <a:pPr marL="219075" lvl="1" indent="-219075">
              <a:spcBef>
                <a:spcPts val="0"/>
              </a:spcBef>
              <a:buFont typeface="Times New Roman" pitchFamily="18" charset="0"/>
              <a:buChar char="‾"/>
            </a:pP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Посередництво в обміні незашифрованими ключами</a:t>
            </a:r>
            <a:r>
              <a:rPr lang="en-US" sz="1500" spc="15" dirty="0" smtClean="0">
                <a:latin typeface="Times New Roman"/>
                <a:ea typeface="+mn-ea"/>
                <a:cs typeface="Times New Roman"/>
              </a:rPr>
              <a:t> (Sniffer)</a:t>
            </a: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.</a:t>
            </a:r>
            <a:endParaRPr lang="ru-RU" sz="1500" spc="15" dirty="0" smtClean="0">
              <a:latin typeface="Times New Roman"/>
              <a:ea typeface="+mn-ea"/>
              <a:cs typeface="Times New Roman"/>
            </a:endParaRPr>
          </a:p>
          <a:p>
            <a:pPr marL="219075" lvl="1" indent="-219075">
              <a:spcBef>
                <a:spcPts val="0"/>
              </a:spcBef>
              <a:buFont typeface="Times New Roman" pitchFamily="18" charset="0"/>
              <a:buChar char="‾"/>
            </a:pP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Атака </a:t>
            </a:r>
            <a:r>
              <a:rPr lang="uk-UA" sz="1500" spc="15" dirty="0" err="1" smtClean="0">
                <a:latin typeface="Times New Roman"/>
                <a:ea typeface="+mn-ea"/>
                <a:cs typeface="Times New Roman"/>
              </a:rPr>
              <a:t>експлойта</a:t>
            </a:r>
            <a:endParaRPr lang="uk-UA" sz="1500" spc="15" dirty="0" smtClean="0">
              <a:latin typeface="Times New Roman"/>
              <a:ea typeface="+mn-ea"/>
              <a:cs typeface="Times New Roman"/>
            </a:endParaRPr>
          </a:p>
          <a:p>
            <a:pPr marL="219075" lvl="1" indent="-219075">
              <a:spcBef>
                <a:spcPts val="0"/>
              </a:spcBef>
              <a:buNone/>
            </a:pP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	(</a:t>
            </a:r>
            <a:r>
              <a:rPr lang="en-US" sz="1500" spc="15" dirty="0" smtClean="0">
                <a:latin typeface="Times New Roman"/>
                <a:ea typeface="+mn-ea"/>
                <a:cs typeface="Times New Roman"/>
              </a:rPr>
              <a:t>XSS</a:t>
            </a: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, </a:t>
            </a:r>
            <a:r>
              <a:rPr lang="en-US" sz="1500" spc="15" dirty="0" smtClean="0">
                <a:latin typeface="Times New Roman"/>
                <a:ea typeface="+mn-ea"/>
                <a:cs typeface="Times New Roman"/>
              </a:rPr>
              <a:t>SQL</a:t>
            </a: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, </a:t>
            </a:r>
            <a:r>
              <a:rPr lang="en-US" sz="1500" spc="15" dirty="0" smtClean="0">
                <a:latin typeface="Times New Roman"/>
                <a:ea typeface="+mn-ea"/>
                <a:cs typeface="Times New Roman"/>
              </a:rPr>
              <a:t>XXE</a:t>
            </a: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, </a:t>
            </a:r>
            <a:r>
              <a:rPr lang="en-US" sz="1500" spc="15" dirty="0" smtClean="0">
                <a:latin typeface="Times New Roman"/>
                <a:ea typeface="+mn-ea"/>
                <a:cs typeface="Times New Roman"/>
              </a:rPr>
              <a:t>OS injection</a:t>
            </a: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, </a:t>
            </a:r>
            <a:r>
              <a:rPr lang="en-US" sz="1500" spc="15" dirty="0" smtClean="0">
                <a:latin typeface="Times New Roman"/>
                <a:ea typeface="+mn-ea"/>
                <a:cs typeface="Times New Roman"/>
              </a:rPr>
              <a:t>API</a:t>
            </a: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).</a:t>
            </a:r>
            <a:endParaRPr lang="en-US" sz="1500" spc="15" dirty="0" smtClean="0">
              <a:latin typeface="Times New Roman"/>
              <a:ea typeface="+mn-ea"/>
              <a:cs typeface="Times New Roman"/>
            </a:endParaRPr>
          </a:p>
          <a:p>
            <a:pPr marL="219075" lvl="1" indent="-219075">
              <a:spcBef>
                <a:spcPts val="0"/>
              </a:spcBef>
              <a:buFont typeface="Times New Roman" pitchFamily="18" charset="0"/>
              <a:buChar char="‾"/>
            </a:pP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Викрадення сеансу (</a:t>
            </a:r>
            <a:r>
              <a:rPr lang="en-US" sz="1500" spc="15" dirty="0" smtClean="0">
                <a:latin typeface="Times New Roman"/>
                <a:ea typeface="+mn-ea"/>
                <a:cs typeface="Times New Roman"/>
              </a:rPr>
              <a:t>Session hijacking</a:t>
            </a: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).</a:t>
            </a:r>
            <a:endParaRPr lang="ru-RU" sz="1500" spc="15" dirty="0" smtClean="0">
              <a:latin typeface="Times New Roman"/>
              <a:ea typeface="+mn-ea"/>
              <a:cs typeface="Times New Roman"/>
            </a:endParaRPr>
          </a:p>
          <a:p>
            <a:pPr marL="219075" lvl="1" indent="-219075">
              <a:spcBef>
                <a:spcPts val="0"/>
              </a:spcBef>
              <a:buFont typeface="Times New Roman" pitchFamily="18" charset="0"/>
              <a:buChar char="‾"/>
            </a:pP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Парольні атаки (</a:t>
            </a:r>
            <a:r>
              <a:rPr lang="en-US" sz="1500" spc="15" dirty="0" smtClean="0">
                <a:latin typeface="Times New Roman"/>
                <a:ea typeface="+mn-ea"/>
                <a:cs typeface="Times New Roman"/>
              </a:rPr>
              <a:t>brute force</a:t>
            </a: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, </a:t>
            </a:r>
            <a:r>
              <a:rPr lang="en-US" sz="1500" spc="15" dirty="0" smtClean="0">
                <a:latin typeface="Times New Roman"/>
                <a:ea typeface="+mn-ea"/>
                <a:cs typeface="Times New Roman"/>
              </a:rPr>
              <a:t>dictionary</a:t>
            </a: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).</a:t>
            </a:r>
            <a:endParaRPr lang="ru-RU" sz="1500" spc="15" dirty="0" smtClean="0">
              <a:latin typeface="Times New Roman"/>
              <a:ea typeface="+mn-ea"/>
              <a:cs typeface="Times New Roman"/>
            </a:endParaRPr>
          </a:p>
          <a:p>
            <a:pPr marL="219075" lvl="1" indent="-219075">
              <a:spcBef>
                <a:spcPts val="0"/>
              </a:spcBef>
              <a:buFont typeface="Times New Roman" pitchFamily="18" charset="0"/>
              <a:buChar char="‾"/>
            </a:pP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Мережева розвідка.</a:t>
            </a:r>
            <a:endParaRPr lang="ru-RU" sz="1500" spc="15" dirty="0" smtClean="0">
              <a:latin typeface="Times New Roman"/>
              <a:ea typeface="+mn-ea"/>
              <a:cs typeface="Times New Roman"/>
            </a:endParaRPr>
          </a:p>
          <a:p>
            <a:pPr marL="219075" lvl="1" indent="-219075">
              <a:spcBef>
                <a:spcPts val="0"/>
              </a:spcBef>
              <a:buFont typeface="Times New Roman" pitchFamily="18" charset="0"/>
              <a:buChar char="‾"/>
            </a:pPr>
            <a:r>
              <a:rPr lang="uk-UA" sz="1500" spc="15" dirty="0" err="1" smtClean="0">
                <a:latin typeface="Times New Roman"/>
                <a:ea typeface="+mn-ea"/>
                <a:cs typeface="Times New Roman"/>
              </a:rPr>
              <a:t>Фішинг</a:t>
            </a: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 (</a:t>
            </a:r>
            <a:r>
              <a:rPr lang="en-US" sz="1500" spc="15" dirty="0" smtClean="0">
                <a:latin typeface="Times New Roman"/>
                <a:ea typeface="+mn-ea"/>
                <a:cs typeface="Times New Roman"/>
              </a:rPr>
              <a:t>Phishing</a:t>
            </a: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).</a:t>
            </a:r>
            <a:endParaRPr lang="ru-RU" sz="1500" spc="15" dirty="0" smtClean="0">
              <a:latin typeface="Times New Roman"/>
              <a:ea typeface="+mn-ea"/>
              <a:cs typeface="Times New Roman"/>
            </a:endParaRPr>
          </a:p>
          <a:p>
            <a:pPr marL="219075" lvl="1" indent="-219075">
              <a:spcBef>
                <a:spcPts val="0"/>
              </a:spcBef>
              <a:buFont typeface="Times New Roman" pitchFamily="18" charset="0"/>
              <a:buChar char="‾"/>
            </a:pP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Голосовий </a:t>
            </a:r>
            <a:r>
              <a:rPr lang="uk-UA" sz="1500" spc="15" dirty="0" err="1" smtClean="0">
                <a:latin typeface="Times New Roman"/>
                <a:ea typeface="+mn-ea"/>
                <a:cs typeface="Times New Roman"/>
              </a:rPr>
              <a:t>фішинг</a:t>
            </a: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.</a:t>
            </a:r>
            <a:endParaRPr lang="ru-RU" sz="1500" spc="15" dirty="0" smtClean="0">
              <a:latin typeface="Times New Roman"/>
              <a:ea typeface="+mn-ea"/>
              <a:cs typeface="Times New Roman"/>
            </a:endParaRPr>
          </a:p>
          <a:p>
            <a:pPr marL="219075" lvl="1" indent="-219075">
              <a:spcBef>
                <a:spcPts val="0"/>
              </a:spcBef>
              <a:buFont typeface="Times New Roman" pitchFamily="18" charset="0"/>
              <a:buChar char="‾"/>
            </a:pP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СМС </a:t>
            </a:r>
            <a:r>
              <a:rPr lang="uk-UA" sz="1500" spc="15" dirty="0" err="1" smtClean="0">
                <a:latin typeface="Times New Roman"/>
                <a:ea typeface="+mn-ea"/>
                <a:cs typeface="Times New Roman"/>
              </a:rPr>
              <a:t>фішинг</a:t>
            </a: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 (</a:t>
            </a:r>
            <a:r>
              <a:rPr lang="uk-UA" sz="1500" spc="15" dirty="0" err="1" smtClean="0">
                <a:latin typeface="Times New Roman"/>
                <a:ea typeface="+mn-ea"/>
                <a:cs typeface="Times New Roman"/>
              </a:rPr>
              <a:t>Смішинг</a:t>
            </a: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 (</a:t>
            </a:r>
            <a:r>
              <a:rPr lang="en-US" sz="1500" spc="15" dirty="0" err="1" smtClean="0">
                <a:latin typeface="Times New Roman"/>
                <a:ea typeface="+mn-ea"/>
                <a:cs typeface="Times New Roman"/>
              </a:rPr>
              <a:t>SMishing</a:t>
            </a: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)).</a:t>
            </a:r>
            <a:endParaRPr lang="ru-RU" sz="1500" spc="15" dirty="0" smtClean="0">
              <a:latin typeface="Times New Roman"/>
              <a:ea typeface="+mn-ea"/>
              <a:cs typeface="Times New Roman"/>
            </a:endParaRPr>
          </a:p>
          <a:p>
            <a:pPr marL="219075" lvl="1" indent="-219075">
              <a:spcBef>
                <a:spcPts val="0"/>
              </a:spcBef>
              <a:buFont typeface="Times New Roman" pitchFamily="18" charset="0"/>
              <a:buChar char="‾"/>
            </a:pPr>
            <a:r>
              <a:rPr lang="uk-UA" sz="1500" spc="15" dirty="0" err="1" smtClean="0">
                <a:latin typeface="Times New Roman"/>
                <a:ea typeface="+mn-ea"/>
                <a:cs typeface="Times New Roman"/>
              </a:rPr>
              <a:t>Фарминг</a:t>
            </a: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 (</a:t>
            </a:r>
            <a:r>
              <a:rPr lang="en-US" sz="1500" spc="15" dirty="0" err="1" smtClean="0">
                <a:latin typeface="Times New Roman"/>
                <a:ea typeface="+mn-ea"/>
                <a:cs typeface="Times New Roman"/>
              </a:rPr>
              <a:t>Pharming</a:t>
            </a: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).</a:t>
            </a:r>
            <a:endParaRPr lang="ru-RU" sz="1500" spc="15" dirty="0" smtClean="0">
              <a:latin typeface="Times New Roman"/>
              <a:ea typeface="+mn-ea"/>
              <a:cs typeface="Times New Roman"/>
            </a:endParaRPr>
          </a:p>
          <a:p>
            <a:pPr marL="219075" lvl="1" indent="-219075">
              <a:spcBef>
                <a:spcPts val="0"/>
              </a:spcBef>
              <a:buFont typeface="Times New Roman" pitchFamily="18" charset="0"/>
              <a:buChar char="‾"/>
            </a:pPr>
            <a:r>
              <a:rPr lang="uk-UA" sz="1500" spc="15" dirty="0" err="1" smtClean="0">
                <a:latin typeface="Times New Roman"/>
                <a:ea typeface="+mn-ea"/>
                <a:cs typeface="Times New Roman"/>
              </a:rPr>
              <a:t>Whaling</a:t>
            </a: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.</a:t>
            </a:r>
          </a:p>
          <a:p>
            <a:pPr marL="219075" lvl="1" indent="-219075">
              <a:spcBef>
                <a:spcPts val="0"/>
              </a:spcBef>
              <a:buFont typeface="Times New Roman" pitchFamily="18" charset="0"/>
              <a:buChar char="‾"/>
            </a:pP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Отруєння браузера та </a:t>
            </a:r>
            <a:r>
              <a:rPr lang="uk-UA" sz="1500" spc="15" dirty="0" err="1" smtClean="0">
                <a:latin typeface="Times New Roman"/>
                <a:ea typeface="+mn-ea"/>
                <a:cs typeface="Times New Roman"/>
              </a:rPr>
              <a:t>плагінів</a:t>
            </a: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.</a:t>
            </a:r>
            <a:endParaRPr lang="ru-RU" sz="1500" spc="15" dirty="0" smtClean="0">
              <a:latin typeface="Times New Roman"/>
              <a:ea typeface="+mn-ea"/>
              <a:cs typeface="Times New Roman"/>
            </a:endParaRPr>
          </a:p>
          <a:p>
            <a:pPr marL="219075" lvl="1" indent="-219075">
              <a:spcBef>
                <a:spcPts val="0"/>
              </a:spcBef>
              <a:buFont typeface="Times New Roman" pitchFamily="18" charset="0"/>
              <a:buChar char="‾"/>
            </a:pPr>
            <a:r>
              <a:rPr lang="en-US" sz="1500" spc="15" dirty="0" smtClean="0">
                <a:latin typeface="Times New Roman"/>
                <a:ea typeface="+mn-ea"/>
                <a:cs typeface="Times New Roman"/>
              </a:rPr>
              <a:t>Rooting &amp; </a:t>
            </a:r>
            <a:r>
              <a:rPr lang="en-US" sz="1500" spc="15" dirty="0" err="1" smtClean="0">
                <a:latin typeface="Times New Roman"/>
                <a:ea typeface="+mn-ea"/>
                <a:cs typeface="Times New Roman"/>
              </a:rPr>
              <a:t>Jailbreaking</a:t>
            </a: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.</a:t>
            </a:r>
            <a:endParaRPr lang="ru-RU" sz="1500" spc="15" dirty="0" smtClean="0">
              <a:latin typeface="Times New Roman"/>
              <a:ea typeface="+mn-ea"/>
              <a:cs typeface="Times New Roman"/>
            </a:endParaRPr>
          </a:p>
          <a:p>
            <a:pPr marL="219075" lvl="1" indent="-219075">
              <a:spcBef>
                <a:spcPts val="0"/>
              </a:spcBef>
              <a:buFont typeface="Times New Roman" pitchFamily="18" charset="0"/>
              <a:buChar char="‾"/>
            </a:pP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Атака нульового дня.</a:t>
            </a:r>
            <a:endParaRPr lang="ru-RU" sz="1500" spc="15" dirty="0" smtClean="0">
              <a:latin typeface="Times New Roman"/>
              <a:ea typeface="+mn-ea"/>
              <a:cs typeface="Times New Roman"/>
            </a:endParaRPr>
          </a:p>
          <a:p>
            <a:pPr marL="219075" lvl="1" indent="-219075">
              <a:spcBef>
                <a:spcPts val="0"/>
              </a:spcBef>
              <a:buFont typeface="Times New Roman" pitchFamily="18" charset="0"/>
              <a:buChar char="‾"/>
            </a:pPr>
            <a:r>
              <a:rPr lang="en-US" sz="1500" spc="15" dirty="0" err="1" smtClean="0">
                <a:latin typeface="Times New Roman"/>
                <a:ea typeface="+mn-ea"/>
                <a:cs typeface="Times New Roman"/>
              </a:rPr>
              <a:t>DoS</a:t>
            </a:r>
            <a:r>
              <a:rPr lang="en-US" sz="1500" spc="15" dirty="0" smtClean="0">
                <a:latin typeface="Times New Roman"/>
                <a:ea typeface="+mn-ea"/>
                <a:cs typeface="Times New Roman"/>
              </a:rPr>
              <a:t>, </a:t>
            </a:r>
            <a:r>
              <a:rPr lang="en-US" sz="1500" spc="15" dirty="0" err="1" smtClean="0">
                <a:latin typeface="Times New Roman"/>
                <a:ea typeface="+mn-ea"/>
                <a:cs typeface="Times New Roman"/>
              </a:rPr>
              <a:t>DDoS</a:t>
            </a:r>
            <a:r>
              <a:rPr lang="en-US" sz="1500" spc="15" dirty="0" smtClean="0">
                <a:latin typeface="Times New Roman"/>
                <a:ea typeface="+mn-ea"/>
                <a:cs typeface="Times New Roman"/>
              </a:rPr>
              <a:t>, (ICMP, </a:t>
            </a:r>
            <a:r>
              <a:rPr lang="en-US" sz="1500" spc="15" dirty="0" err="1" smtClean="0">
                <a:latin typeface="Times New Roman"/>
                <a:ea typeface="+mn-ea"/>
                <a:cs typeface="Times New Roman"/>
              </a:rPr>
              <a:t>Botnet</a:t>
            </a: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, </a:t>
            </a:r>
            <a:r>
              <a:rPr lang="en-US" sz="1500" spc="15" dirty="0" smtClean="0">
                <a:latin typeface="Times New Roman"/>
                <a:ea typeface="+mn-ea"/>
                <a:cs typeface="Times New Roman"/>
              </a:rPr>
              <a:t>DNS, DHCP</a:t>
            </a: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)</a:t>
            </a:r>
            <a:endParaRPr lang="ru-RU" sz="1500" spc="15" dirty="0" smtClean="0">
              <a:latin typeface="Times New Roman"/>
              <a:ea typeface="+mn-ea"/>
              <a:cs typeface="Times New Roman"/>
            </a:endParaRPr>
          </a:p>
          <a:p>
            <a:pPr marL="219075" lvl="1" indent="-219075">
              <a:spcBef>
                <a:spcPts val="0"/>
              </a:spcBef>
              <a:buFont typeface="Times New Roman" pitchFamily="18" charset="0"/>
              <a:buChar char="‾"/>
            </a:pP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Спам.</a:t>
            </a:r>
          </a:p>
          <a:p>
            <a:pPr marL="219075" lvl="1" indent="-219075">
              <a:spcBef>
                <a:spcPts val="0"/>
              </a:spcBef>
              <a:buFont typeface="Times New Roman" pitchFamily="18" charset="0"/>
              <a:buChar char="‾"/>
            </a:pPr>
            <a:endParaRPr lang="uk-UA" sz="1500" spc="15" dirty="0" smtClean="0">
              <a:latin typeface="Times New Roman"/>
              <a:ea typeface="+mn-ea"/>
              <a:cs typeface="Times New Roman"/>
            </a:endParaRPr>
          </a:p>
          <a:p>
            <a:pPr marL="219075" lvl="1" indent="-219075">
              <a:spcBef>
                <a:spcPts val="0"/>
              </a:spcBef>
              <a:buFont typeface="Times New Roman" pitchFamily="18" charset="0"/>
              <a:buChar char="‾"/>
            </a:pPr>
            <a:endParaRPr lang="uk-UA" sz="1500" spc="15" dirty="0" smtClean="0">
              <a:latin typeface="Times New Roman"/>
              <a:ea typeface="+mn-ea"/>
              <a:cs typeface="Times New Roman"/>
            </a:endParaRPr>
          </a:p>
          <a:p>
            <a:pPr marL="219075" lvl="1" indent="-219075">
              <a:spcBef>
                <a:spcPts val="0"/>
              </a:spcBef>
              <a:buFont typeface="Times New Roman" pitchFamily="18" charset="0"/>
              <a:buChar char="‾"/>
            </a:pPr>
            <a:endParaRPr lang="uk-UA" sz="1500" spc="15" dirty="0" smtClean="0">
              <a:latin typeface="Times New Roman"/>
              <a:ea typeface="+mn-ea"/>
              <a:cs typeface="Times New Roman"/>
            </a:endParaRPr>
          </a:p>
          <a:p>
            <a:pPr marL="219075" lvl="1" indent="-219075">
              <a:spcBef>
                <a:spcPts val="0"/>
              </a:spcBef>
              <a:buFont typeface="Times New Roman" pitchFamily="18" charset="0"/>
              <a:buChar char="‾"/>
            </a:pPr>
            <a:endParaRPr lang="uk-UA" sz="1500" spc="15" dirty="0" smtClean="0">
              <a:latin typeface="Times New Roman"/>
              <a:ea typeface="+mn-ea"/>
              <a:cs typeface="Times New Roman"/>
            </a:endParaRPr>
          </a:p>
          <a:p>
            <a:pPr marL="219075" lvl="1" indent="-219075">
              <a:spcBef>
                <a:spcPts val="0"/>
              </a:spcBef>
              <a:buFont typeface="Times New Roman" pitchFamily="18" charset="0"/>
              <a:buChar char="‾"/>
            </a:pPr>
            <a:endParaRPr lang="uk-UA" sz="1500" spc="15" dirty="0" smtClean="0">
              <a:latin typeface="Times New Roman"/>
              <a:ea typeface="+mn-ea"/>
              <a:cs typeface="Times New Roman"/>
            </a:endParaRPr>
          </a:p>
          <a:p>
            <a:pPr marL="219075" lvl="1" indent="-219075">
              <a:spcBef>
                <a:spcPts val="0"/>
              </a:spcBef>
              <a:buFont typeface="Times New Roman" pitchFamily="18" charset="0"/>
              <a:buChar char="‾"/>
            </a:pP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Зловживання пошуковою оптимізацією </a:t>
            </a:r>
          </a:p>
          <a:p>
            <a:pPr marL="219075" lvl="1" indent="-219075">
              <a:spcBef>
                <a:spcPts val="0"/>
              </a:spcBef>
              <a:buNone/>
            </a:pP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	(</a:t>
            </a:r>
            <a:r>
              <a:rPr lang="en-US" sz="1500" spc="15" dirty="0" smtClean="0">
                <a:latin typeface="Times New Roman"/>
                <a:ea typeface="+mn-ea"/>
                <a:cs typeface="Times New Roman"/>
              </a:rPr>
              <a:t>SEO Poisoning</a:t>
            </a: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).</a:t>
            </a:r>
            <a:endParaRPr lang="ru-RU" sz="1500" spc="15" dirty="0" smtClean="0">
              <a:latin typeface="Times New Roman"/>
              <a:ea typeface="+mn-ea"/>
              <a:cs typeface="Times New Roman"/>
            </a:endParaRPr>
          </a:p>
          <a:p>
            <a:pPr marL="219075" lvl="1" indent="-219075">
              <a:spcBef>
                <a:spcPts val="0"/>
              </a:spcBef>
              <a:buFont typeface="Times New Roman" pitchFamily="18" charset="0"/>
              <a:buChar char="‾"/>
            </a:pP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«Злий близнюк» (</a:t>
            </a:r>
            <a:r>
              <a:rPr lang="en-US" sz="1500" spc="15" dirty="0" smtClean="0">
                <a:latin typeface="Times New Roman"/>
                <a:ea typeface="+mn-ea"/>
                <a:cs typeface="Times New Roman"/>
              </a:rPr>
              <a:t>Evil Twin</a:t>
            </a: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) використовує несанкціоновані точки доступу </a:t>
            </a:r>
          </a:p>
          <a:p>
            <a:pPr marL="219075" lvl="1" indent="-219075">
              <a:spcBef>
                <a:spcPts val="0"/>
              </a:spcBef>
              <a:buNone/>
            </a:pP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	(</a:t>
            </a:r>
            <a:r>
              <a:rPr lang="en-US" sz="1500" spc="15" dirty="0" smtClean="0">
                <a:latin typeface="Times New Roman"/>
                <a:ea typeface="+mn-ea"/>
                <a:cs typeface="Times New Roman"/>
              </a:rPr>
              <a:t>Rogue Access Points</a:t>
            </a: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).</a:t>
            </a:r>
            <a:endParaRPr lang="ru-RU" sz="1500" spc="15" dirty="0" smtClean="0">
              <a:latin typeface="Times New Roman"/>
              <a:ea typeface="+mn-ea"/>
              <a:cs typeface="Times New Roman"/>
            </a:endParaRPr>
          </a:p>
          <a:p>
            <a:pPr marL="219075" lvl="1" indent="-219075">
              <a:spcBef>
                <a:spcPts val="0"/>
              </a:spcBef>
              <a:buFont typeface="Times New Roman" pitchFamily="18" charset="0"/>
              <a:buChar char="‾"/>
            </a:pP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Глушіння радіочастот </a:t>
            </a:r>
            <a:r>
              <a:rPr lang="en-US" sz="1500" spc="15" dirty="0" smtClean="0">
                <a:latin typeface="Times New Roman"/>
                <a:ea typeface="+mn-ea"/>
                <a:cs typeface="Times New Roman"/>
              </a:rPr>
              <a:t>(RF faming)</a:t>
            </a:r>
            <a:endParaRPr lang="ru-RU" sz="1500" spc="15" dirty="0" smtClean="0">
              <a:latin typeface="Times New Roman"/>
              <a:ea typeface="+mn-ea"/>
              <a:cs typeface="Times New Roman"/>
            </a:endParaRPr>
          </a:p>
          <a:p>
            <a:pPr marL="219075" lvl="1" indent="-219075">
              <a:spcBef>
                <a:spcPts val="0"/>
              </a:spcBef>
              <a:buFont typeface="Times New Roman" pitchFamily="18" charset="0"/>
              <a:buChar char="‾"/>
            </a:pP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Передача несанкціонованих повідомлень через </a:t>
            </a:r>
            <a:r>
              <a:rPr lang="en-US" sz="1500" spc="15" dirty="0" smtClean="0">
                <a:latin typeface="Times New Roman"/>
                <a:ea typeface="+mn-ea"/>
                <a:cs typeface="Times New Roman"/>
              </a:rPr>
              <a:t>Bluetooth</a:t>
            </a: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 (</a:t>
            </a:r>
            <a:r>
              <a:rPr lang="en-US" sz="1500" spc="15" dirty="0" err="1" smtClean="0">
                <a:latin typeface="Times New Roman"/>
                <a:ea typeface="+mn-ea"/>
                <a:cs typeface="Times New Roman"/>
              </a:rPr>
              <a:t>Bluejacking</a:t>
            </a: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).</a:t>
            </a:r>
            <a:endParaRPr lang="ru-RU" sz="1500" spc="15" dirty="0" smtClean="0">
              <a:latin typeface="Times New Roman"/>
              <a:ea typeface="+mn-ea"/>
              <a:cs typeface="Times New Roman"/>
            </a:endParaRPr>
          </a:p>
          <a:p>
            <a:pPr marL="219075" lvl="1" indent="-219075">
              <a:spcBef>
                <a:spcPts val="0"/>
              </a:spcBef>
              <a:buFont typeface="Times New Roman" pitchFamily="18" charset="0"/>
              <a:buChar char="‾"/>
            </a:pP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Підключення до </a:t>
            </a:r>
            <a:r>
              <a:rPr lang="en-US" sz="1500" spc="15" dirty="0" smtClean="0">
                <a:latin typeface="Times New Roman"/>
                <a:ea typeface="+mn-ea"/>
                <a:cs typeface="Times New Roman"/>
              </a:rPr>
              <a:t>Bluetooth</a:t>
            </a: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 з метою крадіжки (</a:t>
            </a:r>
            <a:r>
              <a:rPr lang="en-US" sz="1500" spc="15" dirty="0" err="1" smtClean="0">
                <a:latin typeface="Times New Roman"/>
                <a:ea typeface="+mn-ea"/>
                <a:cs typeface="Times New Roman"/>
              </a:rPr>
              <a:t>Bluesnarfing</a:t>
            </a: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).</a:t>
            </a:r>
          </a:p>
          <a:p>
            <a:pPr marL="219075" lvl="1" indent="-219075">
              <a:spcBef>
                <a:spcPts val="0"/>
              </a:spcBef>
              <a:buFont typeface="Times New Roman" pitchFamily="18" charset="0"/>
              <a:buChar char="‾"/>
            </a:pP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Пристрої </a:t>
            </a:r>
            <a:r>
              <a:rPr lang="uk-UA" sz="1500" spc="15" dirty="0" err="1" smtClean="0">
                <a:latin typeface="Times New Roman"/>
                <a:ea typeface="+mn-ea"/>
                <a:cs typeface="Times New Roman"/>
              </a:rPr>
              <a:t>ІоТ</a:t>
            </a: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:</a:t>
            </a:r>
            <a:endParaRPr lang="ru-RU" sz="1500" spc="15" dirty="0" smtClean="0">
              <a:latin typeface="Times New Roman"/>
              <a:ea typeface="+mn-ea"/>
              <a:cs typeface="Times New Roman"/>
            </a:endParaRPr>
          </a:p>
          <a:p>
            <a:pPr marL="447675" lvl="2" indent="-219075">
              <a:spcBef>
                <a:spcPts val="0"/>
              </a:spcBef>
              <a:buFont typeface="Times New Roman" pitchFamily="18" charset="0"/>
              <a:buChar char="‾"/>
            </a:pP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камери,</a:t>
            </a:r>
            <a:endParaRPr lang="ru-RU" sz="1500" spc="15" dirty="0" smtClean="0">
              <a:latin typeface="Times New Roman"/>
              <a:ea typeface="+mn-ea"/>
              <a:cs typeface="Times New Roman"/>
            </a:endParaRPr>
          </a:p>
          <a:p>
            <a:pPr marL="447675" lvl="2" indent="-219075">
              <a:spcBef>
                <a:spcPts val="0"/>
              </a:spcBef>
              <a:buFont typeface="Times New Roman" pitchFamily="18" charset="0"/>
              <a:buChar char="‾"/>
            </a:pP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комп'ютерна система автомобілів </a:t>
            </a:r>
          </a:p>
          <a:p>
            <a:pPr marL="447675" lvl="2" indent="-219075">
              <a:spcBef>
                <a:spcPts val="0"/>
              </a:spcBef>
              <a:buNone/>
            </a:pP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	(гальма, двигун, замки, капот, вентиляція, панель приладів),</a:t>
            </a:r>
            <a:endParaRPr lang="ru-RU" sz="1500" spc="15" dirty="0" smtClean="0">
              <a:latin typeface="Times New Roman"/>
              <a:ea typeface="+mn-ea"/>
              <a:cs typeface="Times New Roman"/>
            </a:endParaRPr>
          </a:p>
          <a:p>
            <a:pPr marL="447675" lvl="2" indent="-219075">
              <a:spcBef>
                <a:spcPts val="0"/>
              </a:spcBef>
              <a:buFont typeface="Times New Roman" pitchFamily="18" charset="0"/>
              <a:buChar char="‾"/>
            </a:pPr>
            <a:r>
              <a:rPr lang="uk-UA" sz="1500" spc="15" dirty="0" err="1" smtClean="0">
                <a:latin typeface="Times New Roman"/>
                <a:ea typeface="+mn-ea"/>
                <a:cs typeface="Times New Roman"/>
              </a:rPr>
              <a:t>електрокардіостимулятори</a:t>
            </a: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, інсулінові помпи,  імплантовані </a:t>
            </a:r>
            <a:r>
              <a:rPr lang="uk-UA" sz="1500" spc="15" dirty="0" err="1" smtClean="0">
                <a:latin typeface="Times New Roman"/>
                <a:ea typeface="+mn-ea"/>
                <a:cs typeface="Times New Roman"/>
              </a:rPr>
              <a:t>кардіо-дефібрилятори</a:t>
            </a: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.</a:t>
            </a:r>
            <a:endParaRPr lang="ru-RU" sz="1500" spc="15" dirty="0" smtClean="0">
              <a:latin typeface="Times New Roman"/>
              <a:ea typeface="+mn-ea"/>
              <a:cs typeface="Times New Roman"/>
            </a:endParaRPr>
          </a:p>
          <a:p>
            <a:pPr marL="219075" lvl="1" indent="-219075">
              <a:spcBef>
                <a:spcPts val="0"/>
              </a:spcBef>
              <a:buFont typeface="Times New Roman" pitchFamily="18" charset="0"/>
              <a:buChar char="‾"/>
            </a:pP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Вразливості </a:t>
            </a:r>
            <a:r>
              <a:rPr lang="uk-UA" sz="1500" spc="15" dirty="0" err="1" smtClean="0">
                <a:latin typeface="Times New Roman"/>
                <a:ea typeface="+mn-ea"/>
                <a:cs typeface="Times New Roman"/>
              </a:rPr>
              <a:t>ІоТ</a:t>
            </a: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:</a:t>
            </a:r>
            <a:endParaRPr lang="ru-RU" sz="1500" spc="15" dirty="0" smtClean="0">
              <a:latin typeface="Times New Roman"/>
              <a:ea typeface="+mn-ea"/>
              <a:cs typeface="Times New Roman"/>
            </a:endParaRPr>
          </a:p>
          <a:p>
            <a:pPr marL="447675" lvl="2" indent="-219075">
              <a:spcBef>
                <a:spcPts val="0"/>
              </a:spcBef>
              <a:buFont typeface="Times New Roman" pitchFamily="18" charset="0"/>
              <a:buChar char="‾"/>
            </a:pP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Безпека паролів </a:t>
            </a:r>
          </a:p>
          <a:p>
            <a:pPr marL="447675" lvl="2" indent="-219075">
              <a:spcBef>
                <a:spcPts val="0"/>
              </a:spcBef>
              <a:buNone/>
            </a:pP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	(</a:t>
            </a:r>
            <a:r>
              <a:rPr lang="uk-UA" sz="1500" spc="15" dirty="0" err="1" smtClean="0">
                <a:latin typeface="Times New Roman"/>
                <a:ea typeface="+mn-ea"/>
                <a:cs typeface="Times New Roman"/>
              </a:rPr>
              <a:t>кофемашина</a:t>
            </a: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 - пароль мережі wi-</a:t>
            </a:r>
            <a:r>
              <a:rPr lang="uk-UA" sz="1500" spc="15" dirty="0" err="1" smtClean="0">
                <a:latin typeface="Times New Roman"/>
                <a:ea typeface="+mn-ea"/>
                <a:cs typeface="Times New Roman"/>
              </a:rPr>
              <a:t>fi</a:t>
            </a: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),</a:t>
            </a:r>
            <a:endParaRPr lang="ru-RU" sz="1500" spc="15" dirty="0" smtClean="0">
              <a:latin typeface="Times New Roman"/>
              <a:ea typeface="+mn-ea"/>
              <a:cs typeface="Times New Roman"/>
            </a:endParaRPr>
          </a:p>
          <a:p>
            <a:pPr marL="447675" lvl="2" indent="-219075">
              <a:spcBef>
                <a:spcPts val="0"/>
              </a:spcBef>
              <a:buFont typeface="Times New Roman" pitchFamily="18" charset="0"/>
              <a:buChar char="‾"/>
            </a:pPr>
            <a:r>
              <a:rPr lang="uk-UA" sz="1500" spc="15" dirty="0" smtClean="0">
                <a:latin typeface="Times New Roman"/>
                <a:ea typeface="+mn-ea"/>
                <a:cs typeface="Times New Roman"/>
              </a:rPr>
              <a:t>Шифрування даних.</a:t>
            </a:r>
            <a:endParaRPr lang="ru-RU" sz="1500" spc="15" dirty="0" smtClean="0">
              <a:latin typeface="Times New Roman"/>
              <a:ea typeface="+mn-ea"/>
              <a:cs typeface="Times New Roman"/>
            </a:endParaRPr>
          </a:p>
          <a:p>
            <a:pPr marL="267335" marR="5715" lvl="1" indent="-342900">
              <a:spcBef>
                <a:spcPts val="565"/>
              </a:spcBef>
              <a:buNone/>
              <a:tabLst>
                <a:tab pos="458470" algn="l"/>
              </a:tabLst>
            </a:pPr>
            <a:endParaRPr lang="uk-UA" sz="1600" spc="15" dirty="0" smtClean="0">
              <a:latin typeface="Times New Roman"/>
              <a:ea typeface="+mn-ea"/>
              <a:cs typeface="Times New Roman"/>
            </a:endParaRPr>
          </a:p>
          <a:p>
            <a:pPr marL="267335" marR="5715">
              <a:spcBef>
                <a:spcPts val="565"/>
              </a:spcBef>
              <a:buNone/>
              <a:tabLst>
                <a:tab pos="458470" algn="l"/>
              </a:tabLst>
            </a:pPr>
            <a:endParaRPr lang="uk-UA" sz="1600" spc="15" dirty="0" smtClean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4"/>
          <p:cNvSpPr/>
          <p:nvPr/>
        </p:nvSpPr>
        <p:spPr>
          <a:xfrm>
            <a:off x="0" y="1714488"/>
            <a:ext cx="6572264" cy="47863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0" y="6396335"/>
            <a:ext cx="55006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spc="15" dirty="0" smtClean="0">
                <a:latin typeface="Times New Roman"/>
                <a:cs typeface="Times New Roman"/>
              </a:rPr>
              <a:t>Структура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безпровідної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локальної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мережі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ru-RU" sz="1600" spc="35" dirty="0" smtClean="0">
                <a:latin typeface="Times New Roman"/>
                <a:cs typeface="Times New Roman"/>
              </a:rPr>
              <a:t>W</a:t>
            </a:r>
            <a:r>
              <a:rPr lang="ru-RU" sz="1600" spc="15" dirty="0" smtClean="0">
                <a:latin typeface="Times New Roman"/>
                <a:cs typeface="Times New Roman"/>
              </a:rPr>
              <a:t>L</a:t>
            </a:r>
            <a:r>
              <a:rPr lang="ru-RU" sz="1600" spc="25" dirty="0" smtClean="0">
                <a:latin typeface="Times New Roman"/>
                <a:cs typeface="Times New Roman"/>
              </a:rPr>
              <a:t>AN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1643050"/>
            <a:ext cx="9001156" cy="492922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1785926"/>
            <a:ext cx="8358246" cy="1444626"/>
          </a:xfrm>
        </p:spPr>
        <p:txBody>
          <a:bodyPr/>
          <a:lstStyle/>
          <a:p>
            <a:r>
              <a:rPr lang="uk-UA" sz="4000" dirty="0" smtClean="0">
                <a:solidFill>
                  <a:schemeClr val="bg2"/>
                </a:solidFill>
              </a:rPr>
              <a:t>Тема </a:t>
            </a:r>
            <a:r>
              <a:rPr lang="en-US" sz="4000" dirty="0" smtClean="0">
                <a:solidFill>
                  <a:schemeClr val="bg2"/>
                </a:solidFill>
              </a:rPr>
              <a:t>5</a:t>
            </a:r>
            <a:r>
              <a:rPr lang="uk-UA" sz="4000" dirty="0" smtClean="0">
                <a:solidFill>
                  <a:schemeClr val="bg2"/>
                </a:solidFill>
              </a:rPr>
              <a:t>. Методи, засоби та заходи захисту інформації в ІТС від НСД</a:t>
            </a:r>
            <a:endParaRPr lang="en-US" sz="4000" dirty="0">
              <a:solidFill>
                <a:schemeClr val="bg2"/>
              </a:solidFill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34" y="3214686"/>
            <a:ext cx="8643966" cy="3643314"/>
          </a:xfrm>
        </p:spPr>
        <p:txBody>
          <a:bodyPr numCol="2"/>
          <a:lstStyle/>
          <a:p>
            <a:pPr>
              <a:lnSpc>
                <a:spcPct val="80000"/>
              </a:lnSpc>
              <a:buNone/>
            </a:pPr>
            <a:r>
              <a:rPr lang="uk-UA" altLang="ko-KR" sz="1600" spc="15" dirty="0" smtClean="0">
                <a:latin typeface="Times New Roman"/>
                <a:cs typeface="Times New Roman"/>
              </a:rPr>
              <a:t>Питання:</a:t>
            </a:r>
          </a:p>
          <a:p>
            <a:pPr marL="180975" indent="-180975" fontAlgn="auto"/>
            <a:r>
              <a:rPr lang="uk-UA" sz="1500" dirty="0" smtClean="0">
                <a:latin typeface="Times New Roman" pitchFamily="18" charset="0"/>
                <a:cs typeface="Times New Roman" pitchFamily="18" charset="0"/>
              </a:rPr>
              <a:t>Основні принципи забезпечення захисту інформації від НСД. </a:t>
            </a:r>
            <a:endParaRPr lang="en-US" sz="1500" dirty="0" smtClean="0">
              <a:latin typeface="Times New Roman" pitchFamily="18" charset="0"/>
              <a:cs typeface="Times New Roman" pitchFamily="18" charset="0"/>
            </a:endParaRPr>
          </a:p>
          <a:p>
            <a:pPr marL="180975" indent="-180975" fontAlgn="auto"/>
            <a:r>
              <a:rPr lang="uk-UA" sz="1500" dirty="0" smtClean="0">
                <a:latin typeface="Times New Roman" pitchFamily="18" charset="0"/>
                <a:cs typeface="Times New Roman" pitchFamily="18" charset="0"/>
              </a:rPr>
              <a:t>Планування захисту і керування системою захисту. </a:t>
            </a:r>
            <a:endParaRPr lang="en-US" sz="1500" dirty="0" smtClean="0">
              <a:latin typeface="Times New Roman" pitchFamily="18" charset="0"/>
              <a:cs typeface="Times New Roman" pitchFamily="18" charset="0"/>
            </a:endParaRPr>
          </a:p>
          <a:p>
            <a:pPr marL="180975" indent="-180975" fontAlgn="auto"/>
            <a:r>
              <a:rPr lang="uk-UA" sz="1500" dirty="0" smtClean="0">
                <a:latin typeface="Times New Roman" pitchFamily="18" charset="0"/>
                <a:cs typeface="Times New Roman" pitchFamily="18" charset="0"/>
              </a:rPr>
              <a:t>Концепція матриці доступу. </a:t>
            </a:r>
            <a:endParaRPr lang="en-US" sz="1500" dirty="0" smtClean="0">
              <a:latin typeface="Times New Roman" pitchFamily="18" charset="0"/>
              <a:cs typeface="Times New Roman" pitchFamily="18" charset="0"/>
            </a:endParaRPr>
          </a:p>
          <a:p>
            <a:pPr marL="180975" indent="-180975" fontAlgn="auto"/>
            <a:r>
              <a:rPr lang="uk-UA" sz="1500" dirty="0" smtClean="0">
                <a:latin typeface="Times New Roman" pitchFamily="18" charset="0"/>
                <a:cs typeface="Times New Roman" pitchFamily="18" charset="0"/>
              </a:rPr>
              <a:t>Довірче і адміністративне керування доступом. </a:t>
            </a:r>
            <a:endParaRPr lang="en-US" sz="1500" dirty="0" smtClean="0">
              <a:latin typeface="Times New Roman" pitchFamily="18" charset="0"/>
              <a:cs typeface="Times New Roman" pitchFamily="18" charset="0"/>
            </a:endParaRPr>
          </a:p>
          <a:p>
            <a:pPr marL="180975" indent="-180975" fontAlgn="auto"/>
            <a:r>
              <a:rPr lang="uk-UA" sz="1500" dirty="0" smtClean="0">
                <a:latin typeface="Times New Roman" pitchFamily="18" charset="0"/>
                <a:cs typeface="Times New Roman" pitchFamily="18" charset="0"/>
              </a:rPr>
              <a:t>Забезпечення персональної відповідальності. </a:t>
            </a:r>
          </a:p>
          <a:p>
            <a:pPr marL="180975" indent="-180975" fontAlgn="auto"/>
            <a:r>
              <a:rPr lang="uk-UA" sz="1500" dirty="0" smtClean="0">
                <a:latin typeface="Times New Roman" pitchFamily="18" charset="0"/>
                <a:cs typeface="Times New Roman" pitchFamily="18" charset="0"/>
              </a:rPr>
              <a:t>Основні принципи реалізації програмно-технічних засобів захисту інформації в ІТС від НСД</a:t>
            </a:r>
            <a:r>
              <a:rPr lang="en-US" sz="15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uk-UA" sz="1500" dirty="0" smtClean="0">
              <a:latin typeface="Times New Roman" pitchFamily="18" charset="0"/>
              <a:cs typeface="Times New Roman" pitchFamily="18" charset="0"/>
            </a:endParaRPr>
          </a:p>
          <a:p>
            <a:pPr marL="180975" indent="-180975" fontAlgn="auto"/>
            <a:r>
              <a:rPr lang="uk-UA" sz="1500" dirty="0" smtClean="0">
                <a:latin typeface="Times New Roman" pitchFamily="18" charset="0"/>
                <a:cs typeface="Times New Roman" pitchFamily="18" charset="0"/>
              </a:rPr>
              <a:t>Комплекс засобів захисту (КЗЗ) та вимоги до нього.</a:t>
            </a:r>
            <a:endParaRPr lang="en-US" sz="1500" dirty="0" smtClean="0">
              <a:latin typeface="Times New Roman" pitchFamily="18" charset="0"/>
              <a:cs typeface="Times New Roman" pitchFamily="18" charset="0"/>
            </a:endParaRPr>
          </a:p>
          <a:p>
            <a:pPr marL="180975" indent="-180975" fontAlgn="auto"/>
            <a:r>
              <a:rPr lang="uk-UA" sz="1500" dirty="0" smtClean="0">
                <a:latin typeface="Times New Roman" pitchFamily="18" charset="0"/>
                <a:cs typeface="Times New Roman" pitchFamily="18" charset="0"/>
              </a:rPr>
              <a:t>Концепція диспетчера доступу. </a:t>
            </a:r>
            <a:endParaRPr lang="en-US" sz="1500" dirty="0" smtClean="0">
              <a:latin typeface="Times New Roman" pitchFamily="18" charset="0"/>
              <a:cs typeface="Times New Roman" pitchFamily="18" charset="0"/>
            </a:endParaRPr>
          </a:p>
          <a:p>
            <a:pPr marL="180975" indent="-180975" fontAlgn="auto"/>
            <a:r>
              <a:rPr lang="uk-UA" sz="1500" dirty="0" smtClean="0">
                <a:latin typeface="Times New Roman" pitchFamily="18" charset="0"/>
                <a:cs typeface="Times New Roman" pitchFamily="18" charset="0"/>
              </a:rPr>
              <a:t>Ядро захисту.</a:t>
            </a:r>
          </a:p>
          <a:p>
            <a:pPr marL="180975" indent="-180975" fontAlgn="auto">
              <a:lnSpc>
                <a:spcPct val="100000"/>
              </a:lnSpc>
            </a:pPr>
            <a:r>
              <a:rPr lang="uk-UA" sz="1500" dirty="0" smtClean="0">
                <a:latin typeface="Times New Roman" pitchFamily="18" charset="0"/>
                <a:cs typeface="Times New Roman" pitchFamily="18" charset="0"/>
              </a:rPr>
              <a:t>Ядро та функції </a:t>
            </a:r>
            <a:r>
              <a:rPr lang="en-US" sz="1500" dirty="0" smtClean="0">
                <a:latin typeface="Times New Roman" pitchFamily="18" charset="0"/>
                <a:cs typeface="Times New Roman" pitchFamily="18" charset="0"/>
              </a:rPr>
              <a:t>NIST </a:t>
            </a:r>
            <a:r>
              <a:rPr lang="en-US" sz="1500" dirty="0" err="1" smtClean="0">
                <a:latin typeface="Times New Roman" pitchFamily="18" charset="0"/>
                <a:cs typeface="Times New Roman" pitchFamily="18" charset="0"/>
              </a:rPr>
              <a:t>Cybersecurity</a:t>
            </a:r>
            <a:r>
              <a:rPr lang="en-US" sz="1500" dirty="0" smtClean="0">
                <a:latin typeface="Times New Roman" pitchFamily="18" charset="0"/>
                <a:cs typeface="Times New Roman" pitchFamily="18" charset="0"/>
              </a:rPr>
              <a:t> Framework</a:t>
            </a:r>
            <a:r>
              <a:rPr lang="uk-UA" sz="15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80975" indent="-180975" fontAlgn="auto">
              <a:lnSpc>
                <a:spcPct val="100000"/>
              </a:lnSpc>
            </a:pPr>
            <a:r>
              <a:rPr lang="uk-UA" sz="1500" dirty="0" smtClean="0">
                <a:latin typeface="Times New Roman" pitchFamily="18" charset="0"/>
                <a:cs typeface="Times New Roman" pitchFamily="18" charset="0"/>
              </a:rPr>
              <a:t>Класифікація сповіщень.</a:t>
            </a:r>
          </a:p>
          <a:p>
            <a:pPr marL="180975" indent="-180975" fontAlgn="auto"/>
            <a:r>
              <a:rPr lang="uk-UA" sz="1500" dirty="0" smtClean="0">
                <a:latin typeface="Times New Roman" pitchFamily="18" charset="0"/>
                <a:cs typeface="Times New Roman" pitchFamily="18" charset="0"/>
              </a:rPr>
              <a:t>КЗЗ, що мають експертний висновок про відповідність до вимог ТЗІ.</a:t>
            </a:r>
          </a:p>
          <a:p>
            <a:pPr marL="180975" indent="-180975" fontAlgn="auto"/>
            <a:r>
              <a:rPr lang="uk-UA" sz="1500" dirty="0" smtClean="0">
                <a:latin typeface="Times New Roman" pitchFamily="18" charset="0"/>
                <a:cs typeface="Times New Roman" pitchFamily="18" charset="0"/>
              </a:rPr>
              <a:t>Архітектура захисту.</a:t>
            </a:r>
          </a:p>
          <a:p>
            <a:pPr marL="180975" indent="-180975" fontAlgn="auto"/>
            <a:r>
              <a:rPr lang="uk-UA" sz="1500" dirty="0" smtClean="0">
                <a:latin typeface="Times New Roman" pitchFamily="18" charset="0"/>
                <a:cs typeface="Times New Roman" pitchFamily="18" charset="0"/>
              </a:rPr>
              <a:t>Інформаційна безпека малого бізнесу.</a:t>
            </a:r>
          </a:p>
          <a:p>
            <a:pPr marL="180975" indent="-180975" fontAlgn="auto"/>
            <a:r>
              <a:rPr lang="uk-UA" sz="1500" dirty="0" smtClean="0">
                <a:latin typeface="Times New Roman" pitchFamily="18" charset="0"/>
                <a:cs typeface="Times New Roman" pitchFamily="18" charset="0"/>
              </a:rPr>
              <a:t>Технічні заходи безпеки.</a:t>
            </a:r>
          </a:p>
          <a:p>
            <a:pPr marL="180975" indent="-180975" fontAlgn="auto"/>
            <a:r>
              <a:rPr lang="uk-UA" sz="1500" dirty="0" smtClean="0">
                <a:latin typeface="Times New Roman" pitchFamily="18" charset="0"/>
                <a:cs typeface="Times New Roman" pitchFamily="18" charset="0"/>
              </a:rPr>
              <a:t>На кінцевих точках, в мережі, </a:t>
            </a:r>
          </a:p>
          <a:p>
            <a:pPr marL="180975" indent="-180975" fontAlgn="auto">
              <a:buNone/>
            </a:pPr>
            <a:r>
              <a:rPr lang="uk-UA" sz="1500" dirty="0" smtClean="0">
                <a:latin typeface="Times New Roman" pitchFamily="18" charset="0"/>
                <a:cs typeface="Times New Roman" pitchFamily="18" charset="0"/>
              </a:rPr>
              <a:t>	у </a:t>
            </a:r>
            <a:r>
              <a:rPr lang="uk-UA" sz="1500" dirty="0" err="1" smtClean="0">
                <a:latin typeface="Times New Roman" pitchFamily="18" charset="0"/>
                <a:cs typeface="Times New Roman" pitchFamily="18" charset="0"/>
              </a:rPr>
              <a:t>веб-браузерах</a:t>
            </a:r>
            <a:r>
              <a:rPr lang="uk-UA" sz="15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1500" dirty="0" smtClean="0">
              <a:latin typeface="Times New Roman" pitchFamily="18" charset="0"/>
              <a:cs typeface="Times New Roman" pitchFamily="18" charset="0"/>
            </a:endParaRPr>
          </a:p>
          <a:p>
            <a:pPr marL="180975" indent="-180975" fontAlgn="auto"/>
            <a:r>
              <a:rPr lang="uk-UA" sz="1500" dirty="0" smtClean="0">
                <a:latin typeface="Times New Roman" pitchFamily="18" charset="0"/>
                <a:cs typeface="Times New Roman" pitchFamily="18" charset="0"/>
              </a:rPr>
              <a:t>На мобільних пристроях.</a:t>
            </a:r>
          </a:p>
          <a:p>
            <a:pPr marL="180975" indent="-180975" fontAlgn="auto"/>
            <a:r>
              <a:rPr lang="uk-UA" sz="1500" dirty="0" smtClean="0">
                <a:latin typeface="Times New Roman" pitchFamily="18" charset="0"/>
                <a:cs typeface="Times New Roman" pitchFamily="18" charset="0"/>
              </a:rPr>
              <a:t>Фізична безпека.</a:t>
            </a:r>
            <a:endParaRPr lang="uk-UA" sz="15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71604" y="2500306"/>
            <a:ext cx="6286544" cy="4143404"/>
          </a:xfrm>
        </p:spPr>
        <p:txBody>
          <a:bodyPr/>
          <a:lstStyle/>
          <a:p>
            <a:pPr marL="12700" marR="5080" indent="254635" algn="just">
              <a:spcBef>
                <a:spcPts val="0"/>
              </a:spcBef>
              <a:buNone/>
            </a:pPr>
            <a:r>
              <a:rPr lang="uk-UA" sz="1600" b="1" spc="15" dirty="0" smtClean="0">
                <a:latin typeface="Times New Roman"/>
                <a:cs typeface="Times New Roman"/>
              </a:rPr>
              <a:t>Захист</a:t>
            </a:r>
            <a:r>
              <a:rPr lang="uk-UA" sz="1600" b="1" spc="60" dirty="0" smtClean="0">
                <a:latin typeface="Times New Roman"/>
                <a:cs typeface="Times New Roman"/>
              </a:rPr>
              <a:t> </a:t>
            </a:r>
            <a:r>
              <a:rPr lang="uk-UA" sz="1600" b="1" spc="15" dirty="0" smtClean="0">
                <a:latin typeface="Times New Roman"/>
                <a:cs typeface="Times New Roman"/>
              </a:rPr>
              <a:t>від</a:t>
            </a:r>
            <a:r>
              <a:rPr lang="uk-UA" sz="1600" b="1" spc="55" dirty="0" smtClean="0">
                <a:latin typeface="Times New Roman"/>
                <a:cs typeface="Times New Roman"/>
              </a:rPr>
              <a:t> </a:t>
            </a:r>
            <a:r>
              <a:rPr lang="uk-UA" sz="1600" b="1" spc="15" dirty="0" smtClean="0">
                <a:latin typeface="Times New Roman"/>
                <a:cs typeface="Times New Roman"/>
              </a:rPr>
              <a:t>НСД</a:t>
            </a:r>
            <a:r>
              <a:rPr lang="uk-UA" sz="1600" b="1" spc="6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–</a:t>
            </a:r>
            <a:r>
              <a:rPr lang="uk-UA" sz="1600" spc="6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це</a:t>
            </a:r>
            <a:r>
              <a:rPr lang="uk-UA" sz="1600" spc="5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діяльніст</a:t>
            </a:r>
            <a:r>
              <a:rPr lang="uk-UA" sz="1600" spc="10" dirty="0" smtClean="0">
                <a:latin typeface="Times New Roman"/>
                <a:cs typeface="Times New Roman"/>
              </a:rPr>
              <a:t>ь</a:t>
            </a:r>
            <a:r>
              <a:rPr lang="uk-UA" sz="1600" spc="5" dirty="0" smtClean="0">
                <a:latin typeface="Times New Roman"/>
                <a:cs typeface="Times New Roman"/>
              </a:rPr>
              <a:t>,</a:t>
            </a:r>
            <a:r>
              <a:rPr lang="uk-UA" sz="1600" spc="6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спрямована</a:t>
            </a:r>
            <a:r>
              <a:rPr lang="uk-UA" sz="1600" spc="5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на</a:t>
            </a:r>
            <a:r>
              <a:rPr lang="uk-UA" sz="1600" spc="60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забезпе</a:t>
            </a:r>
            <a:r>
              <a:rPr lang="uk-UA" sz="1600" spc="15" dirty="0" smtClean="0">
                <a:latin typeface="Times New Roman"/>
                <a:cs typeface="Times New Roman"/>
              </a:rPr>
              <a:t>ч</a:t>
            </a:r>
            <a:r>
              <a:rPr lang="uk-UA" sz="1600" spc="10" dirty="0" smtClean="0">
                <a:latin typeface="Times New Roman"/>
                <a:cs typeface="Times New Roman"/>
              </a:rPr>
              <a:t>ен</a:t>
            </a:r>
            <a:r>
              <a:rPr lang="uk-UA" sz="1600" spc="25" dirty="0" smtClean="0">
                <a:latin typeface="Times New Roman"/>
                <a:cs typeface="Times New Roman"/>
              </a:rPr>
              <a:t>н</a:t>
            </a:r>
            <a:r>
              <a:rPr lang="uk-UA" sz="1600" spc="15" dirty="0" smtClean="0">
                <a:latin typeface="Times New Roman"/>
                <a:cs typeface="Times New Roman"/>
              </a:rPr>
              <a:t>я</a:t>
            </a:r>
            <a:r>
              <a:rPr lang="uk-UA" sz="1600" spc="5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додержання</a:t>
            </a:r>
            <a:r>
              <a:rPr lang="uk-UA" sz="1600" spc="5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правил</a:t>
            </a:r>
            <a:r>
              <a:rPr lang="uk-UA" sz="1600" spc="5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розмежування</a:t>
            </a:r>
            <a:r>
              <a:rPr lang="uk-UA" sz="1600" spc="5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доступу</a:t>
            </a:r>
            <a:r>
              <a:rPr lang="uk-UA" sz="1600" spc="55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шляхом</a:t>
            </a:r>
            <a:r>
              <a:rPr lang="uk-UA" sz="1600" spc="5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ств</a:t>
            </a:r>
            <a:r>
              <a:rPr lang="uk-UA" sz="1600" spc="20" dirty="0" smtClean="0">
                <a:latin typeface="Times New Roman"/>
                <a:cs typeface="Times New Roman"/>
              </a:rPr>
              <a:t>о</a:t>
            </a:r>
            <a:r>
              <a:rPr lang="uk-UA" sz="1600" spc="15" dirty="0" smtClean="0">
                <a:latin typeface="Times New Roman"/>
                <a:cs typeface="Times New Roman"/>
              </a:rPr>
              <a:t>рення</a:t>
            </a:r>
            <a:r>
              <a:rPr lang="uk-UA" sz="1600" spc="50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і</a:t>
            </a:r>
            <a:r>
              <a:rPr lang="uk-UA" sz="1600" spc="5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підтримки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дієздатному</a:t>
            </a:r>
            <a:r>
              <a:rPr lang="uk-UA" sz="1600" spc="10" dirty="0" smtClean="0">
                <a:latin typeface="Times New Roman"/>
                <a:cs typeface="Times New Roman"/>
              </a:rPr>
              <a:t> с</a:t>
            </a:r>
            <a:r>
              <a:rPr lang="uk-UA" sz="1600" spc="20" dirty="0" smtClean="0">
                <a:latin typeface="Times New Roman"/>
                <a:cs typeface="Times New Roman"/>
              </a:rPr>
              <a:t>т</a:t>
            </a:r>
            <a:r>
              <a:rPr lang="uk-UA" sz="1600" spc="10" dirty="0" smtClean="0">
                <a:latin typeface="Times New Roman"/>
                <a:cs typeface="Times New Roman"/>
              </a:rPr>
              <a:t>ан</a:t>
            </a:r>
            <a:r>
              <a:rPr lang="uk-UA" sz="1600" spc="15" dirty="0" smtClean="0">
                <a:latin typeface="Times New Roman"/>
                <a:cs typeface="Times New Roman"/>
              </a:rPr>
              <a:t>у </a:t>
            </a:r>
            <a:r>
              <a:rPr lang="uk-UA" sz="1600" spc="10" dirty="0" smtClean="0">
                <a:latin typeface="Times New Roman"/>
                <a:cs typeface="Times New Roman"/>
              </a:rPr>
              <a:t>сис</a:t>
            </a:r>
            <a:r>
              <a:rPr lang="uk-UA" sz="1600" spc="20" dirty="0" smtClean="0">
                <a:latin typeface="Times New Roman"/>
                <a:cs typeface="Times New Roman"/>
              </a:rPr>
              <a:t>т</a:t>
            </a:r>
            <a:r>
              <a:rPr lang="uk-UA" sz="1600" spc="15" dirty="0" smtClean="0">
                <a:latin typeface="Times New Roman"/>
                <a:cs typeface="Times New Roman"/>
              </a:rPr>
              <a:t>ем</a:t>
            </a:r>
            <a:r>
              <a:rPr lang="uk-UA" sz="1600" spc="20" dirty="0" smtClean="0">
                <a:latin typeface="Times New Roman"/>
                <a:cs typeface="Times New Roman"/>
              </a:rPr>
              <a:t>и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заходів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із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захисту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інформації</a:t>
            </a:r>
            <a:r>
              <a:rPr lang="uk-UA" sz="1600" spc="5" dirty="0" smtClean="0">
                <a:latin typeface="Times New Roman"/>
                <a:cs typeface="Times New Roman"/>
              </a:rPr>
              <a:t>.</a:t>
            </a:r>
          </a:p>
          <a:p>
            <a:pPr marL="12700" marR="5080" indent="254635" algn="just">
              <a:spcBef>
                <a:spcPts val="0"/>
              </a:spcBef>
              <a:buNone/>
            </a:pPr>
            <a:endParaRPr lang="uk-UA" sz="1600" spc="5" dirty="0" smtClean="0">
              <a:latin typeface="Times New Roman"/>
              <a:cs typeface="Times New Roman"/>
            </a:endParaRPr>
          </a:p>
          <a:p>
            <a:pPr marL="12700" marR="5080" indent="-12700" algn="just">
              <a:spcBef>
                <a:spcPts val="0"/>
              </a:spcBef>
              <a:buNone/>
            </a:pPr>
            <a:r>
              <a:rPr lang="uk-UA" sz="1600" spc="15" dirty="0" smtClean="0">
                <a:latin typeface="Times New Roman"/>
                <a:cs typeface="Times New Roman"/>
              </a:rPr>
              <a:t>Основні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b="1" spc="20" dirty="0" smtClean="0">
                <a:latin typeface="Times New Roman"/>
                <a:cs typeface="Times New Roman"/>
              </a:rPr>
              <a:t>принципи</a:t>
            </a:r>
            <a:r>
              <a:rPr lang="uk-UA" sz="1600" b="1" spc="15" dirty="0" smtClean="0">
                <a:latin typeface="Times New Roman"/>
                <a:cs typeface="Times New Roman"/>
              </a:rPr>
              <a:t> забезпечення</a:t>
            </a:r>
            <a:r>
              <a:rPr lang="uk-UA" sz="1600" b="1" spc="5" dirty="0" smtClean="0">
                <a:latin typeface="Times New Roman"/>
                <a:cs typeface="Times New Roman"/>
              </a:rPr>
              <a:t> </a:t>
            </a:r>
            <a:r>
              <a:rPr lang="uk-UA" sz="1600" b="1" spc="15" dirty="0" smtClean="0">
                <a:latin typeface="Times New Roman"/>
                <a:cs typeface="Times New Roman"/>
              </a:rPr>
              <a:t>захисту</a:t>
            </a:r>
            <a:r>
              <a:rPr lang="uk-UA" sz="1600" b="1" spc="10" dirty="0" smtClean="0">
                <a:latin typeface="Times New Roman"/>
                <a:cs typeface="Times New Roman"/>
              </a:rPr>
              <a:t> </a:t>
            </a:r>
            <a:r>
              <a:rPr lang="uk-UA" sz="1600" b="1" spc="15" dirty="0" smtClean="0">
                <a:latin typeface="Times New Roman"/>
                <a:cs typeface="Times New Roman"/>
              </a:rPr>
              <a:t>інформації</a:t>
            </a:r>
            <a:r>
              <a:rPr lang="uk-UA" sz="1600" b="1" spc="5" dirty="0" smtClean="0">
                <a:latin typeface="Times New Roman"/>
                <a:cs typeface="Times New Roman"/>
              </a:rPr>
              <a:t> </a:t>
            </a:r>
            <a:r>
              <a:rPr lang="uk-UA" sz="1600" b="1" spc="15" dirty="0" smtClean="0">
                <a:latin typeface="Times New Roman"/>
                <a:cs typeface="Times New Roman"/>
              </a:rPr>
              <a:t>від</a:t>
            </a:r>
            <a:r>
              <a:rPr lang="uk-UA" sz="1600" b="1" spc="5" dirty="0" smtClean="0">
                <a:latin typeface="Times New Roman"/>
                <a:cs typeface="Times New Roman"/>
              </a:rPr>
              <a:t> </a:t>
            </a:r>
            <a:r>
              <a:rPr lang="uk-UA" sz="1600" b="1" spc="25" dirty="0" smtClean="0">
                <a:latin typeface="Times New Roman"/>
                <a:cs typeface="Times New Roman"/>
              </a:rPr>
              <a:t>НС</a:t>
            </a:r>
            <a:r>
              <a:rPr lang="uk-UA" sz="1600" b="1" spc="20" dirty="0" smtClean="0">
                <a:latin typeface="Times New Roman"/>
                <a:cs typeface="Times New Roman"/>
              </a:rPr>
              <a:t>Д</a:t>
            </a:r>
            <a:r>
              <a:rPr lang="uk-UA" sz="1600" spc="5" dirty="0" smtClean="0">
                <a:latin typeface="Times New Roman"/>
                <a:cs typeface="Times New Roman"/>
              </a:rPr>
              <a:t>: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203200" indent="-190500">
              <a:lnSpc>
                <a:spcPct val="100000"/>
              </a:lnSpc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r>
              <a:rPr lang="uk-UA" sz="1600" spc="15" dirty="0" smtClean="0">
                <a:latin typeface="Times New Roman"/>
                <a:cs typeface="Times New Roman"/>
              </a:rPr>
              <a:t>планува</a:t>
            </a:r>
            <a:r>
              <a:rPr lang="uk-UA" sz="1600" spc="25" dirty="0" smtClean="0">
                <a:latin typeface="Times New Roman"/>
                <a:cs typeface="Times New Roman"/>
              </a:rPr>
              <a:t>н</a:t>
            </a:r>
            <a:r>
              <a:rPr lang="uk-UA" sz="1600" spc="15" dirty="0" smtClean="0">
                <a:latin typeface="Times New Roman"/>
                <a:cs typeface="Times New Roman"/>
              </a:rPr>
              <a:t>ня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захис</a:t>
            </a:r>
            <a:r>
              <a:rPr lang="uk-UA" sz="1600" spc="20" dirty="0" smtClean="0">
                <a:latin typeface="Times New Roman"/>
                <a:cs typeface="Times New Roman"/>
              </a:rPr>
              <a:t>т</a:t>
            </a:r>
            <a:r>
              <a:rPr lang="uk-UA" sz="1600" spc="15" dirty="0" smtClean="0">
                <a:latin typeface="Times New Roman"/>
                <a:cs typeface="Times New Roman"/>
              </a:rPr>
              <a:t>у</a:t>
            </a:r>
            <a:r>
              <a:rPr lang="uk-UA" sz="1600" spc="5" dirty="0" smtClean="0">
                <a:latin typeface="Times New Roman"/>
                <a:cs typeface="Times New Roman"/>
              </a:rPr>
              <a:t>;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203200" indent="-190500">
              <a:lnSpc>
                <a:spcPct val="100000"/>
              </a:lnSpc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r>
              <a:rPr lang="uk-UA" sz="1600" spc="15" dirty="0" smtClean="0">
                <a:latin typeface="Times New Roman"/>
                <a:cs typeface="Times New Roman"/>
              </a:rPr>
              <a:t>керування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доступом</a:t>
            </a:r>
            <a:r>
              <a:rPr lang="uk-UA" sz="1600" spc="5" dirty="0" smtClean="0">
                <a:latin typeface="Times New Roman"/>
                <a:cs typeface="Times New Roman"/>
              </a:rPr>
              <a:t>;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203200" indent="-190500">
              <a:lnSpc>
                <a:spcPct val="100000"/>
              </a:lnSpc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r>
              <a:rPr lang="uk-UA" sz="1600" spc="15" dirty="0" smtClean="0">
                <a:latin typeface="Times New Roman"/>
                <a:cs typeface="Times New Roman"/>
              </a:rPr>
              <a:t>забез</a:t>
            </a:r>
            <a:r>
              <a:rPr lang="uk-UA" sz="1600" spc="25" dirty="0" smtClean="0">
                <a:latin typeface="Times New Roman"/>
                <a:cs typeface="Times New Roman"/>
              </a:rPr>
              <a:t>п</a:t>
            </a:r>
            <a:r>
              <a:rPr lang="uk-UA" sz="1600" spc="15" dirty="0" smtClean="0">
                <a:latin typeface="Times New Roman"/>
                <a:cs typeface="Times New Roman"/>
              </a:rPr>
              <a:t>ечення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посл</a:t>
            </a:r>
            <a:r>
              <a:rPr lang="uk-UA" sz="1600" spc="20" dirty="0" smtClean="0">
                <a:latin typeface="Times New Roman"/>
                <a:cs typeface="Times New Roman"/>
              </a:rPr>
              <a:t>у</a:t>
            </a:r>
            <a:r>
              <a:rPr lang="uk-UA" sz="1600" spc="15" dirty="0" smtClean="0">
                <a:latin typeface="Times New Roman"/>
                <a:cs typeface="Times New Roman"/>
              </a:rPr>
              <a:t>г</a:t>
            </a:r>
            <a:r>
              <a:rPr lang="uk-UA" sz="1600" spc="10" dirty="0" smtClean="0">
                <a:latin typeface="Times New Roman"/>
                <a:cs typeface="Times New Roman"/>
              </a:rPr>
              <a:t> безпек</a:t>
            </a:r>
            <a:r>
              <a:rPr lang="uk-UA" sz="1600" spc="20" dirty="0" smtClean="0">
                <a:latin typeface="Times New Roman"/>
                <a:cs typeface="Times New Roman"/>
              </a:rPr>
              <a:t>и</a:t>
            </a:r>
            <a:r>
              <a:rPr lang="uk-UA" sz="1600" spc="15" dirty="0" smtClean="0">
                <a:latin typeface="Times New Roman"/>
                <a:cs typeface="Times New Roman"/>
              </a:rPr>
              <a:t>.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203200" indent="-190500">
              <a:lnSpc>
                <a:spcPct val="100000"/>
              </a:lnSpc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endParaRPr lang="uk-UA" sz="1600" dirty="0" smtClean="0">
              <a:latin typeface="Times New Roman"/>
              <a:cs typeface="Times New Roman"/>
            </a:endParaRPr>
          </a:p>
          <a:p>
            <a:pPr marL="12700" marR="5080" indent="254635" algn="just">
              <a:spcBef>
                <a:spcPts val="0"/>
              </a:spcBef>
              <a:buFont typeface="Times New Roman"/>
              <a:buChar char="-"/>
              <a:tabLst>
                <a:tab pos="458470" algn="l"/>
              </a:tabLst>
            </a:pPr>
            <a:endParaRPr lang="uk-UA" sz="1600" spc="10" dirty="0" smtClean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00166" y="2357430"/>
            <a:ext cx="6286544" cy="3786214"/>
          </a:xfrm>
        </p:spPr>
        <p:txBody>
          <a:bodyPr/>
          <a:lstStyle/>
          <a:p>
            <a:pPr marL="267335">
              <a:spcBef>
                <a:spcPts val="0"/>
              </a:spcBef>
              <a:buNone/>
            </a:pPr>
            <a:r>
              <a:rPr lang="uk-UA" sz="1600" spc="20" dirty="0" smtClean="0">
                <a:latin typeface="Times New Roman"/>
                <a:cs typeface="Times New Roman"/>
              </a:rPr>
              <a:t>При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b="1" spc="15" dirty="0" smtClean="0">
                <a:latin typeface="Times New Roman"/>
                <a:cs typeface="Times New Roman"/>
              </a:rPr>
              <a:t>плануванні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дій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слі</a:t>
            </a:r>
            <a:r>
              <a:rPr lang="uk-UA" sz="1600" spc="15" dirty="0" smtClean="0">
                <a:latin typeface="Times New Roman"/>
                <a:cs typeface="Times New Roman"/>
              </a:rPr>
              <a:t>д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враховувати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порядок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створення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КСЗІ</a:t>
            </a:r>
            <a:r>
              <a:rPr lang="uk-UA" sz="1600" spc="5" dirty="0" smtClean="0">
                <a:latin typeface="Times New Roman"/>
                <a:cs typeface="Times New Roman"/>
              </a:rPr>
              <a:t>: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12700" indent="254635" algn="just">
              <a:spcBef>
                <a:spcPts val="0"/>
              </a:spcBef>
              <a:buFont typeface="Times New Roman"/>
              <a:buChar char="-"/>
              <a:tabLst>
                <a:tab pos="458470" algn="l"/>
              </a:tabLst>
            </a:pPr>
            <a:r>
              <a:rPr lang="uk-UA" sz="1600" i="1" spc="15" dirty="0" smtClean="0">
                <a:latin typeface="Times New Roman"/>
                <a:cs typeface="Times New Roman"/>
              </a:rPr>
              <a:t>аналіз</a:t>
            </a:r>
            <a:r>
              <a:rPr lang="uk-UA" sz="1600" i="1" dirty="0" smtClean="0">
                <a:latin typeface="Times New Roman"/>
                <a:cs typeface="Times New Roman"/>
              </a:rPr>
              <a:t> </a:t>
            </a:r>
            <a:r>
              <a:rPr lang="uk-UA" sz="1600" i="1" spc="-105" dirty="0" smtClean="0">
                <a:latin typeface="Times New Roman"/>
                <a:cs typeface="Times New Roman"/>
              </a:rPr>
              <a:t> </a:t>
            </a:r>
            <a:r>
              <a:rPr lang="uk-UA" sz="1600" i="1" spc="15" dirty="0" smtClean="0">
                <a:latin typeface="Times New Roman"/>
                <a:cs typeface="Times New Roman"/>
              </a:rPr>
              <a:t>о</a:t>
            </a:r>
            <a:r>
              <a:rPr lang="uk-UA" sz="1600" i="1" spc="10" dirty="0" smtClean="0">
                <a:latin typeface="Times New Roman"/>
                <a:cs typeface="Times New Roman"/>
              </a:rPr>
              <a:t>б</a:t>
            </a:r>
            <a:r>
              <a:rPr lang="uk-UA" sz="1600" i="1" dirty="0" smtClean="0">
                <a:latin typeface="Times New Roman"/>
                <a:cs typeface="Times New Roman"/>
              </a:rPr>
              <a:t>'</a:t>
            </a:r>
            <a:r>
              <a:rPr lang="uk-UA" sz="1600" i="1" spc="20" dirty="0" smtClean="0">
                <a:latin typeface="Times New Roman"/>
                <a:cs typeface="Times New Roman"/>
              </a:rPr>
              <a:t>єкта</a:t>
            </a:r>
            <a:r>
              <a:rPr lang="uk-UA" sz="1600" i="1" dirty="0" smtClean="0">
                <a:latin typeface="Times New Roman"/>
                <a:cs typeface="Times New Roman"/>
              </a:rPr>
              <a:t> </a:t>
            </a:r>
            <a:r>
              <a:rPr lang="uk-UA" sz="1600" i="1" spc="-105" dirty="0" smtClean="0">
                <a:latin typeface="Times New Roman"/>
                <a:cs typeface="Times New Roman"/>
              </a:rPr>
              <a:t> </a:t>
            </a:r>
            <a:r>
              <a:rPr lang="uk-UA" sz="1600" i="1" spc="15" dirty="0" smtClean="0">
                <a:latin typeface="Times New Roman"/>
                <a:cs typeface="Times New Roman"/>
              </a:rPr>
              <a:t>захисту</a:t>
            </a:r>
            <a:r>
              <a:rPr lang="uk-UA" sz="1600" i="1" dirty="0" smtClean="0">
                <a:latin typeface="Times New Roman"/>
                <a:cs typeface="Times New Roman"/>
              </a:rPr>
              <a:t> </a:t>
            </a:r>
            <a:r>
              <a:rPr lang="uk-UA" sz="1600" i="1" spc="-110" dirty="0" smtClean="0">
                <a:latin typeface="Times New Roman"/>
                <a:cs typeface="Times New Roman"/>
              </a:rPr>
              <a:t> </a:t>
            </a:r>
            <a:r>
              <a:rPr lang="uk-UA" sz="1600" i="1" spc="10" dirty="0" smtClean="0">
                <a:latin typeface="Times New Roman"/>
                <a:cs typeface="Times New Roman"/>
              </a:rPr>
              <a:t>і</a:t>
            </a:r>
            <a:r>
              <a:rPr lang="uk-UA" sz="1600" i="1" dirty="0" smtClean="0">
                <a:latin typeface="Times New Roman"/>
                <a:cs typeface="Times New Roman"/>
              </a:rPr>
              <a:t> </a:t>
            </a:r>
            <a:r>
              <a:rPr lang="uk-UA" sz="1600" i="1" spc="-105" dirty="0" smtClean="0">
                <a:latin typeface="Times New Roman"/>
                <a:cs typeface="Times New Roman"/>
              </a:rPr>
              <a:t> </a:t>
            </a:r>
            <a:r>
              <a:rPr lang="uk-UA" sz="1600" i="1" spc="20" dirty="0" smtClean="0">
                <a:latin typeface="Times New Roman"/>
                <a:cs typeface="Times New Roman"/>
              </a:rPr>
              <a:t>можливих</a:t>
            </a:r>
            <a:r>
              <a:rPr lang="uk-UA" sz="1600" i="1" dirty="0" smtClean="0">
                <a:latin typeface="Times New Roman"/>
                <a:cs typeface="Times New Roman"/>
              </a:rPr>
              <a:t> </a:t>
            </a:r>
            <a:r>
              <a:rPr lang="uk-UA" sz="1600" i="1" spc="-110" dirty="0" smtClean="0">
                <a:latin typeface="Times New Roman"/>
                <a:cs typeface="Times New Roman"/>
              </a:rPr>
              <a:t> </a:t>
            </a:r>
            <a:r>
              <a:rPr lang="uk-UA" sz="1600" i="1" spc="15" dirty="0" smtClean="0">
                <a:latin typeface="Times New Roman"/>
                <a:cs typeface="Times New Roman"/>
              </a:rPr>
              <a:t>загроз</a:t>
            </a:r>
            <a:r>
              <a:rPr lang="uk-UA" sz="1600" spc="5" dirty="0" smtClean="0">
                <a:latin typeface="Times New Roman"/>
                <a:cs typeface="Times New Roman"/>
              </a:rPr>
              <a:t>;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12700" marR="5080" indent="254635" algn="just">
              <a:spcBef>
                <a:spcPts val="0"/>
              </a:spcBef>
              <a:buFont typeface="Times New Roman"/>
              <a:buChar char="-"/>
              <a:tabLst>
                <a:tab pos="458470" algn="l"/>
              </a:tabLst>
            </a:pPr>
            <a:r>
              <a:rPr lang="uk-UA" sz="1600" i="1" spc="15" dirty="0" smtClean="0">
                <a:latin typeface="Times New Roman"/>
                <a:cs typeface="Times New Roman"/>
              </a:rPr>
              <a:t>оцінка</a:t>
            </a:r>
            <a:r>
              <a:rPr lang="uk-UA" sz="1600" i="1" spc="35" dirty="0" smtClean="0">
                <a:latin typeface="Times New Roman"/>
                <a:cs typeface="Times New Roman"/>
              </a:rPr>
              <a:t> </a:t>
            </a:r>
            <a:r>
              <a:rPr lang="uk-UA" sz="1600" i="1" spc="15" dirty="0" smtClean="0">
                <a:latin typeface="Times New Roman"/>
                <a:cs typeface="Times New Roman"/>
              </a:rPr>
              <a:t>ризиків</a:t>
            </a:r>
            <a:r>
              <a:rPr lang="uk-UA" sz="1600" spc="10" dirty="0" smtClean="0">
                <a:latin typeface="Times New Roman"/>
                <a:cs typeface="Times New Roman"/>
              </a:rPr>
              <a:t>;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12700" marR="5715" indent="254635" algn="just">
              <a:spcBef>
                <a:spcPts val="0"/>
              </a:spcBef>
              <a:buFont typeface="Times New Roman"/>
              <a:buChar char="-"/>
              <a:tabLst>
                <a:tab pos="458470" algn="l"/>
              </a:tabLst>
            </a:pPr>
            <a:r>
              <a:rPr lang="uk-UA" sz="1600" i="1" spc="15" dirty="0" smtClean="0">
                <a:latin typeface="Times New Roman"/>
                <a:cs typeface="Times New Roman"/>
              </a:rPr>
              <a:t>вироблення</a:t>
            </a:r>
            <a:r>
              <a:rPr lang="uk-UA" sz="1600" i="1" dirty="0" smtClean="0">
                <a:latin typeface="Times New Roman"/>
                <a:cs typeface="Times New Roman"/>
              </a:rPr>
              <a:t> </a:t>
            </a:r>
            <a:r>
              <a:rPr lang="uk-UA" sz="1600" i="1" spc="-10" dirty="0" smtClean="0">
                <a:latin typeface="Times New Roman"/>
                <a:cs typeface="Times New Roman"/>
              </a:rPr>
              <a:t> </a:t>
            </a:r>
            <a:r>
              <a:rPr lang="uk-UA" sz="1600" i="1" spc="15" dirty="0" smtClean="0">
                <a:latin typeface="Times New Roman"/>
                <a:cs typeface="Times New Roman"/>
              </a:rPr>
              <a:t>заходів</a:t>
            </a:r>
            <a:r>
              <a:rPr lang="uk-UA" sz="1600" i="1" dirty="0" smtClean="0">
                <a:latin typeface="Times New Roman"/>
                <a:cs typeface="Times New Roman"/>
              </a:rPr>
              <a:t> </a:t>
            </a:r>
            <a:r>
              <a:rPr lang="uk-UA" sz="1600" i="1" spc="-5" dirty="0" smtClean="0">
                <a:latin typeface="Times New Roman"/>
                <a:cs typeface="Times New Roman"/>
              </a:rPr>
              <a:t> </a:t>
            </a:r>
            <a:r>
              <a:rPr lang="uk-UA" sz="1600" i="1" spc="15" dirty="0" smtClean="0">
                <a:latin typeface="Times New Roman"/>
                <a:cs typeface="Times New Roman"/>
              </a:rPr>
              <a:t>захист</a:t>
            </a:r>
            <a:r>
              <a:rPr lang="uk-UA" sz="1600" i="1" spc="10" dirty="0" smtClean="0">
                <a:latin typeface="Times New Roman"/>
                <a:cs typeface="Times New Roman"/>
              </a:rPr>
              <a:t>у</a:t>
            </a:r>
            <a:r>
              <a:rPr lang="uk-UA" sz="1600" spc="5" dirty="0" smtClean="0">
                <a:latin typeface="Times New Roman"/>
                <a:cs typeface="Times New Roman"/>
              </a:rPr>
              <a:t>;</a:t>
            </a:r>
          </a:p>
          <a:p>
            <a:pPr marL="12700" marR="5715" indent="254635" algn="just">
              <a:spcBef>
                <a:spcPts val="0"/>
              </a:spcBef>
              <a:buFont typeface="Times New Roman"/>
              <a:buChar char="-"/>
              <a:tabLst>
                <a:tab pos="458470" algn="l"/>
              </a:tabLst>
            </a:pPr>
            <a:r>
              <a:rPr lang="uk-UA" sz="1600" i="1" spc="20" dirty="0" smtClean="0">
                <a:latin typeface="Times New Roman"/>
                <a:cs typeface="Times New Roman"/>
              </a:rPr>
              <a:t>формулювання</a:t>
            </a:r>
            <a:r>
              <a:rPr lang="uk-UA" sz="1600" i="1" spc="5" dirty="0" smtClean="0">
                <a:latin typeface="Times New Roman"/>
                <a:cs typeface="Times New Roman"/>
              </a:rPr>
              <a:t> </a:t>
            </a:r>
            <a:r>
              <a:rPr lang="uk-UA" sz="1600" i="1" spc="15" dirty="0" smtClean="0">
                <a:latin typeface="Times New Roman"/>
                <a:cs typeface="Times New Roman"/>
              </a:rPr>
              <a:t>або</a:t>
            </a:r>
            <a:r>
              <a:rPr lang="uk-UA" sz="1600" i="1" spc="10" dirty="0" smtClean="0">
                <a:latin typeface="Times New Roman"/>
                <a:cs typeface="Times New Roman"/>
              </a:rPr>
              <a:t> </a:t>
            </a:r>
            <a:r>
              <a:rPr lang="uk-UA" sz="1600" i="1" spc="15" dirty="0" smtClean="0">
                <a:latin typeface="Times New Roman"/>
                <a:cs typeface="Times New Roman"/>
              </a:rPr>
              <a:t>коригування</a:t>
            </a:r>
            <a:r>
              <a:rPr lang="uk-UA" sz="1600" i="1" spc="5" dirty="0" smtClean="0">
                <a:latin typeface="Times New Roman"/>
                <a:cs typeface="Times New Roman"/>
              </a:rPr>
              <a:t> </a:t>
            </a:r>
            <a:r>
              <a:rPr lang="uk-UA" sz="1600" i="1" spc="15" dirty="0" smtClean="0">
                <a:latin typeface="Times New Roman"/>
                <a:cs typeface="Times New Roman"/>
              </a:rPr>
              <a:t>політики</a:t>
            </a:r>
            <a:r>
              <a:rPr lang="uk-UA" sz="1600" i="1" spc="10" dirty="0" smtClean="0">
                <a:latin typeface="Times New Roman"/>
                <a:cs typeface="Times New Roman"/>
              </a:rPr>
              <a:t> безпе</a:t>
            </a:r>
            <a:r>
              <a:rPr lang="uk-UA" sz="1600" i="1" spc="15" dirty="0" smtClean="0">
                <a:latin typeface="Times New Roman"/>
                <a:cs typeface="Times New Roman"/>
              </a:rPr>
              <a:t>ки</a:t>
            </a:r>
            <a:r>
              <a:rPr lang="uk-UA" sz="1600" spc="5" dirty="0" smtClean="0">
                <a:latin typeface="Times New Roman"/>
                <a:cs typeface="Times New Roman"/>
              </a:rPr>
              <a:t>;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12700" marR="5080" indent="254635" algn="just">
              <a:spcBef>
                <a:spcPts val="0"/>
              </a:spcBef>
              <a:buFont typeface="Times New Roman"/>
              <a:buChar char="-"/>
              <a:tabLst>
                <a:tab pos="458470" algn="l"/>
              </a:tabLst>
            </a:pPr>
            <a:r>
              <a:rPr lang="uk-UA" sz="1600" i="1" spc="15" dirty="0" smtClean="0">
                <a:latin typeface="Times New Roman"/>
                <a:cs typeface="Times New Roman"/>
              </a:rPr>
              <a:t>розробка</a:t>
            </a:r>
            <a:r>
              <a:rPr lang="uk-UA" sz="1600" i="1" spc="30" dirty="0" smtClean="0">
                <a:latin typeface="Times New Roman"/>
                <a:cs typeface="Times New Roman"/>
              </a:rPr>
              <a:t> </a:t>
            </a:r>
            <a:r>
              <a:rPr lang="uk-UA" sz="1600" i="1" spc="15" dirty="0" smtClean="0">
                <a:latin typeface="Times New Roman"/>
                <a:cs typeface="Times New Roman"/>
              </a:rPr>
              <a:t>плану</a:t>
            </a:r>
            <a:r>
              <a:rPr lang="uk-UA" sz="1600" i="1" spc="30" dirty="0" smtClean="0">
                <a:latin typeface="Times New Roman"/>
                <a:cs typeface="Times New Roman"/>
              </a:rPr>
              <a:t> </a:t>
            </a:r>
            <a:r>
              <a:rPr lang="uk-UA" sz="1600" i="1" spc="15" dirty="0" smtClean="0">
                <a:latin typeface="Times New Roman"/>
                <a:cs typeface="Times New Roman"/>
              </a:rPr>
              <a:t>захисту</a:t>
            </a:r>
            <a:r>
              <a:rPr lang="uk-UA" sz="1600" spc="10" dirty="0" smtClean="0">
                <a:latin typeface="Times New Roman"/>
                <a:cs typeface="Times New Roman"/>
              </a:rPr>
              <a:t>.</a:t>
            </a:r>
          </a:p>
          <a:p>
            <a:pPr marL="12700" marR="5080" indent="254635" algn="just">
              <a:spcBef>
                <a:spcPts val="0"/>
              </a:spcBef>
              <a:buFont typeface="Times New Roman"/>
              <a:buChar char="-"/>
              <a:tabLst>
                <a:tab pos="458470" algn="l"/>
              </a:tabLst>
            </a:pPr>
            <a:endParaRPr lang="uk-UA" sz="1600" spc="10" dirty="0" smtClean="0">
              <a:latin typeface="Times New Roman"/>
              <a:cs typeface="Times New Roman"/>
            </a:endParaRPr>
          </a:p>
          <a:p>
            <a:pPr marL="267335" marR="5080">
              <a:spcBef>
                <a:spcPts val="0"/>
              </a:spcBef>
              <a:buNone/>
              <a:tabLst>
                <a:tab pos="458470" algn="l"/>
              </a:tabLst>
            </a:pPr>
            <a:r>
              <a:rPr lang="uk-UA" sz="1600" spc="20" dirty="0" smtClean="0">
                <a:latin typeface="Times New Roman"/>
                <a:cs typeface="Times New Roman"/>
              </a:rPr>
              <a:t>Основні </a:t>
            </a:r>
            <a:r>
              <a:rPr lang="uk-UA" sz="1600" b="1" spc="20" dirty="0" smtClean="0">
                <a:latin typeface="Times New Roman"/>
                <a:cs typeface="Times New Roman"/>
              </a:rPr>
              <a:t>принципи керування доступом</a:t>
            </a:r>
            <a:r>
              <a:rPr lang="uk-UA" sz="1600" spc="20" dirty="0" smtClean="0">
                <a:latin typeface="Times New Roman"/>
                <a:cs typeface="Times New Roman"/>
              </a:rPr>
              <a:t>:</a:t>
            </a:r>
          </a:p>
          <a:p>
            <a:pPr marL="203200" marR="5715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r>
              <a:rPr lang="uk-UA" sz="1600" spc="15" dirty="0" smtClean="0">
                <a:latin typeface="Times New Roman"/>
                <a:cs typeface="Times New Roman"/>
              </a:rPr>
              <a:t>безперервний захист;</a:t>
            </a:r>
          </a:p>
          <a:p>
            <a:pPr marL="20320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r>
              <a:rPr lang="uk-UA" sz="1600" spc="15" dirty="0" smtClean="0">
                <a:latin typeface="Times New Roman"/>
                <a:cs typeface="Times New Roman"/>
              </a:rPr>
              <a:t>наявність атрибутів доступу </a:t>
            </a:r>
          </a:p>
          <a:p>
            <a:pPr marL="203200" indent="-190500">
              <a:spcBef>
                <a:spcPts val="0"/>
              </a:spcBef>
              <a:buNone/>
              <a:tabLst>
                <a:tab pos="203835" algn="l"/>
              </a:tabLst>
            </a:pPr>
            <a:r>
              <a:rPr lang="uk-UA" sz="1600" spc="15" dirty="0" smtClean="0">
                <a:latin typeface="Times New Roman"/>
                <a:cs typeface="Times New Roman"/>
              </a:rPr>
              <a:t>	(унікальний</a:t>
            </a:r>
            <a:r>
              <a:rPr lang="uk-UA" sz="1600" spc="4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ідентифікатор,</a:t>
            </a:r>
            <a:r>
              <a:rPr lang="uk-UA" sz="1600" spc="20" dirty="0" smtClean="0">
                <a:latin typeface="Times New Roman"/>
                <a:cs typeface="Times New Roman"/>
              </a:rPr>
              <a:t> що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визначає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його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права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доступу);</a:t>
            </a:r>
          </a:p>
          <a:p>
            <a:pPr marL="20320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r>
              <a:rPr lang="uk-UA" sz="1600" spc="15" dirty="0" smtClean="0">
                <a:latin typeface="Times New Roman"/>
                <a:cs typeface="Times New Roman"/>
              </a:rPr>
              <a:t>довірче і адміністративне керування доступом;</a:t>
            </a:r>
          </a:p>
          <a:p>
            <a:pPr marL="20320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r>
              <a:rPr lang="uk-UA" sz="1600" spc="15" dirty="0" smtClean="0">
                <a:latin typeface="Times New Roman"/>
                <a:cs typeface="Times New Roman"/>
              </a:rPr>
              <a:t>забезпечення персональної відповідальності.</a:t>
            </a:r>
          </a:p>
          <a:p>
            <a:pPr marL="12700" marR="5080" indent="254635" algn="just">
              <a:spcBef>
                <a:spcPts val="0"/>
              </a:spcBef>
              <a:buFont typeface="Times New Roman"/>
              <a:buChar char="-"/>
              <a:tabLst>
                <a:tab pos="458470" algn="l"/>
              </a:tabLst>
            </a:pPr>
            <a:endParaRPr lang="uk-UA" sz="1600" spc="10" dirty="0" smtClean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2976" y="1928802"/>
            <a:ext cx="7215238" cy="4425958"/>
          </a:xfrm>
        </p:spPr>
        <p:txBody>
          <a:bodyPr/>
          <a:lstStyle/>
          <a:p>
            <a:pPr>
              <a:lnSpc>
                <a:spcPct val="80000"/>
              </a:lnSpc>
              <a:buNone/>
            </a:pPr>
            <a:endParaRPr lang="uk-UA" sz="1600" b="1" dirty="0" smtClean="0"/>
          </a:p>
          <a:p>
            <a:pPr>
              <a:lnSpc>
                <a:spcPct val="80000"/>
              </a:lnSpc>
              <a:buNone/>
            </a:pPr>
            <a:endParaRPr lang="uk-UA" sz="1600" b="1" dirty="0" smtClean="0"/>
          </a:p>
        </p:txBody>
      </p:sp>
      <p:sp>
        <p:nvSpPr>
          <p:cNvPr id="3" name="object 4"/>
          <p:cNvSpPr/>
          <p:nvPr/>
        </p:nvSpPr>
        <p:spPr>
          <a:xfrm>
            <a:off x="1071538" y="1643050"/>
            <a:ext cx="6858048" cy="52149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285852" y="6286520"/>
            <a:ext cx="30003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 smtClean="0">
                <a:latin typeface="+mn-lt"/>
              </a:rPr>
              <a:t>Загрози та їх прояви</a:t>
            </a:r>
            <a:endParaRPr lang="ru-RU" sz="1600" b="1" dirty="0" smtClean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1472" y="1857364"/>
            <a:ext cx="8572528" cy="5000636"/>
          </a:xfrm>
        </p:spPr>
        <p:txBody>
          <a:bodyPr/>
          <a:lstStyle/>
          <a:p>
            <a:pPr marL="12700" marR="5080" indent="254635" algn="just">
              <a:spcBef>
                <a:spcPts val="0"/>
              </a:spcBef>
              <a:buNone/>
            </a:pPr>
            <a:endParaRPr lang="uk-UA" sz="1600" b="1" spc="20" dirty="0" smtClean="0">
              <a:latin typeface="Times New Roman"/>
              <a:cs typeface="Times New Roman"/>
            </a:endParaRPr>
          </a:p>
          <a:p>
            <a:pPr marL="12700" marR="5080" indent="254635" algn="just">
              <a:spcBef>
                <a:spcPts val="0"/>
              </a:spcBef>
              <a:buNone/>
            </a:pPr>
            <a:endParaRPr lang="uk-UA" sz="1600" b="1" spc="20" dirty="0" smtClean="0">
              <a:latin typeface="Times New Roman"/>
              <a:cs typeface="Times New Roman"/>
            </a:endParaRPr>
          </a:p>
          <a:p>
            <a:pPr marL="12700" marR="5080" indent="254635" algn="just">
              <a:spcBef>
                <a:spcPts val="0"/>
              </a:spcBef>
              <a:buNone/>
            </a:pPr>
            <a:r>
              <a:rPr lang="uk-UA" sz="1600" b="1" spc="20" dirty="0" smtClean="0">
                <a:latin typeface="Times New Roman"/>
                <a:cs typeface="Times New Roman"/>
              </a:rPr>
              <a:t>КЗЗ (мають експертний висновок про відповідність до вимог ТЗІ): </a:t>
            </a:r>
          </a:p>
          <a:p>
            <a:pPr marL="203200" marR="508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r>
              <a:rPr lang="uk-UA" sz="1600" spc="20" dirty="0" smtClean="0">
                <a:latin typeface="Times New Roman"/>
                <a:cs typeface="Times New Roman"/>
              </a:rPr>
              <a:t>АС класу «1»: Лоза-1, Гриф </a:t>
            </a:r>
            <a:r>
              <a:rPr lang="en-US" sz="1600" spc="20" dirty="0" smtClean="0">
                <a:latin typeface="Times New Roman"/>
                <a:cs typeface="Times New Roman"/>
              </a:rPr>
              <a:t>v4</a:t>
            </a:r>
            <a:r>
              <a:rPr lang="uk-UA" sz="1600" spc="20" dirty="0" smtClean="0">
                <a:latin typeface="Times New Roman"/>
                <a:cs typeface="Times New Roman"/>
              </a:rPr>
              <a:t>;</a:t>
            </a:r>
          </a:p>
          <a:p>
            <a:pPr marL="203200" marR="508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r>
              <a:rPr lang="uk-UA" sz="1600" spc="20" dirty="0" smtClean="0">
                <a:latin typeface="Times New Roman"/>
                <a:cs typeface="Times New Roman"/>
              </a:rPr>
              <a:t>АС класу «2»: Гриф</a:t>
            </a:r>
            <a:r>
              <a:rPr lang="en-US" sz="1600" spc="20" dirty="0" smtClean="0">
                <a:latin typeface="Times New Roman"/>
                <a:cs typeface="Times New Roman"/>
              </a:rPr>
              <a:t> v4</a:t>
            </a:r>
            <a:r>
              <a:rPr lang="uk-UA" sz="1600" spc="20" dirty="0" smtClean="0">
                <a:latin typeface="Times New Roman"/>
                <a:cs typeface="Times New Roman"/>
              </a:rPr>
              <a:t>, Гриф-Мережа;</a:t>
            </a:r>
          </a:p>
          <a:p>
            <a:pPr marL="203200" marR="508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r>
              <a:rPr lang="uk-UA" sz="1600" spc="20" dirty="0" smtClean="0">
                <a:latin typeface="Times New Roman"/>
                <a:cs typeface="Times New Roman"/>
              </a:rPr>
              <a:t>АС класу «3»: Гриф</a:t>
            </a:r>
            <a:r>
              <a:rPr lang="en-US" sz="1600" spc="20" dirty="0" smtClean="0">
                <a:latin typeface="Times New Roman"/>
                <a:cs typeface="Times New Roman"/>
              </a:rPr>
              <a:t> v4</a:t>
            </a:r>
            <a:r>
              <a:rPr lang="uk-UA" sz="1600" spc="20" dirty="0" smtClean="0">
                <a:latin typeface="Times New Roman"/>
                <a:cs typeface="Times New Roman"/>
              </a:rPr>
              <a:t>,</a:t>
            </a:r>
            <a:endParaRPr lang="en-US" sz="1600" spc="20" dirty="0" smtClean="0">
              <a:latin typeface="Times New Roman"/>
              <a:cs typeface="Times New Roman"/>
            </a:endParaRPr>
          </a:p>
          <a:p>
            <a:pPr marL="203200" marR="5080" indent="-190500">
              <a:spcBef>
                <a:spcPts val="0"/>
              </a:spcBef>
              <a:buNone/>
              <a:tabLst>
                <a:tab pos="203835" algn="l"/>
              </a:tabLst>
            </a:pPr>
            <a:r>
              <a:rPr lang="en-US" sz="1600" spc="20" dirty="0" smtClean="0">
                <a:latin typeface="Times New Roman"/>
                <a:cs typeface="Times New Roman"/>
              </a:rPr>
              <a:t>ESET</a:t>
            </a:r>
            <a:r>
              <a:rPr lang="uk-UA" sz="1600" spc="20" dirty="0" smtClean="0">
                <a:latin typeface="Times New Roman"/>
                <a:cs typeface="Times New Roman"/>
              </a:rPr>
              <a:t>, </a:t>
            </a:r>
            <a:r>
              <a:rPr lang="en-US" sz="1600" spc="20" dirty="0" smtClean="0">
                <a:latin typeface="Times New Roman"/>
                <a:cs typeface="Times New Roman"/>
              </a:rPr>
              <a:t>McAfee</a:t>
            </a:r>
            <a:r>
              <a:rPr lang="uk-UA" sz="1600" spc="20" dirty="0" smtClean="0">
                <a:latin typeface="Times New Roman"/>
                <a:cs typeface="Times New Roman"/>
              </a:rPr>
              <a:t>, </a:t>
            </a:r>
            <a:r>
              <a:rPr lang="en-US" sz="1600" spc="20" dirty="0" smtClean="0">
                <a:latin typeface="Times New Roman"/>
                <a:cs typeface="Times New Roman"/>
              </a:rPr>
              <a:t>Symantec</a:t>
            </a:r>
            <a:r>
              <a:rPr lang="uk-UA" sz="1600" spc="20" dirty="0" smtClean="0">
                <a:latin typeface="Times New Roman"/>
                <a:cs typeface="Times New Roman"/>
              </a:rPr>
              <a:t>, </a:t>
            </a:r>
            <a:r>
              <a:rPr lang="en-US" sz="1600" spc="20" dirty="0" smtClean="0">
                <a:latin typeface="Times New Roman"/>
                <a:cs typeface="Times New Roman"/>
              </a:rPr>
              <a:t>Check Point </a:t>
            </a:r>
            <a:r>
              <a:rPr lang="uk-UA" sz="1600" spc="20" dirty="0" smtClean="0">
                <a:latin typeface="Times New Roman"/>
                <a:cs typeface="Times New Roman"/>
              </a:rPr>
              <a:t>(</a:t>
            </a:r>
            <a:r>
              <a:rPr lang="en-US" sz="1600" spc="20" dirty="0" smtClean="0">
                <a:latin typeface="Times New Roman"/>
                <a:cs typeface="Times New Roman"/>
              </a:rPr>
              <a:t>Endpoint Protection</a:t>
            </a:r>
            <a:r>
              <a:rPr lang="uk-UA" sz="1600" spc="20" dirty="0" smtClean="0">
                <a:latin typeface="Times New Roman"/>
                <a:cs typeface="Times New Roman"/>
              </a:rPr>
              <a:t>),</a:t>
            </a:r>
          </a:p>
          <a:p>
            <a:pPr marL="203200" marR="5080" indent="-190500">
              <a:spcBef>
                <a:spcPts val="0"/>
              </a:spcBef>
              <a:buNone/>
              <a:tabLst>
                <a:tab pos="203835" algn="l"/>
              </a:tabLst>
            </a:pPr>
            <a:r>
              <a:rPr lang="en-US" sz="1600" spc="20" dirty="0" smtClean="0">
                <a:latin typeface="Times New Roman"/>
                <a:cs typeface="Times New Roman"/>
              </a:rPr>
              <a:t>ESET</a:t>
            </a:r>
            <a:r>
              <a:rPr lang="uk-UA" sz="1600" spc="20" dirty="0" smtClean="0">
                <a:latin typeface="Times New Roman"/>
                <a:cs typeface="Times New Roman"/>
              </a:rPr>
              <a:t>, </a:t>
            </a:r>
            <a:r>
              <a:rPr lang="en-US" sz="1600" spc="20" dirty="0" smtClean="0">
                <a:latin typeface="Times New Roman"/>
                <a:cs typeface="Times New Roman"/>
              </a:rPr>
              <a:t>Cisco</a:t>
            </a:r>
            <a:r>
              <a:rPr lang="uk-UA" sz="1600" spc="20" dirty="0" smtClean="0">
                <a:latin typeface="Times New Roman"/>
                <a:cs typeface="Times New Roman"/>
              </a:rPr>
              <a:t>, </a:t>
            </a:r>
            <a:r>
              <a:rPr lang="en-US" sz="1600" spc="20" dirty="0" err="1" smtClean="0">
                <a:latin typeface="Times New Roman"/>
                <a:cs typeface="Times New Roman"/>
              </a:rPr>
              <a:t>Fortinet</a:t>
            </a:r>
            <a:r>
              <a:rPr lang="uk-UA" sz="1600" spc="20" dirty="0" smtClean="0">
                <a:latin typeface="Times New Roman"/>
                <a:cs typeface="Times New Roman"/>
              </a:rPr>
              <a:t>, </a:t>
            </a:r>
            <a:r>
              <a:rPr lang="en-US" sz="1600" spc="20" dirty="0" err="1" smtClean="0">
                <a:latin typeface="Times New Roman"/>
                <a:cs typeface="Times New Roman"/>
              </a:rPr>
              <a:t>FossDoc</a:t>
            </a:r>
            <a:r>
              <a:rPr lang="en-US" sz="1600" spc="20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(</a:t>
            </a:r>
            <a:r>
              <a:rPr lang="uk-UA" sz="1600" spc="20" dirty="0" err="1" smtClean="0">
                <a:latin typeface="Times New Roman"/>
                <a:cs typeface="Times New Roman"/>
              </a:rPr>
              <a:t>ел</a:t>
            </a:r>
            <a:r>
              <a:rPr lang="uk-UA" sz="1600" spc="20" dirty="0" smtClean="0">
                <a:latin typeface="Times New Roman"/>
                <a:cs typeface="Times New Roman"/>
              </a:rPr>
              <a:t>. пошта/</a:t>
            </a:r>
            <a:r>
              <a:rPr lang="en-US" sz="1600" spc="20" dirty="0" smtClean="0">
                <a:latin typeface="Times New Roman"/>
                <a:cs typeface="Times New Roman"/>
              </a:rPr>
              <a:t>web</a:t>
            </a:r>
            <a:r>
              <a:rPr lang="uk-UA" sz="1600" spc="20" dirty="0" smtClean="0">
                <a:latin typeface="Times New Roman"/>
                <a:cs typeface="Times New Roman"/>
              </a:rPr>
              <a:t>), </a:t>
            </a:r>
          </a:p>
          <a:p>
            <a:pPr marL="203200" marR="5080" indent="-190500">
              <a:spcBef>
                <a:spcPts val="0"/>
              </a:spcBef>
              <a:buNone/>
              <a:tabLst>
                <a:tab pos="203835" algn="l"/>
              </a:tabLst>
            </a:pPr>
            <a:r>
              <a:rPr lang="en-US" sz="1600" spc="20" dirty="0" err="1" smtClean="0">
                <a:latin typeface="Times New Roman"/>
                <a:cs typeface="Times New Roman"/>
              </a:rPr>
              <a:t>iDoc</a:t>
            </a:r>
            <a:r>
              <a:rPr lang="uk-UA" sz="1600" spc="20" dirty="0" smtClean="0">
                <a:latin typeface="Times New Roman"/>
                <a:cs typeface="Times New Roman"/>
              </a:rPr>
              <a:t>, АСКОД, </a:t>
            </a:r>
            <a:r>
              <a:rPr lang="en-US" sz="1600" spc="20" dirty="0" err="1" smtClean="0">
                <a:latin typeface="Times New Roman"/>
                <a:cs typeface="Times New Roman"/>
              </a:rPr>
              <a:t>CleverForms</a:t>
            </a:r>
            <a:r>
              <a:rPr lang="uk-UA" sz="1600" spc="20" dirty="0" smtClean="0">
                <a:latin typeface="Times New Roman"/>
                <a:cs typeface="Times New Roman"/>
              </a:rPr>
              <a:t>, </a:t>
            </a:r>
            <a:r>
              <a:rPr lang="en-US" sz="1600" spc="20" dirty="0" err="1" smtClean="0">
                <a:latin typeface="Times New Roman"/>
                <a:cs typeface="Times New Roman"/>
              </a:rPr>
              <a:t>Megapolis.DocNet</a:t>
            </a:r>
            <a:r>
              <a:rPr lang="uk-UA" sz="1600" spc="20" dirty="0" smtClean="0">
                <a:latin typeface="Times New Roman"/>
                <a:cs typeface="Times New Roman"/>
              </a:rPr>
              <a:t>, ДОК ПРОФ ВЕБ, </a:t>
            </a:r>
            <a:r>
              <a:rPr lang="en-US" sz="1600" spc="20" dirty="0" err="1" smtClean="0">
                <a:latin typeface="Times New Roman"/>
                <a:cs typeface="Times New Roman"/>
              </a:rPr>
              <a:t>FossDoc</a:t>
            </a:r>
            <a:r>
              <a:rPr lang="uk-UA" sz="1600" spc="20" dirty="0" smtClean="0">
                <a:latin typeface="Times New Roman"/>
                <a:cs typeface="Times New Roman"/>
              </a:rPr>
              <a:t>, </a:t>
            </a:r>
            <a:r>
              <a:rPr lang="en-US" sz="1600" spc="20" dirty="0" smtClean="0">
                <a:latin typeface="Times New Roman"/>
                <a:cs typeface="Times New Roman"/>
              </a:rPr>
              <a:t>e-</a:t>
            </a:r>
            <a:r>
              <a:rPr lang="en-US" sz="1600" spc="20" dirty="0" err="1" smtClean="0">
                <a:latin typeface="Times New Roman"/>
                <a:cs typeface="Times New Roman"/>
              </a:rPr>
              <a:t>Docs.Platform</a:t>
            </a:r>
            <a:r>
              <a:rPr lang="uk-UA" sz="1600" spc="20" dirty="0" smtClean="0">
                <a:latin typeface="Times New Roman"/>
                <a:cs typeface="Times New Roman"/>
              </a:rPr>
              <a:t> </a:t>
            </a:r>
          </a:p>
          <a:p>
            <a:pPr marL="203200" marR="5080" indent="-190500">
              <a:spcBef>
                <a:spcPts val="0"/>
              </a:spcBef>
              <a:buNone/>
              <a:tabLst>
                <a:tab pos="203835" algn="l"/>
              </a:tabLst>
            </a:pPr>
            <a:r>
              <a:rPr lang="uk-UA" sz="1600" spc="20" dirty="0" smtClean="0">
                <a:latin typeface="Times New Roman"/>
                <a:cs typeface="Times New Roman"/>
              </a:rPr>
              <a:t>(</a:t>
            </a:r>
            <a:r>
              <a:rPr lang="uk-UA" sz="1600" spc="20" dirty="0" err="1" smtClean="0">
                <a:latin typeface="Times New Roman"/>
                <a:cs typeface="Times New Roman"/>
              </a:rPr>
              <a:t>ел</a:t>
            </a:r>
            <a:r>
              <a:rPr lang="uk-UA" sz="1600" spc="20" dirty="0" smtClean="0">
                <a:latin typeface="Times New Roman"/>
                <a:cs typeface="Times New Roman"/>
              </a:rPr>
              <a:t>. документообіг),</a:t>
            </a:r>
          </a:p>
          <a:p>
            <a:pPr marL="203200" marR="5080" indent="-190500">
              <a:spcBef>
                <a:spcPts val="0"/>
              </a:spcBef>
              <a:buNone/>
              <a:tabLst>
                <a:tab pos="203835" algn="l"/>
              </a:tabLst>
            </a:pPr>
            <a:r>
              <a:rPr lang="en-US" sz="1600" spc="20" dirty="0" smtClean="0">
                <a:latin typeface="Times New Roman"/>
                <a:cs typeface="Times New Roman"/>
              </a:rPr>
              <a:t>Symantec</a:t>
            </a:r>
            <a:r>
              <a:rPr lang="uk-UA" sz="1600" spc="20" dirty="0" smtClean="0">
                <a:latin typeface="Times New Roman"/>
                <a:cs typeface="Times New Roman"/>
              </a:rPr>
              <a:t>, </a:t>
            </a:r>
            <a:r>
              <a:rPr lang="en-US" sz="1600" spc="20" dirty="0" smtClean="0">
                <a:latin typeface="Times New Roman"/>
                <a:cs typeface="Times New Roman"/>
              </a:rPr>
              <a:t>GTB</a:t>
            </a:r>
            <a:r>
              <a:rPr lang="uk-UA" sz="1600" spc="20" dirty="0" smtClean="0">
                <a:latin typeface="Times New Roman"/>
                <a:cs typeface="Times New Roman"/>
              </a:rPr>
              <a:t>, </a:t>
            </a:r>
            <a:r>
              <a:rPr lang="en-US" sz="1600" spc="20" dirty="0" err="1" smtClean="0">
                <a:latin typeface="Times New Roman"/>
                <a:cs typeface="Times New Roman"/>
              </a:rPr>
              <a:t>Safetica</a:t>
            </a:r>
            <a:r>
              <a:rPr lang="en-US" sz="1600" spc="20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(</a:t>
            </a:r>
            <a:r>
              <a:rPr lang="en-US" sz="1600" spc="20" dirty="0" smtClean="0">
                <a:latin typeface="Times New Roman"/>
                <a:cs typeface="Times New Roman"/>
              </a:rPr>
              <a:t>DLP</a:t>
            </a:r>
            <a:r>
              <a:rPr lang="uk-UA" sz="1600" spc="20" dirty="0" smtClean="0">
                <a:latin typeface="Times New Roman"/>
                <a:cs typeface="Times New Roman"/>
              </a:rPr>
              <a:t>),</a:t>
            </a:r>
          </a:p>
          <a:p>
            <a:pPr marL="203200" marR="5080" indent="-190500">
              <a:spcBef>
                <a:spcPts val="0"/>
              </a:spcBef>
              <a:buNone/>
              <a:tabLst>
                <a:tab pos="203835" algn="l"/>
              </a:tabLst>
            </a:pPr>
            <a:r>
              <a:rPr lang="en-US" sz="1600" spc="20" dirty="0" smtClean="0">
                <a:latin typeface="Times New Roman"/>
                <a:cs typeface="Times New Roman"/>
              </a:rPr>
              <a:t>Microsoft SQL Server</a:t>
            </a:r>
            <a:r>
              <a:rPr lang="uk-UA" sz="1600" spc="20" dirty="0" smtClean="0">
                <a:latin typeface="Times New Roman"/>
                <a:cs typeface="Times New Roman"/>
              </a:rPr>
              <a:t>, </a:t>
            </a:r>
            <a:r>
              <a:rPr lang="en-US" sz="1600" spc="20" dirty="0" smtClean="0">
                <a:latin typeface="Times New Roman"/>
                <a:cs typeface="Times New Roman"/>
              </a:rPr>
              <a:t>Oracle</a:t>
            </a:r>
            <a:r>
              <a:rPr lang="uk-UA" sz="1600" spc="20" dirty="0" smtClean="0">
                <a:latin typeface="Times New Roman"/>
                <a:cs typeface="Times New Roman"/>
              </a:rPr>
              <a:t> (БД),</a:t>
            </a:r>
          </a:p>
          <a:p>
            <a:pPr marL="203200" marR="5080" indent="-190500">
              <a:spcBef>
                <a:spcPts val="0"/>
              </a:spcBef>
              <a:buNone/>
              <a:tabLst>
                <a:tab pos="203835" algn="l"/>
              </a:tabLst>
            </a:pPr>
            <a:r>
              <a:rPr lang="en-US" sz="1600" spc="20" dirty="0" smtClean="0">
                <a:latin typeface="Times New Roman"/>
                <a:cs typeface="Times New Roman"/>
              </a:rPr>
              <a:t>Cisco </a:t>
            </a:r>
            <a:r>
              <a:rPr lang="en-US" sz="1600" spc="20" dirty="0" err="1" smtClean="0">
                <a:latin typeface="Times New Roman"/>
                <a:cs typeface="Times New Roman"/>
              </a:rPr>
              <a:t>Webex</a:t>
            </a:r>
            <a:r>
              <a:rPr lang="uk-UA" sz="1600" spc="20" dirty="0" smtClean="0">
                <a:latin typeface="Times New Roman"/>
                <a:cs typeface="Times New Roman"/>
              </a:rPr>
              <a:t> (</a:t>
            </a:r>
            <a:r>
              <a:rPr lang="uk-UA" sz="1600" spc="20" dirty="0" err="1" smtClean="0">
                <a:latin typeface="Times New Roman"/>
                <a:cs typeface="Times New Roman"/>
              </a:rPr>
              <a:t>відеоконференції</a:t>
            </a:r>
            <a:r>
              <a:rPr lang="uk-UA" sz="1600" spc="20" dirty="0" smtClean="0">
                <a:latin typeface="Times New Roman"/>
                <a:cs typeface="Times New Roman"/>
              </a:rPr>
              <a:t>),</a:t>
            </a:r>
          </a:p>
          <a:p>
            <a:pPr marL="203200" marR="5080" indent="-190500">
              <a:spcBef>
                <a:spcPts val="0"/>
              </a:spcBef>
              <a:buNone/>
              <a:tabLst>
                <a:tab pos="203835" algn="l"/>
              </a:tabLst>
            </a:pPr>
            <a:r>
              <a:rPr lang="en-US" sz="1600" spc="20" dirty="0" smtClean="0">
                <a:latin typeface="Times New Roman"/>
                <a:cs typeface="Times New Roman"/>
              </a:rPr>
              <a:t>Cisco</a:t>
            </a:r>
            <a:r>
              <a:rPr lang="uk-UA" sz="1600" spc="20" dirty="0" smtClean="0">
                <a:latin typeface="Times New Roman"/>
                <a:cs typeface="Times New Roman"/>
              </a:rPr>
              <a:t>, </a:t>
            </a:r>
            <a:r>
              <a:rPr lang="en-US" sz="1600" spc="20" dirty="0" err="1" smtClean="0">
                <a:latin typeface="Times New Roman"/>
                <a:cs typeface="Times New Roman"/>
              </a:rPr>
              <a:t>Huawei</a:t>
            </a:r>
            <a:r>
              <a:rPr lang="uk-UA" sz="1600" spc="20" dirty="0" smtClean="0">
                <a:latin typeface="Times New Roman"/>
                <a:cs typeface="Times New Roman"/>
              </a:rPr>
              <a:t>, </a:t>
            </a:r>
            <a:r>
              <a:rPr lang="en-US" sz="1600" spc="20" dirty="0" smtClean="0">
                <a:latin typeface="Times New Roman"/>
                <a:cs typeface="Times New Roman"/>
              </a:rPr>
              <a:t>Hewlett Packard</a:t>
            </a:r>
            <a:r>
              <a:rPr lang="uk-UA" sz="1600" spc="20" dirty="0" smtClean="0">
                <a:latin typeface="Times New Roman"/>
                <a:cs typeface="Times New Roman"/>
              </a:rPr>
              <a:t>, </a:t>
            </a:r>
            <a:r>
              <a:rPr lang="en-US" sz="1600" spc="20" dirty="0" err="1" smtClean="0">
                <a:latin typeface="Times New Roman"/>
                <a:cs typeface="Times New Roman"/>
              </a:rPr>
              <a:t>Fortinet</a:t>
            </a:r>
            <a:r>
              <a:rPr lang="en-US" sz="1600" spc="20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(мережевий захист),</a:t>
            </a:r>
          </a:p>
          <a:p>
            <a:pPr marL="203200" marR="5080" indent="-190500">
              <a:spcBef>
                <a:spcPts val="0"/>
              </a:spcBef>
              <a:buNone/>
              <a:tabLst>
                <a:tab pos="203835" algn="l"/>
              </a:tabLst>
            </a:pPr>
            <a:r>
              <a:rPr lang="en-US" sz="1600" spc="20" dirty="0" err="1" smtClean="0">
                <a:latin typeface="Times New Roman"/>
                <a:cs typeface="Times New Roman"/>
              </a:rPr>
              <a:t>Fortinet</a:t>
            </a:r>
            <a:r>
              <a:rPr lang="uk-UA" sz="1600" spc="20" dirty="0" smtClean="0">
                <a:latin typeface="Times New Roman"/>
                <a:cs typeface="Times New Roman"/>
              </a:rPr>
              <a:t> (</a:t>
            </a:r>
            <a:r>
              <a:rPr lang="en-US" sz="1600" spc="20" dirty="0" err="1" smtClean="0">
                <a:latin typeface="Times New Roman"/>
                <a:cs typeface="Times New Roman"/>
              </a:rPr>
              <a:t>WiFi</a:t>
            </a:r>
            <a:r>
              <a:rPr lang="uk-UA" sz="1600" spc="20" dirty="0" smtClean="0">
                <a:latin typeface="Times New Roman"/>
                <a:cs typeface="Times New Roman"/>
              </a:rPr>
              <a:t> </a:t>
            </a:r>
            <a:r>
              <a:rPr lang="en-US" sz="1600" spc="20" dirty="0" smtClean="0">
                <a:latin typeface="Times New Roman"/>
                <a:cs typeface="Times New Roman"/>
              </a:rPr>
              <a:t>Protection</a:t>
            </a:r>
            <a:r>
              <a:rPr lang="uk-UA" sz="1600" spc="20" dirty="0" smtClean="0">
                <a:latin typeface="Times New Roman"/>
                <a:cs typeface="Times New Roman"/>
              </a:rPr>
              <a:t>),</a:t>
            </a:r>
          </a:p>
          <a:p>
            <a:pPr marL="203200" marR="5080" indent="-190500">
              <a:spcBef>
                <a:spcPts val="0"/>
              </a:spcBef>
              <a:buNone/>
              <a:tabLst>
                <a:tab pos="203835" algn="l"/>
              </a:tabLst>
            </a:pPr>
            <a:r>
              <a:rPr lang="en-US" sz="1600" spc="20" dirty="0" smtClean="0">
                <a:latin typeface="Times New Roman"/>
                <a:cs typeface="Times New Roman"/>
              </a:rPr>
              <a:t>Check Point </a:t>
            </a:r>
            <a:r>
              <a:rPr lang="uk-UA" sz="1600" spc="20" dirty="0" smtClean="0">
                <a:latin typeface="Times New Roman"/>
                <a:cs typeface="Times New Roman"/>
              </a:rPr>
              <a:t>(</a:t>
            </a:r>
            <a:r>
              <a:rPr lang="en-US" sz="1600" spc="20" dirty="0" err="1" smtClean="0">
                <a:latin typeface="Times New Roman"/>
                <a:cs typeface="Times New Roman"/>
              </a:rPr>
              <a:t>DDoS</a:t>
            </a:r>
            <a:r>
              <a:rPr lang="uk-UA" sz="1600" spc="20" dirty="0" smtClean="0">
                <a:latin typeface="Times New Roman"/>
                <a:cs typeface="Times New Roman"/>
              </a:rPr>
              <a:t> </a:t>
            </a:r>
            <a:r>
              <a:rPr lang="en-US" sz="1600" spc="20" dirty="0" smtClean="0">
                <a:latin typeface="Times New Roman"/>
                <a:cs typeface="Times New Roman"/>
              </a:rPr>
              <a:t>Protection</a:t>
            </a:r>
            <a:r>
              <a:rPr lang="uk-UA" sz="1600" spc="20" dirty="0" smtClean="0">
                <a:latin typeface="Times New Roman"/>
                <a:cs typeface="Times New Roman"/>
              </a:rPr>
              <a:t>).</a:t>
            </a:r>
            <a:endParaRPr lang="en-US" sz="1600" spc="20" dirty="0" smtClean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1538" y="1857364"/>
            <a:ext cx="7000924" cy="5000636"/>
          </a:xfrm>
        </p:spPr>
        <p:txBody>
          <a:bodyPr/>
          <a:lstStyle/>
          <a:p>
            <a:pPr>
              <a:buNone/>
            </a:pPr>
            <a:r>
              <a:rPr lang="uk-UA" sz="1600" b="1" dirty="0" smtClean="0">
                <a:latin typeface="Times New Roman" pitchFamily="18" charset="0"/>
                <a:cs typeface="Times New Roman" pitchFamily="18" charset="0"/>
              </a:rPr>
              <a:t>Технічні заходи безпеки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Планування та сегментація мережі (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VLAN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DMZ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, сервера, брандмауери, бездротові точки, мобільні пристрої).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Зміна даних за замовченням (пароль,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логін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SSID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IoT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Вимкнення трансляцію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SSID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Вимкнення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UPnP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Вимкнення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ping-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сканування.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Керування віддаленим доступом (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Remote Desktop/Assistance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Вимкнення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автовідтворення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USB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CD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DVD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Фільтрація незвичайних запитів.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Блокування зовнішніх запитів (Білі/чорні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писки):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MAC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IP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URL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протоколи,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для введення,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ключові слова.</a:t>
            </a:r>
            <a:endParaRPr lang="uk-UA" sz="1600" spc="15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00166" y="1928802"/>
            <a:ext cx="6858048" cy="4714908"/>
          </a:xfrm>
        </p:spPr>
        <p:txBody>
          <a:bodyPr/>
          <a:lstStyle/>
          <a:p>
            <a:pPr lvl="0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Перевірка значень (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валідація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):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Обов’язковість введення,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Маска,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Діапазон значень,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Розмір,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Формат,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Контрольна цифра,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Затвердження іншою особою,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Ліміт на кількість змін.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IP-адреси визначати статично (без DHCP).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Фільтрація електронної пошти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(ESA)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Шифрування: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даних (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EFS,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BitLocker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BitLocker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TO GO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),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трафіку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SSL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TSL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WPA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2,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SSH, 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IoT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),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ключів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(KHMAC)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паролів  (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SHA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256/384/512).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28728" y="1785926"/>
            <a:ext cx="6858048" cy="4714908"/>
          </a:xfrm>
        </p:spPr>
        <p:txBody>
          <a:bodyPr/>
          <a:lstStyle/>
          <a:p>
            <a:pPr lvl="0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VPN (IKE, IPSec)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Проксі-сервер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Закриття: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Портів,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Служб,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Облікових записів,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Інтерфейсів,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Доступу до каталогів/файлів.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Контроль доступу: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Принцип найменших привілеїв,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Зменшення кількості привілейованих облікових записів.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Криптографічна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аутентифікація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Політика паролів (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BIOS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, ПК, мережеві):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Вимоги до складності,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Передавання,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Зберігання,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Термін дії.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00166" y="1571612"/>
            <a:ext cx="6858048" cy="5286388"/>
          </a:xfrm>
        </p:spPr>
        <p:txBody>
          <a:bodyPr/>
          <a:lstStyle/>
          <a:p>
            <a:pPr lvl="0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Багатофакторна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аутентифікація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Використання «Солі».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Хешування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(SHA 256)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Цифрові підписи/сертифікати (алгоритми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DSA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RSA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ECDSA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Antihammer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/Anti brute force 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механізми.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Тайм-аут очікування та блокування, початок роботи з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логування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Обмежити час доступу до: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ПК,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Даних,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Мережі,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Інтернету.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Екран конфіденційності.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Функції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веб-браузерів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(Tor)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Перегляд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InPrivate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Блокування спливаючих вікон (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pop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up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pop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under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),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Видалення історії,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SmartScreen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(список завідомо шкідливих сайтів/файлів),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Фільтрація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ActiveX 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(підтвердження для кожного сайту).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00166" y="1643050"/>
            <a:ext cx="6858048" cy="5000660"/>
          </a:xfrm>
        </p:spPr>
        <p:txBody>
          <a:bodyPr/>
          <a:lstStyle/>
          <a:p>
            <a:pPr lvl="0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Налаштування на мобільних пристроях: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PIN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Графічний пароль,</a:t>
            </a:r>
          </a:p>
          <a:p>
            <a:pPr lvl="1"/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Біомертична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аутентифікація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Блокування коли виходить за визначені межі,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Політика підключення до мобільних точок доступу,</a:t>
            </a:r>
          </a:p>
          <a:p>
            <a:pPr lvl="1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Видалити / вимкнути режим налагодження,</a:t>
            </a:r>
          </a:p>
          <a:p>
            <a:pPr lvl="1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Моніторинг ресурсів:</a:t>
            </a:r>
          </a:p>
          <a:p>
            <a:pPr lvl="2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Батарея,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Використання пам'яті,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Мережевий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трафік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Послуги (служби).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Виявляти підозрілі програми, які вимагають прав,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Процедури відкликання (функція для мобільних додатків: віддалене відкликання).</a:t>
            </a:r>
          </a:p>
          <a:p>
            <a:pPr lvl="1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Локатор – ПЗ для знаходження пристрою.</a:t>
            </a:r>
          </a:p>
          <a:p>
            <a:pPr lvl="2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Apple Find Me,</a:t>
            </a:r>
          </a:p>
          <a:p>
            <a:pPr lvl="2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Android Device Manager.</a:t>
            </a:r>
            <a:endParaRPr lang="uk-UA" sz="1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00166" y="1714488"/>
            <a:ext cx="6858048" cy="4929222"/>
          </a:xfrm>
        </p:spPr>
        <p:txBody>
          <a:bodyPr/>
          <a:lstStyle/>
          <a:p>
            <a:pPr lvl="0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Відключення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Bluetooth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Облік (журнали):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Отримання / припинення доступу,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Час,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Невдалі спроби (легування, доступу, зміни, видалення).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Моніторинг (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IDS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IPS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HIDS,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SIEM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, апаратні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, живлення, стан).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Оновлення.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Системне резервування (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RAID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, інше обладнання).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Розподіл навантаження (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RAID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, інше обладнання).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Резервне копіювання (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Mobil Device Management (MDM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Частота (повне, часткове),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Перевірка (цілісність),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Зберігання (сховище, політики, шифрування),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Безпека (паролі).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Правильна утилізація АЗ та знищення даних (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Розмагничування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низкорівневе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 форматування).</a:t>
            </a:r>
          </a:p>
          <a:p>
            <a:pPr lvl="0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Використання хмарних рішень (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SaaS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IaaS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PaaS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ITaaS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SECaaS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00166" y="1928802"/>
            <a:ext cx="6858048" cy="4714908"/>
          </a:xfrm>
        </p:spPr>
        <p:txBody>
          <a:bodyPr/>
          <a:lstStyle/>
          <a:p>
            <a:pPr lvl="0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Фізична безпека: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Огородження.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Ворота.</a:t>
            </a:r>
          </a:p>
          <a:p>
            <a:pPr lvl="1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Вікна (решітки).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Тамбур-шлюзи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(mantraps)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Замки (ригельні, електронні, картка,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PIN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, біометрія):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На ворота,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На двері,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Тросові замки на обладнання.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КПП (пост, приміщення).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Перешкоди на в’їзді (їжаки, тех. засоби для затримання авто).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Перепустки та журнали доступу.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Магнітна смуга,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Штрих-код,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Біометрія.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Служба охорони.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00166" y="1928802"/>
            <a:ext cx="6858048" cy="4714908"/>
          </a:xfrm>
        </p:spPr>
        <p:txBody>
          <a:bodyPr/>
          <a:lstStyle/>
          <a:p>
            <a:pPr lvl="1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Сигналізація: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На проникнення (територію, приміщення),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Пожежна,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На винос обладнання.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Відеоспостереження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та запис (виявлення руху).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RFID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GPS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-мітки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для відстеження та блокування: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Обладнання,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Перепустки,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Робочий одяг.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Доступ до зон з обмеженим доступом: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Серверні,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Там де циркулює найбільш критична інформація.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Короба з комунікаціями.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Шафи для мережного обладнання.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Захисні гвинти для фіксації обладнання.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203200" marR="508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endParaRPr lang="uk-UA" sz="1600" spc="15" dirty="0" smtClean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1785926"/>
            <a:ext cx="8358246" cy="1444626"/>
          </a:xfrm>
        </p:spPr>
        <p:txBody>
          <a:bodyPr/>
          <a:lstStyle/>
          <a:p>
            <a:r>
              <a:rPr lang="uk-UA" sz="4000" dirty="0" smtClean="0">
                <a:solidFill>
                  <a:schemeClr val="bg2"/>
                </a:solidFill>
              </a:rPr>
              <a:t>Тема </a:t>
            </a:r>
            <a:r>
              <a:rPr lang="en-US" sz="4000" dirty="0" smtClean="0">
                <a:solidFill>
                  <a:schemeClr val="bg2"/>
                </a:solidFill>
              </a:rPr>
              <a:t>6</a:t>
            </a:r>
            <a:r>
              <a:rPr lang="uk-UA" sz="4000" dirty="0" smtClean="0">
                <a:solidFill>
                  <a:schemeClr val="bg2"/>
                </a:solidFill>
              </a:rPr>
              <a:t>. Технічні канали витоку інформації</a:t>
            </a:r>
            <a:endParaRPr lang="en-US" sz="4000" dirty="0">
              <a:solidFill>
                <a:schemeClr val="bg2"/>
              </a:solidFill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34" y="3214686"/>
            <a:ext cx="8429684" cy="2857520"/>
          </a:xfrm>
        </p:spPr>
        <p:txBody>
          <a:bodyPr numCol="1"/>
          <a:lstStyle/>
          <a:p>
            <a:pPr>
              <a:lnSpc>
                <a:spcPct val="80000"/>
              </a:lnSpc>
              <a:buNone/>
            </a:pPr>
            <a:r>
              <a:rPr lang="uk-UA" altLang="ko-KR" sz="1600" dirty="0" smtClean="0">
                <a:latin typeface="Times New Roman" pitchFamily="18" charset="0"/>
                <a:ea typeface="굴림" charset="-127"/>
                <a:cs typeface="Times New Roman" pitchFamily="18" charset="0"/>
              </a:rPr>
              <a:t>Питання:</a:t>
            </a:r>
          </a:p>
          <a:p>
            <a:pPr>
              <a:lnSpc>
                <a:spcPct val="80000"/>
              </a:lnSpc>
              <a:buNone/>
            </a:pPr>
            <a:endParaRPr lang="en-US" altLang="ko-KR" sz="1600" dirty="0" smtClean="0">
              <a:latin typeface="Times New Roman" pitchFamily="18" charset="0"/>
              <a:ea typeface="굴림" charset="-127"/>
              <a:cs typeface="Times New Roman" pitchFamily="18" charset="0"/>
            </a:endParaRPr>
          </a:p>
          <a:p>
            <a:pPr fontAlgn="auto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Технічні канали витоку інформації. 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Причини створення акустичних каналів витоку інформації. 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Канали витоку акустичної інформації з об’єктів інформаційної діяльності (ОІД). 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Класифікація технічних каналів витоку акустичної інформації. </a:t>
            </a:r>
          </a:p>
          <a:p>
            <a:pPr fontAlgn="auto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Технічні засоби обробки інформації (ТЗОІ).</a:t>
            </a:r>
          </a:p>
          <a:p>
            <a:pPr fontAlgn="auto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Контрольована зона (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КЗ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fontAlgn="auto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Небезпечна зона.</a:t>
            </a:r>
          </a:p>
          <a:p>
            <a:pPr fontAlgn="auto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Апаратні закладні пристрої.</a:t>
            </a:r>
            <a:endParaRPr lang="uk-UA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2976" y="1928802"/>
            <a:ext cx="7572428" cy="4425958"/>
          </a:xfrm>
        </p:spPr>
        <p:txBody>
          <a:bodyPr numCol="2"/>
          <a:lstStyle/>
          <a:p>
            <a:pPr>
              <a:buNone/>
            </a:pPr>
            <a:endParaRPr lang="uk-UA" sz="1600" b="1" dirty="0" smtClean="0"/>
          </a:p>
          <a:p>
            <a:pPr>
              <a:buNone/>
            </a:pPr>
            <a:r>
              <a:rPr lang="uk-UA" sz="1600" b="1" dirty="0" smtClean="0"/>
              <a:t>			Конфіденційність</a:t>
            </a:r>
          </a:p>
          <a:p>
            <a:pPr>
              <a:buNone/>
            </a:pPr>
            <a:endParaRPr lang="uk-UA" sz="1600" b="1" dirty="0" smtClean="0"/>
          </a:p>
          <a:p>
            <a:pPr>
              <a:buNone/>
            </a:pPr>
            <a:r>
              <a:rPr lang="uk-UA" sz="1600" b="1" dirty="0" smtClean="0"/>
              <a:t>	Інформація:</a:t>
            </a:r>
          </a:p>
          <a:p>
            <a:r>
              <a:rPr lang="uk-UA" sz="1600" dirty="0" smtClean="0"/>
              <a:t>Відкрита.</a:t>
            </a:r>
          </a:p>
          <a:p>
            <a:r>
              <a:rPr lang="uk-UA" sz="1600" dirty="0" smtClean="0"/>
              <a:t>З обмеженим доступом:</a:t>
            </a:r>
          </a:p>
          <a:p>
            <a:pPr indent="104775">
              <a:buFontTx/>
              <a:buChar char="-"/>
            </a:pPr>
            <a:r>
              <a:rPr lang="uk-UA" sz="1600" dirty="0" smtClean="0"/>
              <a:t>Конфіденційна, </a:t>
            </a:r>
          </a:p>
          <a:p>
            <a:pPr lvl="0" indent="104775">
              <a:buFontTx/>
              <a:buChar char="-"/>
            </a:pPr>
            <a:r>
              <a:rPr lang="uk-UA" sz="1600" dirty="0" smtClean="0"/>
              <a:t>Таємна,</a:t>
            </a:r>
          </a:p>
          <a:p>
            <a:pPr lvl="0" indent="104775">
              <a:buFontTx/>
              <a:buChar char="-"/>
            </a:pPr>
            <a:r>
              <a:rPr lang="uk-UA" sz="1600" dirty="0" smtClean="0"/>
              <a:t>Службова.</a:t>
            </a:r>
          </a:p>
          <a:p>
            <a:pPr indent="104775">
              <a:buNone/>
            </a:pPr>
            <a:endParaRPr lang="uk-UA" sz="1600" dirty="0" smtClean="0"/>
          </a:p>
          <a:p>
            <a:pPr>
              <a:lnSpc>
                <a:spcPct val="80000"/>
              </a:lnSpc>
              <a:buNone/>
            </a:pPr>
            <a:endParaRPr lang="uk-UA" sz="1600" b="1" dirty="0" smtClean="0"/>
          </a:p>
          <a:p>
            <a:pPr>
              <a:buNone/>
            </a:pPr>
            <a:endParaRPr lang="uk-UA" sz="1600" b="1" dirty="0" smtClean="0"/>
          </a:p>
          <a:p>
            <a:pPr>
              <a:buNone/>
            </a:pPr>
            <a:endParaRPr lang="uk-UA" sz="1600" b="1" dirty="0" smtClean="0"/>
          </a:p>
          <a:p>
            <a:pPr>
              <a:buNone/>
            </a:pPr>
            <a:endParaRPr lang="uk-UA" sz="1600" b="1" dirty="0" smtClean="0"/>
          </a:p>
          <a:p>
            <a:pPr>
              <a:buNone/>
            </a:pPr>
            <a:endParaRPr lang="uk-UA" sz="1600" b="1" dirty="0" smtClean="0"/>
          </a:p>
          <a:p>
            <a:pPr>
              <a:buNone/>
            </a:pPr>
            <a:endParaRPr lang="uk-UA" sz="1600" b="1" dirty="0" smtClean="0"/>
          </a:p>
          <a:p>
            <a:pPr>
              <a:buNone/>
            </a:pPr>
            <a:endParaRPr lang="uk-UA" sz="1600" b="1" dirty="0" smtClean="0"/>
          </a:p>
          <a:p>
            <a:pPr>
              <a:buNone/>
            </a:pPr>
            <a:endParaRPr lang="uk-UA" sz="1600" b="1" dirty="0" smtClean="0"/>
          </a:p>
          <a:p>
            <a:pPr>
              <a:buNone/>
            </a:pPr>
            <a:r>
              <a:rPr lang="uk-UA" sz="1600" b="1" dirty="0" smtClean="0"/>
              <a:t>Типи конфіденційної інформації:</a:t>
            </a:r>
            <a:endParaRPr lang="ru-RU" sz="1600" b="1" dirty="0" smtClean="0"/>
          </a:p>
          <a:p>
            <a:pPr lvl="0"/>
            <a:r>
              <a:rPr lang="uk-UA" sz="1600" dirty="0" smtClean="0"/>
              <a:t>Персональна.</a:t>
            </a:r>
            <a:endParaRPr lang="ru-RU" sz="1600" dirty="0" smtClean="0"/>
          </a:p>
          <a:p>
            <a:pPr lvl="0"/>
            <a:r>
              <a:rPr lang="uk-UA" sz="1600" dirty="0" smtClean="0"/>
              <a:t>Комерційна.</a:t>
            </a:r>
            <a:endParaRPr lang="ru-RU" sz="1600" dirty="0" smtClean="0"/>
          </a:p>
          <a:p>
            <a:pPr lvl="0"/>
            <a:r>
              <a:rPr lang="uk-UA" sz="1600" dirty="0" smtClean="0"/>
              <a:t>Судово-слідча.</a:t>
            </a:r>
          </a:p>
          <a:p>
            <a:pPr>
              <a:buNone/>
            </a:pPr>
            <a:endParaRPr lang="uk-UA" sz="1600" b="1" dirty="0" smtClean="0"/>
          </a:p>
          <a:p>
            <a:pPr>
              <a:buNone/>
            </a:pPr>
            <a:r>
              <a:rPr lang="uk-UA" sz="1600" b="1" dirty="0" smtClean="0"/>
              <a:t>Типи персональних даних</a:t>
            </a:r>
            <a:r>
              <a:rPr lang="uk-UA" sz="1600" dirty="0" smtClean="0"/>
              <a:t> </a:t>
            </a:r>
          </a:p>
          <a:p>
            <a:pPr>
              <a:buNone/>
            </a:pPr>
            <a:r>
              <a:rPr lang="uk-UA" sz="1600" b="1" dirty="0" smtClean="0"/>
              <a:t>(</a:t>
            </a:r>
            <a:r>
              <a:rPr lang="uk-UA" sz="1600" b="1" dirty="0" err="1" smtClean="0"/>
              <a:t>Personally</a:t>
            </a:r>
            <a:r>
              <a:rPr lang="uk-UA" sz="1600" b="1" dirty="0" smtClean="0"/>
              <a:t> </a:t>
            </a:r>
            <a:r>
              <a:rPr lang="uk-UA" sz="1600" b="1" dirty="0" err="1" smtClean="0"/>
              <a:t>Identifiable</a:t>
            </a:r>
            <a:r>
              <a:rPr lang="uk-UA" sz="1600" b="1" dirty="0" smtClean="0"/>
              <a:t> </a:t>
            </a:r>
            <a:r>
              <a:rPr lang="uk-UA" sz="1600" b="1" dirty="0" err="1" smtClean="0"/>
              <a:t>Information</a:t>
            </a:r>
            <a:r>
              <a:rPr lang="uk-UA" sz="1600" b="1" dirty="0" smtClean="0"/>
              <a:t>, PII):</a:t>
            </a:r>
            <a:endParaRPr lang="ru-RU" sz="1600" b="1" dirty="0" smtClean="0"/>
          </a:p>
          <a:p>
            <a:pPr lvl="0"/>
            <a:r>
              <a:rPr lang="uk-UA" sz="1600" dirty="0" smtClean="0"/>
              <a:t>Ідентифікаційні.</a:t>
            </a:r>
            <a:endParaRPr lang="ru-RU" sz="1600" dirty="0" smtClean="0"/>
          </a:p>
          <a:p>
            <a:pPr lvl="0"/>
            <a:r>
              <a:rPr lang="uk-UA" sz="1600" dirty="0" smtClean="0"/>
              <a:t>Медичні.</a:t>
            </a:r>
            <a:endParaRPr lang="ru-RU" sz="1600" dirty="0" smtClean="0"/>
          </a:p>
          <a:p>
            <a:r>
              <a:rPr lang="uk-UA" sz="1600" dirty="0" smtClean="0"/>
              <a:t>Фінансові. </a:t>
            </a:r>
          </a:p>
          <a:p>
            <a:r>
              <a:rPr lang="uk-UA" sz="1600" dirty="0" smtClean="0"/>
              <a:t>Інші конфіденційні.</a:t>
            </a:r>
            <a:endParaRPr lang="ru-RU" sz="1600" dirty="0" smtClean="0"/>
          </a:p>
          <a:p>
            <a:pPr>
              <a:buNone/>
            </a:pPr>
            <a:endParaRPr lang="uk-UA" sz="1600" b="1" dirty="0" smtClean="0"/>
          </a:p>
          <a:p>
            <a:pPr>
              <a:buNone/>
            </a:pPr>
            <a:endParaRPr lang="uk-UA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71604" y="2500306"/>
            <a:ext cx="6286544" cy="4143404"/>
          </a:xfrm>
        </p:spPr>
        <p:txBody>
          <a:bodyPr/>
          <a:lstStyle/>
          <a:p>
            <a:pPr marL="12700" marR="6350" indent="254635" algn="just">
              <a:spcBef>
                <a:spcPts val="0"/>
              </a:spcBef>
              <a:buNone/>
            </a:pPr>
            <a:r>
              <a:rPr lang="uk-UA" sz="1600" b="1" spc="15" dirty="0" smtClean="0">
                <a:latin typeface="Times New Roman"/>
                <a:cs typeface="Times New Roman"/>
              </a:rPr>
              <a:t>Витік</a:t>
            </a:r>
            <a:r>
              <a:rPr lang="uk-UA" sz="1600" b="1" spc="7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–</a:t>
            </a:r>
            <a:r>
              <a:rPr lang="uk-UA" sz="1600" spc="8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це</a:t>
            </a:r>
            <a:r>
              <a:rPr lang="uk-UA" sz="1600" spc="7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безконтрольний</a:t>
            </a:r>
            <a:r>
              <a:rPr lang="uk-UA" sz="1600" spc="8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вихід</a:t>
            </a:r>
            <a:r>
              <a:rPr lang="uk-UA" sz="1600" spc="8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конфіденційної</a:t>
            </a:r>
            <a:r>
              <a:rPr lang="uk-UA" sz="1600" spc="8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інформації</a:t>
            </a:r>
            <a:r>
              <a:rPr lang="uk-UA" sz="1600" spc="80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з</a:t>
            </a:r>
            <a:r>
              <a:rPr lang="uk-UA" sz="1600" spc="15" dirty="0" smtClean="0">
                <a:latin typeface="Times New Roman"/>
                <a:cs typeface="Times New Roman"/>
              </a:rPr>
              <a:t>а</a:t>
            </a:r>
            <a:r>
              <a:rPr lang="uk-UA" sz="1600" spc="7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межі</a:t>
            </a:r>
            <a:r>
              <a:rPr lang="uk-UA" sz="1600" spc="8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орг</a:t>
            </a:r>
            <a:r>
              <a:rPr lang="uk-UA" sz="1600" spc="10" dirty="0" smtClean="0">
                <a:latin typeface="Times New Roman"/>
                <a:cs typeface="Times New Roman"/>
              </a:rPr>
              <a:t>анізації</a:t>
            </a:r>
            <a:r>
              <a:rPr lang="uk-UA" sz="1600" spc="30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а</a:t>
            </a:r>
            <a:r>
              <a:rPr lang="uk-UA" sz="1600" spc="20" dirty="0" smtClean="0">
                <a:latin typeface="Times New Roman"/>
                <a:cs typeface="Times New Roman"/>
              </a:rPr>
              <a:t>б</a:t>
            </a:r>
            <a:r>
              <a:rPr lang="uk-UA" sz="1600" spc="15" dirty="0" smtClean="0">
                <a:latin typeface="Times New Roman"/>
                <a:cs typeface="Times New Roman"/>
              </a:rPr>
              <a:t>о</a:t>
            </a:r>
            <a:r>
              <a:rPr lang="uk-UA" sz="1600" spc="30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кол</a:t>
            </a:r>
            <a:r>
              <a:rPr lang="uk-UA" sz="1600" spc="15" dirty="0" smtClean="0">
                <a:latin typeface="Times New Roman"/>
                <a:cs typeface="Times New Roman"/>
              </a:rPr>
              <a:t>а</a:t>
            </a:r>
            <a:r>
              <a:rPr lang="uk-UA" sz="1600" spc="25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о</a:t>
            </a:r>
            <a:r>
              <a:rPr lang="uk-UA" sz="1600" spc="10" dirty="0" smtClean="0">
                <a:latin typeface="Times New Roman"/>
                <a:cs typeface="Times New Roman"/>
              </a:rPr>
              <a:t>с</a:t>
            </a:r>
            <a:r>
              <a:rPr lang="uk-UA" sz="1600" spc="15" dirty="0" smtClean="0">
                <a:latin typeface="Times New Roman"/>
                <a:cs typeface="Times New Roman"/>
              </a:rPr>
              <a:t>іб</a:t>
            </a:r>
            <a:r>
              <a:rPr lang="uk-UA" sz="1600" spc="5" dirty="0" smtClean="0">
                <a:latin typeface="Times New Roman"/>
                <a:cs typeface="Times New Roman"/>
              </a:rPr>
              <a:t>,</a:t>
            </a:r>
            <a:r>
              <a:rPr lang="uk-UA" sz="1600" spc="25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як</a:t>
            </a:r>
            <a:r>
              <a:rPr lang="uk-UA" sz="1600" spc="25" dirty="0" smtClean="0">
                <a:latin typeface="Times New Roman"/>
                <a:cs typeface="Times New Roman"/>
              </a:rPr>
              <a:t>и</a:t>
            </a:r>
            <a:r>
              <a:rPr lang="uk-UA" sz="1600" spc="20" dirty="0" smtClean="0">
                <a:latin typeface="Times New Roman"/>
                <a:cs typeface="Times New Roman"/>
              </a:rPr>
              <a:t>м</a:t>
            </a:r>
            <a:r>
              <a:rPr lang="uk-UA" sz="1600" spc="2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вона</a:t>
            </a:r>
            <a:r>
              <a:rPr lang="uk-UA" sz="1600" spc="2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довірен</a:t>
            </a:r>
            <a:r>
              <a:rPr lang="uk-UA" sz="1600" spc="10" dirty="0" smtClean="0">
                <a:latin typeface="Times New Roman"/>
                <a:cs typeface="Times New Roman"/>
              </a:rPr>
              <a:t>а</a:t>
            </a:r>
            <a:r>
              <a:rPr lang="uk-UA" sz="1600" spc="5" dirty="0" smtClean="0">
                <a:latin typeface="Times New Roman"/>
                <a:cs typeface="Times New Roman"/>
              </a:rPr>
              <a:t>.</a:t>
            </a:r>
            <a:r>
              <a:rPr lang="uk-UA" sz="1600" spc="30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Утво</a:t>
            </a:r>
            <a:r>
              <a:rPr lang="uk-UA" sz="1600" spc="15" dirty="0" smtClean="0">
                <a:latin typeface="Times New Roman"/>
                <a:cs typeface="Times New Roman"/>
              </a:rPr>
              <a:t>рюється</a:t>
            </a:r>
            <a:r>
              <a:rPr lang="uk-UA" sz="1600" spc="3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за</a:t>
            </a:r>
            <a:r>
              <a:rPr lang="uk-UA" sz="1600" spc="2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рахунок</a:t>
            </a:r>
            <a:r>
              <a:rPr lang="uk-UA" sz="1600" spc="2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неконтрольованих</a:t>
            </a:r>
            <a:r>
              <a:rPr lang="uk-UA" sz="1600" spc="-9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фізичних</a:t>
            </a:r>
            <a:r>
              <a:rPr lang="uk-UA" sz="1600" spc="-95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полі</a:t>
            </a:r>
            <a:r>
              <a:rPr lang="uk-UA" sz="1600" spc="15" dirty="0" smtClean="0">
                <a:latin typeface="Times New Roman"/>
                <a:cs typeface="Times New Roman"/>
              </a:rPr>
              <a:t>в</a:t>
            </a:r>
            <a:r>
              <a:rPr lang="uk-UA" sz="1600" spc="-95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(</a:t>
            </a:r>
            <a:r>
              <a:rPr lang="uk-UA" sz="1600" spc="15" dirty="0" smtClean="0">
                <a:latin typeface="Times New Roman"/>
                <a:cs typeface="Times New Roman"/>
              </a:rPr>
              <a:t>акустичних</a:t>
            </a:r>
            <a:r>
              <a:rPr lang="uk-UA" sz="1600" spc="5" dirty="0" smtClean="0">
                <a:latin typeface="Times New Roman"/>
                <a:cs typeface="Times New Roman"/>
              </a:rPr>
              <a:t>,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9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світлових</a:t>
            </a:r>
            <a:r>
              <a:rPr lang="uk-UA" sz="1600" spc="5" dirty="0" smtClean="0">
                <a:latin typeface="Times New Roman"/>
                <a:cs typeface="Times New Roman"/>
              </a:rPr>
              <a:t>,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95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електр</a:t>
            </a:r>
            <a:r>
              <a:rPr lang="uk-UA" sz="1600" spc="15" dirty="0" smtClean="0">
                <a:latin typeface="Times New Roman"/>
                <a:cs typeface="Times New Roman"/>
              </a:rPr>
              <a:t>омагнітних</a:t>
            </a:r>
            <a:r>
              <a:rPr lang="uk-UA" sz="1600" spc="5" dirty="0" smtClean="0">
                <a:latin typeface="Times New Roman"/>
                <a:cs typeface="Times New Roman"/>
              </a:rPr>
              <a:t>,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10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радіаційних</a:t>
            </a:r>
            <a:r>
              <a:rPr lang="uk-UA" sz="1600" spc="5" dirty="0" smtClean="0">
                <a:latin typeface="Times New Roman"/>
                <a:cs typeface="Times New Roman"/>
              </a:rPr>
              <a:t>, </a:t>
            </a:r>
            <a:r>
              <a:rPr lang="uk-UA" sz="1600" spc="15" dirty="0" smtClean="0">
                <a:latin typeface="Times New Roman"/>
                <a:cs typeface="Times New Roman"/>
              </a:rPr>
              <a:t>теплових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та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ін</a:t>
            </a:r>
            <a:r>
              <a:rPr lang="uk-UA" sz="1600" spc="10" dirty="0" smtClean="0">
                <a:latin typeface="Times New Roman"/>
                <a:cs typeface="Times New Roman"/>
              </a:rPr>
              <a:t>.)</a:t>
            </a:r>
          </a:p>
          <a:p>
            <a:pPr marL="12700" marR="6350" indent="254635" algn="just">
              <a:spcBef>
                <a:spcPts val="0"/>
              </a:spcBef>
              <a:buNone/>
            </a:pPr>
            <a:endParaRPr lang="uk-UA" sz="1600" dirty="0" smtClean="0">
              <a:latin typeface="Times New Roman"/>
              <a:cs typeface="Times New Roman"/>
            </a:endParaRPr>
          </a:p>
          <a:p>
            <a:pPr marL="12700" indent="254635" algn="just">
              <a:spcBef>
                <a:spcPts val="0"/>
              </a:spcBef>
              <a:buNone/>
            </a:pPr>
            <a:r>
              <a:rPr lang="uk-UA" sz="1600" b="1" spc="20" dirty="0" smtClean="0">
                <a:latin typeface="Times New Roman"/>
                <a:cs typeface="Times New Roman"/>
              </a:rPr>
              <a:t>Техн</a:t>
            </a:r>
            <a:r>
              <a:rPr lang="uk-UA" sz="1600" b="1" spc="15" dirty="0" smtClean="0">
                <a:latin typeface="Times New Roman"/>
                <a:cs typeface="Times New Roman"/>
              </a:rPr>
              <a:t>і</a:t>
            </a:r>
            <a:r>
              <a:rPr lang="uk-UA" sz="1600" b="1" spc="20" dirty="0" smtClean="0">
                <a:latin typeface="Times New Roman"/>
                <a:cs typeface="Times New Roman"/>
              </a:rPr>
              <a:t>чний</a:t>
            </a:r>
            <a:r>
              <a:rPr lang="uk-UA" sz="1600" b="1" spc="40" dirty="0" smtClean="0">
                <a:latin typeface="Times New Roman"/>
                <a:cs typeface="Times New Roman"/>
              </a:rPr>
              <a:t> </a:t>
            </a:r>
            <a:r>
              <a:rPr lang="uk-UA" sz="1600" b="1" spc="20" dirty="0" smtClean="0">
                <a:latin typeface="Times New Roman"/>
                <a:cs typeface="Times New Roman"/>
              </a:rPr>
              <a:t>канал</a:t>
            </a:r>
            <a:r>
              <a:rPr lang="uk-UA" sz="1600" b="1" spc="45" dirty="0" smtClean="0">
                <a:latin typeface="Times New Roman"/>
                <a:cs typeface="Times New Roman"/>
              </a:rPr>
              <a:t> </a:t>
            </a:r>
            <a:r>
              <a:rPr lang="uk-UA" sz="1600" b="1" spc="15" dirty="0" smtClean="0">
                <a:latin typeface="Times New Roman"/>
                <a:cs typeface="Times New Roman"/>
              </a:rPr>
              <a:t>витоку</a:t>
            </a:r>
            <a:r>
              <a:rPr lang="uk-UA" sz="1600" b="1" spc="45" dirty="0" smtClean="0">
                <a:latin typeface="Times New Roman"/>
                <a:cs typeface="Times New Roman"/>
              </a:rPr>
              <a:t> </a:t>
            </a:r>
            <a:r>
              <a:rPr lang="uk-UA" sz="1600" b="1" spc="15" dirty="0" smtClean="0">
                <a:latin typeface="Times New Roman"/>
                <a:cs typeface="Times New Roman"/>
              </a:rPr>
              <a:t>ін</a:t>
            </a:r>
            <a:r>
              <a:rPr lang="uk-UA" sz="1600" b="1" spc="20" dirty="0" smtClean="0">
                <a:latin typeface="Times New Roman"/>
                <a:cs typeface="Times New Roman"/>
              </a:rPr>
              <a:t>форма</a:t>
            </a:r>
            <a:r>
              <a:rPr lang="uk-UA" sz="1600" b="1" spc="15" dirty="0" smtClean="0">
                <a:latin typeface="Times New Roman"/>
                <a:cs typeface="Times New Roman"/>
              </a:rPr>
              <a:t>ц</a:t>
            </a:r>
            <a:r>
              <a:rPr lang="uk-UA" sz="1600" b="1" spc="10" dirty="0" smtClean="0">
                <a:latin typeface="Times New Roman"/>
                <a:cs typeface="Times New Roman"/>
              </a:rPr>
              <a:t>ії</a:t>
            </a:r>
            <a:r>
              <a:rPr lang="uk-UA" sz="1600" b="1" spc="4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–</a:t>
            </a:r>
            <a:r>
              <a:rPr lang="uk-UA" sz="1600" spc="4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фізичний</a:t>
            </a:r>
            <a:r>
              <a:rPr lang="uk-UA" sz="1600" spc="40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шлях</a:t>
            </a:r>
            <a:r>
              <a:rPr lang="uk-UA" sz="1600" spc="4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від</a:t>
            </a:r>
            <a:r>
              <a:rPr lang="uk-UA" sz="1600" spc="4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джерела</a:t>
            </a:r>
            <a:r>
              <a:rPr lang="uk-UA" sz="1600" spc="4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інфор</a:t>
            </a:r>
            <a:r>
              <a:rPr lang="uk-UA" sz="1600" spc="10" dirty="0" smtClean="0">
                <a:latin typeface="Times New Roman"/>
                <a:cs typeface="Times New Roman"/>
              </a:rPr>
              <a:t>мації</a:t>
            </a:r>
            <a:r>
              <a:rPr lang="uk-UA" sz="1600" spc="2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до</a:t>
            </a:r>
            <a:r>
              <a:rPr lang="uk-UA" sz="1600" spc="20" dirty="0" smtClean="0">
                <a:latin typeface="Times New Roman"/>
                <a:cs typeface="Times New Roman"/>
              </a:rPr>
              <a:t> порушник</a:t>
            </a:r>
            <a:r>
              <a:rPr lang="uk-UA" sz="1600" spc="10" dirty="0" smtClean="0">
                <a:latin typeface="Times New Roman"/>
                <a:cs typeface="Times New Roman"/>
              </a:rPr>
              <a:t>а</a:t>
            </a:r>
            <a:r>
              <a:rPr lang="uk-UA" sz="1600" spc="5" dirty="0" smtClean="0">
                <a:latin typeface="Times New Roman"/>
                <a:cs typeface="Times New Roman"/>
              </a:rPr>
              <a:t>,</a:t>
            </a:r>
            <a:r>
              <a:rPr lang="uk-UA" sz="1600" spc="20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з</a:t>
            </a:r>
            <a:r>
              <a:rPr lang="uk-UA" sz="1600" spc="15" dirty="0" smtClean="0">
                <a:latin typeface="Times New Roman"/>
                <a:cs typeface="Times New Roman"/>
              </a:rPr>
              <a:t>а </a:t>
            </a:r>
            <a:r>
              <a:rPr lang="uk-UA" sz="1600" spc="20" dirty="0" smtClean="0">
                <a:latin typeface="Times New Roman"/>
                <a:cs typeface="Times New Roman"/>
              </a:rPr>
              <a:t>допомогою </a:t>
            </a:r>
            <a:r>
              <a:rPr lang="uk-UA" sz="1600" spc="10" dirty="0" smtClean="0">
                <a:latin typeface="Times New Roman"/>
                <a:cs typeface="Times New Roman"/>
              </a:rPr>
              <a:t>яког</a:t>
            </a:r>
            <a:r>
              <a:rPr lang="uk-UA" sz="1600" spc="15" dirty="0" smtClean="0">
                <a:latin typeface="Times New Roman"/>
                <a:cs typeface="Times New Roman"/>
              </a:rPr>
              <a:t>о</a:t>
            </a:r>
            <a:r>
              <a:rPr lang="uk-UA" sz="1600" spc="20" dirty="0" smtClean="0">
                <a:latin typeface="Times New Roman"/>
                <a:cs typeface="Times New Roman"/>
              </a:rPr>
              <a:t> може</a:t>
            </a:r>
            <a:r>
              <a:rPr lang="uk-UA" sz="1600" spc="15" dirty="0" smtClean="0">
                <a:latin typeface="Times New Roman"/>
                <a:cs typeface="Times New Roman"/>
              </a:rPr>
              <a:t> бути</a:t>
            </a:r>
            <a:r>
              <a:rPr lang="uk-UA" sz="1600" spc="2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здійснений</a:t>
            </a:r>
            <a:r>
              <a:rPr lang="uk-UA" sz="1600" spc="20" dirty="0" smtClean="0">
                <a:latin typeface="Times New Roman"/>
                <a:cs typeface="Times New Roman"/>
              </a:rPr>
              <a:t> НС</a:t>
            </a:r>
            <a:r>
              <a:rPr lang="uk-UA" sz="1600" spc="25" dirty="0" smtClean="0">
                <a:latin typeface="Times New Roman"/>
                <a:cs typeface="Times New Roman"/>
              </a:rPr>
              <a:t>Д </a:t>
            </a:r>
            <a:r>
              <a:rPr lang="uk-UA" sz="1600" spc="15" dirty="0" smtClean="0">
                <a:latin typeface="Times New Roman"/>
                <a:cs typeface="Times New Roman"/>
              </a:rPr>
              <a:t>до</a:t>
            </a:r>
            <a:r>
              <a:rPr lang="uk-UA" sz="1600" spc="2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відом</a:t>
            </a:r>
            <a:r>
              <a:rPr lang="uk-UA" sz="1600" spc="10" dirty="0" smtClean="0">
                <a:latin typeface="Times New Roman"/>
                <a:cs typeface="Times New Roman"/>
              </a:rPr>
              <a:t>осте</a:t>
            </a:r>
            <a:r>
              <a:rPr lang="uk-UA" sz="1600" spc="20" dirty="0" smtClean="0">
                <a:latin typeface="Times New Roman"/>
                <a:cs typeface="Times New Roman"/>
              </a:rPr>
              <a:t>й</a:t>
            </a:r>
            <a:r>
              <a:rPr lang="uk-UA" sz="1600" spc="5" dirty="0" smtClean="0">
                <a:latin typeface="Times New Roman"/>
                <a:cs typeface="Times New Roman"/>
              </a:rPr>
              <a:t>,</a:t>
            </a:r>
            <a:r>
              <a:rPr lang="uk-UA" sz="1600" spc="70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щ</a:t>
            </a:r>
            <a:r>
              <a:rPr lang="uk-UA" sz="1600" spc="15" dirty="0" smtClean="0">
                <a:latin typeface="Times New Roman"/>
                <a:cs typeface="Times New Roman"/>
              </a:rPr>
              <a:t>о</a:t>
            </a:r>
            <a:r>
              <a:rPr lang="uk-UA" sz="1600" spc="7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охороняються.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203200" indent="-190500">
              <a:lnSpc>
                <a:spcPct val="100000"/>
              </a:lnSpc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endParaRPr lang="uk-UA" sz="1600" dirty="0" smtClean="0">
              <a:latin typeface="Times New Roman"/>
              <a:cs typeface="Times New Roman"/>
            </a:endParaRPr>
          </a:p>
          <a:p>
            <a:pPr marL="12700" marR="5080" indent="254635" algn="just">
              <a:spcBef>
                <a:spcPts val="0"/>
              </a:spcBef>
              <a:buFont typeface="Times New Roman"/>
              <a:buChar char="-"/>
              <a:tabLst>
                <a:tab pos="458470" algn="l"/>
              </a:tabLst>
            </a:pPr>
            <a:endParaRPr lang="uk-UA" sz="1600" spc="10" dirty="0" smtClean="0">
              <a:latin typeface="Times New Roman"/>
              <a:cs typeface="Times New Roman"/>
            </a:endParaRPr>
          </a:p>
        </p:txBody>
      </p:sp>
      <p:sp>
        <p:nvSpPr>
          <p:cNvPr id="3" name="object 5"/>
          <p:cNvSpPr/>
          <p:nvPr/>
        </p:nvSpPr>
        <p:spPr>
          <a:xfrm>
            <a:off x="1643042" y="4572008"/>
            <a:ext cx="6215106" cy="16430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6"/>
          <p:cNvSpPr/>
          <p:nvPr/>
        </p:nvSpPr>
        <p:spPr>
          <a:xfrm>
            <a:off x="0" y="2357430"/>
            <a:ext cx="9144000" cy="378621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28860" y="1928802"/>
            <a:ext cx="5572164" cy="4786346"/>
          </a:xfrm>
        </p:spPr>
        <p:txBody>
          <a:bodyPr/>
          <a:lstStyle/>
          <a:p>
            <a:pPr marL="0" indent="276225" algn="just">
              <a:buNone/>
            </a:pPr>
            <a:r>
              <a:rPr lang="uk-UA" sz="1600" spc="15" dirty="0" smtClean="0">
                <a:latin typeface="Times New Roman"/>
                <a:cs typeface="Times New Roman"/>
              </a:rPr>
              <a:t>Ка</a:t>
            </a:r>
            <a:r>
              <a:rPr lang="uk-UA" sz="1600" spc="25" dirty="0" smtClean="0">
                <a:latin typeface="Times New Roman"/>
                <a:cs typeface="Times New Roman"/>
              </a:rPr>
              <a:t>н</a:t>
            </a:r>
            <a:r>
              <a:rPr lang="uk-UA" sz="1600" spc="10" dirty="0" smtClean="0">
                <a:latin typeface="Times New Roman"/>
                <a:cs typeface="Times New Roman"/>
              </a:rPr>
              <a:t>ал</a:t>
            </a:r>
            <a:r>
              <a:rPr lang="uk-UA" sz="1600" spc="20" dirty="0" smtClean="0">
                <a:latin typeface="Times New Roman"/>
                <a:cs typeface="Times New Roman"/>
              </a:rPr>
              <a:t>и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</a:t>
            </a:r>
            <a:r>
              <a:rPr lang="uk-UA" sz="1600" spc="25" dirty="0" smtClean="0">
                <a:latin typeface="Times New Roman"/>
                <a:cs typeface="Times New Roman"/>
              </a:rPr>
              <a:t>и</a:t>
            </a:r>
            <a:r>
              <a:rPr lang="uk-UA" sz="1600" spc="15" dirty="0" smtClean="0">
                <a:latin typeface="Times New Roman"/>
                <a:cs typeface="Times New Roman"/>
              </a:rPr>
              <a:t>току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акустичної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інформації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з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ОІД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0" indent="276225" algn="just">
              <a:lnSpc>
                <a:spcPct val="100000"/>
              </a:lnSpc>
              <a:buNone/>
            </a:pPr>
            <a:endParaRPr lang="uk-UA" sz="1600" i="1" spc="15" dirty="0" smtClean="0">
              <a:latin typeface="Times New Roman"/>
              <a:cs typeface="Times New Roman"/>
            </a:endParaRPr>
          </a:p>
          <a:p>
            <a:pPr marL="0" indent="276225" algn="just">
              <a:lnSpc>
                <a:spcPct val="100000"/>
              </a:lnSpc>
              <a:buNone/>
            </a:pPr>
            <a:endParaRPr lang="uk-UA" sz="1600" i="1" spc="15" dirty="0" smtClean="0">
              <a:latin typeface="Times New Roman"/>
              <a:cs typeface="Times New Roman"/>
            </a:endParaRPr>
          </a:p>
          <a:p>
            <a:pPr marL="0" indent="276225" algn="just">
              <a:lnSpc>
                <a:spcPct val="100000"/>
              </a:lnSpc>
              <a:buNone/>
            </a:pPr>
            <a:endParaRPr lang="uk-UA" sz="1600" i="1" spc="15" dirty="0" smtClean="0">
              <a:latin typeface="Times New Roman"/>
              <a:cs typeface="Times New Roman"/>
            </a:endParaRPr>
          </a:p>
          <a:p>
            <a:pPr marL="0" indent="276225" algn="just">
              <a:lnSpc>
                <a:spcPct val="100000"/>
              </a:lnSpc>
              <a:buNone/>
            </a:pPr>
            <a:endParaRPr lang="uk-UA" sz="1600" i="1" spc="15" dirty="0" smtClean="0">
              <a:latin typeface="Times New Roman"/>
              <a:cs typeface="Times New Roman"/>
            </a:endParaRPr>
          </a:p>
          <a:p>
            <a:pPr marL="0" indent="276225" algn="just">
              <a:lnSpc>
                <a:spcPct val="100000"/>
              </a:lnSpc>
              <a:buNone/>
            </a:pPr>
            <a:endParaRPr lang="uk-UA" sz="1600" i="1" spc="15" dirty="0" smtClean="0">
              <a:latin typeface="Times New Roman"/>
              <a:cs typeface="Times New Roman"/>
            </a:endParaRPr>
          </a:p>
          <a:p>
            <a:pPr marL="0" indent="276225" algn="just">
              <a:lnSpc>
                <a:spcPct val="100000"/>
              </a:lnSpc>
              <a:buNone/>
            </a:pPr>
            <a:endParaRPr lang="uk-UA" sz="1600" i="1" spc="15" dirty="0" smtClean="0">
              <a:latin typeface="Times New Roman"/>
              <a:cs typeface="Times New Roman"/>
            </a:endParaRPr>
          </a:p>
          <a:p>
            <a:pPr marL="0" indent="276225" algn="just">
              <a:lnSpc>
                <a:spcPct val="100000"/>
              </a:lnSpc>
              <a:buNone/>
            </a:pPr>
            <a:endParaRPr lang="uk-UA" sz="1600" i="1" spc="15" dirty="0" smtClean="0">
              <a:latin typeface="Times New Roman"/>
              <a:cs typeface="Times New Roman"/>
            </a:endParaRPr>
          </a:p>
          <a:p>
            <a:pPr marL="0" indent="276225" algn="just">
              <a:lnSpc>
                <a:spcPct val="100000"/>
              </a:lnSpc>
              <a:buNone/>
            </a:pPr>
            <a:endParaRPr lang="uk-UA" sz="1600" i="1" spc="15" dirty="0" smtClean="0">
              <a:latin typeface="Times New Roman"/>
              <a:cs typeface="Times New Roman"/>
            </a:endParaRPr>
          </a:p>
          <a:p>
            <a:pPr marL="0" indent="276225" algn="just">
              <a:lnSpc>
                <a:spcPct val="100000"/>
              </a:lnSpc>
              <a:buNone/>
            </a:pPr>
            <a:endParaRPr lang="uk-UA" sz="1600" i="1" spc="15" dirty="0" smtClean="0">
              <a:latin typeface="Times New Roman"/>
              <a:cs typeface="Times New Roman"/>
            </a:endParaRPr>
          </a:p>
          <a:p>
            <a:pPr marL="0" indent="276225" algn="just">
              <a:lnSpc>
                <a:spcPct val="100000"/>
              </a:lnSpc>
              <a:buNone/>
            </a:pPr>
            <a:endParaRPr lang="uk-UA" sz="1600" i="1" spc="15" dirty="0" smtClean="0">
              <a:latin typeface="Times New Roman"/>
              <a:cs typeface="Times New Roman"/>
            </a:endParaRPr>
          </a:p>
          <a:p>
            <a:pPr marL="0" indent="276225" algn="just">
              <a:lnSpc>
                <a:spcPct val="100000"/>
              </a:lnSpc>
              <a:buNone/>
            </a:pPr>
            <a:endParaRPr lang="uk-UA" sz="1600" i="1" spc="15" dirty="0" smtClean="0">
              <a:latin typeface="Times New Roman"/>
              <a:cs typeface="Times New Roman"/>
            </a:endParaRPr>
          </a:p>
          <a:p>
            <a:pPr marL="0" indent="276225" algn="just">
              <a:lnSpc>
                <a:spcPct val="100000"/>
              </a:lnSpc>
              <a:buNone/>
            </a:pPr>
            <a:endParaRPr lang="uk-UA" sz="1600" i="1" spc="15" dirty="0" smtClean="0">
              <a:latin typeface="Times New Roman"/>
              <a:cs typeface="Times New Roman"/>
            </a:endParaRPr>
          </a:p>
          <a:p>
            <a:pPr marL="0" indent="276225" algn="just">
              <a:lnSpc>
                <a:spcPct val="100000"/>
              </a:lnSpc>
              <a:buNone/>
            </a:pPr>
            <a:endParaRPr lang="uk-UA" sz="1600" i="1" spc="15" dirty="0" smtClean="0">
              <a:latin typeface="Times New Roman"/>
              <a:cs typeface="Times New Roman"/>
            </a:endParaRPr>
          </a:p>
          <a:p>
            <a:pPr marL="0" indent="276225" algn="just">
              <a:lnSpc>
                <a:spcPct val="100000"/>
              </a:lnSpc>
              <a:buNone/>
            </a:pPr>
            <a:endParaRPr lang="uk-UA" sz="1600" i="1" spc="15" dirty="0" smtClean="0">
              <a:latin typeface="Times New Roman"/>
              <a:cs typeface="Times New Roman"/>
            </a:endParaRPr>
          </a:p>
          <a:p>
            <a:pPr marL="0" indent="276225" algn="just">
              <a:lnSpc>
                <a:spcPct val="100000"/>
              </a:lnSpc>
              <a:buNone/>
            </a:pPr>
            <a:endParaRPr lang="uk-UA" sz="1600" i="1" spc="15" dirty="0" smtClean="0">
              <a:latin typeface="Times New Roman"/>
              <a:cs typeface="Times New Roman"/>
            </a:endParaRPr>
          </a:p>
        </p:txBody>
      </p:sp>
      <p:sp>
        <p:nvSpPr>
          <p:cNvPr id="4" name="object 3"/>
          <p:cNvSpPr/>
          <p:nvPr/>
        </p:nvSpPr>
        <p:spPr>
          <a:xfrm>
            <a:off x="571472" y="2285992"/>
            <a:ext cx="8309294" cy="44129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70"/>
          <p:cNvGrpSpPr/>
          <p:nvPr/>
        </p:nvGrpSpPr>
        <p:grpSpPr>
          <a:xfrm>
            <a:off x="500033" y="1785926"/>
            <a:ext cx="8215371" cy="4739442"/>
            <a:chOff x="2664674" y="276225"/>
            <a:chExt cx="7264759" cy="4189225"/>
          </a:xfrm>
        </p:grpSpPr>
        <p:sp>
          <p:nvSpPr>
            <p:cNvPr id="74" name="object 8"/>
            <p:cNvSpPr txBox="1"/>
            <p:nvPr/>
          </p:nvSpPr>
          <p:spPr>
            <a:xfrm>
              <a:off x="4054454" y="276225"/>
              <a:ext cx="4222638" cy="217636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horz" wrap="square" lIns="0" tIns="0" rIns="0" bIns="0" rtlCol="0">
              <a:spAutoFit/>
            </a:bodyPr>
            <a:lstStyle/>
            <a:p>
              <a:pPr marL="194310">
                <a:lnSpc>
                  <a:spcPct val="100000"/>
                </a:lnSpc>
              </a:pPr>
              <a:r>
                <a:rPr lang="uk-UA" sz="1600" b="1" spc="5" smtClean="0">
                  <a:latin typeface="Times New Roman"/>
                  <a:cs typeface="Times New Roman"/>
                </a:rPr>
                <a:t>Технічні</a:t>
              </a:r>
              <a:r>
                <a:rPr lang="uk-UA" sz="1600" b="1" spc="10" smtClean="0">
                  <a:latin typeface="Times New Roman"/>
                  <a:cs typeface="Times New Roman"/>
                </a:rPr>
                <a:t> </a:t>
              </a:r>
              <a:r>
                <a:rPr lang="uk-UA" sz="1600" b="1" spc="5" smtClean="0">
                  <a:latin typeface="Times New Roman"/>
                  <a:cs typeface="Times New Roman"/>
                </a:rPr>
                <a:t>канал</a:t>
              </a:r>
              <a:r>
                <a:rPr lang="uk-UA" sz="1600" b="1" spc="10" smtClean="0">
                  <a:latin typeface="Times New Roman"/>
                  <a:cs typeface="Times New Roman"/>
                </a:rPr>
                <a:t>и</a:t>
              </a:r>
              <a:r>
                <a:rPr lang="uk-UA" sz="1600" b="1" spc="5" smtClean="0">
                  <a:latin typeface="Times New Roman"/>
                  <a:cs typeface="Times New Roman"/>
                </a:rPr>
                <a:t> виток</a:t>
              </a:r>
              <a:r>
                <a:rPr lang="uk-UA" sz="1600" b="1" spc="10" smtClean="0">
                  <a:latin typeface="Times New Roman"/>
                  <a:cs typeface="Times New Roman"/>
                </a:rPr>
                <a:t>у</a:t>
              </a:r>
              <a:r>
                <a:rPr lang="uk-UA" sz="1600" b="1" smtClean="0">
                  <a:latin typeface="Times New Roman"/>
                  <a:cs typeface="Times New Roman"/>
                </a:rPr>
                <a:t> </a:t>
              </a:r>
              <a:r>
                <a:rPr lang="uk-UA" sz="1600" b="1" spc="10" smtClean="0">
                  <a:latin typeface="Times New Roman"/>
                  <a:cs typeface="Times New Roman"/>
                </a:rPr>
                <a:t>акус</a:t>
              </a:r>
              <a:r>
                <a:rPr lang="uk-UA" sz="1600" b="1" spc="5" smtClean="0">
                  <a:latin typeface="Times New Roman"/>
                  <a:cs typeface="Times New Roman"/>
                </a:rPr>
                <a:t>т</a:t>
              </a:r>
              <a:r>
                <a:rPr lang="uk-UA" sz="1600" b="1" spc="10" smtClean="0">
                  <a:latin typeface="Times New Roman"/>
                  <a:cs typeface="Times New Roman"/>
                </a:rPr>
                <a:t>ичної</a:t>
              </a:r>
              <a:r>
                <a:rPr lang="uk-UA" sz="1600" b="1" spc="5" smtClean="0">
                  <a:latin typeface="Times New Roman"/>
                  <a:cs typeface="Times New Roman"/>
                </a:rPr>
                <a:t> інформ</a:t>
              </a:r>
              <a:r>
                <a:rPr lang="uk-UA" sz="1600" b="1" spc="10" smtClean="0">
                  <a:latin typeface="Times New Roman"/>
                  <a:cs typeface="Times New Roman"/>
                </a:rPr>
                <a:t>ац</a:t>
              </a:r>
              <a:r>
                <a:rPr lang="uk-UA" sz="1600" b="1" smtClean="0">
                  <a:latin typeface="Times New Roman"/>
                  <a:cs typeface="Times New Roman"/>
                </a:rPr>
                <a:t>ії</a:t>
              </a:r>
              <a:endParaRPr lang="uk-UA" sz="1600">
                <a:latin typeface="Times New Roman"/>
                <a:cs typeface="Times New Roman"/>
              </a:endParaRPr>
            </a:p>
          </p:txBody>
        </p:sp>
        <p:sp>
          <p:nvSpPr>
            <p:cNvPr id="77" name="object 11"/>
            <p:cNvSpPr txBox="1"/>
            <p:nvPr/>
          </p:nvSpPr>
          <p:spPr>
            <a:xfrm>
              <a:off x="5696921" y="781381"/>
              <a:ext cx="1831983" cy="217636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0" tIns="0" rIns="0" bIns="0" rtlCol="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uk-UA" sz="1600" b="1" spc="15" dirty="0" smtClean="0">
                  <a:latin typeface="Times New Roman"/>
                  <a:cs typeface="Times New Roman"/>
                </a:rPr>
                <a:t>Повітряні</a:t>
              </a:r>
              <a:endParaRPr lang="uk-UA" sz="1600" dirty="0">
                <a:latin typeface="Times New Roman"/>
                <a:cs typeface="Times New Roman"/>
              </a:endParaRPr>
            </a:p>
          </p:txBody>
        </p:sp>
        <p:sp>
          <p:nvSpPr>
            <p:cNvPr id="80" name="object 14"/>
            <p:cNvSpPr txBox="1"/>
            <p:nvPr/>
          </p:nvSpPr>
          <p:spPr>
            <a:xfrm>
              <a:off x="2854190" y="2107416"/>
              <a:ext cx="1642467" cy="217636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0" tIns="0" rIns="0" bIns="0" rtlCol="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uk-UA" sz="1600" b="1" spc="15" dirty="0" smtClean="0">
                  <a:latin typeface="Times New Roman"/>
                  <a:cs typeface="Times New Roman"/>
                </a:rPr>
                <a:t>Вібраційні</a:t>
              </a:r>
              <a:endParaRPr lang="uk-UA" sz="1600" dirty="0">
                <a:latin typeface="Times New Roman"/>
                <a:cs typeface="Times New Roman"/>
              </a:endParaRPr>
            </a:p>
          </p:txBody>
        </p:sp>
        <p:sp>
          <p:nvSpPr>
            <p:cNvPr id="83" name="object 17"/>
            <p:cNvSpPr txBox="1"/>
            <p:nvPr/>
          </p:nvSpPr>
          <p:spPr>
            <a:xfrm>
              <a:off x="8160622" y="781381"/>
              <a:ext cx="1627441" cy="217636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0" tIns="0" rIns="0" bIns="0" rtlCol="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uk-UA" sz="1600" b="1" spc="20" smtClean="0">
                  <a:latin typeface="Times New Roman"/>
                  <a:cs typeface="Times New Roman"/>
                </a:rPr>
                <a:t>Параметричні</a:t>
              </a:r>
              <a:endParaRPr lang="uk-UA" sz="1600">
                <a:latin typeface="Times New Roman"/>
                <a:cs typeface="Times New Roman"/>
              </a:endParaRPr>
            </a:p>
          </p:txBody>
        </p:sp>
        <p:sp>
          <p:nvSpPr>
            <p:cNvPr id="89" name="object 23"/>
            <p:cNvSpPr txBox="1"/>
            <p:nvPr/>
          </p:nvSpPr>
          <p:spPr>
            <a:xfrm>
              <a:off x="2727847" y="781381"/>
              <a:ext cx="2084670" cy="217636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0" tIns="0" rIns="0" bIns="0" rtlCol="0">
              <a:spAutoFit/>
            </a:bodyPr>
            <a:lstStyle/>
            <a:p>
              <a:pPr marL="137795">
                <a:lnSpc>
                  <a:spcPct val="100000"/>
                </a:lnSpc>
              </a:pPr>
              <a:r>
                <a:rPr lang="uk-UA" sz="1600" b="1" spc="15" dirty="0" smtClean="0">
                  <a:latin typeface="Times New Roman"/>
                  <a:cs typeface="Times New Roman"/>
                </a:rPr>
                <a:t>Оптико</a:t>
              </a:r>
              <a:r>
                <a:rPr lang="uk-UA" sz="1600" b="1" spc="10" dirty="0" smtClean="0">
                  <a:latin typeface="Times New Roman"/>
                  <a:cs typeface="Times New Roman"/>
                </a:rPr>
                <a:t>-</a:t>
              </a:r>
              <a:r>
                <a:rPr lang="uk-UA" sz="1600" b="1" spc="20" dirty="0" smtClean="0">
                  <a:latin typeface="Times New Roman"/>
                  <a:cs typeface="Times New Roman"/>
                </a:rPr>
                <a:t>електронний</a:t>
              </a:r>
              <a:endParaRPr lang="uk-UA" sz="1600" dirty="0">
                <a:latin typeface="Times New Roman"/>
                <a:cs typeface="Times New Roman"/>
              </a:endParaRPr>
            </a:p>
          </p:txBody>
        </p:sp>
        <p:sp>
          <p:nvSpPr>
            <p:cNvPr id="92" name="object 26"/>
            <p:cNvSpPr txBox="1"/>
            <p:nvPr/>
          </p:nvSpPr>
          <p:spPr>
            <a:xfrm>
              <a:off x="5247565" y="1149049"/>
              <a:ext cx="2597198" cy="422238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0" tIns="0" rIns="0" bIns="0" rtlCol="0">
              <a:spAutoFit/>
            </a:bodyPr>
            <a:lstStyle/>
            <a:p>
              <a:pPr marL="12700" marR="5080">
                <a:lnSpc>
                  <a:spcPct val="96800"/>
                </a:lnSpc>
              </a:pPr>
              <a:r>
                <a:rPr lang="uk-UA" sz="1600" dirty="0" smtClean="0">
                  <a:latin typeface="Arial"/>
                  <a:cs typeface="Arial"/>
                </a:rPr>
                <a:t>Мі</a:t>
              </a:r>
              <a:r>
                <a:rPr lang="uk-UA" sz="1600" spc="-5" dirty="0" smtClean="0">
                  <a:latin typeface="Arial"/>
                  <a:cs typeface="Arial"/>
                </a:rPr>
                <a:t>крофони </a:t>
              </a:r>
              <a:r>
                <a:rPr lang="uk-UA" sz="1600" dirty="0" smtClean="0">
                  <a:latin typeface="Arial"/>
                  <a:cs typeface="Arial"/>
                </a:rPr>
                <a:t>з </a:t>
              </a:r>
              <a:r>
                <a:rPr lang="uk-UA" sz="1600" spc="-10" dirty="0" smtClean="0">
                  <a:latin typeface="Arial"/>
                  <a:cs typeface="Arial"/>
                </a:rPr>
                <a:t>п</a:t>
              </a:r>
              <a:r>
                <a:rPr lang="uk-UA" sz="1600" spc="-5" dirty="0" smtClean="0">
                  <a:latin typeface="Arial"/>
                  <a:cs typeface="Arial"/>
                </a:rPr>
                <a:t>ортати</a:t>
              </a:r>
              <a:r>
                <a:rPr lang="uk-UA" sz="1600" dirty="0" smtClean="0">
                  <a:latin typeface="Arial"/>
                  <a:cs typeface="Arial"/>
                </a:rPr>
                <a:t>вними</a:t>
              </a:r>
              <a:r>
                <a:rPr lang="uk-UA" sz="1600" spc="-5" dirty="0" smtClean="0">
                  <a:latin typeface="Arial"/>
                  <a:cs typeface="Arial"/>
                </a:rPr>
                <a:t> </a:t>
              </a:r>
              <a:r>
                <a:rPr lang="uk-UA" sz="1600" dirty="0" smtClean="0">
                  <a:latin typeface="Arial"/>
                  <a:cs typeface="Arial"/>
                </a:rPr>
                <a:t>прис</a:t>
              </a:r>
              <a:r>
                <a:rPr lang="uk-UA" sz="1600" spc="-10" dirty="0" smtClean="0">
                  <a:latin typeface="Arial"/>
                  <a:cs typeface="Arial"/>
                </a:rPr>
                <a:t>т</a:t>
              </a:r>
              <a:r>
                <a:rPr lang="uk-UA" sz="1600" dirty="0" smtClean="0">
                  <a:latin typeface="Arial"/>
                  <a:cs typeface="Arial"/>
                </a:rPr>
                <a:t>роями зв</a:t>
              </a:r>
              <a:r>
                <a:rPr lang="uk-UA" sz="1600" spc="-5" dirty="0" smtClean="0">
                  <a:latin typeface="Arial"/>
                  <a:cs typeface="Arial"/>
                </a:rPr>
                <a:t>уко</a:t>
              </a:r>
              <a:r>
                <a:rPr lang="uk-UA" sz="1600" dirty="0" smtClean="0">
                  <a:latin typeface="Arial"/>
                  <a:cs typeface="Arial"/>
                </a:rPr>
                <a:t>за</a:t>
              </a:r>
              <a:r>
                <a:rPr lang="uk-UA" sz="1600" spc="-5" dirty="0" smtClean="0">
                  <a:latin typeface="Arial"/>
                  <a:cs typeface="Arial"/>
                </a:rPr>
                <a:t>п</a:t>
              </a:r>
              <a:r>
                <a:rPr lang="uk-UA" sz="1600" dirty="0" smtClean="0">
                  <a:latin typeface="Arial"/>
                  <a:cs typeface="Arial"/>
                </a:rPr>
                <a:t>ису</a:t>
              </a:r>
              <a:endParaRPr lang="uk-UA" sz="1600" dirty="0">
                <a:latin typeface="Arial"/>
                <a:cs typeface="Arial"/>
              </a:endParaRPr>
            </a:p>
          </p:txBody>
        </p:sp>
        <p:sp>
          <p:nvSpPr>
            <p:cNvPr id="95" name="object 29"/>
            <p:cNvSpPr txBox="1"/>
            <p:nvPr/>
          </p:nvSpPr>
          <p:spPr>
            <a:xfrm>
              <a:off x="5254719" y="2675717"/>
              <a:ext cx="2590044" cy="422238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0" tIns="0" rIns="0" bIns="0" rtlCol="0">
              <a:spAutoFit/>
            </a:bodyPr>
            <a:lstStyle/>
            <a:p>
              <a:pPr marL="12700" marR="5080">
                <a:lnSpc>
                  <a:spcPct val="96700"/>
                </a:lnSpc>
              </a:pPr>
              <a:r>
                <a:rPr lang="uk-UA" sz="1600" dirty="0" smtClean="0">
                  <a:latin typeface="Arial"/>
                  <a:cs typeface="Arial"/>
                </a:rPr>
                <a:t>Мі</a:t>
              </a:r>
              <a:r>
                <a:rPr lang="uk-UA" sz="1600" spc="-5" dirty="0" smtClean="0">
                  <a:latin typeface="Arial"/>
                  <a:cs typeface="Arial"/>
                </a:rPr>
                <a:t>крофони </a:t>
              </a:r>
              <a:r>
                <a:rPr lang="uk-UA" sz="1600" dirty="0" smtClean="0">
                  <a:latin typeface="Arial"/>
                  <a:cs typeface="Arial"/>
                </a:rPr>
                <a:t>з </a:t>
              </a:r>
              <a:r>
                <a:rPr lang="uk-UA" sz="1600" spc="-5" dirty="0" smtClean="0">
                  <a:latin typeface="Arial"/>
                  <a:cs typeface="Arial"/>
                </a:rPr>
                <a:t>передачею </a:t>
              </a:r>
              <a:r>
                <a:rPr lang="uk-UA" sz="1600" dirty="0" smtClean="0">
                  <a:latin typeface="Arial"/>
                  <a:cs typeface="Arial"/>
                </a:rPr>
                <a:t>через wi-</a:t>
              </a:r>
              <a:r>
                <a:rPr lang="uk-UA" sz="1600" dirty="0" err="1" smtClean="0">
                  <a:latin typeface="Arial"/>
                  <a:cs typeface="Arial"/>
                </a:rPr>
                <a:t>fi</a:t>
              </a:r>
              <a:endParaRPr lang="uk-UA" sz="1600" dirty="0">
                <a:latin typeface="Arial"/>
                <a:cs typeface="Arial"/>
              </a:endParaRPr>
            </a:p>
          </p:txBody>
        </p:sp>
        <p:sp>
          <p:nvSpPr>
            <p:cNvPr id="98" name="object 32"/>
            <p:cNvSpPr txBox="1"/>
            <p:nvPr/>
          </p:nvSpPr>
          <p:spPr>
            <a:xfrm>
              <a:off x="2664674" y="2465996"/>
              <a:ext cx="2211013" cy="211119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>
              <a:spAutoFit/>
            </a:bodyPr>
            <a:lstStyle/>
            <a:p>
              <a:pPr marL="12700" marR="5080">
                <a:lnSpc>
                  <a:spcPct val="96600"/>
                </a:lnSpc>
              </a:pPr>
              <a:r>
                <a:rPr lang="uk-UA" sz="1600" spc="-5" smtClean="0">
                  <a:latin typeface="Arial"/>
                  <a:cs typeface="Arial"/>
                </a:rPr>
                <a:t>Ел</a:t>
              </a:r>
              <a:r>
                <a:rPr lang="uk-UA" sz="1600" smtClean="0">
                  <a:latin typeface="Arial"/>
                  <a:cs typeface="Arial"/>
                </a:rPr>
                <a:t>е</a:t>
              </a:r>
              <a:r>
                <a:rPr lang="uk-UA" sz="1600" spc="-5" smtClean="0">
                  <a:latin typeface="Arial"/>
                  <a:cs typeface="Arial"/>
                </a:rPr>
                <a:t>ктронні стето</a:t>
              </a:r>
              <a:r>
                <a:rPr lang="uk-UA" sz="1600" smtClean="0">
                  <a:latin typeface="Arial"/>
                  <a:cs typeface="Arial"/>
                </a:rPr>
                <a:t>скопами</a:t>
              </a:r>
              <a:endParaRPr lang="uk-UA" sz="1600">
                <a:latin typeface="Arial"/>
                <a:cs typeface="Arial"/>
              </a:endParaRPr>
            </a:p>
          </p:txBody>
        </p:sp>
        <p:sp>
          <p:nvSpPr>
            <p:cNvPr id="104" name="object 38"/>
            <p:cNvSpPr txBox="1"/>
            <p:nvPr/>
          </p:nvSpPr>
          <p:spPr>
            <a:xfrm>
              <a:off x="5254719" y="4254331"/>
              <a:ext cx="2590044" cy="211119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0" tIns="0" rIns="0" bIns="0" rtlCol="0">
              <a:spAutoFit/>
            </a:bodyPr>
            <a:lstStyle/>
            <a:p>
              <a:pPr marL="12700" marR="5080">
                <a:lnSpc>
                  <a:spcPct val="96600"/>
                </a:lnSpc>
              </a:pPr>
              <a:r>
                <a:rPr lang="uk-UA" sz="1600" dirty="0" smtClean="0">
                  <a:latin typeface="Arial"/>
                  <a:cs typeface="Arial"/>
                </a:rPr>
                <a:t>Спрям</a:t>
              </a:r>
              <a:r>
                <a:rPr lang="uk-UA" sz="1600" spc="-5" dirty="0" smtClean="0">
                  <a:latin typeface="Arial"/>
                  <a:cs typeface="Arial"/>
                </a:rPr>
                <a:t>о</a:t>
              </a:r>
              <a:r>
                <a:rPr lang="uk-UA" sz="1600" dirty="0" smtClean="0">
                  <a:latin typeface="Arial"/>
                  <a:cs typeface="Arial"/>
                </a:rPr>
                <a:t>ван</a:t>
              </a:r>
              <a:r>
                <a:rPr lang="uk-UA" sz="1600" spc="-10" dirty="0" smtClean="0">
                  <a:latin typeface="Arial"/>
                  <a:cs typeface="Arial"/>
                </a:rPr>
                <a:t>і</a:t>
              </a:r>
              <a:r>
                <a:rPr lang="uk-UA" sz="1600" spc="-5" dirty="0" smtClean="0">
                  <a:latin typeface="Arial"/>
                  <a:cs typeface="Arial"/>
                </a:rPr>
                <a:t> </a:t>
              </a:r>
              <a:r>
                <a:rPr lang="uk-UA" sz="1600" dirty="0" smtClean="0">
                  <a:latin typeface="Arial"/>
                  <a:cs typeface="Arial"/>
                </a:rPr>
                <a:t>мі</a:t>
              </a:r>
              <a:r>
                <a:rPr lang="uk-UA" sz="1600" spc="-5" dirty="0" smtClean="0">
                  <a:latin typeface="Arial"/>
                  <a:cs typeface="Arial"/>
                </a:rPr>
                <a:t>крофон</a:t>
              </a:r>
              <a:r>
                <a:rPr lang="uk-UA" sz="1600" dirty="0" smtClean="0">
                  <a:latin typeface="Arial"/>
                  <a:cs typeface="Arial"/>
                </a:rPr>
                <a:t>и</a:t>
              </a:r>
              <a:endParaRPr lang="uk-UA" sz="1600" dirty="0">
                <a:latin typeface="Arial"/>
                <a:cs typeface="Arial"/>
              </a:endParaRPr>
            </a:p>
          </p:txBody>
        </p:sp>
        <p:sp>
          <p:nvSpPr>
            <p:cNvPr id="107" name="object 41"/>
            <p:cNvSpPr txBox="1"/>
            <p:nvPr/>
          </p:nvSpPr>
          <p:spPr>
            <a:xfrm>
              <a:off x="5254719" y="1667338"/>
              <a:ext cx="2590044" cy="422238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0" tIns="0" rIns="0" bIns="0" rtlCol="0">
              <a:spAutoFit/>
            </a:bodyPr>
            <a:lstStyle/>
            <a:p>
              <a:pPr marL="12700" marR="5080">
                <a:lnSpc>
                  <a:spcPct val="96800"/>
                </a:lnSpc>
              </a:pPr>
              <a:r>
                <a:rPr lang="uk-UA" sz="1600" dirty="0" smtClean="0">
                  <a:latin typeface="Arial"/>
                  <a:cs typeface="Arial"/>
                </a:rPr>
                <a:t>Мі</a:t>
              </a:r>
              <a:r>
                <a:rPr lang="uk-UA" sz="1600" spc="-5" dirty="0" smtClean="0">
                  <a:latin typeface="Arial"/>
                  <a:cs typeface="Arial"/>
                </a:rPr>
                <a:t>крофони </a:t>
              </a:r>
              <a:r>
                <a:rPr lang="uk-UA" sz="1600" dirty="0" smtClean="0">
                  <a:latin typeface="Arial"/>
                  <a:cs typeface="Arial"/>
                </a:rPr>
                <a:t>з </a:t>
              </a:r>
              <a:r>
                <a:rPr lang="uk-UA" sz="1600" spc="-5" dirty="0" smtClean="0">
                  <a:latin typeface="Arial"/>
                  <a:cs typeface="Arial"/>
                </a:rPr>
                <a:t>передачею </a:t>
              </a:r>
              <a:r>
                <a:rPr lang="uk-UA" sz="1600" dirty="0" smtClean="0">
                  <a:latin typeface="Arial"/>
                  <a:cs typeface="Arial"/>
                </a:rPr>
                <a:t>те</a:t>
              </a:r>
              <a:r>
                <a:rPr lang="uk-UA" sz="1600" spc="-5" dirty="0" smtClean="0">
                  <a:latin typeface="Arial"/>
                  <a:cs typeface="Arial"/>
                </a:rPr>
                <a:t>л</a:t>
              </a:r>
              <a:r>
                <a:rPr lang="uk-UA" sz="1600" dirty="0" smtClean="0">
                  <a:latin typeface="Arial"/>
                  <a:cs typeface="Arial"/>
                </a:rPr>
                <a:t>е</a:t>
              </a:r>
              <a:r>
                <a:rPr lang="uk-UA" sz="1600" spc="-5" dirty="0" smtClean="0">
                  <a:latin typeface="Arial"/>
                  <a:cs typeface="Arial"/>
                </a:rPr>
                <a:t>фонно</a:t>
              </a:r>
              <a:r>
                <a:rPr lang="uk-UA" sz="1600" spc="5" dirty="0" smtClean="0">
                  <a:latin typeface="Arial"/>
                  <a:cs typeface="Arial"/>
                </a:rPr>
                <a:t>ю</a:t>
              </a:r>
              <a:r>
                <a:rPr lang="uk-UA" sz="1600" spc="-5" dirty="0" smtClean="0">
                  <a:latin typeface="Arial"/>
                  <a:cs typeface="Arial"/>
                </a:rPr>
                <a:t> лінією</a:t>
              </a:r>
              <a:endParaRPr lang="uk-UA" sz="1600" dirty="0">
                <a:latin typeface="Arial"/>
                <a:cs typeface="Arial"/>
              </a:endParaRPr>
            </a:p>
          </p:txBody>
        </p:sp>
        <p:sp>
          <p:nvSpPr>
            <p:cNvPr id="110" name="object 44"/>
            <p:cNvSpPr txBox="1"/>
            <p:nvPr/>
          </p:nvSpPr>
          <p:spPr>
            <a:xfrm>
              <a:off x="5254720" y="3180874"/>
              <a:ext cx="2590044" cy="404782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0" tIns="0" rIns="0" bIns="0" rtlCol="0">
              <a:spAutoFit/>
            </a:bodyPr>
            <a:lstStyle/>
            <a:p>
              <a:pPr marL="12700" marR="5080">
                <a:lnSpc>
                  <a:spcPct val="92600"/>
                </a:lnSpc>
              </a:pPr>
              <a:r>
                <a:rPr lang="uk-UA" sz="1600" dirty="0" smtClean="0">
                  <a:latin typeface="Arial"/>
                  <a:cs typeface="Arial"/>
                </a:rPr>
                <a:t>Мі</a:t>
              </a:r>
              <a:r>
                <a:rPr lang="uk-UA" sz="1600" spc="-5" dirty="0" smtClean="0">
                  <a:latin typeface="Arial"/>
                  <a:cs typeface="Arial"/>
                </a:rPr>
                <a:t>крофони </a:t>
              </a:r>
              <a:r>
                <a:rPr lang="uk-UA" sz="1600" dirty="0" smtClean="0">
                  <a:latin typeface="Arial"/>
                  <a:cs typeface="Arial"/>
                </a:rPr>
                <a:t>з </a:t>
              </a:r>
              <a:r>
                <a:rPr lang="uk-UA" sz="1600" spc="-5" dirty="0" smtClean="0">
                  <a:latin typeface="Arial"/>
                  <a:cs typeface="Arial"/>
                </a:rPr>
                <a:t>передачею інформаці</a:t>
              </a:r>
              <a:r>
                <a:rPr lang="uk-UA" sz="1600" dirty="0" smtClean="0">
                  <a:latin typeface="Arial"/>
                  <a:cs typeface="Arial"/>
                </a:rPr>
                <a:t>ї</a:t>
              </a:r>
              <a:r>
                <a:rPr lang="uk-UA" sz="1600" spc="-10" dirty="0" smtClean="0">
                  <a:latin typeface="Arial"/>
                  <a:cs typeface="Arial"/>
                </a:rPr>
                <a:t> </a:t>
              </a:r>
              <a:r>
                <a:rPr lang="uk-UA" sz="1600" dirty="0" smtClean="0">
                  <a:latin typeface="Arial"/>
                  <a:cs typeface="Arial"/>
                </a:rPr>
                <a:t>ра</a:t>
              </a:r>
              <a:r>
                <a:rPr lang="uk-UA" sz="1600" spc="-5" dirty="0" smtClean="0">
                  <a:latin typeface="Arial"/>
                  <a:cs typeface="Arial"/>
                </a:rPr>
                <a:t>ді</a:t>
              </a:r>
              <a:r>
                <a:rPr lang="uk-UA" sz="1600" dirty="0" smtClean="0">
                  <a:latin typeface="Arial"/>
                  <a:cs typeface="Arial"/>
                </a:rPr>
                <a:t>о</a:t>
              </a:r>
              <a:r>
                <a:rPr lang="uk-UA" sz="1600" spc="-5" dirty="0" smtClean="0">
                  <a:latin typeface="Arial"/>
                  <a:cs typeface="Arial"/>
                </a:rPr>
                <a:t>к</a:t>
              </a:r>
              <a:r>
                <a:rPr lang="uk-UA" sz="1600" dirty="0" smtClean="0">
                  <a:latin typeface="Arial"/>
                  <a:cs typeface="Arial"/>
                </a:rPr>
                <a:t>а</a:t>
              </a:r>
              <a:r>
                <a:rPr lang="uk-UA" sz="1600" spc="-5" dirty="0" smtClean="0">
                  <a:latin typeface="Arial"/>
                  <a:cs typeface="Arial"/>
                </a:rPr>
                <a:t>налом</a:t>
              </a:r>
              <a:endParaRPr lang="uk-UA" sz="1600" dirty="0">
                <a:latin typeface="Arial"/>
                <a:cs typeface="Arial"/>
              </a:endParaRPr>
            </a:p>
          </p:txBody>
        </p:sp>
        <p:sp>
          <p:nvSpPr>
            <p:cNvPr id="113" name="object 47"/>
            <p:cNvSpPr txBox="1"/>
            <p:nvPr/>
          </p:nvSpPr>
          <p:spPr>
            <a:xfrm>
              <a:off x="5254719" y="3686030"/>
              <a:ext cx="2590044" cy="422238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0" tIns="0" rIns="0" bIns="0" rtlCol="0">
              <a:spAutoFit/>
            </a:bodyPr>
            <a:lstStyle/>
            <a:p>
              <a:pPr marL="12700" marR="5080">
                <a:lnSpc>
                  <a:spcPct val="96700"/>
                </a:lnSpc>
              </a:pPr>
              <a:r>
                <a:rPr lang="uk-UA" sz="1600" spc="-5" dirty="0" smtClean="0">
                  <a:latin typeface="Arial"/>
                  <a:cs typeface="Arial"/>
                </a:rPr>
                <a:t>М</a:t>
              </a:r>
              <a:r>
                <a:rPr lang="uk-UA" sz="1600" dirty="0" smtClean="0">
                  <a:latin typeface="Arial"/>
                  <a:cs typeface="Arial"/>
                </a:rPr>
                <a:t>і</a:t>
              </a:r>
              <a:r>
                <a:rPr lang="uk-UA" sz="1600" spc="-5" dirty="0" smtClean="0">
                  <a:latin typeface="Arial"/>
                  <a:cs typeface="Arial"/>
                </a:rPr>
                <a:t>крофони </a:t>
              </a:r>
              <a:r>
                <a:rPr lang="uk-UA" sz="1600" dirty="0" smtClean="0">
                  <a:latin typeface="Arial"/>
                  <a:cs typeface="Arial"/>
                </a:rPr>
                <a:t>з </a:t>
              </a:r>
              <a:r>
                <a:rPr lang="uk-UA" sz="1600" spc="-5" dirty="0" smtClean="0">
                  <a:latin typeface="Arial"/>
                  <a:cs typeface="Arial"/>
                </a:rPr>
                <a:t>передачею мереж</a:t>
              </a:r>
              <a:r>
                <a:rPr lang="uk-UA" sz="1600" dirty="0" smtClean="0">
                  <a:latin typeface="Arial"/>
                  <a:cs typeface="Arial"/>
                </a:rPr>
                <a:t>ами</a:t>
              </a:r>
              <a:r>
                <a:rPr lang="uk-UA" sz="1600" spc="-5" dirty="0" smtClean="0">
                  <a:latin typeface="Arial"/>
                  <a:cs typeface="Arial"/>
                </a:rPr>
                <a:t> електроживле</a:t>
              </a:r>
              <a:r>
                <a:rPr lang="uk-UA" sz="1600" dirty="0" smtClean="0">
                  <a:latin typeface="Arial"/>
                  <a:cs typeface="Arial"/>
                </a:rPr>
                <a:t>н</a:t>
              </a:r>
              <a:r>
                <a:rPr lang="uk-UA" sz="1600" spc="-5" dirty="0" smtClean="0">
                  <a:latin typeface="Arial"/>
                  <a:cs typeface="Arial"/>
                </a:rPr>
                <a:t>ня</a:t>
              </a:r>
              <a:endParaRPr lang="uk-UA" sz="1600" dirty="0">
                <a:latin typeface="Arial"/>
                <a:cs typeface="Arial"/>
              </a:endParaRPr>
            </a:p>
          </p:txBody>
        </p:sp>
        <p:sp>
          <p:nvSpPr>
            <p:cNvPr id="134" name="object 68"/>
            <p:cNvSpPr txBox="1"/>
            <p:nvPr/>
          </p:nvSpPr>
          <p:spPr>
            <a:xfrm>
              <a:off x="8097450" y="1160248"/>
              <a:ext cx="1831983" cy="211119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0" tIns="0" rIns="0" bIns="0" rtlCol="0">
              <a:spAutoFit/>
            </a:bodyPr>
            <a:lstStyle/>
            <a:p>
              <a:pPr marL="12700" marR="5080">
                <a:lnSpc>
                  <a:spcPct val="96800"/>
                </a:lnSpc>
              </a:pPr>
              <a:r>
                <a:rPr lang="uk-UA" sz="1600" dirty="0" smtClean="0">
                  <a:latin typeface="Arial"/>
                  <a:cs typeface="Arial"/>
                </a:rPr>
                <a:t>ПЕМВ</a:t>
              </a:r>
              <a:r>
                <a:rPr lang="uk-UA" sz="1600" spc="-5" dirty="0" smtClean="0">
                  <a:latin typeface="Arial"/>
                  <a:cs typeface="Arial"/>
                </a:rPr>
                <a:t> </a:t>
              </a:r>
              <a:endParaRPr lang="uk-UA" sz="1600" dirty="0">
                <a:latin typeface="Arial"/>
                <a:cs typeface="Arial"/>
              </a:endParaRPr>
            </a:p>
          </p:txBody>
        </p:sp>
        <p:sp>
          <p:nvSpPr>
            <p:cNvPr id="137" name="object 71"/>
            <p:cNvSpPr txBox="1"/>
            <p:nvPr/>
          </p:nvSpPr>
          <p:spPr>
            <a:xfrm>
              <a:off x="8097450" y="1541049"/>
              <a:ext cx="1831983" cy="422238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0" tIns="0" rIns="0" bIns="0" rtlCol="0">
              <a:spAutoFit/>
            </a:bodyPr>
            <a:lstStyle/>
            <a:p>
              <a:pPr marL="12700" marR="5080">
                <a:lnSpc>
                  <a:spcPct val="96700"/>
                </a:lnSpc>
              </a:pPr>
              <a:r>
                <a:rPr lang="uk-UA" sz="1600" dirty="0" smtClean="0">
                  <a:latin typeface="Arial"/>
                  <a:cs typeface="Arial"/>
                </a:rPr>
                <a:t>«</a:t>
              </a:r>
              <a:r>
                <a:rPr lang="uk-UA" sz="1600" spc="-5" dirty="0" smtClean="0">
                  <a:latin typeface="Arial"/>
                  <a:cs typeface="Arial"/>
                </a:rPr>
                <a:t>Високоча</a:t>
              </a:r>
              <a:r>
                <a:rPr lang="uk-UA" sz="1600" dirty="0" smtClean="0">
                  <a:latin typeface="Arial"/>
                  <a:cs typeface="Arial"/>
                </a:rPr>
                <a:t>с</a:t>
              </a:r>
              <a:r>
                <a:rPr lang="uk-UA" sz="1600" spc="-5" dirty="0" smtClean="0">
                  <a:latin typeface="Arial"/>
                  <a:cs typeface="Arial"/>
                </a:rPr>
                <a:t>тотне</a:t>
              </a:r>
              <a:r>
                <a:rPr lang="uk-UA" sz="1600" dirty="0" smtClean="0">
                  <a:latin typeface="Arial"/>
                  <a:cs typeface="Arial"/>
                </a:rPr>
                <a:t> опр</a:t>
              </a:r>
              <a:r>
                <a:rPr lang="uk-UA" sz="1600" spc="-5" dirty="0" smtClean="0">
                  <a:latin typeface="Arial"/>
                  <a:cs typeface="Arial"/>
                </a:rPr>
                <a:t>о</a:t>
              </a:r>
              <a:r>
                <a:rPr lang="uk-UA" sz="1600" dirty="0" smtClean="0">
                  <a:latin typeface="Arial"/>
                  <a:cs typeface="Arial"/>
                </a:rPr>
                <a:t>міне</a:t>
              </a:r>
              <a:r>
                <a:rPr lang="uk-UA" sz="1600" spc="-5" dirty="0" smtClean="0">
                  <a:latin typeface="Arial"/>
                  <a:cs typeface="Arial"/>
                </a:rPr>
                <a:t>ння</a:t>
              </a:r>
              <a:r>
                <a:rPr lang="uk-UA" sz="1600" dirty="0" smtClean="0">
                  <a:latin typeface="Arial"/>
                  <a:cs typeface="Arial"/>
                </a:rPr>
                <a:t>»</a:t>
              </a:r>
              <a:endParaRPr lang="uk-UA" sz="1600" dirty="0">
                <a:latin typeface="Arial"/>
                <a:cs typeface="Arial"/>
              </a:endParaRPr>
            </a:p>
          </p:txBody>
        </p:sp>
        <p:sp>
          <p:nvSpPr>
            <p:cNvPr id="138" name="object 72"/>
            <p:cNvSpPr txBox="1"/>
            <p:nvPr/>
          </p:nvSpPr>
          <p:spPr>
            <a:xfrm>
              <a:off x="2664674" y="1160248"/>
              <a:ext cx="2274185" cy="422238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>
              <a:spAutoFit/>
            </a:bodyPr>
            <a:lstStyle/>
            <a:p>
              <a:pPr marL="64135" marR="90170">
                <a:lnSpc>
                  <a:spcPct val="96600"/>
                </a:lnSpc>
              </a:pPr>
              <a:r>
                <a:rPr lang="uk-UA" sz="1600" smtClean="0">
                  <a:latin typeface="Arial"/>
                  <a:cs typeface="Arial"/>
                </a:rPr>
                <a:t>Лаз</a:t>
              </a:r>
              <a:r>
                <a:rPr lang="uk-UA" sz="1600" spc="-5" smtClean="0">
                  <a:latin typeface="Arial"/>
                  <a:cs typeface="Arial"/>
                </a:rPr>
                <a:t>е</a:t>
              </a:r>
              <a:r>
                <a:rPr lang="uk-UA" sz="1600" smtClean="0">
                  <a:latin typeface="Arial"/>
                  <a:cs typeface="Arial"/>
                </a:rPr>
                <a:t>рне </a:t>
              </a:r>
              <a:r>
                <a:rPr lang="uk-UA" sz="1600" spc="-5" smtClean="0">
                  <a:latin typeface="Arial"/>
                  <a:cs typeface="Arial"/>
                </a:rPr>
                <a:t>зонду</a:t>
              </a:r>
              <a:r>
                <a:rPr lang="uk-UA" sz="1600" smtClean="0">
                  <a:latin typeface="Arial"/>
                  <a:cs typeface="Arial"/>
                </a:rPr>
                <a:t>в</a:t>
              </a:r>
              <a:r>
                <a:rPr lang="uk-UA" sz="1600" spc="-5" smtClean="0">
                  <a:latin typeface="Arial"/>
                  <a:cs typeface="Arial"/>
                </a:rPr>
                <a:t>анн</a:t>
              </a:r>
              <a:r>
                <a:rPr lang="uk-UA" sz="1600" smtClean="0">
                  <a:latin typeface="Arial"/>
                  <a:cs typeface="Arial"/>
                </a:rPr>
                <a:t>я шибок</a:t>
              </a:r>
              <a:endParaRPr lang="uk-UA" sz="1600">
                <a:latin typeface="Arial"/>
                <a:cs typeface="Arial"/>
              </a:endParaRPr>
            </a:p>
          </p:txBody>
        </p:sp>
        <p:sp>
          <p:nvSpPr>
            <p:cNvPr id="140" name="object 29"/>
            <p:cNvSpPr txBox="1"/>
            <p:nvPr/>
          </p:nvSpPr>
          <p:spPr>
            <a:xfrm>
              <a:off x="5254719" y="2170561"/>
              <a:ext cx="2590044" cy="422238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0" tIns="0" rIns="0" bIns="0" rtlCol="0">
              <a:spAutoFit/>
            </a:bodyPr>
            <a:lstStyle/>
            <a:p>
              <a:pPr marL="12700" marR="5080">
                <a:lnSpc>
                  <a:spcPct val="96700"/>
                </a:lnSpc>
              </a:pPr>
              <a:r>
                <a:rPr lang="uk-UA" sz="1600" dirty="0" smtClean="0">
                  <a:latin typeface="Arial"/>
                  <a:cs typeface="Arial"/>
                </a:rPr>
                <a:t>Мі</a:t>
              </a:r>
              <a:r>
                <a:rPr lang="uk-UA" sz="1600" spc="-5" dirty="0" smtClean="0">
                  <a:latin typeface="Arial"/>
                  <a:cs typeface="Arial"/>
                </a:rPr>
                <a:t>крофони </a:t>
              </a:r>
              <a:r>
                <a:rPr lang="uk-UA" sz="1600" dirty="0" smtClean="0">
                  <a:latin typeface="Arial"/>
                  <a:cs typeface="Arial"/>
                </a:rPr>
                <a:t>з </a:t>
              </a:r>
              <a:r>
                <a:rPr lang="uk-UA" sz="1600" spc="-5" dirty="0" smtClean="0">
                  <a:latin typeface="Arial"/>
                  <a:cs typeface="Arial"/>
                </a:rPr>
                <a:t>передачею </a:t>
              </a:r>
              <a:r>
                <a:rPr lang="uk-UA" sz="1600" dirty="0" smtClean="0">
                  <a:latin typeface="Arial"/>
                  <a:cs typeface="Arial"/>
                </a:rPr>
                <a:t>через мережу Інтернет</a:t>
              </a:r>
              <a:endParaRPr lang="uk-UA" sz="1600" dirty="0">
                <a:latin typeface="Arial"/>
                <a:cs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1472" y="1714488"/>
            <a:ext cx="8215370" cy="5143512"/>
          </a:xfrm>
        </p:spPr>
        <p:txBody>
          <a:bodyPr/>
          <a:lstStyle/>
          <a:p>
            <a:pPr marL="0" indent="276225">
              <a:spcBef>
                <a:spcPts val="0"/>
              </a:spcBef>
              <a:buNone/>
            </a:pPr>
            <a:r>
              <a:rPr lang="uk-UA" sz="1600" b="1" spc="15" dirty="0" smtClean="0">
                <a:latin typeface="Times New Roman"/>
                <a:cs typeface="Times New Roman"/>
              </a:rPr>
              <a:t>Технічн</a:t>
            </a:r>
            <a:r>
              <a:rPr lang="uk-UA" sz="1600" b="1" spc="10" dirty="0" smtClean="0">
                <a:latin typeface="Times New Roman"/>
                <a:cs typeface="Times New Roman"/>
              </a:rPr>
              <a:t>і </a:t>
            </a:r>
            <a:r>
              <a:rPr lang="uk-UA" sz="1600" b="1" spc="15" dirty="0" smtClean="0">
                <a:latin typeface="Times New Roman"/>
                <a:cs typeface="Times New Roman"/>
              </a:rPr>
              <a:t>засоби</a:t>
            </a:r>
            <a:r>
              <a:rPr lang="uk-UA" sz="1600" b="1" spc="5" dirty="0" smtClean="0">
                <a:latin typeface="Times New Roman"/>
                <a:cs typeface="Times New Roman"/>
              </a:rPr>
              <a:t> </a:t>
            </a:r>
            <a:r>
              <a:rPr lang="uk-UA" sz="1600" b="1" spc="20" dirty="0" smtClean="0">
                <a:latin typeface="Times New Roman"/>
                <a:cs typeface="Times New Roman"/>
              </a:rPr>
              <a:t>обробки</a:t>
            </a:r>
            <a:r>
              <a:rPr lang="uk-UA" sz="1600" b="1" spc="5" dirty="0" smtClean="0">
                <a:latin typeface="Times New Roman"/>
                <a:cs typeface="Times New Roman"/>
              </a:rPr>
              <a:t> </a:t>
            </a:r>
            <a:r>
              <a:rPr lang="uk-UA" sz="1600" b="1" spc="15" dirty="0" smtClean="0">
                <a:latin typeface="Times New Roman"/>
                <a:cs typeface="Times New Roman"/>
              </a:rPr>
              <a:t>інформації</a:t>
            </a:r>
            <a:r>
              <a:rPr lang="uk-UA" sz="1600" b="1" spc="5" dirty="0" smtClean="0">
                <a:latin typeface="Times New Roman"/>
                <a:cs typeface="Times New Roman"/>
              </a:rPr>
              <a:t> </a:t>
            </a:r>
            <a:r>
              <a:rPr lang="uk-UA" sz="1600" b="1" spc="10" dirty="0" smtClean="0">
                <a:latin typeface="Times New Roman"/>
                <a:cs typeface="Times New Roman"/>
              </a:rPr>
              <a:t>(</a:t>
            </a:r>
            <a:r>
              <a:rPr lang="uk-UA" sz="1600" b="1" spc="20" dirty="0" smtClean="0">
                <a:latin typeface="Times New Roman"/>
                <a:cs typeface="Times New Roman"/>
              </a:rPr>
              <a:t>ТЗО</a:t>
            </a:r>
            <a:r>
              <a:rPr lang="uk-UA" sz="1600" b="1" spc="10" dirty="0" smtClean="0">
                <a:latin typeface="Times New Roman"/>
                <a:cs typeface="Times New Roman"/>
              </a:rPr>
              <a:t>І) </a:t>
            </a:r>
            <a:r>
              <a:rPr lang="uk-UA" sz="1600" spc="15" dirty="0" smtClean="0">
                <a:latin typeface="Times New Roman"/>
                <a:cs typeface="Times New Roman"/>
              </a:rPr>
              <a:t>обмеженого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доступу</a:t>
            </a:r>
            <a:r>
              <a:rPr lang="uk-UA" sz="1600" spc="5" dirty="0" smtClean="0">
                <a:latin typeface="Times New Roman"/>
                <a:cs typeface="Times New Roman"/>
              </a:rPr>
              <a:t>: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12700" marR="5080" indent="168275">
              <a:spcBef>
                <a:spcPts val="0"/>
              </a:spcBef>
              <a:buFont typeface="Times New Roman"/>
              <a:buChar char="-"/>
              <a:tabLst>
                <a:tab pos="458470" algn="l"/>
              </a:tabLst>
            </a:pPr>
            <a:r>
              <a:rPr lang="uk-UA" sz="1600" spc="15" dirty="0" smtClean="0">
                <a:latin typeface="Times New Roman"/>
                <a:cs typeface="Times New Roman"/>
              </a:rPr>
              <a:t>засоби</a:t>
            </a:r>
            <a:r>
              <a:rPr lang="uk-UA" sz="1600" spc="4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обчислювальної</a:t>
            </a:r>
            <a:r>
              <a:rPr lang="uk-UA" sz="1600" spc="4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техніки</a:t>
            </a:r>
            <a:r>
              <a:rPr lang="uk-UA" sz="1600" spc="40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(</a:t>
            </a:r>
            <a:r>
              <a:rPr lang="uk-UA" sz="1600" spc="20" dirty="0" smtClean="0">
                <a:latin typeface="Times New Roman"/>
                <a:cs typeface="Times New Roman"/>
              </a:rPr>
              <a:t>ЗО</a:t>
            </a:r>
            <a:r>
              <a:rPr lang="uk-UA" sz="1600" spc="15" dirty="0" smtClean="0">
                <a:latin typeface="Times New Roman"/>
                <a:cs typeface="Times New Roman"/>
              </a:rPr>
              <a:t>Т</a:t>
            </a:r>
            <a:r>
              <a:rPr lang="uk-UA" sz="1600" spc="10" dirty="0" smtClean="0">
                <a:latin typeface="Times New Roman"/>
                <a:cs typeface="Times New Roman"/>
              </a:rPr>
              <a:t>)</a:t>
            </a:r>
            <a:r>
              <a:rPr lang="uk-UA" sz="1600" spc="4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–</a:t>
            </a:r>
            <a:r>
              <a:rPr lang="uk-UA" sz="1600" spc="4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технічні</a:t>
            </a:r>
            <a:r>
              <a:rPr lang="uk-UA" sz="1600" spc="4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засоби</a:t>
            </a:r>
            <a:r>
              <a:rPr lang="uk-UA" sz="1600" spc="4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ІТ</a:t>
            </a:r>
            <a:r>
              <a:rPr lang="uk-UA" sz="1600" spc="20" dirty="0" smtClean="0">
                <a:latin typeface="Times New Roman"/>
                <a:cs typeface="Times New Roman"/>
              </a:rPr>
              <a:t>С</a:t>
            </a:r>
            <a:r>
              <a:rPr lang="uk-UA" sz="1600" spc="5" dirty="0" smtClean="0">
                <a:latin typeface="Times New Roman"/>
                <a:cs typeface="Times New Roman"/>
              </a:rPr>
              <a:t>,</a:t>
            </a:r>
            <a:r>
              <a:rPr lang="uk-UA" sz="1600" spc="45" dirty="0" smtClean="0">
                <a:latin typeface="Times New Roman"/>
                <a:cs typeface="Times New Roman"/>
              </a:rPr>
              <a:t> </a:t>
            </a:r>
            <a:r>
              <a:rPr lang="uk-UA" sz="1600" spc="25" dirty="0" smtClean="0">
                <a:latin typeface="Times New Roman"/>
                <a:cs typeface="Times New Roman"/>
              </a:rPr>
              <a:t>ЕОМ</a:t>
            </a:r>
            <a:r>
              <a:rPr lang="uk-UA" sz="1600" spc="40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т</a:t>
            </a:r>
            <a:r>
              <a:rPr lang="uk-UA" sz="1600" spc="15" dirty="0" smtClean="0">
                <a:latin typeface="Times New Roman"/>
                <a:cs typeface="Times New Roman"/>
              </a:rPr>
              <a:t>а</a:t>
            </a:r>
            <a:r>
              <a:rPr lang="uk-UA" sz="1600" spc="4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їх</a:t>
            </a:r>
            <a:r>
              <a:rPr lang="uk-UA" sz="1600" spc="10" dirty="0" smtClean="0">
                <a:latin typeface="Times New Roman"/>
                <a:cs typeface="Times New Roman"/>
              </a:rPr>
              <a:t> окремі</a:t>
            </a:r>
            <a:r>
              <a:rPr lang="uk-UA" sz="1600" spc="15" dirty="0" smtClean="0">
                <a:latin typeface="Times New Roman"/>
                <a:cs typeface="Times New Roman"/>
              </a:rPr>
              <a:t> елементи</a:t>
            </a:r>
            <a:r>
              <a:rPr lang="uk-UA" sz="1600" spc="5" dirty="0" smtClean="0">
                <a:latin typeface="Times New Roman"/>
                <a:cs typeface="Times New Roman"/>
              </a:rPr>
              <a:t>;</a:t>
            </a:r>
          </a:p>
          <a:p>
            <a:pPr marL="12700" marR="5080" indent="168275">
              <a:spcBef>
                <a:spcPts val="0"/>
              </a:spcBef>
              <a:buFont typeface="Times New Roman"/>
              <a:buChar char="-"/>
              <a:tabLst>
                <a:tab pos="180975" algn="l"/>
              </a:tabLst>
            </a:pPr>
            <a:r>
              <a:rPr lang="uk-UA" sz="1600" spc="15" dirty="0" smtClean="0">
                <a:latin typeface="Times New Roman"/>
                <a:cs typeface="Times New Roman"/>
              </a:rPr>
              <a:t>засоби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</a:t>
            </a:r>
            <a:r>
              <a:rPr lang="uk-UA" sz="1600" spc="25" dirty="0" smtClean="0">
                <a:latin typeface="Times New Roman"/>
                <a:cs typeface="Times New Roman"/>
              </a:rPr>
              <a:t>и</a:t>
            </a:r>
            <a:r>
              <a:rPr lang="uk-UA" sz="1600" spc="15" dirty="0" smtClean="0">
                <a:latin typeface="Times New Roman"/>
                <a:cs typeface="Times New Roman"/>
              </a:rPr>
              <a:t>готовлення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і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розмноження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документі</a:t>
            </a:r>
            <a:r>
              <a:rPr lang="uk-UA" sz="1600" spc="10" dirty="0" smtClean="0">
                <a:latin typeface="Times New Roman"/>
                <a:cs typeface="Times New Roman"/>
              </a:rPr>
              <a:t>в</a:t>
            </a:r>
            <a:r>
              <a:rPr lang="uk-UA" sz="1600" spc="5" dirty="0" smtClean="0">
                <a:latin typeface="Times New Roman"/>
                <a:cs typeface="Times New Roman"/>
              </a:rPr>
              <a:t>;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20320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r>
              <a:rPr lang="uk-UA" sz="1600" spc="15" dirty="0" smtClean="0">
                <a:latin typeface="Times New Roman"/>
                <a:cs typeface="Times New Roman"/>
              </a:rPr>
              <a:t>апаратура </a:t>
            </a:r>
            <a:r>
              <a:rPr lang="uk-UA" sz="1600" spc="5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звукопідсилення</a:t>
            </a:r>
            <a:r>
              <a:rPr lang="uk-UA" sz="1600" spc="5" dirty="0" smtClean="0">
                <a:latin typeface="Times New Roman"/>
                <a:cs typeface="Times New Roman"/>
              </a:rPr>
              <a:t>,</a:t>
            </a:r>
            <a:r>
              <a:rPr lang="uk-UA" sz="1600" spc="5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звукозапису</a:t>
            </a:r>
            <a:r>
              <a:rPr lang="uk-UA" sz="1600" spc="5" dirty="0" smtClean="0">
                <a:latin typeface="Times New Roman"/>
                <a:cs typeface="Times New Roman"/>
              </a:rPr>
              <a:t>,</a:t>
            </a:r>
            <a:r>
              <a:rPr lang="uk-UA" sz="1600" spc="5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звуковідтворення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і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5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син</a:t>
            </a:r>
            <a:r>
              <a:rPr lang="uk-UA" sz="1600" spc="20" dirty="0" smtClean="0">
                <a:latin typeface="Times New Roman"/>
                <a:cs typeface="Times New Roman"/>
              </a:rPr>
              <a:t>х</a:t>
            </a:r>
            <a:r>
              <a:rPr lang="uk-UA" sz="1600" spc="15" dirty="0" smtClean="0">
                <a:latin typeface="Times New Roman"/>
                <a:cs typeface="Times New Roman"/>
              </a:rPr>
              <a:t>ронного</a:t>
            </a:r>
            <a:r>
              <a:rPr lang="uk-UA" sz="1600" spc="10" dirty="0" smtClean="0">
                <a:latin typeface="Times New Roman"/>
                <a:cs typeface="Times New Roman"/>
              </a:rPr>
              <a:t> переклад</a:t>
            </a:r>
            <a:r>
              <a:rPr lang="uk-UA" sz="1600" spc="15" dirty="0" smtClean="0">
                <a:latin typeface="Times New Roman"/>
                <a:cs typeface="Times New Roman"/>
              </a:rPr>
              <a:t>у</a:t>
            </a:r>
            <a:r>
              <a:rPr lang="uk-UA" sz="1600" spc="5" dirty="0" smtClean="0">
                <a:latin typeface="Times New Roman"/>
                <a:cs typeface="Times New Roman"/>
              </a:rPr>
              <a:t>;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</a:p>
          <a:p>
            <a:pPr marL="20320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r>
              <a:rPr lang="uk-UA" sz="1600" spc="10" dirty="0" smtClean="0">
                <a:latin typeface="Times New Roman"/>
                <a:cs typeface="Times New Roman"/>
              </a:rPr>
              <a:t>сис</a:t>
            </a:r>
            <a:r>
              <a:rPr lang="uk-UA" sz="1600" spc="20" dirty="0" smtClean="0">
                <a:latin typeface="Times New Roman"/>
                <a:cs typeface="Times New Roman"/>
              </a:rPr>
              <a:t>т</a:t>
            </a:r>
            <a:r>
              <a:rPr lang="uk-UA" sz="1600" spc="15" dirty="0" smtClean="0">
                <a:latin typeface="Times New Roman"/>
                <a:cs typeface="Times New Roman"/>
              </a:rPr>
              <a:t>ем</a:t>
            </a:r>
            <a:r>
              <a:rPr lang="uk-UA" sz="1600" spc="20" dirty="0" smtClean="0">
                <a:latin typeface="Times New Roman"/>
                <a:cs typeface="Times New Roman"/>
              </a:rPr>
              <a:t>и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внутрішнього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теле</a:t>
            </a:r>
            <a:r>
              <a:rPr lang="uk-UA" sz="1600" spc="20" dirty="0" smtClean="0">
                <a:latin typeface="Times New Roman"/>
                <a:cs typeface="Times New Roman"/>
              </a:rPr>
              <a:t>б</a:t>
            </a:r>
            <a:r>
              <a:rPr lang="uk-UA" sz="1600" spc="10" dirty="0" smtClean="0">
                <a:latin typeface="Times New Roman"/>
                <a:cs typeface="Times New Roman"/>
              </a:rPr>
              <a:t>а</a:t>
            </a:r>
            <a:r>
              <a:rPr lang="uk-UA" sz="1600" spc="15" dirty="0" smtClean="0">
                <a:latin typeface="Times New Roman"/>
                <a:cs typeface="Times New Roman"/>
              </a:rPr>
              <a:t>ченн</a:t>
            </a:r>
            <a:r>
              <a:rPr lang="uk-UA" sz="1600" spc="10" dirty="0" smtClean="0">
                <a:latin typeface="Times New Roman"/>
                <a:cs typeface="Times New Roman"/>
              </a:rPr>
              <a:t>я</a:t>
            </a:r>
            <a:r>
              <a:rPr lang="uk-UA" sz="1600" spc="5" dirty="0" smtClean="0">
                <a:latin typeface="Times New Roman"/>
                <a:cs typeface="Times New Roman"/>
              </a:rPr>
              <a:t>;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20320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r>
              <a:rPr lang="uk-UA" sz="1600" spc="10" dirty="0" smtClean="0">
                <a:latin typeface="Times New Roman"/>
                <a:cs typeface="Times New Roman"/>
              </a:rPr>
              <a:t>сис</a:t>
            </a:r>
            <a:r>
              <a:rPr lang="uk-UA" sz="1600" spc="20" dirty="0" smtClean="0">
                <a:latin typeface="Times New Roman"/>
                <a:cs typeface="Times New Roman"/>
              </a:rPr>
              <a:t>т</a:t>
            </a:r>
            <a:r>
              <a:rPr lang="uk-UA" sz="1600" spc="15" dirty="0" smtClean="0">
                <a:latin typeface="Times New Roman"/>
                <a:cs typeface="Times New Roman"/>
              </a:rPr>
              <a:t>ем</a:t>
            </a:r>
            <a:r>
              <a:rPr lang="uk-UA" sz="1600" spc="20" dirty="0" smtClean="0">
                <a:latin typeface="Times New Roman"/>
                <a:cs typeface="Times New Roman"/>
              </a:rPr>
              <a:t>и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відеозапису</a:t>
            </a:r>
            <a:r>
              <a:rPr lang="uk-UA" sz="1600" spc="10" dirty="0" smtClean="0">
                <a:latin typeface="Times New Roman"/>
                <a:cs typeface="Times New Roman"/>
              </a:rPr>
              <a:t> і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err="1" smtClean="0">
                <a:latin typeface="Times New Roman"/>
                <a:cs typeface="Times New Roman"/>
              </a:rPr>
              <a:t>відеовідтворенн</a:t>
            </a:r>
            <a:r>
              <a:rPr lang="uk-UA" sz="1600" spc="10" dirty="0" err="1" smtClean="0">
                <a:latin typeface="Times New Roman"/>
                <a:cs typeface="Times New Roman"/>
              </a:rPr>
              <a:t>я</a:t>
            </a:r>
            <a:r>
              <a:rPr lang="uk-UA" sz="1600" spc="5" dirty="0" smtClean="0">
                <a:latin typeface="Times New Roman"/>
                <a:cs typeface="Times New Roman"/>
              </a:rPr>
              <a:t>;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20320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r>
              <a:rPr lang="uk-UA" sz="1600" spc="10" dirty="0" smtClean="0">
                <a:latin typeface="Times New Roman"/>
                <a:cs typeface="Times New Roman"/>
              </a:rPr>
              <a:t>сис</a:t>
            </a:r>
            <a:r>
              <a:rPr lang="uk-UA" sz="1600" spc="20" dirty="0" smtClean="0">
                <a:latin typeface="Times New Roman"/>
                <a:cs typeface="Times New Roman"/>
              </a:rPr>
              <a:t>т</a:t>
            </a:r>
            <a:r>
              <a:rPr lang="uk-UA" sz="1600" spc="15" dirty="0" smtClean="0">
                <a:latin typeface="Times New Roman"/>
                <a:cs typeface="Times New Roman"/>
              </a:rPr>
              <a:t>ем</a:t>
            </a:r>
            <a:r>
              <a:rPr lang="uk-UA" sz="1600" spc="20" dirty="0" smtClean="0">
                <a:latin typeface="Times New Roman"/>
                <a:cs typeface="Times New Roman"/>
              </a:rPr>
              <a:t>и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о</a:t>
            </a:r>
            <a:r>
              <a:rPr lang="uk-UA" sz="1600" spc="15" dirty="0" smtClean="0">
                <a:latin typeface="Times New Roman"/>
                <a:cs typeface="Times New Roman"/>
              </a:rPr>
              <a:t>ператив</a:t>
            </a:r>
            <a:r>
              <a:rPr lang="uk-UA" sz="1600" spc="25" dirty="0" smtClean="0">
                <a:latin typeface="Times New Roman"/>
                <a:cs typeface="Times New Roman"/>
              </a:rPr>
              <a:t>н</a:t>
            </a:r>
            <a:r>
              <a:rPr lang="uk-UA" sz="1600" spc="15" dirty="0" smtClean="0">
                <a:latin typeface="Times New Roman"/>
                <a:cs typeface="Times New Roman"/>
              </a:rPr>
              <a:t>о</a:t>
            </a:r>
            <a:r>
              <a:rPr lang="uk-UA" sz="1600" spc="10" dirty="0" smtClean="0">
                <a:latin typeface="Times New Roman"/>
                <a:cs typeface="Times New Roman"/>
              </a:rPr>
              <a:t>-</a:t>
            </a:r>
            <a:r>
              <a:rPr lang="uk-UA" sz="1600" spc="15" dirty="0" smtClean="0">
                <a:latin typeface="Times New Roman"/>
                <a:cs typeface="Times New Roman"/>
              </a:rPr>
              <a:t>командного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з</a:t>
            </a:r>
            <a:r>
              <a:rPr lang="uk-UA" sz="1600" spc="15" dirty="0" smtClean="0">
                <a:latin typeface="Times New Roman"/>
                <a:cs typeface="Times New Roman"/>
              </a:rPr>
              <a:t>в</a:t>
            </a:r>
            <a:r>
              <a:rPr lang="uk-UA" sz="1600" dirty="0" smtClean="0">
                <a:latin typeface="Times New Roman"/>
                <a:cs typeface="Times New Roman"/>
              </a:rPr>
              <a:t>'</a:t>
            </a:r>
            <a:r>
              <a:rPr lang="uk-UA" sz="1600" spc="15" dirty="0" smtClean="0">
                <a:latin typeface="Times New Roman"/>
                <a:cs typeface="Times New Roman"/>
              </a:rPr>
              <a:t>язку</a:t>
            </a:r>
            <a:r>
              <a:rPr lang="uk-UA" sz="1600" spc="5" dirty="0" smtClean="0">
                <a:latin typeface="Times New Roman"/>
                <a:cs typeface="Times New Roman"/>
              </a:rPr>
              <a:t>;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20320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r>
              <a:rPr lang="uk-UA" sz="1600" spc="10" dirty="0" smtClean="0">
                <a:latin typeface="Times New Roman"/>
                <a:cs typeface="Times New Roman"/>
              </a:rPr>
              <a:t>сис</a:t>
            </a:r>
            <a:r>
              <a:rPr lang="uk-UA" sz="1600" spc="20" dirty="0" smtClean="0">
                <a:latin typeface="Times New Roman"/>
                <a:cs typeface="Times New Roman"/>
              </a:rPr>
              <a:t>т</a:t>
            </a:r>
            <a:r>
              <a:rPr lang="uk-UA" sz="1600" spc="15" dirty="0" smtClean="0">
                <a:latin typeface="Times New Roman"/>
                <a:cs typeface="Times New Roman"/>
              </a:rPr>
              <a:t>ем</a:t>
            </a:r>
            <a:r>
              <a:rPr lang="uk-UA" sz="1600" spc="20" dirty="0" smtClean="0">
                <a:latin typeface="Times New Roman"/>
                <a:cs typeface="Times New Roman"/>
              </a:rPr>
              <a:t>и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внутрішнього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автоматичного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телефонного</a:t>
            </a:r>
            <a:r>
              <a:rPr lang="uk-UA" sz="1600" spc="10" dirty="0" smtClean="0">
                <a:latin typeface="Times New Roman"/>
                <a:cs typeface="Times New Roman"/>
              </a:rPr>
              <a:t> з</a:t>
            </a:r>
            <a:r>
              <a:rPr lang="uk-UA" sz="1600" spc="15" dirty="0" smtClean="0">
                <a:latin typeface="Times New Roman"/>
                <a:cs typeface="Times New Roman"/>
              </a:rPr>
              <a:t>в</a:t>
            </a:r>
            <a:r>
              <a:rPr lang="uk-UA" sz="1600" dirty="0" smtClean="0">
                <a:latin typeface="Times New Roman"/>
                <a:cs typeface="Times New Roman"/>
              </a:rPr>
              <a:t>'</a:t>
            </a:r>
            <a:r>
              <a:rPr lang="uk-UA" sz="1600" spc="15" dirty="0" smtClean="0">
                <a:latin typeface="Times New Roman"/>
                <a:cs typeface="Times New Roman"/>
              </a:rPr>
              <a:t>язку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та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ін</a:t>
            </a:r>
            <a:r>
              <a:rPr lang="uk-UA" sz="1600" spc="5" dirty="0" smtClean="0">
                <a:latin typeface="Times New Roman"/>
                <a:cs typeface="Times New Roman"/>
              </a:rPr>
              <a:t>.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12700" marR="5080" indent="254635">
              <a:spcBef>
                <a:spcPts val="0"/>
              </a:spcBef>
              <a:buNone/>
              <a:tabLst>
                <a:tab pos="458470" algn="l"/>
              </a:tabLst>
            </a:pPr>
            <a:r>
              <a:rPr lang="uk-UA" sz="1600" b="1" spc="20" dirty="0" smtClean="0">
                <a:latin typeface="Times New Roman"/>
                <a:cs typeface="Times New Roman"/>
              </a:rPr>
              <a:t>Допоміжні </a:t>
            </a:r>
            <a:r>
              <a:rPr lang="uk-UA" sz="1600" b="1" spc="-110" dirty="0" smtClean="0">
                <a:latin typeface="Times New Roman"/>
                <a:cs typeface="Times New Roman"/>
              </a:rPr>
              <a:t> </a:t>
            </a:r>
            <a:r>
              <a:rPr lang="uk-UA" sz="1600" b="1" spc="10" dirty="0" smtClean="0">
                <a:latin typeface="Times New Roman"/>
                <a:cs typeface="Times New Roman"/>
              </a:rPr>
              <a:t>те</a:t>
            </a:r>
            <a:r>
              <a:rPr lang="uk-UA" sz="1600" b="1" spc="20" dirty="0" smtClean="0">
                <a:latin typeface="Times New Roman"/>
                <a:cs typeface="Times New Roman"/>
              </a:rPr>
              <a:t>х</a:t>
            </a:r>
            <a:r>
              <a:rPr lang="uk-UA" sz="1600" b="1" spc="10" dirty="0" smtClean="0">
                <a:latin typeface="Times New Roman"/>
                <a:cs typeface="Times New Roman"/>
              </a:rPr>
              <a:t>нічні</a:t>
            </a:r>
            <a:r>
              <a:rPr lang="uk-UA" sz="1600" b="1" dirty="0" smtClean="0">
                <a:latin typeface="Times New Roman"/>
                <a:cs typeface="Times New Roman"/>
              </a:rPr>
              <a:t> </a:t>
            </a:r>
            <a:r>
              <a:rPr lang="uk-UA" sz="1600" b="1" spc="-110" dirty="0" smtClean="0">
                <a:latin typeface="Times New Roman"/>
                <a:cs typeface="Times New Roman"/>
              </a:rPr>
              <a:t> </a:t>
            </a:r>
            <a:r>
              <a:rPr lang="uk-UA" sz="1600" b="1" spc="15" dirty="0" smtClean="0">
                <a:latin typeface="Times New Roman"/>
                <a:cs typeface="Times New Roman"/>
              </a:rPr>
              <a:t>засоби</a:t>
            </a:r>
            <a:r>
              <a:rPr lang="uk-UA" sz="1600" b="1" dirty="0" smtClean="0">
                <a:latin typeface="Times New Roman"/>
                <a:cs typeface="Times New Roman"/>
              </a:rPr>
              <a:t> </a:t>
            </a:r>
            <a:r>
              <a:rPr lang="uk-UA" sz="1600" b="1" spc="-114" dirty="0" smtClean="0">
                <a:latin typeface="Times New Roman"/>
                <a:cs typeface="Times New Roman"/>
              </a:rPr>
              <a:t> </a:t>
            </a:r>
            <a:r>
              <a:rPr lang="uk-UA" sz="1600" b="1" spc="10" dirty="0" smtClean="0">
                <a:latin typeface="Times New Roman"/>
                <a:cs typeface="Times New Roman"/>
              </a:rPr>
              <a:t>і</a:t>
            </a:r>
            <a:r>
              <a:rPr lang="uk-UA" sz="1600" b="1" dirty="0" smtClean="0">
                <a:latin typeface="Times New Roman"/>
                <a:cs typeface="Times New Roman"/>
              </a:rPr>
              <a:t> </a:t>
            </a:r>
            <a:r>
              <a:rPr lang="uk-UA" sz="1600" b="1" spc="-110" dirty="0" smtClean="0">
                <a:latin typeface="Times New Roman"/>
                <a:cs typeface="Times New Roman"/>
              </a:rPr>
              <a:t> </a:t>
            </a:r>
            <a:r>
              <a:rPr lang="uk-UA" sz="1600" b="1" spc="10" dirty="0" smtClean="0">
                <a:latin typeface="Times New Roman"/>
                <a:cs typeface="Times New Roman"/>
              </a:rPr>
              <a:t>систе</a:t>
            </a:r>
            <a:r>
              <a:rPr lang="uk-UA" sz="1600" b="1" spc="30" dirty="0" smtClean="0">
                <a:latin typeface="Times New Roman"/>
                <a:cs typeface="Times New Roman"/>
              </a:rPr>
              <a:t>м</a:t>
            </a:r>
            <a:r>
              <a:rPr lang="uk-UA" sz="1600" b="1" spc="20" dirty="0" smtClean="0">
                <a:latin typeface="Times New Roman"/>
                <a:cs typeface="Times New Roman"/>
              </a:rPr>
              <a:t>и</a:t>
            </a:r>
            <a:r>
              <a:rPr lang="uk-UA" sz="1600" b="1" dirty="0" smtClean="0">
                <a:latin typeface="Times New Roman"/>
                <a:cs typeface="Times New Roman"/>
              </a:rPr>
              <a:t> </a:t>
            </a:r>
            <a:r>
              <a:rPr lang="uk-UA" sz="1600" b="1" spc="-110" dirty="0" smtClean="0">
                <a:latin typeface="Times New Roman"/>
                <a:cs typeface="Times New Roman"/>
              </a:rPr>
              <a:t> </a:t>
            </a:r>
            <a:r>
              <a:rPr lang="uk-UA" sz="1600" b="1" spc="10" dirty="0" smtClean="0">
                <a:latin typeface="Times New Roman"/>
                <a:cs typeface="Times New Roman"/>
              </a:rPr>
              <a:t>(</a:t>
            </a:r>
            <a:r>
              <a:rPr lang="uk-UA" sz="1600" b="1" spc="20" dirty="0" smtClean="0">
                <a:latin typeface="Times New Roman"/>
                <a:cs typeface="Times New Roman"/>
              </a:rPr>
              <a:t>ДТЗС</a:t>
            </a:r>
            <a:r>
              <a:rPr lang="uk-UA" sz="1600" b="1" spc="15" dirty="0" smtClean="0">
                <a:latin typeface="Times New Roman"/>
                <a:cs typeface="Times New Roman"/>
              </a:rPr>
              <a:t>)</a:t>
            </a:r>
            <a:r>
              <a:rPr lang="uk-UA" sz="1600" spc="5" dirty="0" smtClean="0">
                <a:latin typeface="Times New Roman"/>
                <a:cs typeface="Times New Roman"/>
              </a:rPr>
              <a:t>,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114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які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110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можуть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114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знаходитися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114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 приміщеннях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розміщення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ТЗО</a:t>
            </a:r>
            <a:r>
              <a:rPr lang="uk-UA" sz="1600" spc="10" dirty="0" smtClean="0">
                <a:latin typeface="Times New Roman"/>
                <a:cs typeface="Times New Roman"/>
              </a:rPr>
              <a:t>І</a:t>
            </a:r>
            <a:r>
              <a:rPr lang="uk-UA" sz="1600" spc="5" dirty="0" smtClean="0">
                <a:latin typeface="Times New Roman"/>
                <a:cs typeface="Times New Roman"/>
              </a:rPr>
              <a:t>: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20320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r>
              <a:rPr lang="uk-UA" sz="1600" spc="10" dirty="0" smtClean="0">
                <a:latin typeface="Times New Roman"/>
                <a:cs typeface="Times New Roman"/>
              </a:rPr>
              <a:t>системи електроживлення;</a:t>
            </a:r>
          </a:p>
          <a:p>
            <a:pPr marL="20320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r>
              <a:rPr lang="uk-UA" sz="1600" spc="10" dirty="0" smtClean="0">
                <a:latin typeface="Times New Roman"/>
                <a:cs typeface="Times New Roman"/>
              </a:rPr>
              <a:t>системи кабельного та мобільного Інтернету;</a:t>
            </a:r>
          </a:p>
          <a:p>
            <a:pPr marL="20320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r>
              <a:rPr lang="uk-UA" sz="1600" spc="10" dirty="0" smtClean="0">
                <a:latin typeface="Times New Roman"/>
                <a:cs typeface="Times New Roman"/>
              </a:rPr>
              <a:t>сис</a:t>
            </a:r>
            <a:r>
              <a:rPr lang="uk-UA" sz="1600" spc="20" dirty="0" smtClean="0">
                <a:latin typeface="Times New Roman"/>
                <a:cs typeface="Times New Roman"/>
              </a:rPr>
              <a:t>т</a:t>
            </a:r>
            <a:r>
              <a:rPr lang="uk-UA" sz="1600" spc="15" dirty="0" smtClean="0">
                <a:latin typeface="Times New Roman"/>
                <a:cs typeface="Times New Roman"/>
              </a:rPr>
              <a:t>ем</a:t>
            </a:r>
            <a:r>
              <a:rPr lang="uk-UA" sz="1600" spc="20" dirty="0" smtClean="0">
                <a:latin typeface="Times New Roman"/>
                <a:cs typeface="Times New Roman"/>
              </a:rPr>
              <a:t>и</a:t>
            </a:r>
            <a:r>
              <a:rPr lang="uk-UA" sz="1600" spc="10" dirty="0" smtClean="0">
                <a:latin typeface="Times New Roman"/>
                <a:cs typeface="Times New Roman"/>
              </a:rPr>
              <a:t> і</a:t>
            </a:r>
            <a:r>
              <a:rPr lang="uk-UA" sz="1600" spc="15" dirty="0" smtClean="0">
                <a:latin typeface="Times New Roman"/>
                <a:cs typeface="Times New Roman"/>
              </a:rPr>
              <a:t> засоби</a:t>
            </a:r>
            <a:r>
              <a:rPr lang="uk-UA" sz="1600" spc="10" dirty="0" smtClean="0">
                <a:latin typeface="Times New Roman"/>
                <a:cs typeface="Times New Roman"/>
              </a:rPr>
              <a:t> мобільного і </a:t>
            </a:r>
            <a:r>
              <a:rPr lang="uk-UA" sz="1600" spc="15" dirty="0" smtClean="0">
                <a:latin typeface="Times New Roman"/>
                <a:cs typeface="Times New Roman"/>
              </a:rPr>
              <a:t>міського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телефонного</a:t>
            </a:r>
            <a:r>
              <a:rPr lang="uk-UA" sz="1600" spc="10" dirty="0" smtClean="0">
                <a:latin typeface="Times New Roman"/>
                <a:cs typeface="Times New Roman"/>
              </a:rPr>
              <a:t> з</a:t>
            </a:r>
            <a:r>
              <a:rPr lang="uk-UA" sz="1600" spc="15" dirty="0" smtClean="0">
                <a:latin typeface="Times New Roman"/>
                <a:cs typeface="Times New Roman"/>
              </a:rPr>
              <a:t>в</a:t>
            </a:r>
            <a:r>
              <a:rPr lang="uk-UA" sz="1600" spc="5" dirty="0" smtClean="0">
                <a:latin typeface="Times New Roman"/>
                <a:cs typeface="Times New Roman"/>
              </a:rPr>
              <a:t>'</a:t>
            </a:r>
            <a:r>
              <a:rPr lang="uk-UA" sz="1600" spc="10" dirty="0" smtClean="0">
                <a:latin typeface="Times New Roman"/>
                <a:cs typeface="Times New Roman"/>
              </a:rPr>
              <a:t>язк</a:t>
            </a:r>
            <a:r>
              <a:rPr lang="uk-UA" sz="1600" spc="15" dirty="0" smtClean="0">
                <a:latin typeface="Times New Roman"/>
                <a:cs typeface="Times New Roman"/>
              </a:rPr>
              <a:t>у</a:t>
            </a:r>
            <a:r>
              <a:rPr lang="uk-UA" sz="1600" spc="5" dirty="0" smtClean="0">
                <a:latin typeface="Times New Roman"/>
                <a:cs typeface="Times New Roman"/>
              </a:rPr>
              <a:t>;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20320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r>
              <a:rPr lang="uk-UA" sz="1600" spc="10" dirty="0" smtClean="0">
                <a:latin typeface="Times New Roman"/>
                <a:cs typeface="Times New Roman"/>
              </a:rPr>
              <a:t>сис</a:t>
            </a:r>
            <a:r>
              <a:rPr lang="uk-UA" sz="1600" spc="20" dirty="0" smtClean="0">
                <a:latin typeface="Times New Roman"/>
                <a:cs typeface="Times New Roman"/>
              </a:rPr>
              <a:t>т</a:t>
            </a:r>
            <a:r>
              <a:rPr lang="uk-UA" sz="1600" spc="15" dirty="0" smtClean="0">
                <a:latin typeface="Times New Roman"/>
                <a:cs typeface="Times New Roman"/>
              </a:rPr>
              <a:t>ем</a:t>
            </a:r>
            <a:r>
              <a:rPr lang="uk-UA" sz="1600" spc="20" dirty="0" smtClean="0">
                <a:latin typeface="Times New Roman"/>
                <a:cs typeface="Times New Roman"/>
              </a:rPr>
              <a:t>и</a:t>
            </a:r>
            <a:r>
              <a:rPr lang="uk-UA" sz="1600" spc="10" dirty="0" smtClean="0">
                <a:latin typeface="Times New Roman"/>
                <a:cs typeface="Times New Roman"/>
              </a:rPr>
              <a:t> і</a:t>
            </a:r>
            <a:r>
              <a:rPr lang="uk-UA" sz="1600" spc="15" dirty="0" smtClean="0">
                <a:latin typeface="Times New Roman"/>
                <a:cs typeface="Times New Roman"/>
              </a:rPr>
              <a:t> засоби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передачі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даних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системі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р</a:t>
            </a:r>
            <a:r>
              <a:rPr lang="uk-UA" sz="1600" spc="10" dirty="0" smtClean="0">
                <a:latin typeface="Times New Roman"/>
                <a:cs typeface="Times New Roman"/>
              </a:rPr>
              <a:t>а</a:t>
            </a:r>
            <a:r>
              <a:rPr lang="uk-UA" sz="1600" spc="15" dirty="0" smtClean="0">
                <a:latin typeface="Times New Roman"/>
                <a:cs typeface="Times New Roman"/>
              </a:rPr>
              <a:t>діо</a:t>
            </a:r>
            <a:r>
              <a:rPr lang="uk-UA" sz="1600" spc="10" dirty="0" smtClean="0">
                <a:latin typeface="Times New Roman"/>
                <a:cs typeface="Times New Roman"/>
              </a:rPr>
              <a:t>зв</a:t>
            </a:r>
            <a:r>
              <a:rPr lang="uk-UA" sz="1600" spc="5" dirty="0" smtClean="0">
                <a:latin typeface="Times New Roman"/>
                <a:cs typeface="Times New Roman"/>
              </a:rPr>
              <a:t>'</a:t>
            </a:r>
            <a:r>
              <a:rPr lang="uk-UA" sz="1600" spc="10" dirty="0" smtClean="0">
                <a:latin typeface="Times New Roman"/>
                <a:cs typeface="Times New Roman"/>
              </a:rPr>
              <a:t>язк</a:t>
            </a:r>
            <a:r>
              <a:rPr lang="uk-UA" sz="1600" spc="15" dirty="0" smtClean="0">
                <a:latin typeface="Times New Roman"/>
                <a:cs typeface="Times New Roman"/>
              </a:rPr>
              <a:t>у</a:t>
            </a:r>
            <a:r>
              <a:rPr lang="uk-UA" sz="1600" spc="5" dirty="0" smtClean="0">
                <a:latin typeface="Times New Roman"/>
                <a:cs typeface="Times New Roman"/>
              </a:rPr>
              <a:t>;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20320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r>
              <a:rPr lang="uk-UA" sz="1600" spc="10" dirty="0" smtClean="0">
                <a:latin typeface="Times New Roman"/>
                <a:cs typeface="Times New Roman"/>
              </a:rPr>
              <a:t>сис</a:t>
            </a:r>
            <a:r>
              <a:rPr lang="uk-UA" sz="1600" spc="20" dirty="0" smtClean="0">
                <a:latin typeface="Times New Roman"/>
                <a:cs typeface="Times New Roman"/>
              </a:rPr>
              <a:t>т</a:t>
            </a:r>
            <a:r>
              <a:rPr lang="uk-UA" sz="1600" spc="15" dirty="0" smtClean="0">
                <a:latin typeface="Times New Roman"/>
                <a:cs typeface="Times New Roman"/>
              </a:rPr>
              <a:t>ем</a:t>
            </a:r>
            <a:r>
              <a:rPr lang="uk-UA" sz="1600" spc="20" dirty="0" smtClean="0">
                <a:latin typeface="Times New Roman"/>
                <a:cs typeface="Times New Roman"/>
              </a:rPr>
              <a:t>и</a:t>
            </a:r>
            <a:r>
              <a:rPr lang="uk-UA" sz="1600" spc="10" dirty="0" smtClean="0">
                <a:latin typeface="Times New Roman"/>
                <a:cs typeface="Times New Roman"/>
              </a:rPr>
              <a:t> і</a:t>
            </a:r>
            <a:r>
              <a:rPr lang="uk-UA" sz="1600" spc="15" dirty="0" smtClean="0">
                <a:latin typeface="Times New Roman"/>
                <a:cs typeface="Times New Roman"/>
              </a:rPr>
              <a:t> засоби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охоронн</a:t>
            </a:r>
            <a:r>
              <a:rPr lang="uk-UA" sz="1600" spc="10" dirty="0" smtClean="0">
                <a:latin typeface="Times New Roman"/>
                <a:cs typeface="Times New Roman"/>
              </a:rPr>
              <a:t>ої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і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пожежної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сигналізаці</a:t>
            </a:r>
            <a:r>
              <a:rPr lang="uk-UA" sz="1600" spc="5" dirty="0" smtClean="0">
                <a:latin typeface="Times New Roman"/>
                <a:cs typeface="Times New Roman"/>
              </a:rPr>
              <a:t>ї;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20320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r>
              <a:rPr lang="uk-UA" sz="1600" spc="10" dirty="0" smtClean="0">
                <a:latin typeface="Times New Roman"/>
                <a:cs typeface="Times New Roman"/>
              </a:rPr>
              <a:t>сис</a:t>
            </a:r>
            <a:r>
              <a:rPr lang="uk-UA" sz="1600" spc="20" dirty="0" smtClean="0">
                <a:latin typeface="Times New Roman"/>
                <a:cs typeface="Times New Roman"/>
              </a:rPr>
              <a:t>т</a:t>
            </a:r>
            <a:r>
              <a:rPr lang="uk-UA" sz="1600" spc="15" dirty="0" smtClean="0">
                <a:latin typeface="Times New Roman"/>
                <a:cs typeface="Times New Roman"/>
              </a:rPr>
              <a:t>ем</a:t>
            </a:r>
            <a:r>
              <a:rPr lang="uk-UA" sz="1600" spc="20" dirty="0" smtClean="0">
                <a:latin typeface="Times New Roman"/>
                <a:cs typeface="Times New Roman"/>
              </a:rPr>
              <a:t>и</a:t>
            </a:r>
            <a:r>
              <a:rPr lang="uk-UA" sz="1600" spc="10" dirty="0" smtClean="0">
                <a:latin typeface="Times New Roman"/>
                <a:cs typeface="Times New Roman"/>
              </a:rPr>
              <a:t> і</a:t>
            </a:r>
            <a:r>
              <a:rPr lang="uk-UA" sz="1600" spc="15" dirty="0" smtClean="0">
                <a:latin typeface="Times New Roman"/>
                <a:cs typeface="Times New Roman"/>
              </a:rPr>
              <a:t> засоби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оповіщення</a:t>
            </a:r>
            <a:r>
              <a:rPr lang="uk-UA" sz="1600" spc="10" dirty="0" smtClean="0">
                <a:latin typeface="Times New Roman"/>
                <a:cs typeface="Times New Roman"/>
              </a:rPr>
              <a:t> і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сигналізаці</a:t>
            </a:r>
            <a:r>
              <a:rPr lang="uk-UA" sz="1600" spc="5" dirty="0" smtClean="0">
                <a:latin typeface="Times New Roman"/>
                <a:cs typeface="Times New Roman"/>
              </a:rPr>
              <a:t>ї;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20320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r>
              <a:rPr lang="uk-UA" sz="1600" spc="10" dirty="0" smtClean="0">
                <a:latin typeface="Times New Roman"/>
                <a:cs typeface="Times New Roman"/>
              </a:rPr>
              <a:t>сис</a:t>
            </a:r>
            <a:r>
              <a:rPr lang="uk-UA" sz="1600" spc="20" dirty="0" smtClean="0">
                <a:latin typeface="Times New Roman"/>
                <a:cs typeface="Times New Roman"/>
              </a:rPr>
              <a:t>т</a:t>
            </a:r>
            <a:r>
              <a:rPr lang="uk-UA" sz="1600" spc="15" dirty="0" smtClean="0">
                <a:latin typeface="Times New Roman"/>
                <a:cs typeface="Times New Roman"/>
              </a:rPr>
              <a:t>ем</a:t>
            </a:r>
            <a:r>
              <a:rPr lang="uk-UA" sz="1600" spc="20" dirty="0" smtClean="0">
                <a:latin typeface="Times New Roman"/>
                <a:cs typeface="Times New Roman"/>
              </a:rPr>
              <a:t>и</a:t>
            </a:r>
            <a:r>
              <a:rPr lang="uk-UA" sz="1600" spc="10" dirty="0" smtClean="0">
                <a:latin typeface="Times New Roman"/>
                <a:cs typeface="Times New Roman"/>
              </a:rPr>
              <a:t> і</a:t>
            </a:r>
            <a:r>
              <a:rPr lang="uk-UA" sz="1600" spc="15" dirty="0" smtClean="0">
                <a:latin typeface="Times New Roman"/>
                <a:cs typeface="Times New Roman"/>
              </a:rPr>
              <a:t> засоби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err="1" smtClean="0">
                <a:latin typeface="Times New Roman"/>
                <a:cs typeface="Times New Roman"/>
              </a:rPr>
              <a:t>к</a:t>
            </a:r>
            <a:r>
              <a:rPr lang="uk-UA" sz="1600" spc="20" dirty="0" err="1" smtClean="0">
                <a:latin typeface="Times New Roman"/>
                <a:cs typeface="Times New Roman"/>
              </a:rPr>
              <a:t>о</a:t>
            </a:r>
            <a:r>
              <a:rPr lang="uk-UA" sz="1600" spc="15" dirty="0" err="1" smtClean="0">
                <a:latin typeface="Times New Roman"/>
                <a:cs typeface="Times New Roman"/>
              </a:rPr>
              <a:t>ндиціонуванн</a:t>
            </a:r>
            <a:r>
              <a:rPr lang="uk-UA" sz="1600" spc="10" dirty="0" err="1" smtClean="0">
                <a:latin typeface="Times New Roman"/>
                <a:cs typeface="Times New Roman"/>
              </a:rPr>
              <a:t>я</a:t>
            </a:r>
            <a:r>
              <a:rPr lang="uk-UA" sz="1600" spc="5" dirty="0" smtClean="0">
                <a:latin typeface="Times New Roman"/>
                <a:cs typeface="Times New Roman"/>
              </a:rPr>
              <a:t>;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20320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r>
              <a:rPr lang="uk-UA" sz="1600" spc="10" dirty="0" smtClean="0">
                <a:latin typeface="Times New Roman"/>
                <a:cs typeface="Times New Roman"/>
              </a:rPr>
              <a:t>сис</a:t>
            </a:r>
            <a:r>
              <a:rPr lang="uk-UA" sz="1600" spc="20" dirty="0" smtClean="0">
                <a:latin typeface="Times New Roman"/>
                <a:cs typeface="Times New Roman"/>
              </a:rPr>
              <a:t>т</a:t>
            </a:r>
            <a:r>
              <a:rPr lang="uk-UA" sz="1600" spc="15" dirty="0" smtClean="0">
                <a:latin typeface="Times New Roman"/>
                <a:cs typeface="Times New Roman"/>
              </a:rPr>
              <a:t>ем</a:t>
            </a:r>
            <a:r>
              <a:rPr lang="uk-UA" sz="1600" spc="20" dirty="0" smtClean="0">
                <a:latin typeface="Times New Roman"/>
                <a:cs typeface="Times New Roman"/>
              </a:rPr>
              <a:t>и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114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і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1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засоби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120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прийому</a:t>
            </a:r>
            <a:r>
              <a:rPr lang="uk-UA" sz="1600" spc="-114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програм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телебаченн</a:t>
            </a:r>
            <a:r>
              <a:rPr lang="uk-UA" sz="1600" spc="10" dirty="0" smtClean="0">
                <a:latin typeface="Times New Roman"/>
                <a:cs typeface="Times New Roman"/>
              </a:rPr>
              <a:t>я</a:t>
            </a:r>
            <a:r>
              <a:rPr lang="uk-UA" sz="1600" spc="5" dirty="0" smtClean="0">
                <a:latin typeface="Times New Roman"/>
                <a:cs typeface="Times New Roman"/>
              </a:rPr>
              <a:t>;</a:t>
            </a:r>
          </a:p>
          <a:p>
            <a:pPr marL="20320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r>
              <a:rPr lang="uk-UA" sz="1600" spc="15" dirty="0" smtClean="0">
                <a:latin typeface="Times New Roman"/>
                <a:cs typeface="Times New Roman"/>
              </a:rPr>
              <a:t>інш</a:t>
            </a:r>
            <a:r>
              <a:rPr lang="uk-UA" sz="1600" spc="10" dirty="0" smtClean="0">
                <a:latin typeface="Times New Roman"/>
                <a:cs typeface="Times New Roman"/>
              </a:rPr>
              <a:t>і </a:t>
            </a:r>
            <a:r>
              <a:rPr lang="uk-UA" sz="1600" spc="15" dirty="0" smtClean="0">
                <a:latin typeface="Times New Roman"/>
                <a:cs typeface="Times New Roman"/>
              </a:rPr>
              <a:t>технічні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засо</a:t>
            </a:r>
            <a:r>
              <a:rPr lang="uk-UA" sz="1600" spc="20" dirty="0" smtClean="0">
                <a:latin typeface="Times New Roman"/>
                <a:cs typeface="Times New Roman"/>
              </a:rPr>
              <a:t>би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і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сис</a:t>
            </a:r>
            <a:r>
              <a:rPr lang="uk-UA" sz="1600" spc="20" dirty="0" smtClean="0">
                <a:latin typeface="Times New Roman"/>
                <a:cs typeface="Times New Roman"/>
              </a:rPr>
              <a:t>теми</a:t>
            </a:r>
            <a:r>
              <a:rPr lang="uk-UA" sz="1600" spc="5" dirty="0" smtClean="0">
                <a:latin typeface="Times New Roman"/>
                <a:cs typeface="Times New Roman"/>
              </a:rPr>
              <a:t>.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12700" marR="5080" indent="254635">
              <a:spcBef>
                <a:spcPts val="0"/>
              </a:spcBef>
              <a:buFont typeface="Times New Roman"/>
              <a:buChar char="-"/>
              <a:tabLst>
                <a:tab pos="458470" algn="l"/>
              </a:tabLst>
            </a:pPr>
            <a:endParaRPr lang="ru-RU" sz="1600" dirty="0" smtClean="0">
              <a:latin typeface="Times New Roman"/>
              <a:cs typeface="Times New Roman"/>
            </a:endParaRPr>
          </a:p>
          <a:p>
            <a:pPr marL="203200" indent="-190500">
              <a:lnSpc>
                <a:spcPct val="100000"/>
              </a:lnSpc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endParaRPr lang="uk-UA" sz="1600" dirty="0" smtClean="0">
              <a:latin typeface="Times New Roman"/>
              <a:cs typeface="Times New Roman"/>
            </a:endParaRPr>
          </a:p>
          <a:p>
            <a:pPr marL="12700" marR="5080" indent="254635" algn="just">
              <a:spcBef>
                <a:spcPts val="0"/>
              </a:spcBef>
              <a:buFont typeface="Times New Roman"/>
              <a:buChar char="-"/>
              <a:tabLst>
                <a:tab pos="458470" algn="l"/>
              </a:tabLst>
            </a:pPr>
            <a:endParaRPr lang="uk-UA" sz="1600" spc="10" dirty="0" smtClean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1472" y="1785926"/>
            <a:ext cx="8215370" cy="4786370"/>
          </a:xfrm>
        </p:spPr>
        <p:txBody>
          <a:bodyPr/>
          <a:lstStyle/>
          <a:p>
            <a:pPr marL="12700" marR="5080" indent="254635" algn="just">
              <a:spcBef>
                <a:spcPts val="0"/>
              </a:spcBef>
              <a:buNone/>
            </a:pPr>
            <a:r>
              <a:rPr lang="uk-UA" sz="1600" b="1" spc="20" dirty="0" smtClean="0">
                <a:latin typeface="Times New Roman"/>
                <a:cs typeface="Times New Roman"/>
              </a:rPr>
              <a:t>Контрольована</a:t>
            </a:r>
            <a:r>
              <a:rPr lang="uk-UA" sz="1600" b="1" spc="90" dirty="0" smtClean="0">
                <a:latin typeface="Times New Roman"/>
                <a:cs typeface="Times New Roman"/>
              </a:rPr>
              <a:t> </a:t>
            </a:r>
            <a:r>
              <a:rPr lang="uk-UA" sz="1600" b="1" spc="10" dirty="0" smtClean="0">
                <a:latin typeface="Times New Roman"/>
                <a:cs typeface="Times New Roman"/>
              </a:rPr>
              <a:t>зон</a:t>
            </a:r>
            <a:r>
              <a:rPr lang="uk-UA" sz="1600" b="1" spc="15" dirty="0" smtClean="0">
                <a:latin typeface="Times New Roman"/>
                <a:cs typeface="Times New Roman"/>
              </a:rPr>
              <a:t>а</a:t>
            </a:r>
            <a:r>
              <a:rPr lang="uk-UA" sz="1600" b="1" spc="90" dirty="0" smtClean="0">
                <a:latin typeface="Times New Roman"/>
                <a:cs typeface="Times New Roman"/>
              </a:rPr>
              <a:t> </a:t>
            </a:r>
            <a:r>
              <a:rPr lang="uk-UA" sz="1600" b="1" spc="10" dirty="0" smtClean="0">
                <a:latin typeface="Times New Roman"/>
                <a:cs typeface="Times New Roman"/>
              </a:rPr>
              <a:t>(</a:t>
            </a:r>
            <a:r>
              <a:rPr lang="uk-UA" sz="1600" b="1" spc="20" dirty="0" err="1" smtClean="0">
                <a:latin typeface="Times New Roman"/>
                <a:cs typeface="Times New Roman"/>
              </a:rPr>
              <a:t>КЗ</a:t>
            </a:r>
            <a:r>
              <a:rPr lang="uk-UA" sz="1600" b="1" spc="10" dirty="0" smtClean="0">
                <a:latin typeface="Times New Roman"/>
                <a:cs typeface="Times New Roman"/>
              </a:rPr>
              <a:t>)</a:t>
            </a:r>
            <a:r>
              <a:rPr lang="uk-UA" sz="1600" b="1" spc="9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–</a:t>
            </a:r>
            <a:r>
              <a:rPr lang="uk-UA" sz="1600" spc="9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простір</a:t>
            </a:r>
            <a:r>
              <a:rPr lang="uk-UA" sz="1600" spc="90" dirty="0" smtClean="0">
                <a:latin typeface="Times New Roman"/>
                <a:cs typeface="Times New Roman"/>
              </a:rPr>
              <a:t> </a:t>
            </a:r>
            <a:r>
              <a:rPr lang="uk-UA" sz="1600" spc="5" dirty="0" smtClean="0">
                <a:latin typeface="Times New Roman"/>
                <a:cs typeface="Times New Roman"/>
              </a:rPr>
              <a:t>(</a:t>
            </a:r>
            <a:r>
              <a:rPr lang="uk-UA" sz="1600" spc="15" dirty="0" smtClean="0">
                <a:latin typeface="Times New Roman"/>
                <a:cs typeface="Times New Roman"/>
              </a:rPr>
              <a:t>територі</a:t>
            </a:r>
            <a:r>
              <a:rPr lang="uk-UA" sz="1600" spc="10" dirty="0" smtClean="0">
                <a:latin typeface="Times New Roman"/>
                <a:cs typeface="Times New Roman"/>
              </a:rPr>
              <a:t>я</a:t>
            </a:r>
            <a:r>
              <a:rPr lang="uk-UA" sz="1600" spc="5" dirty="0" smtClean="0">
                <a:latin typeface="Times New Roman"/>
                <a:cs typeface="Times New Roman"/>
              </a:rPr>
              <a:t>,</a:t>
            </a:r>
            <a:r>
              <a:rPr lang="uk-UA" sz="1600" spc="8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будівл</a:t>
            </a:r>
            <a:r>
              <a:rPr lang="uk-UA" sz="1600" spc="10" dirty="0" smtClean="0">
                <a:latin typeface="Times New Roman"/>
                <a:cs typeface="Times New Roman"/>
              </a:rPr>
              <a:t>я</a:t>
            </a:r>
            <a:r>
              <a:rPr lang="uk-UA" sz="1600" spc="5" dirty="0" smtClean="0">
                <a:latin typeface="Times New Roman"/>
                <a:cs typeface="Times New Roman"/>
              </a:rPr>
              <a:t>,</a:t>
            </a:r>
            <a:r>
              <a:rPr lang="uk-UA" sz="1600" spc="85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части</a:t>
            </a:r>
            <a:r>
              <a:rPr lang="uk-UA" sz="1600" spc="25" dirty="0" smtClean="0">
                <a:latin typeface="Times New Roman"/>
                <a:cs typeface="Times New Roman"/>
              </a:rPr>
              <a:t>н</a:t>
            </a:r>
            <a:r>
              <a:rPr lang="uk-UA" sz="1600" spc="15" dirty="0" smtClean="0">
                <a:latin typeface="Times New Roman"/>
                <a:cs typeface="Times New Roman"/>
              </a:rPr>
              <a:t>а</a:t>
            </a:r>
            <a:r>
              <a:rPr lang="uk-UA" sz="1600" spc="8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будів</a:t>
            </a:r>
            <a:r>
              <a:rPr lang="uk-UA" sz="1600" spc="10" dirty="0" smtClean="0">
                <a:latin typeface="Times New Roman"/>
                <a:cs typeface="Times New Roman"/>
              </a:rPr>
              <a:t>лі), </a:t>
            </a:r>
            <a:r>
              <a:rPr lang="uk-UA" sz="1600" spc="15" dirty="0" smtClean="0">
                <a:latin typeface="Times New Roman"/>
                <a:cs typeface="Times New Roman"/>
              </a:rPr>
              <a:t>в</a:t>
            </a:r>
            <a:r>
              <a:rPr lang="uk-UA" sz="1600" spc="85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яком</a:t>
            </a:r>
            <a:r>
              <a:rPr lang="uk-UA" sz="1600" spc="15" dirty="0" smtClean="0">
                <a:latin typeface="Times New Roman"/>
                <a:cs typeface="Times New Roman"/>
              </a:rPr>
              <a:t>у</a:t>
            </a:r>
            <a:r>
              <a:rPr lang="uk-UA" sz="1600" spc="85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виключено</a:t>
            </a:r>
            <a:r>
              <a:rPr lang="uk-UA" sz="1600" spc="8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неконтрольоване</a:t>
            </a:r>
            <a:r>
              <a:rPr lang="uk-UA" sz="1600" spc="8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перебування</a:t>
            </a:r>
            <a:r>
              <a:rPr lang="uk-UA" sz="1600" spc="8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сторонн</a:t>
            </a:r>
            <a:r>
              <a:rPr lang="uk-UA" sz="1600" spc="10" dirty="0" smtClean="0">
                <a:latin typeface="Times New Roman"/>
                <a:cs typeface="Times New Roman"/>
              </a:rPr>
              <a:t>іх</a:t>
            </a:r>
            <a:r>
              <a:rPr lang="uk-UA" sz="1600" spc="8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осіб</a:t>
            </a:r>
            <a:r>
              <a:rPr lang="uk-UA" sz="1600" spc="80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(</a:t>
            </a:r>
            <a:r>
              <a:rPr lang="uk-UA" sz="1600" spc="15" dirty="0" smtClean="0">
                <a:latin typeface="Times New Roman"/>
                <a:cs typeface="Times New Roman"/>
              </a:rPr>
              <a:t>відвідувачів</a:t>
            </a:r>
            <a:r>
              <a:rPr lang="uk-UA" sz="1600" spc="5" dirty="0" smtClean="0">
                <a:latin typeface="Times New Roman"/>
                <a:cs typeface="Times New Roman"/>
              </a:rPr>
              <a:t>, </a:t>
            </a:r>
            <a:r>
              <a:rPr lang="uk-UA" sz="1600" spc="15" dirty="0" smtClean="0">
                <a:latin typeface="Times New Roman"/>
                <a:cs typeface="Times New Roman"/>
              </a:rPr>
              <a:t>працівників</a:t>
            </a:r>
            <a:r>
              <a:rPr lang="uk-UA" sz="1600" spc="4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різних</a:t>
            </a:r>
            <a:r>
              <a:rPr lang="uk-UA" sz="1600" spc="4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технічних</a:t>
            </a:r>
            <a:r>
              <a:rPr lang="uk-UA" sz="1600" spc="4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служб</a:t>
            </a:r>
            <a:r>
              <a:rPr lang="uk-UA" sz="1600" spc="5" dirty="0" smtClean="0">
                <a:latin typeface="Times New Roman"/>
                <a:cs typeface="Times New Roman"/>
              </a:rPr>
              <a:t>,</a:t>
            </a:r>
            <a:r>
              <a:rPr lang="uk-UA" sz="1600" spc="40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що</a:t>
            </a:r>
            <a:r>
              <a:rPr lang="uk-UA" sz="1600" spc="4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не</a:t>
            </a:r>
            <a:r>
              <a:rPr lang="uk-UA" sz="1600" spc="4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є</a:t>
            </a:r>
            <a:r>
              <a:rPr lang="uk-UA" sz="1600" spc="4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співробітни</a:t>
            </a:r>
            <a:r>
              <a:rPr lang="uk-UA" sz="1600" spc="5" dirty="0" smtClean="0">
                <a:latin typeface="Times New Roman"/>
                <a:cs typeface="Times New Roman"/>
              </a:rPr>
              <a:t>к</a:t>
            </a:r>
            <a:r>
              <a:rPr lang="uk-UA" sz="1600" spc="20" dirty="0" smtClean="0">
                <a:latin typeface="Times New Roman"/>
                <a:cs typeface="Times New Roman"/>
              </a:rPr>
              <a:t>ами</a:t>
            </a:r>
            <a:r>
              <a:rPr lang="uk-UA" sz="1600" spc="4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організації</a:t>
            </a:r>
            <a:r>
              <a:rPr lang="uk-UA" sz="1600" spc="10" dirty="0" smtClean="0">
                <a:latin typeface="Times New Roman"/>
                <a:cs typeface="Times New Roman"/>
              </a:rPr>
              <a:t>),</a:t>
            </a:r>
            <a:r>
              <a:rPr lang="uk-UA" sz="1600" spc="4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а</a:t>
            </a:r>
            <a:r>
              <a:rPr lang="uk-UA" sz="1600" spc="40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т</a:t>
            </a:r>
            <a:r>
              <a:rPr lang="uk-UA" sz="1600" spc="10" dirty="0" smtClean="0">
                <a:latin typeface="Times New Roman"/>
                <a:cs typeface="Times New Roman"/>
              </a:rPr>
              <a:t>а</a:t>
            </a:r>
            <a:r>
              <a:rPr lang="uk-UA" sz="1600" spc="20" dirty="0" smtClean="0">
                <a:latin typeface="Times New Roman"/>
                <a:cs typeface="Times New Roman"/>
              </a:rPr>
              <a:t>кож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транспортних</a:t>
            </a:r>
            <a:r>
              <a:rPr lang="uk-UA" sz="1600" spc="10" dirty="0" smtClean="0">
                <a:latin typeface="Times New Roman"/>
                <a:cs typeface="Times New Roman"/>
              </a:rPr>
              <a:t> засобів</a:t>
            </a:r>
            <a:r>
              <a:rPr lang="uk-UA" sz="1600" spc="5" dirty="0" smtClean="0">
                <a:latin typeface="Times New Roman"/>
                <a:cs typeface="Times New Roman"/>
              </a:rPr>
              <a:t>.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12700" marR="5080" indent="254635" algn="just">
              <a:spcBef>
                <a:spcPts val="0"/>
              </a:spcBef>
              <a:buNone/>
            </a:pPr>
            <a:r>
              <a:rPr lang="uk-UA" sz="1600" b="1" spc="20" dirty="0" smtClean="0">
                <a:latin typeface="Times New Roman"/>
                <a:cs typeface="Times New Roman"/>
              </a:rPr>
              <a:t>Меж</a:t>
            </a:r>
            <a:r>
              <a:rPr lang="uk-UA" sz="1600" b="1" spc="15" dirty="0" smtClean="0">
                <a:latin typeface="Times New Roman"/>
                <a:cs typeface="Times New Roman"/>
              </a:rPr>
              <a:t>а</a:t>
            </a:r>
            <a:r>
              <a:rPr lang="uk-UA" sz="1600" b="1" dirty="0" smtClean="0">
                <a:latin typeface="Times New Roman"/>
                <a:cs typeface="Times New Roman"/>
              </a:rPr>
              <a:t> </a:t>
            </a:r>
            <a:r>
              <a:rPr lang="uk-UA" sz="1600" b="1" spc="15" dirty="0" smtClean="0">
                <a:latin typeface="Times New Roman"/>
                <a:cs typeface="Times New Roman"/>
              </a:rPr>
              <a:t>контрольованої</a:t>
            </a:r>
            <a:r>
              <a:rPr lang="uk-UA" sz="1600" b="1" dirty="0" smtClean="0">
                <a:latin typeface="Times New Roman"/>
                <a:cs typeface="Times New Roman"/>
              </a:rPr>
              <a:t> </a:t>
            </a:r>
            <a:r>
              <a:rPr lang="uk-UA" sz="1600" b="1" spc="10" dirty="0" smtClean="0">
                <a:latin typeface="Times New Roman"/>
                <a:cs typeface="Times New Roman"/>
              </a:rPr>
              <a:t>зон</a:t>
            </a:r>
            <a:r>
              <a:rPr lang="uk-UA" sz="1600" b="1" spc="20" dirty="0" smtClean="0">
                <a:latin typeface="Times New Roman"/>
                <a:cs typeface="Times New Roman"/>
              </a:rPr>
              <a:t>и</a:t>
            </a:r>
            <a:r>
              <a:rPr lang="uk-UA" sz="1600" b="1" spc="-10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–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периметр</a:t>
            </a:r>
            <a:r>
              <a:rPr lang="uk-UA" sz="1600" spc="-10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території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організації</a:t>
            </a:r>
            <a:r>
              <a:rPr lang="uk-UA" sz="1600" spc="5" dirty="0" smtClean="0">
                <a:latin typeface="Times New Roman"/>
                <a:cs typeface="Times New Roman"/>
              </a:rPr>
              <a:t>,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що </a:t>
            </a:r>
            <a:r>
              <a:rPr lang="uk-UA" sz="1600" spc="15" dirty="0" smtClean="0">
                <a:latin typeface="Times New Roman"/>
                <a:cs typeface="Times New Roman"/>
              </a:rPr>
              <a:t>охороняєтьс</a:t>
            </a:r>
            <a:r>
              <a:rPr lang="uk-UA" sz="1600" spc="20" dirty="0" smtClean="0">
                <a:latin typeface="Times New Roman"/>
                <a:cs typeface="Times New Roman"/>
              </a:rPr>
              <a:t>я</a:t>
            </a:r>
            <a:r>
              <a:rPr lang="uk-UA" sz="1600" spc="5" dirty="0" smtClean="0">
                <a:latin typeface="Times New Roman"/>
                <a:cs typeface="Times New Roman"/>
              </a:rPr>
              <a:t>,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а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та</a:t>
            </a:r>
            <a:r>
              <a:rPr lang="uk-UA" sz="1600" spc="10" dirty="0" smtClean="0">
                <a:latin typeface="Times New Roman"/>
                <a:cs typeface="Times New Roman"/>
              </a:rPr>
              <a:t>к</a:t>
            </a:r>
            <a:r>
              <a:rPr lang="uk-UA" sz="1600" spc="20" dirty="0" smtClean="0">
                <a:latin typeface="Times New Roman"/>
                <a:cs typeface="Times New Roman"/>
              </a:rPr>
              <a:t>ож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конструкції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err="1" smtClean="0">
                <a:latin typeface="Times New Roman"/>
                <a:cs typeface="Times New Roman"/>
              </a:rPr>
              <a:t>охороняємої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будівлі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або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ч</a:t>
            </a:r>
            <a:r>
              <a:rPr lang="uk-UA" sz="1600" spc="10" dirty="0" smtClean="0">
                <a:latin typeface="Times New Roman"/>
                <a:cs typeface="Times New Roman"/>
              </a:rPr>
              <a:t>ас</a:t>
            </a:r>
            <a:r>
              <a:rPr lang="uk-UA" sz="1600" spc="20" dirty="0" smtClean="0">
                <a:latin typeface="Times New Roman"/>
                <a:cs typeface="Times New Roman"/>
              </a:rPr>
              <a:t>т</a:t>
            </a:r>
            <a:r>
              <a:rPr lang="uk-UA" sz="1600" spc="15" dirty="0" smtClean="0">
                <a:latin typeface="Times New Roman"/>
                <a:cs typeface="Times New Roman"/>
              </a:rPr>
              <a:t>ин</a:t>
            </a:r>
            <a:r>
              <a:rPr lang="uk-UA" sz="1600" spc="20" dirty="0" smtClean="0">
                <a:latin typeface="Times New Roman"/>
                <a:cs typeface="Times New Roman"/>
              </a:rPr>
              <a:t>и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буді</a:t>
            </a:r>
            <a:r>
              <a:rPr lang="uk-UA" sz="1600" spc="10" dirty="0" smtClean="0">
                <a:latin typeface="Times New Roman"/>
                <a:cs typeface="Times New Roman"/>
              </a:rPr>
              <a:t>влі</a:t>
            </a:r>
            <a:r>
              <a:rPr lang="uk-UA" sz="1600" spc="5" dirty="0" smtClean="0">
                <a:latin typeface="Times New Roman"/>
                <a:cs typeface="Times New Roman"/>
              </a:rPr>
              <a:t>, </a:t>
            </a:r>
            <a:r>
              <a:rPr lang="uk-UA" sz="1600" spc="15" dirty="0" smtClean="0">
                <a:latin typeface="Times New Roman"/>
                <a:cs typeface="Times New Roman"/>
              </a:rPr>
              <a:t>якщо вони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розміщені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на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території</a:t>
            </a:r>
            <a:r>
              <a:rPr lang="uk-UA" sz="1600" spc="5" dirty="0" smtClean="0">
                <a:latin typeface="Times New Roman"/>
                <a:cs typeface="Times New Roman"/>
              </a:rPr>
              <a:t>, </a:t>
            </a:r>
            <a:r>
              <a:rPr lang="uk-UA" sz="1600" spc="20" dirty="0" smtClean="0">
                <a:latin typeface="Times New Roman"/>
                <a:cs typeface="Times New Roman"/>
              </a:rPr>
              <a:t>щ</a:t>
            </a:r>
            <a:r>
              <a:rPr lang="uk-UA" sz="1600" spc="15" dirty="0" smtClean="0">
                <a:latin typeface="Times New Roman"/>
                <a:cs typeface="Times New Roman"/>
              </a:rPr>
              <a:t>о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не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охороняєтьс</a:t>
            </a:r>
            <a:r>
              <a:rPr lang="uk-UA" sz="1600" spc="10" dirty="0" smtClean="0">
                <a:latin typeface="Times New Roman"/>
                <a:cs typeface="Times New Roman"/>
              </a:rPr>
              <a:t>я</a:t>
            </a:r>
            <a:r>
              <a:rPr lang="uk-UA" sz="1600" spc="5" dirty="0" smtClean="0">
                <a:latin typeface="Times New Roman"/>
                <a:cs typeface="Times New Roman"/>
              </a:rPr>
              <a:t>.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12700" marR="5715" indent="254000" algn="just">
              <a:spcBef>
                <a:spcPts val="0"/>
              </a:spcBef>
              <a:buNone/>
            </a:pPr>
            <a:r>
              <a:rPr lang="uk-UA" sz="1600" b="1" spc="20" dirty="0" smtClean="0">
                <a:latin typeface="Times New Roman"/>
                <a:cs typeface="Times New Roman"/>
              </a:rPr>
              <a:t>О</a:t>
            </a:r>
            <a:r>
              <a:rPr lang="uk-UA" sz="1600" b="1" spc="15" dirty="0" smtClean="0">
                <a:latin typeface="Times New Roman"/>
                <a:cs typeface="Times New Roman"/>
              </a:rPr>
              <a:t>б</a:t>
            </a:r>
            <a:r>
              <a:rPr lang="uk-UA" sz="1600" b="1" spc="5" dirty="0" smtClean="0">
                <a:latin typeface="Times New Roman"/>
                <a:cs typeface="Times New Roman"/>
              </a:rPr>
              <a:t>'</a:t>
            </a:r>
            <a:r>
              <a:rPr lang="uk-UA" sz="1600" b="1" spc="15" dirty="0" smtClean="0">
                <a:latin typeface="Times New Roman"/>
                <a:cs typeface="Times New Roman"/>
              </a:rPr>
              <a:t>єкт</a:t>
            </a:r>
            <a:r>
              <a:rPr lang="uk-UA" sz="1600" b="1" dirty="0" smtClean="0">
                <a:latin typeface="Times New Roman"/>
                <a:cs typeface="Times New Roman"/>
              </a:rPr>
              <a:t> </a:t>
            </a:r>
            <a:r>
              <a:rPr lang="uk-UA" sz="1600" b="1" spc="15" dirty="0" smtClean="0">
                <a:latin typeface="Times New Roman"/>
                <a:cs typeface="Times New Roman"/>
              </a:rPr>
              <a:t>інформатизації</a:t>
            </a:r>
            <a:r>
              <a:rPr lang="uk-UA" sz="1600" b="1" dirty="0" smtClean="0">
                <a:latin typeface="Times New Roman"/>
                <a:cs typeface="Times New Roman"/>
              </a:rPr>
              <a:t>  </a:t>
            </a:r>
            <a:r>
              <a:rPr lang="uk-UA" sz="1600" b="1" spc="10" dirty="0" smtClean="0">
                <a:latin typeface="Times New Roman"/>
                <a:cs typeface="Times New Roman"/>
              </a:rPr>
              <a:t>(</a:t>
            </a:r>
            <a:r>
              <a:rPr lang="uk-UA" sz="1600" b="1" spc="20" dirty="0" smtClean="0">
                <a:latin typeface="Times New Roman"/>
                <a:cs typeface="Times New Roman"/>
              </a:rPr>
              <a:t>О</a:t>
            </a:r>
            <a:r>
              <a:rPr lang="uk-UA" sz="1600" b="1" spc="10" dirty="0" smtClean="0">
                <a:latin typeface="Times New Roman"/>
                <a:cs typeface="Times New Roman"/>
              </a:rPr>
              <a:t>І),</a:t>
            </a:r>
            <a:r>
              <a:rPr lang="uk-UA" sz="1600" b="1" dirty="0" smtClean="0">
                <a:latin typeface="Times New Roman"/>
                <a:cs typeface="Times New Roman"/>
              </a:rPr>
              <a:t> </a:t>
            </a:r>
            <a:r>
              <a:rPr lang="uk-UA" sz="1600" b="1" spc="25" dirty="0" smtClean="0">
                <a:latin typeface="Times New Roman"/>
                <a:cs typeface="Times New Roman"/>
              </a:rPr>
              <a:t>що</a:t>
            </a:r>
            <a:r>
              <a:rPr lang="uk-UA" sz="1600" b="1" dirty="0" smtClean="0">
                <a:latin typeface="Times New Roman"/>
                <a:cs typeface="Times New Roman"/>
              </a:rPr>
              <a:t> </a:t>
            </a:r>
            <a:r>
              <a:rPr lang="uk-UA" sz="1600" b="1" spc="15" dirty="0" smtClean="0">
                <a:latin typeface="Times New Roman"/>
                <a:cs typeface="Times New Roman"/>
              </a:rPr>
              <a:t>захищається</a:t>
            </a:r>
            <a:r>
              <a:rPr lang="uk-UA" sz="1600" spc="5" dirty="0" smtClean="0">
                <a:latin typeface="Times New Roman"/>
                <a:cs typeface="Times New Roman"/>
              </a:rPr>
              <a:t>,</a:t>
            </a:r>
            <a:r>
              <a:rPr lang="uk-UA" sz="1600" dirty="0" smtClean="0">
                <a:latin typeface="Times New Roman"/>
                <a:cs typeface="Times New Roman"/>
              </a:rPr>
              <a:t>  </a:t>
            </a:r>
            <a:r>
              <a:rPr lang="uk-UA" sz="1600" spc="15" dirty="0" smtClean="0">
                <a:latin typeface="Times New Roman"/>
                <a:cs typeface="Times New Roman"/>
              </a:rPr>
              <a:t>–</a:t>
            </a:r>
            <a:r>
              <a:rPr lang="uk-UA" sz="1600" dirty="0" smtClean="0">
                <a:latin typeface="Times New Roman"/>
                <a:cs typeface="Times New Roman"/>
              </a:rPr>
              <a:t>  </a:t>
            </a:r>
            <a:r>
              <a:rPr lang="uk-UA" sz="1600" spc="15" dirty="0" smtClean="0">
                <a:latin typeface="Times New Roman"/>
                <a:cs typeface="Times New Roman"/>
              </a:rPr>
              <a:t>це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сукупність інформаційних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6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ресурсі</a:t>
            </a:r>
            <a:r>
              <a:rPr lang="uk-UA" sz="1600" spc="10" dirty="0" smtClean="0">
                <a:latin typeface="Times New Roman"/>
                <a:cs typeface="Times New Roman"/>
              </a:rPr>
              <a:t>в</a:t>
            </a:r>
            <a:r>
              <a:rPr lang="uk-UA" sz="1600" spc="5" dirty="0" smtClean="0">
                <a:latin typeface="Times New Roman"/>
                <a:cs typeface="Times New Roman"/>
              </a:rPr>
              <a:t>,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65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щ</a:t>
            </a:r>
            <a:r>
              <a:rPr lang="uk-UA" sz="1600" spc="15" dirty="0" smtClean="0">
                <a:latin typeface="Times New Roman"/>
                <a:cs typeface="Times New Roman"/>
              </a:rPr>
              <a:t>о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60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міс</a:t>
            </a:r>
            <a:r>
              <a:rPr lang="uk-UA" sz="1600" spc="20" dirty="0" smtClean="0">
                <a:latin typeface="Times New Roman"/>
                <a:cs typeface="Times New Roman"/>
              </a:rPr>
              <a:t>т</a:t>
            </a:r>
            <a:r>
              <a:rPr lang="uk-UA" sz="1600" spc="10" dirty="0" smtClean="0">
                <a:latin typeface="Times New Roman"/>
                <a:cs typeface="Times New Roman"/>
              </a:rPr>
              <a:t>ят</a:t>
            </a:r>
            <a:r>
              <a:rPr lang="uk-UA" sz="1600" spc="15" dirty="0" smtClean="0">
                <a:latin typeface="Times New Roman"/>
                <a:cs typeface="Times New Roman"/>
              </a:rPr>
              <a:t>ь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6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відомості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6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обмеженого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6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доступу</a:t>
            </a:r>
            <a:r>
              <a:rPr lang="uk-UA" sz="1600" spc="5" dirty="0" smtClean="0">
                <a:latin typeface="Times New Roman"/>
                <a:cs typeface="Times New Roman"/>
              </a:rPr>
              <a:t>,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6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ТЗО</a:t>
            </a:r>
            <a:r>
              <a:rPr lang="uk-UA" sz="1600" spc="10" dirty="0" smtClean="0">
                <a:latin typeface="Times New Roman"/>
                <a:cs typeface="Times New Roman"/>
              </a:rPr>
              <a:t>І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6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об</a:t>
            </a:r>
            <a:r>
              <a:rPr lang="uk-UA" sz="1600" spc="20" dirty="0" smtClean="0">
                <a:latin typeface="Times New Roman"/>
                <a:cs typeface="Times New Roman"/>
              </a:rPr>
              <a:t>меж</a:t>
            </a:r>
            <a:r>
              <a:rPr lang="uk-UA" sz="1600" spc="10" dirty="0" smtClean="0">
                <a:latin typeface="Times New Roman"/>
                <a:cs typeface="Times New Roman"/>
              </a:rPr>
              <a:t>е</a:t>
            </a:r>
            <a:r>
              <a:rPr lang="uk-UA" sz="1600" spc="15" dirty="0" smtClean="0">
                <a:latin typeface="Times New Roman"/>
                <a:cs typeface="Times New Roman"/>
              </a:rPr>
              <a:t>ного</a:t>
            </a:r>
            <a:r>
              <a:rPr lang="uk-UA" sz="1600" spc="4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доступу</a:t>
            </a:r>
            <a:r>
              <a:rPr lang="uk-UA" sz="1600" spc="5" dirty="0" smtClean="0">
                <a:latin typeface="Times New Roman"/>
                <a:cs typeface="Times New Roman"/>
              </a:rPr>
              <a:t>,</a:t>
            </a:r>
            <a:r>
              <a:rPr lang="uk-UA" sz="1600" spc="4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приміщень</a:t>
            </a:r>
            <a:r>
              <a:rPr lang="uk-UA" sz="1600" spc="5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або</a:t>
            </a:r>
            <a:r>
              <a:rPr lang="uk-UA" sz="1600" spc="4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об</a:t>
            </a:r>
            <a:r>
              <a:rPr lang="uk-UA" sz="1600" dirty="0" smtClean="0">
                <a:latin typeface="Times New Roman"/>
                <a:cs typeface="Times New Roman"/>
              </a:rPr>
              <a:t>'</a:t>
            </a:r>
            <a:r>
              <a:rPr lang="uk-UA" sz="1600" spc="15" dirty="0" smtClean="0">
                <a:latin typeface="Times New Roman"/>
                <a:cs typeface="Times New Roman"/>
              </a:rPr>
              <a:t>єктів</a:t>
            </a:r>
            <a:r>
              <a:rPr lang="uk-UA" sz="1600" spc="45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(</a:t>
            </a:r>
            <a:r>
              <a:rPr lang="uk-UA" sz="1600" spc="15" dirty="0" smtClean="0">
                <a:latin typeface="Times New Roman"/>
                <a:cs typeface="Times New Roman"/>
              </a:rPr>
              <a:t>будівель</a:t>
            </a:r>
            <a:r>
              <a:rPr lang="uk-UA" sz="1600" spc="5" dirty="0" smtClean="0">
                <a:latin typeface="Times New Roman"/>
                <a:cs typeface="Times New Roman"/>
              </a:rPr>
              <a:t>,</a:t>
            </a:r>
            <a:r>
              <a:rPr lang="uk-UA" sz="1600" spc="5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споруд</a:t>
            </a:r>
            <a:r>
              <a:rPr lang="uk-UA" sz="1600" spc="5" dirty="0" smtClean="0">
                <a:latin typeface="Times New Roman"/>
                <a:cs typeface="Times New Roman"/>
              </a:rPr>
              <a:t>),</a:t>
            </a:r>
            <a:r>
              <a:rPr lang="uk-UA" sz="1600" spc="4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</a:t>
            </a:r>
            <a:r>
              <a:rPr lang="uk-UA" sz="1600" spc="4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яких</a:t>
            </a:r>
            <a:r>
              <a:rPr lang="uk-UA" sz="1600" spc="4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во</a:t>
            </a:r>
            <a:r>
              <a:rPr lang="uk-UA" sz="1600" spc="20" dirty="0" smtClean="0">
                <a:latin typeface="Times New Roman"/>
                <a:cs typeface="Times New Roman"/>
              </a:rPr>
              <a:t>ни</a:t>
            </a:r>
            <a:r>
              <a:rPr lang="uk-UA" sz="1600" spc="10" dirty="0" smtClean="0">
                <a:latin typeface="Times New Roman"/>
                <a:cs typeface="Times New Roman"/>
              </a:rPr>
              <a:t> встан</a:t>
            </a:r>
            <a:r>
              <a:rPr lang="uk-UA" sz="1600" spc="20" dirty="0" smtClean="0">
                <a:latin typeface="Times New Roman"/>
                <a:cs typeface="Times New Roman"/>
              </a:rPr>
              <a:t>о</a:t>
            </a:r>
            <a:r>
              <a:rPr lang="uk-UA" sz="1600" spc="10" dirty="0" smtClean="0">
                <a:latin typeface="Times New Roman"/>
                <a:cs typeface="Times New Roman"/>
              </a:rPr>
              <a:t>влені</a:t>
            </a:r>
            <a:r>
              <a:rPr lang="uk-UA" sz="1600" spc="5" dirty="0" smtClean="0">
                <a:latin typeface="Times New Roman"/>
                <a:cs typeface="Times New Roman"/>
              </a:rPr>
              <a:t>.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12700" marR="5715" indent="254635" algn="just">
              <a:spcBef>
                <a:spcPts val="0"/>
              </a:spcBef>
              <a:buNone/>
            </a:pPr>
            <a:r>
              <a:rPr lang="uk-UA" sz="1600" b="1" spc="15" dirty="0" smtClean="0">
                <a:latin typeface="Times New Roman"/>
                <a:cs typeface="Times New Roman"/>
              </a:rPr>
              <a:t>Виділені</a:t>
            </a:r>
            <a:r>
              <a:rPr lang="uk-UA" sz="1600" b="1" spc="75" dirty="0" smtClean="0">
                <a:latin typeface="Times New Roman"/>
                <a:cs typeface="Times New Roman"/>
              </a:rPr>
              <a:t> </a:t>
            </a:r>
            <a:r>
              <a:rPr lang="uk-UA" sz="1600" b="1" spc="20" dirty="0" smtClean="0">
                <a:latin typeface="Times New Roman"/>
                <a:cs typeface="Times New Roman"/>
              </a:rPr>
              <a:t>приміщення</a:t>
            </a:r>
            <a:r>
              <a:rPr lang="uk-UA" sz="1600" b="1" spc="75" dirty="0" smtClean="0">
                <a:latin typeface="Times New Roman"/>
                <a:cs typeface="Times New Roman"/>
              </a:rPr>
              <a:t> </a:t>
            </a:r>
            <a:r>
              <a:rPr lang="uk-UA" sz="1600" b="1" spc="10" dirty="0" smtClean="0">
                <a:latin typeface="Times New Roman"/>
                <a:cs typeface="Times New Roman"/>
              </a:rPr>
              <a:t>(</a:t>
            </a:r>
            <a:r>
              <a:rPr lang="uk-UA" sz="1600" b="1" spc="25" dirty="0" smtClean="0">
                <a:latin typeface="Times New Roman"/>
                <a:cs typeface="Times New Roman"/>
              </a:rPr>
              <a:t>В</a:t>
            </a:r>
            <a:r>
              <a:rPr lang="uk-UA" sz="1600" b="1" spc="20" dirty="0" smtClean="0">
                <a:latin typeface="Times New Roman"/>
                <a:cs typeface="Times New Roman"/>
              </a:rPr>
              <a:t>П</a:t>
            </a:r>
            <a:r>
              <a:rPr lang="uk-UA" sz="1600" b="1" spc="10" dirty="0" smtClean="0">
                <a:latin typeface="Times New Roman"/>
                <a:cs typeface="Times New Roman"/>
              </a:rPr>
              <a:t>)</a:t>
            </a:r>
            <a:r>
              <a:rPr lang="uk-UA" sz="1600" b="1" spc="7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–</a:t>
            </a:r>
            <a:r>
              <a:rPr lang="uk-UA" sz="1600" spc="75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приміщенн</a:t>
            </a:r>
            <a:r>
              <a:rPr lang="uk-UA" sz="1600" spc="10" dirty="0" smtClean="0">
                <a:latin typeface="Times New Roman"/>
                <a:cs typeface="Times New Roman"/>
              </a:rPr>
              <a:t>я</a:t>
            </a:r>
            <a:r>
              <a:rPr lang="uk-UA" sz="1600" spc="5" dirty="0" smtClean="0">
                <a:latin typeface="Times New Roman"/>
                <a:cs typeface="Times New Roman"/>
              </a:rPr>
              <a:t>,</a:t>
            </a:r>
            <a:r>
              <a:rPr lang="uk-UA" sz="1600" spc="7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призначені</a:t>
            </a:r>
            <a:r>
              <a:rPr lang="uk-UA" sz="1600" spc="75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д</a:t>
            </a:r>
            <a:r>
              <a:rPr lang="uk-UA" sz="1600" spc="10" dirty="0" smtClean="0">
                <a:latin typeface="Times New Roman"/>
                <a:cs typeface="Times New Roman"/>
              </a:rPr>
              <a:t>л</a:t>
            </a:r>
            <a:r>
              <a:rPr lang="uk-UA" sz="1600" spc="15" dirty="0" smtClean="0">
                <a:latin typeface="Times New Roman"/>
                <a:cs typeface="Times New Roman"/>
              </a:rPr>
              <a:t>я</a:t>
            </a:r>
            <a:r>
              <a:rPr lang="uk-UA" sz="1600" spc="7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веден</a:t>
            </a:r>
            <a:r>
              <a:rPr lang="uk-UA" sz="1600" spc="25" dirty="0" smtClean="0">
                <a:latin typeface="Times New Roman"/>
                <a:cs typeface="Times New Roman"/>
              </a:rPr>
              <a:t>н</a:t>
            </a:r>
            <a:r>
              <a:rPr lang="uk-UA" sz="1600" spc="15" dirty="0" smtClean="0">
                <a:latin typeface="Times New Roman"/>
                <a:cs typeface="Times New Roman"/>
              </a:rPr>
              <a:t>я</a:t>
            </a:r>
            <a:r>
              <a:rPr lang="uk-UA" sz="1600" spc="70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закр</a:t>
            </a:r>
            <a:r>
              <a:rPr lang="uk-UA" sz="1600" spc="20" dirty="0" smtClean="0">
                <a:latin typeface="Times New Roman"/>
                <a:cs typeface="Times New Roman"/>
              </a:rPr>
              <a:t>и</a:t>
            </a:r>
            <a:r>
              <a:rPr lang="uk-UA" sz="1600" spc="15" dirty="0" smtClean="0">
                <a:latin typeface="Times New Roman"/>
                <a:cs typeface="Times New Roman"/>
              </a:rPr>
              <a:t>тих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переговорів</a:t>
            </a:r>
            <a:r>
              <a:rPr lang="uk-UA" sz="1600" spc="5" dirty="0" smtClean="0">
                <a:latin typeface="Times New Roman"/>
                <a:cs typeface="Times New Roman"/>
              </a:rPr>
              <a:t>, </a:t>
            </a:r>
            <a:r>
              <a:rPr lang="uk-UA" sz="1600" spc="20" dirty="0" smtClean="0">
                <a:latin typeface="Times New Roman"/>
                <a:cs typeface="Times New Roman"/>
              </a:rPr>
              <a:t>щ</a:t>
            </a:r>
            <a:r>
              <a:rPr lang="uk-UA" sz="1600" spc="15" dirty="0" smtClean="0">
                <a:latin typeface="Times New Roman"/>
                <a:cs typeface="Times New Roman"/>
              </a:rPr>
              <a:t>о</a:t>
            </a:r>
            <a:r>
              <a:rPr lang="uk-UA" sz="1600" spc="10" dirty="0" smtClean="0">
                <a:latin typeface="Times New Roman"/>
                <a:cs typeface="Times New Roman"/>
              </a:rPr>
              <a:t> містя</a:t>
            </a:r>
            <a:r>
              <a:rPr lang="uk-UA" sz="1600" spc="20" dirty="0" smtClean="0">
                <a:latin typeface="Times New Roman"/>
                <a:cs typeface="Times New Roman"/>
              </a:rPr>
              <a:t>т</a:t>
            </a:r>
            <a:r>
              <a:rPr lang="uk-UA" sz="1600" spc="15" dirty="0" smtClean="0">
                <a:latin typeface="Times New Roman"/>
                <a:cs typeface="Times New Roman"/>
              </a:rPr>
              <a:t>ь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відомості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з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обмеженим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доступом</a:t>
            </a:r>
            <a:r>
              <a:rPr lang="uk-UA" sz="1600" spc="5" dirty="0" smtClean="0">
                <a:latin typeface="Times New Roman"/>
                <a:cs typeface="Times New Roman"/>
              </a:rPr>
              <a:t>.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12700" indent="254635" algn="just">
              <a:spcBef>
                <a:spcPts val="0"/>
              </a:spcBef>
              <a:buNone/>
            </a:pPr>
            <a:r>
              <a:rPr lang="uk-UA" sz="1600" b="1" spc="20" dirty="0" smtClean="0">
                <a:latin typeface="Times New Roman"/>
                <a:cs typeface="Times New Roman"/>
              </a:rPr>
              <a:t>О</a:t>
            </a:r>
            <a:r>
              <a:rPr lang="uk-UA" sz="1600" b="1" spc="15" dirty="0" smtClean="0">
                <a:latin typeface="Times New Roman"/>
                <a:cs typeface="Times New Roman"/>
              </a:rPr>
              <a:t>б</a:t>
            </a:r>
            <a:r>
              <a:rPr lang="uk-UA" sz="1600" b="1" spc="5" dirty="0" smtClean="0">
                <a:latin typeface="Times New Roman"/>
                <a:cs typeface="Times New Roman"/>
              </a:rPr>
              <a:t>'</a:t>
            </a:r>
            <a:r>
              <a:rPr lang="uk-UA" sz="1600" b="1" spc="10" dirty="0" smtClean="0">
                <a:latin typeface="Times New Roman"/>
                <a:cs typeface="Times New Roman"/>
              </a:rPr>
              <a:t>єкт</a:t>
            </a:r>
            <a:r>
              <a:rPr lang="uk-UA" sz="1600" b="1" spc="20" dirty="0" smtClean="0">
                <a:latin typeface="Times New Roman"/>
                <a:cs typeface="Times New Roman"/>
              </a:rPr>
              <a:t>и</a:t>
            </a:r>
            <a:r>
              <a:rPr lang="uk-UA" sz="1600" b="1" dirty="0" smtClean="0">
                <a:latin typeface="Times New Roman"/>
                <a:cs typeface="Times New Roman"/>
              </a:rPr>
              <a:t>  </a:t>
            </a:r>
            <a:r>
              <a:rPr lang="uk-UA" sz="1600" b="1" spc="15" dirty="0" smtClean="0">
                <a:latin typeface="Times New Roman"/>
                <a:cs typeface="Times New Roman"/>
              </a:rPr>
              <a:t>засоб</a:t>
            </a:r>
            <a:r>
              <a:rPr lang="uk-UA" sz="1600" b="1" spc="5" dirty="0" smtClean="0">
                <a:latin typeface="Times New Roman"/>
                <a:cs typeface="Times New Roman"/>
              </a:rPr>
              <a:t>і</a:t>
            </a:r>
            <a:r>
              <a:rPr lang="uk-UA" sz="1600" b="1" spc="20" dirty="0" smtClean="0">
                <a:latin typeface="Times New Roman"/>
                <a:cs typeface="Times New Roman"/>
              </a:rPr>
              <a:t>в</a:t>
            </a:r>
            <a:r>
              <a:rPr lang="uk-UA" sz="1600" b="1" dirty="0" smtClean="0">
                <a:latin typeface="Times New Roman"/>
                <a:cs typeface="Times New Roman"/>
              </a:rPr>
              <a:t>  </a:t>
            </a:r>
            <a:r>
              <a:rPr lang="uk-UA" sz="1600" b="1" spc="20" dirty="0" smtClean="0">
                <a:latin typeface="Times New Roman"/>
                <a:cs typeface="Times New Roman"/>
              </a:rPr>
              <a:t>обчислювальної</a:t>
            </a:r>
            <a:r>
              <a:rPr lang="uk-UA" sz="1600" b="1" dirty="0" smtClean="0">
                <a:latin typeface="Times New Roman"/>
                <a:cs typeface="Times New Roman"/>
              </a:rPr>
              <a:t>  </a:t>
            </a:r>
            <a:r>
              <a:rPr lang="uk-UA" sz="1600" b="1" spc="20" dirty="0" smtClean="0">
                <a:latin typeface="Times New Roman"/>
                <a:cs typeface="Times New Roman"/>
              </a:rPr>
              <a:t>техніки</a:t>
            </a:r>
            <a:r>
              <a:rPr lang="uk-UA" sz="1600" b="1" dirty="0" smtClean="0">
                <a:latin typeface="Times New Roman"/>
                <a:cs typeface="Times New Roman"/>
              </a:rPr>
              <a:t>  </a:t>
            </a:r>
            <a:r>
              <a:rPr lang="uk-UA" sz="1600" b="1" spc="10" dirty="0" smtClean="0">
                <a:latin typeface="Times New Roman"/>
                <a:cs typeface="Times New Roman"/>
              </a:rPr>
              <a:t>(</a:t>
            </a:r>
            <a:r>
              <a:rPr lang="uk-UA" sz="1600" b="1" spc="20" dirty="0" smtClean="0">
                <a:latin typeface="Times New Roman"/>
                <a:cs typeface="Times New Roman"/>
              </a:rPr>
              <a:t>ЗОТ</a:t>
            </a:r>
            <a:r>
              <a:rPr lang="uk-UA" sz="1600" b="1" spc="10" dirty="0" smtClean="0">
                <a:latin typeface="Times New Roman"/>
                <a:cs typeface="Times New Roman"/>
              </a:rPr>
              <a:t>)</a:t>
            </a:r>
            <a:r>
              <a:rPr lang="uk-UA" sz="1600" b="1" dirty="0" smtClean="0">
                <a:latin typeface="Times New Roman"/>
                <a:cs typeface="Times New Roman"/>
              </a:rPr>
              <a:t>  </a:t>
            </a:r>
            <a:r>
              <a:rPr lang="uk-UA" sz="1600" spc="15" dirty="0" smtClean="0">
                <a:latin typeface="Times New Roman"/>
                <a:cs typeface="Times New Roman"/>
              </a:rPr>
              <a:t>–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об</a:t>
            </a:r>
            <a:r>
              <a:rPr lang="uk-UA" sz="1600" dirty="0" smtClean="0">
                <a:latin typeface="Times New Roman"/>
                <a:cs typeface="Times New Roman"/>
              </a:rPr>
              <a:t>'</a:t>
            </a:r>
            <a:r>
              <a:rPr lang="uk-UA" sz="1600" spc="15" dirty="0" smtClean="0">
                <a:latin typeface="Times New Roman"/>
                <a:cs typeface="Times New Roman"/>
              </a:rPr>
              <a:t>єкти інформатизації</a:t>
            </a:r>
            <a:r>
              <a:rPr lang="uk-UA" sz="1600" spc="5" dirty="0" smtClean="0">
                <a:latin typeface="Times New Roman"/>
                <a:cs typeface="Times New Roman"/>
              </a:rPr>
              <a:t>, </a:t>
            </a:r>
            <a:r>
              <a:rPr lang="uk-UA" sz="1600" spc="15" dirty="0" smtClean="0">
                <a:latin typeface="Times New Roman"/>
                <a:cs typeface="Times New Roman"/>
              </a:rPr>
              <a:t>на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яких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1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обробка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інформації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здійснюється з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використанням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ком</a:t>
            </a:r>
            <a:r>
              <a:rPr lang="uk-UA" sz="1600" spc="20" dirty="0" smtClean="0">
                <a:latin typeface="Times New Roman"/>
                <a:cs typeface="Times New Roman"/>
              </a:rPr>
              <a:t>п</a:t>
            </a:r>
            <a:r>
              <a:rPr lang="uk-UA" sz="1600" spc="10" dirty="0" smtClean="0">
                <a:latin typeface="Times New Roman"/>
                <a:cs typeface="Times New Roman"/>
              </a:rPr>
              <a:t>’</a:t>
            </a:r>
            <a:r>
              <a:rPr lang="uk-UA" sz="1600" spc="15" dirty="0" smtClean="0">
                <a:latin typeface="Times New Roman"/>
                <a:cs typeface="Times New Roman"/>
              </a:rPr>
              <a:t>ютерної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технік</a:t>
            </a:r>
            <a:r>
              <a:rPr lang="uk-UA" sz="1600" spc="20" dirty="0" smtClean="0">
                <a:latin typeface="Times New Roman"/>
                <a:cs typeface="Times New Roman"/>
              </a:rPr>
              <a:t>и</a:t>
            </a:r>
            <a:r>
              <a:rPr lang="ru-RU" sz="1600" spc="5" dirty="0" smtClean="0">
                <a:latin typeface="Times New Roman"/>
                <a:cs typeface="Times New Roman"/>
              </a:rPr>
              <a:t>.</a:t>
            </a:r>
          </a:p>
          <a:p>
            <a:pPr marL="12700" marR="5715" indent="254000" algn="just">
              <a:spcBef>
                <a:spcPts val="0"/>
              </a:spcBef>
              <a:buNone/>
            </a:pPr>
            <a:r>
              <a:rPr lang="uk-UA" sz="1600" b="1" spc="20" dirty="0" smtClean="0">
                <a:latin typeface="Times New Roman"/>
                <a:cs typeface="Times New Roman"/>
              </a:rPr>
              <a:t>Небезпечна</a:t>
            </a:r>
            <a:r>
              <a:rPr lang="uk-UA" sz="1600" b="1" spc="5" dirty="0" smtClean="0">
                <a:latin typeface="Times New Roman"/>
                <a:cs typeface="Times New Roman"/>
              </a:rPr>
              <a:t> </a:t>
            </a:r>
            <a:r>
              <a:rPr lang="uk-UA" sz="1600" b="1" spc="20" dirty="0" smtClean="0">
                <a:latin typeface="Times New Roman"/>
                <a:cs typeface="Times New Roman"/>
              </a:rPr>
              <a:t>зона</a:t>
            </a:r>
            <a:r>
              <a:rPr lang="uk-UA" sz="1600" b="1" spc="5" dirty="0" smtClean="0">
                <a:latin typeface="Times New Roman"/>
                <a:cs typeface="Times New Roman"/>
              </a:rPr>
              <a:t> </a:t>
            </a:r>
            <a:r>
              <a:rPr lang="uk-UA" sz="1600" b="1" spc="15" dirty="0" smtClean="0">
                <a:latin typeface="Times New Roman"/>
                <a:cs typeface="Times New Roman"/>
              </a:rPr>
              <a:t>1</a:t>
            </a:r>
            <a:r>
              <a:rPr lang="uk-UA" sz="1600" b="1" spc="10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(</a:t>
            </a:r>
            <a:r>
              <a:rPr lang="uk-UA" sz="1600" i="1" spc="15" dirty="0" smtClean="0">
                <a:latin typeface="Times New Roman"/>
                <a:cs typeface="Times New Roman"/>
              </a:rPr>
              <a:t>R</a:t>
            </a:r>
            <a:r>
              <a:rPr lang="uk-UA" sz="1600" i="1" spc="10" dirty="0" smtClean="0">
                <a:latin typeface="Times New Roman"/>
                <a:cs typeface="Times New Roman"/>
              </a:rPr>
              <a:t>1</a:t>
            </a:r>
            <a:r>
              <a:rPr lang="uk-UA" sz="1600" spc="10" dirty="0" smtClean="0">
                <a:latin typeface="Times New Roman"/>
                <a:cs typeface="Times New Roman"/>
              </a:rPr>
              <a:t>) </a:t>
            </a:r>
            <a:r>
              <a:rPr lang="uk-UA" sz="1600" spc="15" dirty="0" smtClean="0">
                <a:latin typeface="Times New Roman"/>
                <a:cs typeface="Times New Roman"/>
              </a:rPr>
              <a:t>–</a:t>
            </a:r>
            <a:r>
              <a:rPr lang="uk-UA" sz="1600" dirty="0" smtClean="0">
                <a:latin typeface="Times New Roman"/>
                <a:cs typeface="Times New Roman"/>
              </a:rPr>
              <a:t> п</a:t>
            </a:r>
            <a:r>
              <a:rPr lang="uk-UA" sz="1600" spc="15" dirty="0" smtClean="0">
                <a:latin typeface="Times New Roman"/>
                <a:cs typeface="Times New Roman"/>
              </a:rPr>
              <a:t>ростір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навколо</a:t>
            </a:r>
            <a:r>
              <a:rPr lang="uk-UA" sz="1600" spc="3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Т</a:t>
            </a:r>
            <a:r>
              <a:rPr lang="uk-UA" sz="1600" spc="20" dirty="0" smtClean="0">
                <a:latin typeface="Times New Roman"/>
                <a:cs typeface="Times New Roman"/>
              </a:rPr>
              <a:t>ЗО</a:t>
            </a:r>
            <a:r>
              <a:rPr lang="uk-UA" sz="1600" spc="10" dirty="0" smtClean="0">
                <a:latin typeface="Times New Roman"/>
                <a:cs typeface="Times New Roman"/>
              </a:rPr>
              <a:t>І</a:t>
            </a:r>
            <a:r>
              <a:rPr lang="uk-UA" sz="1600" spc="5" dirty="0" smtClean="0">
                <a:latin typeface="Times New Roman"/>
                <a:cs typeface="Times New Roman"/>
              </a:rPr>
              <a:t>,</a:t>
            </a:r>
            <a:r>
              <a:rPr lang="uk-UA" sz="1600" spc="2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на</a:t>
            </a:r>
            <a:r>
              <a:rPr lang="uk-UA" sz="1600" spc="2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межі</a:t>
            </a:r>
            <a:r>
              <a:rPr lang="uk-UA" sz="1600" spc="25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і</a:t>
            </a:r>
            <a:r>
              <a:rPr lang="uk-UA" sz="1600" spc="25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з</a:t>
            </a:r>
            <a:r>
              <a:rPr lang="uk-UA" sz="1600" spc="15" dirty="0" smtClean="0">
                <a:latin typeface="Times New Roman"/>
                <a:cs typeface="Times New Roman"/>
              </a:rPr>
              <a:t>а</a:t>
            </a:r>
            <a:r>
              <a:rPr lang="uk-UA" sz="1600" spc="25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межами</a:t>
            </a:r>
            <a:r>
              <a:rPr lang="uk-UA" sz="1600" spc="30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як</a:t>
            </a:r>
            <a:r>
              <a:rPr lang="uk-UA" sz="1600" spc="20" dirty="0" smtClean="0">
                <a:latin typeface="Times New Roman"/>
                <a:cs typeface="Times New Roman"/>
              </a:rPr>
              <a:t>о</a:t>
            </a:r>
            <a:r>
              <a:rPr lang="uk-UA" sz="1600" spc="15" dirty="0" smtClean="0">
                <a:latin typeface="Times New Roman"/>
                <a:cs typeface="Times New Roman"/>
              </a:rPr>
              <a:t>го</a:t>
            </a:r>
            <a:r>
              <a:rPr lang="uk-UA" sz="1600" spc="2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рівень</a:t>
            </a:r>
            <a:r>
              <a:rPr lang="uk-UA" sz="1600" spc="2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напруги</a:t>
            </a:r>
            <a:r>
              <a:rPr lang="uk-UA" sz="1600" spc="25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наве</a:t>
            </a:r>
            <a:r>
              <a:rPr lang="uk-UA" sz="1600" spc="20" dirty="0" smtClean="0">
                <a:latin typeface="Times New Roman"/>
                <a:cs typeface="Times New Roman"/>
              </a:rPr>
              <a:t>д</a:t>
            </a:r>
            <a:r>
              <a:rPr lang="uk-UA" sz="1600" spc="10" dirty="0" smtClean="0">
                <a:latin typeface="Times New Roman"/>
                <a:cs typeface="Times New Roman"/>
              </a:rPr>
              <a:t>ен</a:t>
            </a:r>
            <a:r>
              <a:rPr lang="uk-UA" sz="1600" spc="15" dirty="0" smtClean="0">
                <a:latin typeface="Times New Roman"/>
                <a:cs typeface="Times New Roman"/>
              </a:rPr>
              <a:t>ого</a:t>
            </a:r>
            <a:r>
              <a:rPr lang="uk-UA" sz="1600" spc="7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від</a:t>
            </a:r>
            <a:r>
              <a:rPr lang="uk-UA" sz="1600" spc="6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ТЗО</a:t>
            </a:r>
            <a:r>
              <a:rPr lang="uk-UA" sz="1600" spc="10" dirty="0" smtClean="0">
                <a:latin typeface="Times New Roman"/>
                <a:cs typeface="Times New Roman"/>
              </a:rPr>
              <a:t>І</a:t>
            </a:r>
            <a:r>
              <a:rPr lang="uk-UA" sz="1600" spc="7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інформативного</a:t>
            </a:r>
            <a:r>
              <a:rPr lang="uk-UA" sz="1600" spc="6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сигналу</a:t>
            </a:r>
            <a:r>
              <a:rPr lang="uk-UA" sz="1600" spc="7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не</a:t>
            </a:r>
            <a:r>
              <a:rPr lang="uk-UA" sz="1600" spc="7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перевищ</a:t>
            </a:r>
            <a:r>
              <a:rPr lang="uk-UA" sz="1600" spc="20" dirty="0" smtClean="0">
                <a:latin typeface="Times New Roman"/>
                <a:cs typeface="Times New Roman"/>
              </a:rPr>
              <a:t>у</a:t>
            </a:r>
            <a:r>
              <a:rPr lang="uk-UA" sz="1600" spc="15" dirty="0" smtClean="0">
                <a:latin typeface="Times New Roman"/>
                <a:cs typeface="Times New Roman"/>
              </a:rPr>
              <a:t>є</a:t>
            </a:r>
            <a:r>
              <a:rPr lang="uk-UA" sz="1600" spc="6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допустимого</a:t>
            </a:r>
            <a:r>
              <a:rPr lang="uk-UA" sz="1600" spc="40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(</a:t>
            </a:r>
            <a:r>
              <a:rPr lang="uk-UA" sz="1600" spc="20" dirty="0" smtClean="0">
                <a:latin typeface="Times New Roman"/>
                <a:cs typeface="Times New Roman"/>
              </a:rPr>
              <a:t>нормо</a:t>
            </a:r>
            <a:r>
              <a:rPr lang="uk-UA" sz="1600" spc="10" dirty="0" smtClean="0">
                <a:latin typeface="Times New Roman"/>
                <a:cs typeface="Times New Roman"/>
              </a:rPr>
              <a:t>в</a:t>
            </a:r>
            <a:r>
              <a:rPr lang="uk-UA" sz="1600" spc="15" dirty="0" smtClean="0">
                <a:latin typeface="Times New Roman"/>
                <a:cs typeface="Times New Roman"/>
              </a:rPr>
              <a:t>аного</a:t>
            </a:r>
            <a:r>
              <a:rPr lang="uk-UA" sz="1600" spc="10" dirty="0" smtClean="0">
                <a:latin typeface="Times New Roman"/>
                <a:cs typeface="Times New Roman"/>
              </a:rPr>
              <a:t>)</a:t>
            </a:r>
            <a:r>
              <a:rPr lang="uk-UA" sz="1600" spc="4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значення</a:t>
            </a:r>
            <a:r>
              <a:rPr lang="uk-UA" sz="1600" spc="35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(</a:t>
            </a:r>
            <a:r>
              <a:rPr lang="uk-UA" sz="1600" b="1" i="1" spc="25" dirty="0" smtClean="0">
                <a:latin typeface="Times New Roman"/>
                <a:cs typeface="Times New Roman"/>
              </a:rPr>
              <a:t>U</a:t>
            </a:r>
            <a:r>
              <a:rPr lang="uk-UA" sz="1600" b="1" i="1" spc="40" dirty="0" smtClean="0">
                <a:latin typeface="Times New Roman"/>
                <a:cs typeface="Times New Roman"/>
              </a:rPr>
              <a:t> </a:t>
            </a:r>
            <a:r>
              <a:rPr lang="uk-UA" sz="1600" b="1" spc="20" dirty="0" smtClean="0">
                <a:latin typeface="Times New Roman"/>
                <a:cs typeface="Times New Roman"/>
              </a:rPr>
              <a:t>=</a:t>
            </a:r>
            <a:r>
              <a:rPr lang="uk-UA" sz="1600" b="1" spc="35" dirty="0" smtClean="0">
                <a:latin typeface="Times New Roman"/>
                <a:cs typeface="Times New Roman"/>
              </a:rPr>
              <a:t> </a:t>
            </a:r>
            <a:r>
              <a:rPr lang="uk-UA" sz="1600" b="1" i="1" spc="20" dirty="0" err="1" smtClean="0">
                <a:latin typeface="Times New Roman"/>
                <a:cs typeface="Times New Roman"/>
              </a:rPr>
              <a:t>U</a:t>
            </a:r>
            <a:r>
              <a:rPr lang="uk-UA" sz="1400" b="1" spc="22" baseline="-13888" dirty="0" err="1" smtClean="0">
                <a:latin typeface="Times New Roman"/>
                <a:cs typeface="Times New Roman"/>
              </a:rPr>
              <a:t>н</a:t>
            </a:r>
            <a:r>
              <a:rPr lang="uk-UA" sz="1600" spc="10" dirty="0" smtClean="0">
                <a:latin typeface="Times New Roman"/>
                <a:cs typeface="Times New Roman"/>
              </a:rPr>
              <a:t>).</a:t>
            </a:r>
            <a:endParaRPr lang="uk-UA" sz="1600" b="1" spc="20" dirty="0" smtClean="0">
              <a:latin typeface="Times New Roman"/>
              <a:cs typeface="Times New Roman"/>
            </a:endParaRPr>
          </a:p>
          <a:p>
            <a:pPr marL="12700" marR="5715" indent="254000" algn="just">
              <a:spcBef>
                <a:spcPts val="0"/>
              </a:spcBef>
              <a:buNone/>
            </a:pPr>
            <a:r>
              <a:rPr lang="uk-UA" sz="1600" b="1" spc="20" dirty="0" smtClean="0">
                <a:latin typeface="Times New Roman"/>
                <a:cs typeface="Times New Roman"/>
              </a:rPr>
              <a:t>Небезпечна</a:t>
            </a:r>
            <a:r>
              <a:rPr lang="uk-UA" sz="1600" b="1" spc="5" dirty="0" smtClean="0">
                <a:latin typeface="Times New Roman"/>
                <a:cs typeface="Times New Roman"/>
              </a:rPr>
              <a:t> </a:t>
            </a:r>
            <a:r>
              <a:rPr lang="uk-UA" sz="1600" b="1" spc="20" dirty="0" smtClean="0">
                <a:latin typeface="Times New Roman"/>
                <a:cs typeface="Times New Roman"/>
              </a:rPr>
              <a:t>зона</a:t>
            </a:r>
            <a:r>
              <a:rPr lang="uk-UA" sz="1600" b="1" spc="5" dirty="0" smtClean="0">
                <a:latin typeface="Times New Roman"/>
                <a:cs typeface="Times New Roman"/>
              </a:rPr>
              <a:t> </a:t>
            </a:r>
            <a:r>
              <a:rPr lang="uk-UA" sz="1600" b="1" spc="15" dirty="0" smtClean="0">
                <a:latin typeface="Times New Roman"/>
                <a:cs typeface="Times New Roman"/>
              </a:rPr>
              <a:t>2</a:t>
            </a:r>
            <a:r>
              <a:rPr lang="uk-UA" sz="1600" b="1" spc="10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(</a:t>
            </a:r>
            <a:r>
              <a:rPr lang="uk-UA" sz="1600" i="1" spc="15" dirty="0" smtClean="0">
                <a:latin typeface="Times New Roman"/>
                <a:cs typeface="Times New Roman"/>
              </a:rPr>
              <a:t>R</a:t>
            </a:r>
            <a:r>
              <a:rPr lang="uk-UA" sz="1600" spc="10" dirty="0" smtClean="0">
                <a:latin typeface="Times New Roman"/>
                <a:cs typeface="Times New Roman"/>
              </a:rPr>
              <a:t>2) </a:t>
            </a:r>
            <a:r>
              <a:rPr lang="uk-UA" sz="1600" spc="15" dirty="0" smtClean="0">
                <a:latin typeface="Times New Roman"/>
                <a:cs typeface="Times New Roman"/>
              </a:rPr>
              <a:t>–</a:t>
            </a:r>
            <a:r>
              <a:rPr lang="uk-UA" sz="1600" dirty="0" smtClean="0">
                <a:latin typeface="Times New Roman"/>
                <a:cs typeface="Times New Roman"/>
              </a:rPr>
              <a:t> п</a:t>
            </a:r>
            <a:r>
              <a:rPr lang="uk-UA" sz="1600" spc="15" dirty="0" smtClean="0">
                <a:latin typeface="Times New Roman"/>
                <a:cs typeface="Times New Roman"/>
              </a:rPr>
              <a:t>ростір</a:t>
            </a:r>
            <a:r>
              <a:rPr lang="uk-UA" sz="1600" dirty="0" smtClean="0">
                <a:latin typeface="Times New Roman"/>
                <a:cs typeface="Times New Roman"/>
              </a:rPr>
              <a:t>  </a:t>
            </a:r>
            <a:r>
              <a:rPr lang="uk-UA" sz="1600" spc="15" dirty="0" smtClean="0">
                <a:latin typeface="Times New Roman"/>
                <a:cs typeface="Times New Roman"/>
              </a:rPr>
              <a:t>навколо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ТЗО</a:t>
            </a:r>
            <a:r>
              <a:rPr lang="uk-UA" sz="1600" spc="10" dirty="0" smtClean="0">
                <a:latin typeface="Times New Roman"/>
                <a:cs typeface="Times New Roman"/>
              </a:rPr>
              <a:t>І</a:t>
            </a:r>
            <a:r>
              <a:rPr lang="uk-UA" sz="1600" spc="5" dirty="0" smtClean="0">
                <a:latin typeface="Times New Roman"/>
                <a:cs typeface="Times New Roman"/>
              </a:rPr>
              <a:t>,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25" dirty="0" smtClean="0">
                <a:latin typeface="Times New Roman"/>
                <a:cs typeface="Times New Roman"/>
              </a:rPr>
              <a:t>н</a:t>
            </a:r>
            <a:r>
              <a:rPr lang="uk-UA" sz="1600" spc="15" dirty="0" smtClean="0">
                <a:latin typeface="Times New Roman"/>
                <a:cs typeface="Times New Roman"/>
              </a:rPr>
              <a:t>а</a:t>
            </a:r>
            <a:r>
              <a:rPr lang="uk-UA" sz="1600" dirty="0" smtClean="0">
                <a:latin typeface="Times New Roman"/>
                <a:cs typeface="Times New Roman"/>
              </a:rPr>
              <a:t>  </a:t>
            </a:r>
            <a:r>
              <a:rPr lang="uk-UA" sz="1600" spc="15" dirty="0" smtClean="0">
                <a:latin typeface="Times New Roman"/>
                <a:cs typeface="Times New Roman"/>
              </a:rPr>
              <a:t>межі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і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з</a:t>
            </a:r>
            <a:r>
              <a:rPr lang="uk-UA" sz="1600" spc="15" dirty="0" smtClean="0">
                <a:latin typeface="Times New Roman"/>
                <a:cs typeface="Times New Roman"/>
              </a:rPr>
              <a:t>а</a:t>
            </a:r>
            <a:r>
              <a:rPr lang="uk-UA" sz="1600" dirty="0" smtClean="0">
                <a:latin typeface="Times New Roman"/>
                <a:cs typeface="Times New Roman"/>
              </a:rPr>
              <a:t>  </a:t>
            </a:r>
            <a:r>
              <a:rPr lang="uk-UA" sz="1600" spc="20" dirty="0" smtClean="0">
                <a:latin typeface="Times New Roman"/>
                <a:cs typeface="Times New Roman"/>
              </a:rPr>
              <a:t>межами</a:t>
            </a:r>
            <a:r>
              <a:rPr lang="uk-UA" sz="1600" spc="114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яко</a:t>
            </a:r>
            <a:r>
              <a:rPr lang="uk-UA" sz="1600" spc="20" dirty="0" smtClean="0">
                <a:latin typeface="Times New Roman"/>
                <a:cs typeface="Times New Roman"/>
              </a:rPr>
              <a:t>г</a:t>
            </a:r>
            <a:r>
              <a:rPr lang="uk-UA" sz="1600" spc="15" dirty="0" smtClean="0">
                <a:latin typeface="Times New Roman"/>
                <a:cs typeface="Times New Roman"/>
              </a:rPr>
              <a:t>о</a:t>
            </a:r>
            <a:r>
              <a:rPr lang="uk-UA" sz="1600" dirty="0" smtClean="0">
                <a:latin typeface="Times New Roman"/>
                <a:cs typeface="Times New Roman"/>
              </a:rPr>
              <a:t>  </a:t>
            </a:r>
            <a:r>
              <a:rPr lang="uk-UA" sz="1600" spc="15" dirty="0" smtClean="0">
                <a:latin typeface="Times New Roman"/>
                <a:cs typeface="Times New Roman"/>
              </a:rPr>
              <a:t>напруженість елект</a:t>
            </a:r>
            <a:r>
              <a:rPr lang="uk-UA" sz="1600" spc="20" dirty="0" smtClean="0">
                <a:latin typeface="Times New Roman"/>
                <a:cs typeface="Times New Roman"/>
              </a:rPr>
              <a:t>р</a:t>
            </a:r>
            <a:r>
              <a:rPr lang="uk-UA" sz="1600" spc="15" dirty="0" smtClean="0">
                <a:latin typeface="Times New Roman"/>
                <a:cs typeface="Times New Roman"/>
              </a:rPr>
              <a:t>омагнітного поля не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перевищ</a:t>
            </a:r>
            <a:r>
              <a:rPr lang="uk-UA" sz="1600" spc="20" dirty="0" smtClean="0">
                <a:latin typeface="Times New Roman"/>
                <a:cs typeface="Times New Roman"/>
              </a:rPr>
              <a:t>у</a:t>
            </a:r>
            <a:r>
              <a:rPr lang="uk-UA" sz="1600" spc="15" dirty="0" smtClean="0">
                <a:latin typeface="Times New Roman"/>
                <a:cs typeface="Times New Roman"/>
              </a:rPr>
              <a:t>є</a:t>
            </a:r>
            <a:r>
              <a:rPr lang="uk-UA" sz="1600" spc="10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допустимого</a:t>
            </a:r>
            <a:r>
              <a:rPr lang="uk-UA" sz="1600" spc="105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(</a:t>
            </a:r>
            <a:r>
              <a:rPr lang="uk-UA" sz="1600" spc="15" dirty="0" smtClean="0">
                <a:latin typeface="Times New Roman"/>
                <a:cs typeface="Times New Roman"/>
              </a:rPr>
              <a:t>нормованого</a:t>
            </a:r>
            <a:r>
              <a:rPr lang="uk-UA" sz="1600" spc="10" dirty="0" smtClean="0">
                <a:latin typeface="Times New Roman"/>
                <a:cs typeface="Times New Roman"/>
              </a:rPr>
              <a:t>)</a:t>
            </a:r>
            <a:r>
              <a:rPr lang="uk-UA" sz="1600" spc="10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значення</a:t>
            </a:r>
            <a:r>
              <a:rPr lang="uk-UA" sz="1600" spc="110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(</a:t>
            </a:r>
            <a:r>
              <a:rPr lang="uk-UA" sz="1600" b="1" i="1" spc="25" dirty="0" smtClean="0">
                <a:latin typeface="Times New Roman"/>
                <a:cs typeface="Times New Roman"/>
              </a:rPr>
              <a:t>Е</a:t>
            </a:r>
            <a:r>
              <a:rPr lang="uk-UA" sz="1600" b="1" i="1" spc="100" dirty="0" smtClean="0">
                <a:latin typeface="Times New Roman"/>
                <a:cs typeface="Times New Roman"/>
              </a:rPr>
              <a:t> </a:t>
            </a:r>
            <a:r>
              <a:rPr lang="uk-UA" sz="1600" b="1" spc="20" dirty="0" smtClean="0">
                <a:latin typeface="Times New Roman"/>
                <a:cs typeface="Times New Roman"/>
              </a:rPr>
              <a:t>≤</a:t>
            </a:r>
            <a:r>
              <a:rPr lang="uk-UA" sz="1600" b="1" spc="110" dirty="0" smtClean="0">
                <a:latin typeface="Times New Roman"/>
                <a:cs typeface="Times New Roman"/>
              </a:rPr>
              <a:t> </a:t>
            </a:r>
            <a:r>
              <a:rPr lang="uk-UA" sz="1600" b="1" i="1" spc="20" dirty="0" err="1" smtClean="0">
                <a:latin typeface="Times New Roman"/>
                <a:cs typeface="Times New Roman"/>
              </a:rPr>
              <a:t>Е</a:t>
            </a:r>
            <a:r>
              <a:rPr lang="uk-UA" sz="1400" b="1" spc="22" baseline="-13888" dirty="0" err="1" smtClean="0">
                <a:latin typeface="Times New Roman"/>
                <a:cs typeface="Times New Roman"/>
              </a:rPr>
              <a:t>н</a:t>
            </a:r>
            <a:r>
              <a:rPr lang="uk-UA" sz="1600" b="1" spc="10" dirty="0" smtClean="0">
                <a:latin typeface="Times New Roman"/>
                <a:cs typeface="Times New Roman"/>
              </a:rPr>
              <a:t>;</a:t>
            </a:r>
            <a:r>
              <a:rPr lang="uk-UA" sz="1600" b="1" spc="110" dirty="0" smtClean="0">
                <a:latin typeface="Times New Roman"/>
                <a:cs typeface="Times New Roman"/>
              </a:rPr>
              <a:t> </a:t>
            </a:r>
            <a:r>
              <a:rPr lang="uk-UA" sz="1600" b="1" i="1" spc="25" dirty="0" smtClean="0">
                <a:latin typeface="Times New Roman"/>
                <a:cs typeface="Times New Roman"/>
              </a:rPr>
              <a:t>Н</a:t>
            </a:r>
            <a:r>
              <a:rPr lang="uk-UA" sz="1600" b="1" i="1" spc="100" dirty="0" smtClean="0">
                <a:latin typeface="Times New Roman"/>
                <a:cs typeface="Times New Roman"/>
              </a:rPr>
              <a:t> </a:t>
            </a:r>
            <a:r>
              <a:rPr lang="uk-UA" sz="1600" b="1" spc="20" dirty="0" smtClean="0">
                <a:latin typeface="Times New Roman"/>
                <a:cs typeface="Times New Roman"/>
              </a:rPr>
              <a:t>≤</a:t>
            </a:r>
            <a:r>
              <a:rPr lang="uk-UA" sz="1600" b="1" spc="105" dirty="0" smtClean="0">
                <a:latin typeface="Times New Roman"/>
                <a:cs typeface="Times New Roman"/>
              </a:rPr>
              <a:t> </a:t>
            </a:r>
            <a:r>
              <a:rPr lang="uk-UA" sz="1600" b="1" i="1" spc="25" dirty="0" err="1" smtClean="0">
                <a:latin typeface="Times New Roman"/>
                <a:cs typeface="Times New Roman"/>
              </a:rPr>
              <a:t>Н</a:t>
            </a:r>
            <a:r>
              <a:rPr lang="uk-UA" sz="1400" b="1" spc="22" baseline="-13888" dirty="0" err="1" smtClean="0">
                <a:latin typeface="Times New Roman"/>
                <a:cs typeface="Times New Roman"/>
              </a:rPr>
              <a:t>н</a:t>
            </a:r>
            <a:r>
              <a:rPr lang="uk-UA" sz="1600" spc="10" dirty="0" smtClean="0">
                <a:latin typeface="Times New Roman"/>
                <a:cs typeface="Times New Roman"/>
              </a:rPr>
              <a:t>).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12700" indent="254000" algn="just">
              <a:spcBef>
                <a:spcPts val="0"/>
              </a:spcBef>
              <a:buNone/>
            </a:pPr>
            <a:endParaRPr lang="uk-UA" sz="1600" dirty="0" smtClean="0">
              <a:latin typeface="Times New Roman"/>
              <a:cs typeface="Times New Roman"/>
            </a:endParaRPr>
          </a:p>
          <a:p>
            <a:pPr marL="12700" marR="5080" indent="254635" algn="just">
              <a:lnSpc>
                <a:spcPts val="1710"/>
              </a:lnSpc>
              <a:spcBef>
                <a:spcPts val="145"/>
              </a:spcBef>
              <a:buNone/>
            </a:pPr>
            <a:endParaRPr lang="ru-RU" sz="1600" dirty="0" smtClean="0">
              <a:latin typeface="Times New Roman"/>
              <a:cs typeface="Times New Roman"/>
            </a:endParaRPr>
          </a:p>
          <a:p>
            <a:pPr marL="12700" marR="5080" indent="254635">
              <a:spcBef>
                <a:spcPts val="0"/>
              </a:spcBef>
              <a:buFont typeface="Times New Roman"/>
              <a:buChar char="-"/>
              <a:tabLst>
                <a:tab pos="458470" algn="l"/>
              </a:tabLst>
            </a:pPr>
            <a:endParaRPr lang="ru-RU" sz="1600" dirty="0" smtClean="0">
              <a:latin typeface="Times New Roman"/>
              <a:cs typeface="Times New Roman"/>
            </a:endParaRPr>
          </a:p>
          <a:p>
            <a:pPr marL="203200" indent="-190500">
              <a:lnSpc>
                <a:spcPct val="100000"/>
              </a:lnSpc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endParaRPr lang="uk-UA" sz="1600" dirty="0" smtClean="0">
              <a:latin typeface="Times New Roman"/>
              <a:cs typeface="Times New Roman"/>
            </a:endParaRPr>
          </a:p>
          <a:p>
            <a:pPr marL="12700" marR="5080" indent="254635" algn="just">
              <a:spcBef>
                <a:spcPts val="0"/>
              </a:spcBef>
              <a:buFont typeface="Times New Roman"/>
              <a:buChar char="-"/>
              <a:tabLst>
                <a:tab pos="458470" algn="l"/>
              </a:tabLst>
            </a:pPr>
            <a:endParaRPr lang="uk-UA" sz="1600" spc="10" dirty="0" smtClean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34" y="3214686"/>
            <a:ext cx="8215370" cy="4786370"/>
          </a:xfrm>
        </p:spPr>
        <p:txBody>
          <a:bodyPr/>
          <a:lstStyle/>
          <a:p>
            <a:pPr marL="0" indent="276225">
              <a:spcBef>
                <a:spcPts val="0"/>
              </a:spcBef>
              <a:buNone/>
            </a:pPr>
            <a:endParaRPr lang="uk-UA" sz="1600" dirty="0" smtClean="0">
              <a:latin typeface="Times New Roman"/>
              <a:cs typeface="Times New Roman"/>
            </a:endParaRPr>
          </a:p>
          <a:p>
            <a:pPr marL="12700" marR="5080" indent="254635">
              <a:spcBef>
                <a:spcPts val="0"/>
              </a:spcBef>
              <a:buFont typeface="Times New Roman"/>
              <a:buChar char="-"/>
              <a:tabLst>
                <a:tab pos="458470" algn="l"/>
              </a:tabLst>
            </a:pPr>
            <a:endParaRPr lang="ru-RU" sz="1600" dirty="0" smtClean="0">
              <a:latin typeface="Times New Roman"/>
              <a:cs typeface="Times New Roman"/>
            </a:endParaRPr>
          </a:p>
          <a:p>
            <a:pPr marL="203200" indent="-190500">
              <a:lnSpc>
                <a:spcPct val="100000"/>
              </a:lnSpc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endParaRPr lang="uk-UA" sz="1600" dirty="0" smtClean="0">
              <a:latin typeface="Times New Roman"/>
              <a:cs typeface="Times New Roman"/>
            </a:endParaRPr>
          </a:p>
          <a:p>
            <a:pPr marL="12700" marR="5080" indent="254635" algn="just">
              <a:spcBef>
                <a:spcPts val="0"/>
              </a:spcBef>
              <a:buFont typeface="Times New Roman"/>
              <a:buChar char="-"/>
              <a:tabLst>
                <a:tab pos="458470" algn="l"/>
              </a:tabLst>
            </a:pPr>
            <a:endParaRPr lang="uk-UA" sz="1600" spc="10" dirty="0" smtClean="0">
              <a:latin typeface="Times New Roman"/>
              <a:cs typeface="Times New Roman"/>
            </a:endParaRPr>
          </a:p>
        </p:txBody>
      </p:sp>
      <p:sp>
        <p:nvSpPr>
          <p:cNvPr id="3" name="object 2"/>
          <p:cNvSpPr/>
          <p:nvPr/>
        </p:nvSpPr>
        <p:spPr>
          <a:xfrm>
            <a:off x="500034" y="2857496"/>
            <a:ext cx="8286776" cy="321471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Прямоугольник 3"/>
          <p:cNvSpPr/>
          <p:nvPr/>
        </p:nvSpPr>
        <p:spPr>
          <a:xfrm>
            <a:off x="1714480" y="2071678"/>
            <a:ext cx="578647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spc="20" dirty="0" smtClean="0">
                <a:latin typeface="Times New Roman"/>
                <a:cs typeface="Times New Roman"/>
              </a:rPr>
              <a:t>Схема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т</a:t>
            </a:r>
            <a:r>
              <a:rPr lang="uk-UA" sz="1600" spc="10" dirty="0" smtClean="0">
                <a:latin typeface="Times New Roman"/>
                <a:cs typeface="Times New Roman"/>
              </a:rPr>
              <a:t>е</a:t>
            </a:r>
            <a:r>
              <a:rPr lang="uk-UA" sz="1600" spc="15" dirty="0" smtClean="0">
                <a:latin typeface="Times New Roman"/>
                <a:cs typeface="Times New Roman"/>
              </a:rPr>
              <a:t>хні</a:t>
            </a:r>
            <a:r>
              <a:rPr lang="uk-UA" sz="1600" spc="10" dirty="0" smtClean="0">
                <a:latin typeface="Times New Roman"/>
                <a:cs typeface="Times New Roman"/>
              </a:rPr>
              <a:t>ч</a:t>
            </a:r>
            <a:r>
              <a:rPr lang="uk-UA" sz="1600" spc="15" dirty="0" smtClean="0">
                <a:latin typeface="Times New Roman"/>
                <a:cs typeface="Times New Roman"/>
              </a:rPr>
              <a:t>ного</a:t>
            </a:r>
            <a:r>
              <a:rPr lang="uk-UA" sz="1600" spc="10" dirty="0" smtClean="0">
                <a:latin typeface="Times New Roman"/>
                <a:cs typeface="Times New Roman"/>
              </a:rPr>
              <a:t> канал</a:t>
            </a:r>
            <a:r>
              <a:rPr lang="uk-UA" sz="1600" spc="15" dirty="0" smtClean="0">
                <a:latin typeface="Times New Roman"/>
                <a:cs typeface="Times New Roman"/>
              </a:rPr>
              <a:t>у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витоку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інформації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Т</a:t>
            </a:r>
            <a:r>
              <a:rPr lang="uk-UA" sz="1600" spc="20" dirty="0" smtClean="0">
                <a:latin typeface="Times New Roman"/>
                <a:cs typeface="Times New Roman"/>
              </a:rPr>
              <a:t>З</a:t>
            </a:r>
            <a:r>
              <a:rPr lang="uk-UA" sz="1600" spc="15" dirty="0" smtClean="0">
                <a:latin typeface="Times New Roman"/>
                <a:cs typeface="Times New Roman"/>
              </a:rPr>
              <a:t>ОІ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endParaRPr lang="uk-UA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285852" y="1857340"/>
            <a:ext cx="6500826" cy="50006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"/>
          <p:cNvSpPr/>
          <p:nvPr/>
        </p:nvSpPr>
        <p:spPr>
          <a:xfrm>
            <a:off x="2000232" y="1857340"/>
            <a:ext cx="5715008" cy="50006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9"/>
          <p:cNvSpPr/>
          <p:nvPr/>
        </p:nvSpPr>
        <p:spPr>
          <a:xfrm>
            <a:off x="2143108" y="1857340"/>
            <a:ext cx="5357818" cy="50006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57422" y="5786454"/>
            <a:ext cx="4000528" cy="428628"/>
          </a:xfrm>
        </p:spPr>
        <p:txBody>
          <a:bodyPr/>
          <a:lstStyle/>
          <a:p>
            <a:pPr>
              <a:buNone/>
            </a:pPr>
            <a:r>
              <a:rPr lang="uk-UA" sz="1600" spc="20" dirty="0" smtClean="0">
                <a:cs typeface="Times New Roman"/>
              </a:rPr>
              <a:t>Закон</a:t>
            </a:r>
            <a:r>
              <a:rPr lang="uk-UA" sz="1600" spc="25" dirty="0" smtClean="0">
                <a:cs typeface="Times New Roman"/>
              </a:rPr>
              <a:t> </a:t>
            </a:r>
            <a:r>
              <a:rPr lang="uk-UA" sz="1600" spc="20" dirty="0" smtClean="0">
                <a:cs typeface="Times New Roman"/>
              </a:rPr>
              <a:t>України</a:t>
            </a:r>
            <a:r>
              <a:rPr lang="uk-UA" sz="1600" spc="25" dirty="0" smtClean="0">
                <a:cs typeface="Times New Roman"/>
              </a:rPr>
              <a:t> </a:t>
            </a:r>
            <a:r>
              <a:rPr lang="uk-UA" sz="1600" spc="15" dirty="0" smtClean="0">
                <a:cs typeface="Times New Roman"/>
              </a:rPr>
              <a:t>«</a:t>
            </a:r>
            <a:r>
              <a:rPr lang="uk-UA" sz="1600" spc="20" dirty="0" smtClean="0">
                <a:cs typeface="Times New Roman"/>
              </a:rPr>
              <a:t>Про</a:t>
            </a:r>
            <a:r>
              <a:rPr lang="uk-UA" sz="1600" spc="25" dirty="0" smtClean="0">
                <a:cs typeface="Times New Roman"/>
              </a:rPr>
              <a:t> </a:t>
            </a:r>
            <a:r>
              <a:rPr lang="uk-UA" sz="1600" spc="20" dirty="0" smtClean="0">
                <a:cs typeface="Times New Roman"/>
              </a:rPr>
              <a:t>інформацію</a:t>
            </a:r>
            <a:r>
              <a:rPr lang="uk-UA" sz="1600" spc="15" dirty="0" smtClean="0">
                <a:cs typeface="Times New Roman"/>
              </a:rPr>
              <a:t>»</a:t>
            </a:r>
            <a:endParaRPr lang="uk-UA" sz="1600" dirty="0"/>
          </a:p>
        </p:txBody>
      </p:sp>
      <p:sp>
        <p:nvSpPr>
          <p:cNvPr id="4" name="object 11"/>
          <p:cNvSpPr/>
          <p:nvPr/>
        </p:nvSpPr>
        <p:spPr>
          <a:xfrm>
            <a:off x="1071538" y="2357430"/>
            <a:ext cx="6357982" cy="32861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000100" y="1643050"/>
            <a:ext cx="7429520" cy="50006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6"/>
          <p:cNvSpPr/>
          <p:nvPr/>
        </p:nvSpPr>
        <p:spPr>
          <a:xfrm>
            <a:off x="857224" y="2357430"/>
            <a:ext cx="7643834" cy="378621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357290" y="1714488"/>
            <a:ext cx="6643702" cy="50006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USB-клавиатура, подключённая через аппаратный кейлоггер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500306"/>
            <a:ext cx="3786214" cy="2926543"/>
          </a:xfrm>
          <a:prstGeom prst="rect">
            <a:avLst/>
          </a:prstGeom>
          <a:noFill/>
        </p:spPr>
      </p:pic>
      <p:pic>
        <p:nvPicPr>
          <p:cNvPr id="2052" name="Picture 4" descr="https://selway.ru/images/img_bugs/Hardbag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57290" y="4286256"/>
            <a:ext cx="2786082" cy="2433179"/>
          </a:xfrm>
          <a:prstGeom prst="rect">
            <a:avLst/>
          </a:prstGeom>
          <a:noFill/>
        </p:spPr>
      </p:pic>
      <p:pic>
        <p:nvPicPr>
          <p:cNvPr id="2054" name="Picture 6" descr="https://selway.ru/images/img_bugs/Hardbag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1714488"/>
            <a:ext cx="3483920" cy="2357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Рис. 9. Видеокамеры «pin-hole», встроенные в шурупы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2071678"/>
            <a:ext cx="4133850" cy="1933576"/>
          </a:xfrm>
          <a:prstGeom prst="rect">
            <a:avLst/>
          </a:prstGeom>
          <a:noFill/>
        </p:spPr>
      </p:pic>
      <p:pic>
        <p:nvPicPr>
          <p:cNvPr id="54276" name="Picture 4" descr="Рис. 12. Система скрытой видеозаписи на базе цифрового видеорекодера, встроенная в настольные (а) и настенные (б) часы.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28794" y="4214818"/>
            <a:ext cx="4572000" cy="2038350"/>
          </a:xfrm>
          <a:prstGeom prst="rect">
            <a:avLst/>
          </a:prstGeom>
          <a:noFill/>
        </p:spPr>
      </p:pic>
      <p:pic>
        <p:nvPicPr>
          <p:cNvPr id="54278" name="Picture 6" descr="Рис. 13. Система скрытой видеозаписи на базе цифрового видеорекодера, встроенная в калькулятор (а) и книгу (б).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29125" y="2000240"/>
            <a:ext cx="4714875" cy="22098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1928802"/>
            <a:ext cx="8358246" cy="1444626"/>
          </a:xfrm>
        </p:spPr>
        <p:txBody>
          <a:bodyPr/>
          <a:lstStyle/>
          <a:p>
            <a:r>
              <a:rPr lang="uk-UA" sz="4000" dirty="0" smtClean="0">
                <a:solidFill>
                  <a:schemeClr val="bg2"/>
                </a:solidFill>
              </a:rPr>
              <a:t>Тема </a:t>
            </a:r>
            <a:r>
              <a:rPr lang="en-US" sz="4000" dirty="0" smtClean="0">
                <a:solidFill>
                  <a:schemeClr val="bg2"/>
                </a:solidFill>
              </a:rPr>
              <a:t>7</a:t>
            </a:r>
            <a:r>
              <a:rPr lang="uk-UA" sz="4000" dirty="0" smtClean="0">
                <a:solidFill>
                  <a:schemeClr val="bg2"/>
                </a:solidFill>
              </a:rPr>
              <a:t>. Методи руйнування інформації.</a:t>
            </a:r>
            <a:endParaRPr lang="en-US" sz="4000" dirty="0">
              <a:solidFill>
                <a:schemeClr val="bg2"/>
              </a:solidFill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57224" y="3571876"/>
            <a:ext cx="8286776" cy="2643206"/>
          </a:xfrm>
        </p:spPr>
        <p:txBody>
          <a:bodyPr numCol="2"/>
          <a:lstStyle/>
          <a:p>
            <a:pPr>
              <a:lnSpc>
                <a:spcPct val="80000"/>
              </a:lnSpc>
              <a:buNone/>
            </a:pPr>
            <a:r>
              <a:rPr lang="uk-UA" altLang="ko-KR" sz="1600" dirty="0" smtClean="0">
                <a:latin typeface="Times New Roman" pitchFamily="18" charset="0"/>
                <a:ea typeface="굴림" charset="-127"/>
                <a:cs typeface="Times New Roman" pitchFamily="18" charset="0"/>
              </a:rPr>
              <a:t>Питання:</a:t>
            </a:r>
          </a:p>
          <a:p>
            <a:pPr>
              <a:lnSpc>
                <a:spcPct val="80000"/>
              </a:lnSpc>
              <a:buNone/>
            </a:pPr>
            <a:endParaRPr lang="uk-UA" altLang="ko-KR" sz="1600" dirty="0" smtClean="0">
              <a:latin typeface="Times New Roman" pitchFamily="18" charset="0"/>
              <a:ea typeface="굴림" charset="-127"/>
              <a:cs typeface="Times New Roman" pitchFamily="18" charset="0"/>
            </a:endParaRPr>
          </a:p>
          <a:p>
            <a:pPr marL="180975" indent="-161925" fontAlgn="auto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Умисна силова електромагнітна дія.</a:t>
            </a:r>
          </a:p>
          <a:p>
            <a:pPr marL="180975" indent="-161925" fontAlgn="auto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Причини умисного руйнування інформації. </a:t>
            </a:r>
          </a:p>
          <a:p>
            <a:pPr marL="180975" indent="-161925" fontAlgn="auto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Методи руйнування інформації. </a:t>
            </a:r>
          </a:p>
          <a:p>
            <a:pPr marL="180975" indent="-161925" fontAlgn="auto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Завади. </a:t>
            </a:r>
          </a:p>
          <a:p>
            <a:pPr marL="180975" indent="-161925" fontAlgn="auto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Навмисні силові впливи (НСВ) та канали його здійснення. </a:t>
            </a:r>
          </a:p>
          <a:p>
            <a:pPr marL="180975" indent="-161925" fontAlgn="auto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Класифікація ТЗ НСВ.</a:t>
            </a:r>
          </a:p>
          <a:p>
            <a:pPr marL="180975" indent="-161925" fontAlgn="auto"/>
            <a:endParaRPr lang="uk-UA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180975" indent="-161925" fontAlgn="auto"/>
            <a:endParaRPr lang="uk-UA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180975" indent="-161925" fontAlgn="auto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Програмне заглушення обчислювальних систем (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ПрЗ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ОС).</a:t>
            </a:r>
          </a:p>
          <a:p>
            <a:pPr marL="180975" indent="-161925" fontAlgn="auto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Методи заглушення ОС. </a:t>
            </a:r>
          </a:p>
          <a:p>
            <a:pPr marL="180975" indent="-161925" fontAlgn="auto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Об'єкти впливу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ПрЗ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180975" indent="-161925" fontAlgn="auto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Програмні закладки.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57290" y="2071678"/>
            <a:ext cx="6715172" cy="4572032"/>
          </a:xfrm>
        </p:spPr>
        <p:txBody>
          <a:bodyPr/>
          <a:lstStyle/>
          <a:p>
            <a:pPr marL="12700" marR="6350" indent="254635" algn="just">
              <a:spcBef>
                <a:spcPts val="0"/>
              </a:spcBef>
              <a:buNone/>
            </a:pPr>
            <a:r>
              <a:rPr lang="uk-UA" sz="1600" b="1" spc="20" dirty="0" smtClean="0">
                <a:latin typeface="Times New Roman"/>
                <a:cs typeface="Times New Roman"/>
              </a:rPr>
              <a:t>Умисна</a:t>
            </a:r>
            <a:r>
              <a:rPr lang="uk-UA" sz="1600" b="1" dirty="0" smtClean="0">
                <a:latin typeface="Times New Roman"/>
                <a:cs typeface="Times New Roman"/>
              </a:rPr>
              <a:t> </a:t>
            </a:r>
            <a:r>
              <a:rPr lang="uk-UA" sz="1600" b="1" spc="-50" dirty="0" smtClean="0">
                <a:latin typeface="Times New Roman"/>
                <a:cs typeface="Times New Roman"/>
              </a:rPr>
              <a:t> </a:t>
            </a:r>
            <a:r>
              <a:rPr lang="uk-UA" sz="1600" b="1" spc="15" dirty="0" smtClean="0">
                <a:latin typeface="Times New Roman"/>
                <a:cs typeface="Times New Roman"/>
              </a:rPr>
              <a:t>силова</a:t>
            </a:r>
            <a:r>
              <a:rPr lang="uk-UA" sz="1600" b="1" dirty="0" smtClean="0">
                <a:latin typeface="Times New Roman"/>
                <a:cs typeface="Times New Roman"/>
              </a:rPr>
              <a:t> </a:t>
            </a:r>
            <a:r>
              <a:rPr lang="uk-UA" sz="1600" b="1" spc="-45" dirty="0" smtClean="0">
                <a:latin typeface="Times New Roman"/>
                <a:cs typeface="Times New Roman"/>
              </a:rPr>
              <a:t> </a:t>
            </a:r>
            <a:r>
              <a:rPr lang="uk-UA" sz="1600" b="1" spc="15" dirty="0" smtClean="0">
                <a:latin typeface="Times New Roman"/>
                <a:cs typeface="Times New Roman"/>
              </a:rPr>
              <a:t>елек</a:t>
            </a:r>
            <a:r>
              <a:rPr lang="uk-UA" sz="1600" b="1" spc="10" dirty="0" smtClean="0">
                <a:latin typeface="Times New Roman"/>
                <a:cs typeface="Times New Roman"/>
              </a:rPr>
              <a:t>т</a:t>
            </a:r>
            <a:r>
              <a:rPr lang="uk-UA" sz="1600" b="1" spc="15" dirty="0" smtClean="0">
                <a:latin typeface="Times New Roman"/>
                <a:cs typeface="Times New Roman"/>
              </a:rPr>
              <a:t>ромагнітна </a:t>
            </a:r>
            <a:r>
              <a:rPr lang="uk-UA" sz="1600" b="1" spc="10" dirty="0" smtClean="0">
                <a:latin typeface="Times New Roman"/>
                <a:cs typeface="Times New Roman"/>
              </a:rPr>
              <a:t> </a:t>
            </a:r>
            <a:r>
              <a:rPr lang="uk-UA" sz="1600" b="1" spc="15" dirty="0" smtClean="0">
                <a:latin typeface="Times New Roman"/>
                <a:cs typeface="Times New Roman"/>
              </a:rPr>
              <a:t>дія</a:t>
            </a:r>
            <a:r>
              <a:rPr lang="uk-UA" sz="1600" b="1" dirty="0" smtClean="0">
                <a:latin typeface="Times New Roman"/>
                <a:cs typeface="Times New Roman"/>
              </a:rPr>
              <a:t> </a:t>
            </a:r>
            <a:r>
              <a:rPr lang="uk-UA" sz="1600" b="1" spc="5" dirty="0" smtClean="0">
                <a:latin typeface="Times New Roman"/>
                <a:cs typeface="Times New Roman"/>
              </a:rPr>
              <a:t> </a:t>
            </a:r>
            <a:r>
              <a:rPr lang="uk-UA" sz="1600" b="1" spc="20" dirty="0" smtClean="0">
                <a:latin typeface="Times New Roman"/>
                <a:cs typeface="Times New Roman"/>
              </a:rPr>
              <a:t>на</a:t>
            </a:r>
            <a:r>
              <a:rPr lang="uk-UA" sz="1600" b="1" dirty="0" smtClean="0">
                <a:latin typeface="Times New Roman"/>
                <a:cs typeface="Times New Roman"/>
              </a:rPr>
              <a:t> </a:t>
            </a:r>
            <a:r>
              <a:rPr lang="uk-UA" sz="1600" b="1" spc="10" dirty="0" smtClean="0">
                <a:latin typeface="Times New Roman"/>
                <a:cs typeface="Times New Roman"/>
              </a:rPr>
              <a:t> </a:t>
            </a:r>
            <a:r>
              <a:rPr lang="uk-UA" sz="1600" b="1" spc="15" dirty="0" smtClean="0">
                <a:latin typeface="Times New Roman"/>
                <a:cs typeface="Times New Roman"/>
              </a:rPr>
              <a:t>інформаці</a:t>
            </a:r>
            <a:r>
              <a:rPr lang="uk-UA" sz="1600" b="1" spc="20" dirty="0" smtClean="0">
                <a:latin typeface="Times New Roman"/>
                <a:cs typeface="Times New Roman"/>
              </a:rPr>
              <a:t>ю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зд</a:t>
            </a:r>
            <a:r>
              <a:rPr lang="uk-UA" sz="1600" spc="15" dirty="0" smtClean="0">
                <a:latin typeface="Times New Roman"/>
                <a:cs typeface="Times New Roman"/>
              </a:rPr>
              <a:t>і</a:t>
            </a:r>
            <a:r>
              <a:rPr lang="uk-UA" sz="1600" spc="20" dirty="0" smtClean="0">
                <a:latin typeface="Times New Roman"/>
                <a:cs typeface="Times New Roman"/>
              </a:rPr>
              <a:t>й</a:t>
            </a:r>
            <a:r>
              <a:rPr lang="uk-UA" sz="1600" spc="15" dirty="0" smtClean="0">
                <a:latin typeface="Times New Roman"/>
                <a:cs typeface="Times New Roman"/>
              </a:rPr>
              <a:t>снюва</a:t>
            </a:r>
            <a:r>
              <a:rPr lang="uk-UA" sz="1600" spc="25" dirty="0" smtClean="0">
                <a:latin typeface="Times New Roman"/>
                <a:cs typeface="Times New Roman"/>
              </a:rPr>
              <a:t>н</a:t>
            </a:r>
            <a:r>
              <a:rPr lang="uk-UA" sz="1600" spc="15" dirty="0" smtClean="0">
                <a:latin typeface="Times New Roman"/>
                <a:cs typeface="Times New Roman"/>
              </a:rPr>
              <a:t>а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шляхом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застосування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джер</a:t>
            </a:r>
            <a:r>
              <a:rPr lang="uk-UA" sz="1600" spc="15" dirty="0" smtClean="0">
                <a:latin typeface="Times New Roman"/>
                <a:cs typeface="Times New Roman"/>
              </a:rPr>
              <a:t>ела електромагнітного </a:t>
            </a:r>
            <a:r>
              <a:rPr lang="uk-UA" sz="1600" spc="-2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поля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2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для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2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наведення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20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(</a:t>
            </a:r>
            <a:r>
              <a:rPr lang="uk-UA" sz="1600" spc="15" dirty="0" smtClean="0">
                <a:latin typeface="Times New Roman"/>
                <a:cs typeface="Times New Roman"/>
              </a:rPr>
              <a:t>генеруванн</a:t>
            </a:r>
            <a:r>
              <a:rPr lang="uk-UA" sz="1600" spc="10" dirty="0" smtClean="0">
                <a:latin typeface="Times New Roman"/>
                <a:cs typeface="Times New Roman"/>
              </a:rPr>
              <a:t>я)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2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2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ІТ</a:t>
            </a:r>
            <a:r>
              <a:rPr lang="uk-UA" sz="1600" spc="25" dirty="0" smtClean="0">
                <a:latin typeface="Times New Roman"/>
                <a:cs typeface="Times New Roman"/>
              </a:rPr>
              <a:t>С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2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елек</a:t>
            </a:r>
            <a:r>
              <a:rPr lang="uk-UA" sz="1600" spc="20" dirty="0" smtClean="0">
                <a:latin typeface="Times New Roman"/>
                <a:cs typeface="Times New Roman"/>
              </a:rPr>
              <a:t>т</a:t>
            </a:r>
            <a:r>
              <a:rPr lang="uk-UA" sz="1600" spc="15" dirty="0" smtClean="0">
                <a:latin typeface="Times New Roman"/>
                <a:cs typeface="Times New Roman"/>
              </a:rPr>
              <a:t>ромагнітної енергії</a:t>
            </a:r>
            <a:r>
              <a:rPr lang="uk-UA" sz="1600" spc="10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з</a:t>
            </a:r>
            <a:r>
              <a:rPr lang="uk-UA" sz="1600" spc="10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рівнем</a:t>
            </a:r>
            <a:r>
              <a:rPr lang="uk-UA" sz="1600" spc="5" dirty="0" smtClean="0">
                <a:latin typeface="Times New Roman"/>
                <a:cs typeface="Times New Roman"/>
              </a:rPr>
              <a:t>,</a:t>
            </a:r>
            <a:r>
              <a:rPr lang="uk-UA" sz="1600" spc="105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що</a:t>
            </a:r>
            <a:r>
              <a:rPr lang="uk-UA" sz="1600" spc="10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викликає</a:t>
            </a:r>
            <a:r>
              <a:rPr lang="uk-UA" sz="1600" spc="100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порушення</a:t>
            </a:r>
            <a:r>
              <a:rPr lang="uk-UA" sz="1600" spc="10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нор</a:t>
            </a:r>
            <a:r>
              <a:rPr lang="uk-UA" sz="1600" spc="10" dirty="0" smtClean="0">
                <a:latin typeface="Times New Roman"/>
                <a:cs typeface="Times New Roman"/>
              </a:rPr>
              <a:t>м</a:t>
            </a:r>
            <a:r>
              <a:rPr lang="uk-UA" sz="1600" spc="15" dirty="0" smtClean="0">
                <a:latin typeface="Times New Roman"/>
                <a:cs typeface="Times New Roman"/>
              </a:rPr>
              <a:t>ального</a:t>
            </a:r>
            <a:r>
              <a:rPr lang="uk-UA" sz="1600" spc="10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функціону</a:t>
            </a:r>
            <a:r>
              <a:rPr lang="uk-UA" sz="1600" spc="10" dirty="0" smtClean="0">
                <a:latin typeface="Times New Roman"/>
                <a:cs typeface="Times New Roman"/>
              </a:rPr>
              <a:t>в</a:t>
            </a:r>
            <a:r>
              <a:rPr lang="uk-UA" sz="1600" spc="15" dirty="0" smtClean="0">
                <a:latin typeface="Times New Roman"/>
                <a:cs typeface="Times New Roman"/>
              </a:rPr>
              <a:t>ання</a:t>
            </a:r>
            <a:r>
              <a:rPr lang="uk-UA" sz="1600" spc="100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(</a:t>
            </a:r>
            <a:r>
              <a:rPr lang="uk-UA" sz="1600" spc="15" dirty="0" smtClean="0">
                <a:latin typeface="Times New Roman"/>
                <a:cs typeface="Times New Roman"/>
              </a:rPr>
              <a:t>збій</a:t>
            </a:r>
            <a:r>
              <a:rPr lang="uk-UA" sz="1600" spc="10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 робо</a:t>
            </a:r>
            <a:r>
              <a:rPr lang="uk-UA" sz="1600" spc="10" dirty="0" smtClean="0">
                <a:latin typeface="Times New Roman"/>
                <a:cs typeface="Times New Roman"/>
              </a:rPr>
              <a:t>ті) </a:t>
            </a:r>
            <a:r>
              <a:rPr lang="uk-UA" sz="1600" spc="15" dirty="0" smtClean="0">
                <a:latin typeface="Times New Roman"/>
                <a:cs typeface="Times New Roman"/>
              </a:rPr>
              <a:t>технічних</a:t>
            </a:r>
            <a:r>
              <a:rPr lang="uk-UA" sz="1600" spc="10" dirty="0" smtClean="0">
                <a:latin typeface="Times New Roman"/>
                <a:cs typeface="Times New Roman"/>
              </a:rPr>
              <a:t> і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програмних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засобів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цих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сис</a:t>
            </a:r>
            <a:r>
              <a:rPr lang="uk-UA" sz="1600" spc="20" dirty="0" smtClean="0">
                <a:latin typeface="Times New Roman"/>
                <a:cs typeface="Times New Roman"/>
              </a:rPr>
              <a:t>т</a:t>
            </a:r>
            <a:r>
              <a:rPr lang="uk-UA" sz="1600" spc="15" dirty="0" smtClean="0">
                <a:latin typeface="Times New Roman"/>
                <a:cs typeface="Times New Roman"/>
              </a:rPr>
              <a:t>ем</a:t>
            </a:r>
            <a:r>
              <a:rPr lang="uk-UA" sz="1600" spc="5" dirty="0" smtClean="0">
                <a:latin typeface="Times New Roman"/>
                <a:cs typeface="Times New Roman"/>
              </a:rPr>
              <a:t>.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12700" marR="6350" indent="254635" algn="just">
              <a:spcBef>
                <a:spcPts val="0"/>
              </a:spcBef>
              <a:buNone/>
            </a:pPr>
            <a:endParaRPr lang="ru-RU" sz="1600" dirty="0" smtClean="0">
              <a:latin typeface="Times New Roman"/>
              <a:cs typeface="Times New Roman"/>
            </a:endParaRPr>
          </a:p>
          <a:p>
            <a:pPr marL="12700" marR="6350" indent="254635" algn="just">
              <a:spcBef>
                <a:spcPts val="0"/>
              </a:spcBef>
              <a:buNone/>
            </a:pPr>
            <a:r>
              <a:rPr lang="uk-UA" sz="1600" b="1" spc="75" dirty="0" smtClean="0">
                <a:latin typeface="Times New Roman"/>
                <a:cs typeface="Times New Roman"/>
              </a:rPr>
              <a:t> </a:t>
            </a:r>
            <a:r>
              <a:rPr lang="uk-UA" sz="1600" b="1" spc="20" dirty="0" smtClean="0">
                <a:latin typeface="Times New Roman"/>
                <a:cs typeface="Times New Roman"/>
              </a:rPr>
              <a:t>Причини</a:t>
            </a:r>
            <a:r>
              <a:rPr lang="uk-UA" sz="1600" b="1" spc="10" dirty="0" smtClean="0">
                <a:latin typeface="Times New Roman"/>
                <a:cs typeface="Times New Roman"/>
              </a:rPr>
              <a:t> </a:t>
            </a:r>
            <a:r>
              <a:rPr lang="uk-UA" sz="1600" b="1" spc="20" dirty="0" smtClean="0">
                <a:latin typeface="Times New Roman"/>
                <a:cs typeface="Times New Roman"/>
              </a:rPr>
              <a:t>умисног</a:t>
            </a:r>
            <a:r>
              <a:rPr lang="uk-UA" sz="1600" b="1" spc="15" dirty="0" smtClean="0">
                <a:latin typeface="Times New Roman"/>
                <a:cs typeface="Times New Roman"/>
              </a:rPr>
              <a:t>о</a:t>
            </a:r>
            <a:r>
              <a:rPr lang="uk-UA" sz="1600" b="1" spc="10" dirty="0" smtClean="0">
                <a:latin typeface="Times New Roman"/>
                <a:cs typeface="Times New Roman"/>
              </a:rPr>
              <a:t> </a:t>
            </a:r>
            <a:r>
              <a:rPr lang="uk-UA" sz="1600" b="1" spc="20" dirty="0" smtClean="0">
                <a:latin typeface="Times New Roman"/>
                <a:cs typeface="Times New Roman"/>
              </a:rPr>
              <a:t>руйнування</a:t>
            </a:r>
            <a:r>
              <a:rPr lang="uk-UA" sz="1600" b="1" spc="10" dirty="0" smtClean="0">
                <a:latin typeface="Times New Roman"/>
                <a:cs typeface="Times New Roman"/>
              </a:rPr>
              <a:t> </a:t>
            </a:r>
            <a:r>
              <a:rPr lang="uk-UA" sz="1600" b="1" spc="15" dirty="0" smtClean="0">
                <a:latin typeface="Times New Roman"/>
                <a:cs typeface="Times New Roman"/>
              </a:rPr>
              <a:t>інформації</a:t>
            </a:r>
            <a:r>
              <a:rPr lang="uk-UA" sz="1600" spc="5" dirty="0" smtClean="0">
                <a:latin typeface="Times New Roman"/>
                <a:cs typeface="Times New Roman"/>
              </a:rPr>
              <a:t>: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12700" indent="254635">
              <a:spcBef>
                <a:spcPts val="0"/>
              </a:spcBef>
              <a:buFont typeface="Times New Roman"/>
              <a:buChar char="-"/>
              <a:tabLst>
                <a:tab pos="458470" algn="l"/>
              </a:tabLst>
            </a:pPr>
            <a:r>
              <a:rPr lang="uk-UA" sz="1600" spc="15" dirty="0" smtClean="0">
                <a:latin typeface="Times New Roman"/>
                <a:cs typeface="Times New Roman"/>
              </a:rPr>
              <a:t>порушникові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не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вдається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отримати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інформацію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технічними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ка</a:t>
            </a:r>
            <a:r>
              <a:rPr lang="uk-UA" sz="1600" spc="25" dirty="0" smtClean="0">
                <a:latin typeface="Times New Roman"/>
                <a:cs typeface="Times New Roman"/>
              </a:rPr>
              <a:t>н</a:t>
            </a:r>
            <a:r>
              <a:rPr lang="uk-UA" sz="1600" spc="10" dirty="0" smtClean="0">
                <a:latin typeface="Times New Roman"/>
                <a:cs typeface="Times New Roman"/>
              </a:rPr>
              <a:t>а</a:t>
            </a:r>
            <a:r>
              <a:rPr lang="uk-UA" sz="1600" spc="20" dirty="0" smtClean="0">
                <a:latin typeface="Times New Roman"/>
                <a:cs typeface="Times New Roman"/>
              </a:rPr>
              <a:t>лам</a:t>
            </a:r>
            <a:r>
              <a:rPr lang="uk-UA" sz="1600" spc="15" dirty="0" smtClean="0">
                <a:latin typeface="Times New Roman"/>
                <a:cs typeface="Times New Roman"/>
              </a:rPr>
              <a:t>и</a:t>
            </a:r>
            <a:r>
              <a:rPr lang="uk-UA" sz="1600" spc="5" dirty="0" smtClean="0">
                <a:latin typeface="Times New Roman"/>
                <a:cs typeface="Times New Roman"/>
              </a:rPr>
              <a:t>;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12700" marR="5080" indent="254635">
              <a:spcBef>
                <a:spcPts val="0"/>
              </a:spcBef>
              <a:buFont typeface="Times New Roman"/>
              <a:buChar char="-"/>
              <a:tabLst>
                <a:tab pos="458470" algn="l"/>
              </a:tabLst>
            </a:pPr>
            <a:r>
              <a:rPr lang="uk-UA" sz="1600" spc="15" dirty="0" smtClean="0">
                <a:latin typeface="Times New Roman"/>
                <a:cs typeface="Times New Roman"/>
              </a:rPr>
              <a:t>порушник прагне приховати сліди несанкціонованого доступу до інформації;</a:t>
            </a:r>
          </a:p>
          <a:p>
            <a:pPr marL="12700" marR="6350" indent="254635">
              <a:spcBef>
                <a:spcPts val="0"/>
              </a:spcBef>
              <a:buFont typeface="Times New Roman"/>
              <a:buChar char="-"/>
              <a:tabLst>
                <a:tab pos="458470" algn="l"/>
              </a:tabLst>
            </a:pPr>
            <a:r>
              <a:rPr lang="uk-UA" sz="1600" spc="15" dirty="0" smtClean="0">
                <a:latin typeface="Times New Roman"/>
                <a:cs typeface="Times New Roman"/>
              </a:rPr>
              <a:t>вандалізм.</a:t>
            </a:r>
          </a:p>
          <a:p>
            <a:pPr marL="12700" marR="6350" indent="254635" algn="just">
              <a:spcBef>
                <a:spcPts val="0"/>
              </a:spcBef>
              <a:buNone/>
            </a:pPr>
            <a:endParaRPr lang="uk-UA" sz="1600" dirty="0" smtClean="0">
              <a:latin typeface="Times New Roman"/>
              <a:cs typeface="Times New Roman"/>
            </a:endParaRPr>
          </a:p>
          <a:p>
            <a:pPr marL="0" indent="276225">
              <a:lnSpc>
                <a:spcPct val="100000"/>
              </a:lnSpc>
              <a:buNone/>
            </a:pPr>
            <a:r>
              <a:rPr lang="uk-UA" sz="1600" spc="20" dirty="0" smtClean="0">
                <a:latin typeface="Times New Roman"/>
                <a:cs typeface="Times New Roman"/>
              </a:rPr>
              <a:t>Основними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b="1" spc="20" dirty="0" smtClean="0">
                <a:latin typeface="Times New Roman"/>
                <a:cs typeface="Times New Roman"/>
              </a:rPr>
              <a:t>методами</a:t>
            </a:r>
            <a:r>
              <a:rPr lang="uk-UA" sz="1600" b="1" spc="5" dirty="0" smtClean="0">
                <a:latin typeface="Times New Roman"/>
                <a:cs typeface="Times New Roman"/>
              </a:rPr>
              <a:t> </a:t>
            </a:r>
            <a:r>
              <a:rPr lang="uk-UA" sz="1600" b="1" spc="20" dirty="0" smtClean="0">
                <a:latin typeface="Times New Roman"/>
                <a:cs typeface="Times New Roman"/>
              </a:rPr>
              <a:t>руйнування</a:t>
            </a:r>
            <a:r>
              <a:rPr lang="uk-UA" sz="1600" b="1" spc="10" dirty="0" smtClean="0">
                <a:latin typeface="Times New Roman"/>
                <a:cs typeface="Times New Roman"/>
              </a:rPr>
              <a:t> </a:t>
            </a:r>
            <a:r>
              <a:rPr lang="uk-UA" sz="1600" b="1" spc="15" dirty="0" smtClean="0">
                <a:latin typeface="Times New Roman"/>
                <a:cs typeface="Times New Roman"/>
              </a:rPr>
              <a:t>інформації</a:t>
            </a:r>
            <a:r>
              <a:rPr lang="uk-UA" sz="1600" b="1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є</a:t>
            </a:r>
            <a:r>
              <a:rPr lang="uk-UA" sz="1600" spc="5" dirty="0" smtClean="0">
                <a:latin typeface="Times New Roman"/>
                <a:cs typeface="Times New Roman"/>
              </a:rPr>
              <a:t>: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12700" indent="254635">
              <a:spcBef>
                <a:spcPts val="0"/>
              </a:spcBef>
              <a:buFont typeface="Times New Roman"/>
              <a:buChar char="-"/>
              <a:tabLst>
                <a:tab pos="458470" algn="l"/>
              </a:tabLst>
            </a:pPr>
            <a:r>
              <a:rPr lang="uk-UA" sz="1600" spc="15" dirty="0" smtClean="0">
                <a:latin typeface="Times New Roman"/>
                <a:cs typeface="Times New Roman"/>
              </a:rPr>
              <a:t>застосування завад;</a:t>
            </a:r>
          </a:p>
          <a:p>
            <a:pPr marL="12700" marR="6350" indent="254635">
              <a:spcBef>
                <a:spcPts val="0"/>
              </a:spcBef>
              <a:buFont typeface="Times New Roman"/>
              <a:buChar char="-"/>
              <a:tabLst>
                <a:tab pos="458470" algn="l"/>
              </a:tabLst>
            </a:pPr>
            <a:r>
              <a:rPr lang="uk-UA" sz="1600" spc="15" dirty="0" smtClean="0">
                <a:latin typeface="Times New Roman"/>
                <a:cs typeface="Times New Roman"/>
              </a:rPr>
              <a:t>використання умисних силових електромагнітних впливів на інформаційні об’єкти і апаратно-програмне забезпечення ІТС;</a:t>
            </a:r>
          </a:p>
          <a:p>
            <a:pPr marL="12700" indent="254635">
              <a:spcBef>
                <a:spcPts val="0"/>
              </a:spcBef>
              <a:buFont typeface="Times New Roman"/>
              <a:buChar char="-"/>
              <a:tabLst>
                <a:tab pos="458470" algn="l"/>
              </a:tabLst>
            </a:pPr>
            <a:r>
              <a:rPr lang="uk-UA" sz="1600" spc="15" dirty="0" smtClean="0">
                <a:latin typeface="Times New Roman"/>
                <a:cs typeface="Times New Roman"/>
              </a:rPr>
              <a:t>використання шкідливого програмного забезпечення;</a:t>
            </a:r>
          </a:p>
          <a:p>
            <a:pPr marL="12700" indent="254635">
              <a:spcBef>
                <a:spcPts val="0"/>
              </a:spcBef>
              <a:buFont typeface="Times New Roman"/>
              <a:buChar char="-"/>
              <a:tabLst>
                <a:tab pos="458470" algn="l"/>
              </a:tabLst>
            </a:pPr>
            <a:r>
              <a:rPr lang="uk-UA" sz="1600" spc="15" dirty="0" smtClean="0">
                <a:latin typeface="Times New Roman"/>
                <a:cs typeface="Times New Roman"/>
              </a:rPr>
              <a:t>застосування закладних пристроїв (апаратних і програмних).</a:t>
            </a:r>
          </a:p>
          <a:p>
            <a:pPr marL="203200" indent="-190500">
              <a:lnSpc>
                <a:spcPct val="100000"/>
              </a:lnSpc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endParaRPr lang="uk-UA" sz="1600" dirty="0" smtClean="0">
              <a:latin typeface="Times New Roman"/>
              <a:cs typeface="Times New Roman"/>
            </a:endParaRPr>
          </a:p>
          <a:p>
            <a:pPr marL="12700" marR="5080" indent="254635" algn="just">
              <a:spcBef>
                <a:spcPts val="0"/>
              </a:spcBef>
              <a:buFont typeface="Times New Roman"/>
              <a:buChar char="-"/>
              <a:tabLst>
                <a:tab pos="458470" algn="l"/>
              </a:tabLst>
            </a:pPr>
            <a:endParaRPr lang="uk-UA" sz="1600" spc="10" dirty="0" smtClean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596" y="1785926"/>
            <a:ext cx="8501122" cy="4929222"/>
          </a:xfrm>
        </p:spPr>
        <p:txBody>
          <a:bodyPr/>
          <a:lstStyle/>
          <a:p>
            <a:pPr marL="12700" marR="5080" indent="254635" algn="just">
              <a:spcBef>
                <a:spcPts val="0"/>
              </a:spcBef>
              <a:buNone/>
            </a:pPr>
            <a:r>
              <a:rPr lang="uk-UA" sz="1600" b="1" spc="15" dirty="0" smtClean="0">
                <a:latin typeface="Times New Roman"/>
                <a:cs typeface="Times New Roman"/>
              </a:rPr>
              <a:t>Завада</a:t>
            </a:r>
            <a:r>
              <a:rPr lang="uk-UA" sz="1600" b="1" spc="100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(</a:t>
            </a:r>
            <a:r>
              <a:rPr lang="uk-UA" sz="1600" spc="15" dirty="0" smtClean="0">
                <a:latin typeface="Times New Roman"/>
                <a:cs typeface="Times New Roman"/>
              </a:rPr>
              <a:t>або</a:t>
            </a:r>
            <a:r>
              <a:rPr lang="uk-UA" sz="1600" spc="105" dirty="0" smtClean="0">
                <a:latin typeface="Times New Roman"/>
                <a:cs typeface="Times New Roman"/>
              </a:rPr>
              <a:t> </a:t>
            </a:r>
            <a:r>
              <a:rPr lang="uk-UA" sz="1600" b="1" spc="20" dirty="0" smtClean="0">
                <a:latin typeface="Times New Roman"/>
                <a:cs typeface="Times New Roman"/>
              </a:rPr>
              <a:t>перешкода</a:t>
            </a:r>
            <a:r>
              <a:rPr lang="uk-UA" sz="1600" spc="10" dirty="0" smtClean="0">
                <a:latin typeface="Times New Roman"/>
                <a:cs typeface="Times New Roman"/>
              </a:rPr>
              <a:t>)</a:t>
            </a:r>
            <a:r>
              <a:rPr lang="uk-UA" sz="1600" spc="10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–</a:t>
            </a:r>
            <a:r>
              <a:rPr lang="uk-UA" sz="1600" spc="10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це</a:t>
            </a:r>
            <a:r>
              <a:rPr lang="uk-UA" sz="1600" spc="10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небажана</a:t>
            </a:r>
            <a:r>
              <a:rPr lang="uk-UA" sz="1600" spc="10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електрична</a:t>
            </a:r>
            <a:r>
              <a:rPr lang="uk-UA" sz="1600" spc="105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і</a:t>
            </a:r>
            <a:r>
              <a:rPr lang="uk-UA" sz="1600" spc="105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(</a:t>
            </a:r>
            <a:r>
              <a:rPr lang="uk-UA" sz="1600" spc="15" dirty="0" smtClean="0">
                <a:latin typeface="Times New Roman"/>
                <a:cs typeface="Times New Roman"/>
              </a:rPr>
              <a:t>або</a:t>
            </a:r>
            <a:r>
              <a:rPr lang="uk-UA" sz="1600" spc="10" dirty="0" smtClean="0">
                <a:latin typeface="Times New Roman"/>
                <a:cs typeface="Times New Roman"/>
              </a:rPr>
              <a:t>)</a:t>
            </a:r>
            <a:r>
              <a:rPr lang="uk-UA" sz="1600" spc="10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магнітна</a:t>
            </a:r>
            <a:r>
              <a:rPr lang="uk-UA" sz="1600" spc="10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дія на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95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сис</a:t>
            </a:r>
            <a:r>
              <a:rPr lang="uk-UA" sz="1600" spc="20" dirty="0" smtClean="0">
                <a:latin typeface="Times New Roman"/>
                <a:cs typeface="Times New Roman"/>
              </a:rPr>
              <a:t>т</a:t>
            </a:r>
            <a:r>
              <a:rPr lang="uk-UA" sz="1600" spc="15" dirty="0" smtClean="0">
                <a:latin typeface="Times New Roman"/>
                <a:cs typeface="Times New Roman"/>
              </a:rPr>
              <a:t>ему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9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або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90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її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90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частин</a:t>
            </a:r>
            <a:r>
              <a:rPr lang="uk-UA" sz="1600" spc="15" dirty="0" smtClean="0">
                <a:latin typeface="Times New Roman"/>
                <a:cs typeface="Times New Roman"/>
              </a:rPr>
              <a:t>у</a:t>
            </a:r>
            <a:r>
              <a:rPr lang="uk-UA" sz="1600" spc="5" dirty="0" smtClean="0">
                <a:latin typeface="Times New Roman"/>
                <a:cs typeface="Times New Roman"/>
              </a:rPr>
              <a:t>,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9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яка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95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може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9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привести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9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до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9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спотворення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9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інформації</a:t>
            </a:r>
            <a:r>
              <a:rPr lang="uk-UA" sz="1600" spc="5" dirty="0" smtClean="0">
                <a:latin typeface="Times New Roman"/>
                <a:cs typeface="Times New Roman"/>
              </a:rPr>
              <a:t>,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90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що</a:t>
            </a:r>
            <a:r>
              <a:rPr lang="uk-UA" sz="1600" spc="15" dirty="0" smtClean="0">
                <a:latin typeface="Times New Roman"/>
                <a:cs typeface="Times New Roman"/>
              </a:rPr>
              <a:t> зберігається</a:t>
            </a:r>
            <a:r>
              <a:rPr lang="uk-UA" sz="1600" spc="5" dirty="0" smtClean="0">
                <a:latin typeface="Times New Roman"/>
                <a:cs typeface="Times New Roman"/>
              </a:rPr>
              <a:t>,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перетворюєтьс</a:t>
            </a:r>
            <a:r>
              <a:rPr lang="uk-UA" sz="1600" spc="10" dirty="0" smtClean="0">
                <a:latin typeface="Times New Roman"/>
                <a:cs typeface="Times New Roman"/>
              </a:rPr>
              <a:t>я</a:t>
            </a:r>
            <a:r>
              <a:rPr lang="uk-UA" sz="1600" spc="5" dirty="0" smtClean="0">
                <a:latin typeface="Times New Roman"/>
                <a:cs typeface="Times New Roman"/>
              </a:rPr>
              <a:t>,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передається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або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оброблюєтьс</a:t>
            </a:r>
            <a:r>
              <a:rPr lang="uk-UA" sz="1600" spc="10" dirty="0" smtClean="0">
                <a:latin typeface="Times New Roman"/>
                <a:cs typeface="Times New Roman"/>
              </a:rPr>
              <a:t>я</a:t>
            </a:r>
            <a:r>
              <a:rPr lang="uk-UA" sz="1600" spc="5" dirty="0" smtClean="0">
                <a:latin typeface="Times New Roman"/>
                <a:cs typeface="Times New Roman"/>
              </a:rPr>
              <a:t>.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267335">
              <a:spcBef>
                <a:spcPts val="0"/>
              </a:spcBef>
            </a:pPr>
            <a:endParaRPr lang="uk-UA" sz="1600" spc="15" dirty="0" smtClean="0">
              <a:latin typeface="Times New Roman"/>
              <a:cs typeface="Times New Roman"/>
            </a:endParaRPr>
          </a:p>
          <a:p>
            <a:pPr marL="267335">
              <a:spcBef>
                <a:spcPts val="0"/>
              </a:spcBef>
              <a:buNone/>
            </a:pPr>
            <a:r>
              <a:rPr lang="uk-UA" sz="1600" spc="15" dirty="0" smtClean="0">
                <a:latin typeface="Times New Roman"/>
                <a:cs typeface="Times New Roman"/>
              </a:rPr>
              <a:t>За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i="1" spc="20" dirty="0" smtClean="0">
                <a:latin typeface="Times New Roman"/>
                <a:cs typeface="Times New Roman"/>
              </a:rPr>
              <a:t>походженням</a:t>
            </a:r>
            <a:r>
              <a:rPr lang="uk-UA" sz="1600" i="1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з</a:t>
            </a:r>
            <a:r>
              <a:rPr lang="uk-UA" sz="1600" spc="10" dirty="0" smtClean="0">
                <a:latin typeface="Times New Roman"/>
                <a:cs typeface="Times New Roman"/>
              </a:rPr>
              <a:t>а</a:t>
            </a:r>
            <a:r>
              <a:rPr lang="uk-UA" sz="1600" spc="15" dirty="0" smtClean="0">
                <a:latin typeface="Times New Roman"/>
                <a:cs typeface="Times New Roman"/>
              </a:rPr>
              <a:t>в</a:t>
            </a:r>
            <a:r>
              <a:rPr lang="uk-UA" sz="1600" spc="10" dirty="0" smtClean="0">
                <a:latin typeface="Times New Roman"/>
                <a:cs typeface="Times New Roman"/>
              </a:rPr>
              <a:t>а</a:t>
            </a:r>
            <a:r>
              <a:rPr lang="uk-UA" sz="1600" spc="15" dirty="0" smtClean="0">
                <a:latin typeface="Times New Roman"/>
                <a:cs typeface="Times New Roman"/>
              </a:rPr>
              <a:t>ди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поділяються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н</a:t>
            </a:r>
            <a:r>
              <a:rPr lang="uk-UA" sz="1600" spc="10" dirty="0" smtClean="0">
                <a:latin typeface="Times New Roman"/>
                <a:cs typeface="Times New Roman"/>
              </a:rPr>
              <a:t>а</a:t>
            </a:r>
            <a:r>
              <a:rPr lang="uk-UA" sz="1600" spc="5" dirty="0" smtClean="0">
                <a:latin typeface="Times New Roman"/>
                <a:cs typeface="Times New Roman"/>
              </a:rPr>
              <a:t>: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12700" marR="5715" indent="254635">
              <a:spcBef>
                <a:spcPts val="0"/>
              </a:spcBef>
              <a:buSzPct val="89473"/>
              <a:buFont typeface="Times New Roman"/>
              <a:buChar char="-"/>
              <a:tabLst>
                <a:tab pos="455295" algn="l"/>
              </a:tabLst>
            </a:pPr>
            <a:r>
              <a:rPr lang="uk-UA" sz="1600" i="1" spc="15" dirty="0" smtClean="0">
                <a:latin typeface="Times New Roman"/>
                <a:cs typeface="Times New Roman"/>
              </a:rPr>
              <a:t>неумисні</a:t>
            </a:r>
            <a:r>
              <a:rPr lang="uk-UA" sz="1600" i="1" spc="100" dirty="0" smtClean="0">
                <a:latin typeface="Times New Roman"/>
                <a:cs typeface="Times New Roman"/>
              </a:rPr>
              <a:t> </a:t>
            </a:r>
            <a:r>
              <a:rPr lang="uk-UA" sz="1600" i="1" spc="15" dirty="0" smtClean="0">
                <a:latin typeface="Times New Roman"/>
                <a:cs typeface="Times New Roman"/>
              </a:rPr>
              <a:t>природного</a:t>
            </a:r>
            <a:r>
              <a:rPr lang="uk-UA" sz="1600" i="1" spc="100" dirty="0" smtClean="0">
                <a:latin typeface="Times New Roman"/>
                <a:cs typeface="Times New Roman"/>
              </a:rPr>
              <a:t> </a:t>
            </a:r>
            <a:r>
              <a:rPr lang="uk-UA" sz="1600" i="1" spc="15" dirty="0" smtClean="0">
                <a:latin typeface="Times New Roman"/>
                <a:cs typeface="Times New Roman"/>
              </a:rPr>
              <a:t>похо</a:t>
            </a:r>
            <a:r>
              <a:rPr lang="uk-UA" sz="1600" i="1" spc="10" dirty="0" smtClean="0">
                <a:latin typeface="Times New Roman"/>
                <a:cs typeface="Times New Roman"/>
              </a:rPr>
              <a:t>д</a:t>
            </a:r>
            <a:r>
              <a:rPr lang="uk-UA" sz="1600" i="1" spc="20" dirty="0" smtClean="0">
                <a:latin typeface="Times New Roman"/>
                <a:cs typeface="Times New Roman"/>
              </a:rPr>
              <a:t>ження</a:t>
            </a:r>
            <a:r>
              <a:rPr lang="uk-UA" sz="1600" i="1" spc="95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(</a:t>
            </a:r>
            <a:r>
              <a:rPr lang="uk-UA" sz="1600" spc="15" dirty="0" smtClean="0">
                <a:latin typeface="Times New Roman"/>
                <a:cs typeface="Times New Roman"/>
              </a:rPr>
              <a:t>космічні</a:t>
            </a:r>
            <a:r>
              <a:rPr lang="uk-UA" sz="1600" spc="100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і</a:t>
            </a:r>
            <a:r>
              <a:rPr lang="uk-UA" sz="1600" spc="10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атмосфе</a:t>
            </a:r>
            <a:r>
              <a:rPr lang="uk-UA" sz="1600" spc="20" dirty="0" smtClean="0">
                <a:latin typeface="Times New Roman"/>
                <a:cs typeface="Times New Roman"/>
              </a:rPr>
              <a:t>р</a:t>
            </a:r>
            <a:r>
              <a:rPr lang="uk-UA" sz="1600" spc="15" dirty="0" smtClean="0">
                <a:latin typeface="Times New Roman"/>
                <a:cs typeface="Times New Roman"/>
              </a:rPr>
              <a:t>ні</a:t>
            </a:r>
            <a:r>
              <a:rPr lang="uk-UA" sz="1600" spc="10" dirty="0" smtClean="0">
                <a:latin typeface="Times New Roman"/>
                <a:cs typeface="Times New Roman"/>
              </a:rPr>
              <a:t>);</a:t>
            </a:r>
          </a:p>
          <a:p>
            <a:pPr marL="12700" marR="5715" indent="254635">
              <a:spcBef>
                <a:spcPts val="0"/>
              </a:spcBef>
              <a:buSzPct val="89473"/>
              <a:buFont typeface="Times New Roman"/>
              <a:buChar char="-"/>
              <a:tabLst>
                <a:tab pos="455295" algn="l"/>
              </a:tabLst>
            </a:pPr>
            <a:r>
              <a:rPr lang="uk-UA" sz="1600" i="1" spc="15" dirty="0" smtClean="0">
                <a:latin typeface="Times New Roman"/>
                <a:cs typeface="Times New Roman"/>
              </a:rPr>
              <a:t>неумисні</a:t>
            </a:r>
            <a:r>
              <a:rPr lang="uk-UA" sz="1600" i="1" spc="10" dirty="0" smtClean="0">
                <a:latin typeface="Times New Roman"/>
                <a:cs typeface="Times New Roman"/>
              </a:rPr>
              <a:t> </a:t>
            </a:r>
            <a:r>
              <a:rPr lang="uk-UA" sz="1600" i="1" spc="20" dirty="0" smtClean="0">
                <a:latin typeface="Times New Roman"/>
                <a:cs typeface="Times New Roman"/>
              </a:rPr>
              <a:t>штучного</a:t>
            </a:r>
            <a:r>
              <a:rPr lang="uk-UA" sz="1600" i="1" spc="10" dirty="0" smtClean="0">
                <a:latin typeface="Times New Roman"/>
                <a:cs typeface="Times New Roman"/>
              </a:rPr>
              <a:t> </a:t>
            </a:r>
            <a:r>
              <a:rPr lang="uk-UA" sz="1600" i="1" spc="20" dirty="0" smtClean="0">
                <a:latin typeface="Times New Roman"/>
                <a:cs typeface="Times New Roman"/>
              </a:rPr>
              <a:t>походженн</a:t>
            </a:r>
            <a:r>
              <a:rPr lang="uk-UA" sz="1600" i="1" spc="10" dirty="0" smtClean="0">
                <a:latin typeface="Times New Roman"/>
                <a:cs typeface="Times New Roman"/>
              </a:rPr>
              <a:t>я</a:t>
            </a:r>
            <a:r>
              <a:rPr lang="uk-UA" sz="1600" spc="5" dirty="0" smtClean="0">
                <a:latin typeface="Times New Roman"/>
                <a:cs typeface="Times New Roman"/>
              </a:rPr>
              <a:t>;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0" marR="2101850" indent="266700">
              <a:spcBef>
                <a:spcPts val="0"/>
              </a:spcBef>
              <a:buSzPct val="89473"/>
              <a:buFont typeface="Times New Roman"/>
              <a:buChar char="-"/>
              <a:tabLst>
                <a:tab pos="0" algn="l"/>
                <a:tab pos="180975" algn="l"/>
                <a:tab pos="454025" algn="l"/>
              </a:tabLst>
            </a:pPr>
            <a:r>
              <a:rPr lang="uk-UA" sz="1600" i="1" spc="15" dirty="0" smtClean="0">
                <a:latin typeface="Times New Roman"/>
                <a:cs typeface="Times New Roman"/>
              </a:rPr>
              <a:t>органі</a:t>
            </a:r>
            <a:r>
              <a:rPr lang="uk-UA" sz="1600" i="1" spc="5" dirty="0" smtClean="0">
                <a:latin typeface="Times New Roman"/>
                <a:cs typeface="Times New Roman"/>
              </a:rPr>
              <a:t>з</a:t>
            </a:r>
            <a:r>
              <a:rPr lang="uk-UA" sz="1600" i="1" spc="15" dirty="0" smtClean="0">
                <a:latin typeface="Times New Roman"/>
                <a:cs typeface="Times New Roman"/>
              </a:rPr>
              <a:t>овані</a:t>
            </a:r>
            <a:r>
              <a:rPr lang="uk-UA" sz="1600" i="1" spc="10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(</a:t>
            </a:r>
            <a:r>
              <a:rPr lang="uk-UA" sz="1600" spc="15" dirty="0" smtClean="0">
                <a:latin typeface="Times New Roman"/>
                <a:cs typeface="Times New Roman"/>
              </a:rPr>
              <a:t>активні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та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пасивні (екрани, відбивачі)</a:t>
            </a:r>
            <a:r>
              <a:rPr lang="uk-UA" sz="1600" spc="10" dirty="0" smtClean="0">
                <a:latin typeface="Times New Roman"/>
                <a:cs typeface="Times New Roman"/>
              </a:rPr>
              <a:t>).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</a:p>
          <a:p>
            <a:pPr marL="267335" marR="2101850">
              <a:spcBef>
                <a:spcPts val="0"/>
              </a:spcBef>
              <a:buSzPct val="89473"/>
              <a:buFont typeface="Times New Roman"/>
              <a:buChar char="-"/>
              <a:tabLst>
                <a:tab pos="455295" algn="l"/>
              </a:tabLst>
            </a:pPr>
            <a:endParaRPr lang="uk-UA" sz="1600" spc="5" dirty="0" smtClean="0">
              <a:latin typeface="Times New Roman"/>
              <a:cs typeface="Times New Roman"/>
            </a:endParaRPr>
          </a:p>
          <a:p>
            <a:pPr marL="267335" marR="2101850">
              <a:spcBef>
                <a:spcPts val="0"/>
              </a:spcBef>
              <a:buSzPct val="89473"/>
              <a:buNone/>
              <a:tabLst>
                <a:tab pos="455295" algn="l"/>
              </a:tabLst>
            </a:pPr>
            <a:r>
              <a:rPr lang="uk-UA" sz="1600" spc="15" dirty="0" smtClean="0">
                <a:latin typeface="Times New Roman"/>
                <a:cs typeface="Times New Roman"/>
              </a:rPr>
              <a:t>Активні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з</a:t>
            </a:r>
            <a:r>
              <a:rPr lang="uk-UA" sz="1600" spc="10" dirty="0" smtClean="0">
                <a:latin typeface="Times New Roman"/>
                <a:cs typeface="Times New Roman"/>
              </a:rPr>
              <a:t>а</a:t>
            </a:r>
            <a:r>
              <a:rPr lang="uk-UA" sz="1600" spc="15" dirty="0" smtClean="0">
                <a:latin typeface="Times New Roman"/>
                <a:cs typeface="Times New Roman"/>
              </a:rPr>
              <a:t>в</a:t>
            </a:r>
            <a:r>
              <a:rPr lang="uk-UA" sz="1600" spc="10" dirty="0" smtClean="0">
                <a:latin typeface="Times New Roman"/>
                <a:cs typeface="Times New Roman"/>
              </a:rPr>
              <a:t>а</a:t>
            </a:r>
            <a:r>
              <a:rPr lang="uk-UA" sz="1600" spc="15" dirty="0" smtClean="0">
                <a:latin typeface="Times New Roman"/>
                <a:cs typeface="Times New Roman"/>
              </a:rPr>
              <a:t>ди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підрозділяється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н</a:t>
            </a:r>
            <a:r>
              <a:rPr lang="uk-UA" sz="1600" spc="10" dirty="0" smtClean="0">
                <a:latin typeface="Times New Roman"/>
                <a:cs typeface="Times New Roman"/>
              </a:rPr>
              <a:t>а</a:t>
            </a:r>
            <a:r>
              <a:rPr lang="uk-UA" sz="1600" spc="5" dirty="0" smtClean="0">
                <a:latin typeface="Times New Roman"/>
                <a:cs typeface="Times New Roman"/>
              </a:rPr>
              <a:t>: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12700" marR="6350" indent="254635">
              <a:spcBef>
                <a:spcPts val="0"/>
              </a:spcBef>
              <a:buSzPct val="89473"/>
              <a:buFont typeface="Times New Roman"/>
              <a:buChar char="-"/>
              <a:tabLst>
                <a:tab pos="455295" algn="l"/>
              </a:tabLst>
            </a:pPr>
            <a:r>
              <a:rPr lang="uk-UA" sz="1600" i="1" spc="15" dirty="0" err="1" smtClean="0">
                <a:latin typeface="Times New Roman"/>
                <a:cs typeface="Times New Roman"/>
              </a:rPr>
              <a:t>маскуючі</a:t>
            </a:r>
            <a:r>
              <a:rPr lang="uk-UA" sz="1600" i="1" spc="30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(</a:t>
            </a:r>
            <a:r>
              <a:rPr lang="uk-UA" sz="1600" i="1" spc="15" dirty="0" smtClean="0">
                <a:latin typeface="Times New Roman"/>
                <a:cs typeface="Times New Roman"/>
              </a:rPr>
              <a:t>загороджувальні</a:t>
            </a:r>
            <a:r>
              <a:rPr lang="uk-UA" sz="1600" spc="10" dirty="0" smtClean="0">
                <a:latin typeface="Times New Roman"/>
                <a:cs typeface="Times New Roman"/>
              </a:rPr>
              <a:t>)</a:t>
            </a:r>
            <a:r>
              <a:rPr lang="uk-UA" sz="1600" spc="3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–</a:t>
            </a:r>
            <a:r>
              <a:rPr lang="uk-UA" sz="1600" spc="30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створюють</a:t>
            </a:r>
            <a:r>
              <a:rPr lang="uk-UA" sz="1600" spc="25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шу</a:t>
            </a:r>
            <a:r>
              <a:rPr lang="uk-UA" sz="1600" spc="15" dirty="0" smtClean="0">
                <a:latin typeface="Times New Roman"/>
                <a:cs typeface="Times New Roman"/>
              </a:rPr>
              <a:t>мови</a:t>
            </a:r>
            <a:r>
              <a:rPr lang="uk-UA" sz="1600" spc="20" dirty="0" smtClean="0">
                <a:latin typeface="Times New Roman"/>
                <a:cs typeface="Times New Roman"/>
              </a:rPr>
              <a:t>й</a:t>
            </a:r>
            <a:r>
              <a:rPr lang="uk-UA" sz="1600" spc="30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фон</a:t>
            </a:r>
            <a:r>
              <a:rPr lang="uk-UA" sz="1600" spc="3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у</a:t>
            </a:r>
            <a:r>
              <a:rPr lang="uk-UA" sz="1600" spc="2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широкій</a:t>
            </a:r>
            <a:r>
              <a:rPr lang="uk-UA" sz="1600" spc="3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сму</a:t>
            </a:r>
            <a:r>
              <a:rPr lang="uk-UA" sz="1600" spc="10" dirty="0" smtClean="0">
                <a:latin typeface="Times New Roman"/>
                <a:cs typeface="Times New Roman"/>
              </a:rPr>
              <a:t>зі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часто</a:t>
            </a:r>
            <a:r>
              <a:rPr lang="uk-UA" sz="1600" spc="10" dirty="0" smtClean="0">
                <a:latin typeface="Times New Roman"/>
                <a:cs typeface="Times New Roman"/>
              </a:rPr>
              <a:t>т</a:t>
            </a:r>
            <a:r>
              <a:rPr lang="uk-UA" sz="1600" spc="5" dirty="0" smtClean="0">
                <a:latin typeface="Times New Roman"/>
                <a:cs typeface="Times New Roman"/>
              </a:rPr>
              <a:t>,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на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як</a:t>
            </a:r>
            <a:r>
              <a:rPr lang="uk-UA" sz="1600" spc="20" dirty="0" smtClean="0">
                <a:latin typeface="Times New Roman"/>
                <a:cs typeface="Times New Roman"/>
              </a:rPr>
              <a:t>о</a:t>
            </a:r>
            <a:r>
              <a:rPr lang="uk-UA" sz="1600" spc="15" dirty="0" smtClean="0">
                <a:latin typeface="Times New Roman"/>
                <a:cs typeface="Times New Roman"/>
              </a:rPr>
              <a:t>му</a:t>
            </a:r>
            <a:r>
              <a:rPr lang="uk-UA" sz="1600" spc="10" dirty="0" smtClean="0">
                <a:latin typeface="Times New Roman"/>
                <a:cs typeface="Times New Roman"/>
              </a:rPr>
              <a:t> важк</a:t>
            </a:r>
            <a:r>
              <a:rPr lang="uk-UA" sz="1600" spc="15" dirty="0" smtClean="0">
                <a:latin typeface="Times New Roman"/>
                <a:cs typeface="Times New Roman"/>
              </a:rPr>
              <a:t>о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ви</a:t>
            </a:r>
            <a:r>
              <a:rPr lang="uk-UA" sz="1600" spc="20" dirty="0" smtClean="0">
                <a:latin typeface="Times New Roman"/>
                <a:cs typeface="Times New Roman"/>
              </a:rPr>
              <a:t>д</a:t>
            </a:r>
            <a:r>
              <a:rPr lang="uk-UA" sz="1600" spc="15" dirty="0" smtClean="0">
                <a:latin typeface="Times New Roman"/>
                <a:cs typeface="Times New Roman"/>
              </a:rPr>
              <a:t>ілити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корисний</a:t>
            </a:r>
            <a:r>
              <a:rPr lang="uk-UA" sz="1600" spc="10" dirty="0" smtClean="0">
                <a:latin typeface="Times New Roman"/>
                <a:cs typeface="Times New Roman"/>
              </a:rPr>
              <a:t> сигна</a:t>
            </a:r>
            <a:r>
              <a:rPr lang="uk-UA" sz="1600" spc="15" dirty="0" smtClean="0">
                <a:latin typeface="Times New Roman"/>
                <a:cs typeface="Times New Roman"/>
              </a:rPr>
              <a:t>л</a:t>
            </a:r>
            <a:r>
              <a:rPr lang="uk-UA" sz="1600" spc="5" dirty="0" smtClean="0">
                <a:latin typeface="Times New Roman"/>
                <a:cs typeface="Times New Roman"/>
              </a:rPr>
              <a:t>;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12700" marR="5715" indent="254635">
              <a:spcBef>
                <a:spcPts val="0"/>
              </a:spcBef>
              <a:buSzPct val="89473"/>
              <a:buFont typeface="Times New Roman"/>
              <a:buChar char="-"/>
              <a:tabLst>
                <a:tab pos="455295" algn="l"/>
              </a:tabLst>
            </a:pPr>
            <a:r>
              <a:rPr lang="uk-UA" sz="1600" i="1" spc="15" dirty="0" smtClean="0">
                <a:latin typeface="Times New Roman"/>
                <a:cs typeface="Times New Roman"/>
              </a:rPr>
              <a:t>прицільні</a:t>
            </a:r>
            <a:r>
              <a:rPr lang="uk-UA" sz="1600" i="1" spc="3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–</a:t>
            </a:r>
            <a:r>
              <a:rPr lang="uk-UA" sz="1600" spc="40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створюють</a:t>
            </a:r>
            <a:r>
              <a:rPr lang="uk-UA" sz="1600" spc="35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шу</a:t>
            </a:r>
            <a:r>
              <a:rPr lang="uk-UA" sz="1600" spc="15" dirty="0" smtClean="0">
                <a:latin typeface="Times New Roman"/>
                <a:cs typeface="Times New Roman"/>
              </a:rPr>
              <a:t>мови</a:t>
            </a:r>
            <a:r>
              <a:rPr lang="uk-UA" sz="1600" spc="20" dirty="0" smtClean="0">
                <a:latin typeface="Times New Roman"/>
                <a:cs typeface="Times New Roman"/>
              </a:rPr>
              <a:t>й</a:t>
            </a:r>
            <a:r>
              <a:rPr lang="uk-UA" sz="1600" spc="40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фон</a:t>
            </a:r>
            <a:r>
              <a:rPr lang="uk-UA" sz="1600" spc="3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великої</a:t>
            </a:r>
            <a:r>
              <a:rPr lang="uk-UA" sz="1600" spc="3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потужності</a:t>
            </a:r>
            <a:r>
              <a:rPr lang="uk-UA" sz="1600" spc="3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у</a:t>
            </a:r>
            <a:r>
              <a:rPr lang="uk-UA" sz="1600" spc="4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вузькій</a:t>
            </a:r>
            <a:r>
              <a:rPr lang="uk-UA" sz="1600" spc="3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сму</a:t>
            </a:r>
            <a:r>
              <a:rPr lang="uk-UA" sz="1600" spc="10" dirty="0" smtClean="0">
                <a:latin typeface="Times New Roman"/>
                <a:cs typeface="Times New Roman"/>
              </a:rPr>
              <a:t>зі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часто</a:t>
            </a:r>
            <a:r>
              <a:rPr lang="uk-UA" sz="1600" spc="5" dirty="0" smtClean="0">
                <a:latin typeface="Times New Roman"/>
                <a:cs typeface="Times New Roman"/>
              </a:rPr>
              <a:t>,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енергетично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пригні</a:t>
            </a:r>
            <a:r>
              <a:rPr lang="uk-UA" sz="1600" spc="10" dirty="0" smtClean="0">
                <a:latin typeface="Times New Roman"/>
                <a:cs typeface="Times New Roman"/>
              </a:rPr>
              <a:t>ч</a:t>
            </a:r>
            <a:r>
              <a:rPr lang="uk-UA" sz="1600" spc="20" dirty="0" smtClean="0">
                <a:latin typeface="Times New Roman"/>
                <a:cs typeface="Times New Roman"/>
              </a:rPr>
              <a:t>уючи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приймальні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пристрої</a:t>
            </a:r>
            <a:r>
              <a:rPr lang="uk-UA" sz="1600" spc="5" dirty="0" smtClean="0">
                <a:latin typeface="Times New Roman"/>
                <a:cs typeface="Times New Roman"/>
              </a:rPr>
              <a:t>;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12700" marR="5715" indent="254635">
              <a:spcBef>
                <a:spcPts val="0"/>
              </a:spcBef>
              <a:buSzPct val="89473"/>
              <a:buFont typeface="Times New Roman"/>
              <a:buChar char="-"/>
              <a:tabLst>
                <a:tab pos="455295" algn="l"/>
              </a:tabLst>
            </a:pPr>
            <a:r>
              <a:rPr lang="uk-UA" sz="1600" i="1" spc="10" dirty="0" err="1" smtClean="0">
                <a:latin typeface="Times New Roman"/>
                <a:cs typeface="Times New Roman"/>
              </a:rPr>
              <a:t>імітуючі</a:t>
            </a:r>
            <a:r>
              <a:rPr lang="uk-UA" sz="1600" i="1" spc="1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–</a:t>
            </a:r>
            <a:r>
              <a:rPr lang="uk-UA" sz="1600" spc="10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підроб</a:t>
            </a:r>
            <a:r>
              <a:rPr lang="uk-UA" sz="1600" spc="5" dirty="0" smtClean="0">
                <a:latin typeface="Times New Roman"/>
                <a:cs typeface="Times New Roman"/>
              </a:rPr>
              <a:t>к</a:t>
            </a:r>
            <a:r>
              <a:rPr lang="uk-UA" sz="1600" spc="15" dirty="0" smtClean="0">
                <a:latin typeface="Times New Roman"/>
                <a:cs typeface="Times New Roman"/>
              </a:rPr>
              <a:t>а</a:t>
            </a:r>
            <a:r>
              <a:rPr lang="uk-UA" sz="1600" spc="10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корисних</a:t>
            </a:r>
            <a:r>
              <a:rPr lang="uk-UA" sz="1600" spc="10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сигналів</a:t>
            </a:r>
            <a:r>
              <a:rPr lang="uk-UA" sz="1600" spc="10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по</a:t>
            </a:r>
            <a:r>
              <a:rPr lang="uk-UA" sz="1600" spc="100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одному</a:t>
            </a:r>
            <a:r>
              <a:rPr lang="uk-UA" sz="1600" spc="10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або</a:t>
            </a:r>
            <a:r>
              <a:rPr lang="uk-UA" sz="1600" spc="10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декількох</a:t>
            </a:r>
            <a:r>
              <a:rPr lang="uk-UA" sz="1600" spc="10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пар</a:t>
            </a:r>
            <a:r>
              <a:rPr lang="uk-UA" sz="1600" spc="10" dirty="0" smtClean="0">
                <a:latin typeface="Times New Roman"/>
                <a:cs typeface="Times New Roman"/>
              </a:rPr>
              <a:t>аметра</a:t>
            </a:r>
            <a:r>
              <a:rPr lang="uk-UA" sz="1600" spc="15" dirty="0" smtClean="0">
                <a:latin typeface="Times New Roman"/>
                <a:cs typeface="Times New Roman"/>
              </a:rPr>
              <a:t>х</a:t>
            </a:r>
            <a:r>
              <a:rPr lang="uk-UA" sz="1600" spc="5" dirty="0" smtClean="0">
                <a:latin typeface="Times New Roman"/>
                <a:cs typeface="Times New Roman"/>
              </a:rPr>
              <a:t>.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0" indent="276225">
              <a:spcBef>
                <a:spcPts val="0"/>
              </a:spcBef>
              <a:buNone/>
            </a:pPr>
            <a:endParaRPr lang="ru-RU" sz="1600" dirty="0" smtClean="0">
              <a:latin typeface="Times New Roman"/>
              <a:cs typeface="Times New Roman"/>
            </a:endParaRPr>
          </a:p>
          <a:p>
            <a:pPr marL="267335">
              <a:spcBef>
                <a:spcPts val="0"/>
              </a:spcBef>
              <a:buNone/>
            </a:pPr>
            <a:r>
              <a:rPr lang="uk-UA" sz="1600" spc="15" dirty="0" smtClean="0">
                <a:latin typeface="Times New Roman"/>
                <a:cs typeface="Times New Roman"/>
              </a:rPr>
              <a:t>За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i="1" spc="10" dirty="0" smtClean="0">
                <a:latin typeface="Times New Roman"/>
                <a:cs typeface="Times New Roman"/>
              </a:rPr>
              <a:t>місце</a:t>
            </a:r>
            <a:r>
              <a:rPr lang="uk-UA" sz="1600" i="1" spc="20" dirty="0" smtClean="0">
                <a:latin typeface="Times New Roman"/>
                <a:cs typeface="Times New Roman"/>
              </a:rPr>
              <a:t>м</a:t>
            </a:r>
            <a:r>
              <a:rPr lang="uk-UA" sz="1600" i="1" spc="15" dirty="0" smtClean="0">
                <a:latin typeface="Times New Roman"/>
                <a:cs typeface="Times New Roman"/>
              </a:rPr>
              <a:t> виникнення</a:t>
            </a:r>
            <a:r>
              <a:rPr lang="uk-UA" sz="1600" i="1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завади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поділяються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н</a:t>
            </a:r>
            <a:r>
              <a:rPr lang="uk-UA" sz="1600" spc="10" dirty="0" smtClean="0">
                <a:latin typeface="Times New Roman"/>
                <a:cs typeface="Times New Roman"/>
              </a:rPr>
              <a:t>а</a:t>
            </a:r>
            <a:r>
              <a:rPr lang="uk-UA" sz="1600" spc="5" dirty="0" smtClean="0">
                <a:latin typeface="Times New Roman"/>
                <a:cs typeface="Times New Roman"/>
              </a:rPr>
              <a:t>: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12700" indent="254635">
              <a:spcBef>
                <a:spcPts val="0"/>
              </a:spcBef>
              <a:buFont typeface="Times New Roman"/>
              <a:buChar char="-"/>
              <a:tabLst>
                <a:tab pos="455295" algn="l"/>
              </a:tabLst>
            </a:pPr>
            <a:r>
              <a:rPr lang="uk-UA" sz="1600" i="1" spc="15" dirty="0" smtClean="0">
                <a:latin typeface="Times New Roman"/>
                <a:cs typeface="Times New Roman"/>
              </a:rPr>
              <a:t>внутрішні</a:t>
            </a:r>
            <a:r>
              <a:rPr lang="uk-UA" sz="1600" i="1" spc="5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(</a:t>
            </a:r>
            <a:r>
              <a:rPr lang="uk-UA" sz="1600" spc="15" dirty="0" smtClean="0">
                <a:latin typeface="Times New Roman"/>
                <a:cs typeface="Times New Roman"/>
              </a:rPr>
              <a:t>шум</a:t>
            </a:r>
            <a:r>
              <a:rPr lang="uk-UA" sz="1600" spc="20" dirty="0" smtClean="0">
                <a:latin typeface="Times New Roman"/>
                <a:cs typeface="Times New Roman"/>
              </a:rPr>
              <a:t>и</a:t>
            </a:r>
            <a:r>
              <a:rPr lang="uk-UA" sz="1600" spc="5" dirty="0" smtClean="0">
                <a:latin typeface="Times New Roman"/>
                <a:cs typeface="Times New Roman"/>
              </a:rPr>
              <a:t>, </a:t>
            </a:r>
            <a:r>
              <a:rPr lang="uk-UA" sz="1600" spc="15" dirty="0" smtClean="0">
                <a:latin typeface="Times New Roman"/>
                <a:cs typeface="Times New Roman"/>
              </a:rPr>
              <a:t>наведення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і </a:t>
            </a:r>
            <a:r>
              <a:rPr lang="uk-UA" sz="1600" spc="20" dirty="0" smtClean="0">
                <a:latin typeface="Times New Roman"/>
                <a:cs typeface="Times New Roman"/>
              </a:rPr>
              <a:t>перешко</a:t>
            </a:r>
            <a:r>
              <a:rPr lang="uk-UA" sz="1600" spc="15" dirty="0" smtClean="0">
                <a:latin typeface="Times New Roman"/>
                <a:cs typeface="Times New Roman"/>
              </a:rPr>
              <a:t>ди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від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err="1" smtClean="0">
                <a:latin typeface="Times New Roman"/>
                <a:cs typeface="Times New Roman"/>
              </a:rPr>
              <a:t>ро</a:t>
            </a:r>
            <a:r>
              <a:rPr lang="uk-UA" sz="1600" spc="10" dirty="0" err="1" smtClean="0">
                <a:latin typeface="Times New Roman"/>
                <a:cs typeface="Times New Roman"/>
              </a:rPr>
              <a:t>з</a:t>
            </a:r>
            <a:r>
              <a:rPr lang="uk-UA" sz="1600" spc="15" dirty="0" err="1" smtClean="0">
                <a:latin typeface="Times New Roman"/>
                <a:cs typeface="Times New Roman"/>
              </a:rPr>
              <a:t>узгодженн</a:t>
            </a:r>
            <a:r>
              <a:rPr lang="uk-UA" sz="1600" spc="10" dirty="0" err="1" smtClean="0">
                <a:latin typeface="Times New Roman"/>
                <a:cs typeface="Times New Roman"/>
              </a:rPr>
              <a:t>я</a:t>
            </a:r>
            <a:r>
              <a:rPr lang="uk-UA" sz="1600" spc="10" dirty="0" smtClean="0">
                <a:latin typeface="Times New Roman"/>
                <a:cs typeface="Times New Roman"/>
              </a:rPr>
              <a:t>);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12700" marR="5715" indent="254635" algn="just">
              <a:spcBef>
                <a:spcPts val="0"/>
              </a:spcBef>
              <a:buFont typeface="Times New Roman"/>
              <a:buChar char="-"/>
              <a:tabLst>
                <a:tab pos="455295" algn="l"/>
              </a:tabLst>
            </a:pPr>
            <a:r>
              <a:rPr lang="uk-UA" sz="1600" i="1" spc="15" dirty="0" smtClean="0">
                <a:latin typeface="Times New Roman"/>
                <a:cs typeface="Times New Roman"/>
              </a:rPr>
              <a:t>зовнішні</a:t>
            </a:r>
            <a:r>
              <a:rPr lang="uk-UA" sz="1600" i="1" dirty="0" smtClean="0">
                <a:latin typeface="Times New Roman"/>
                <a:cs typeface="Times New Roman"/>
              </a:rPr>
              <a:t> </a:t>
            </a:r>
            <a:r>
              <a:rPr lang="uk-UA" sz="1600" i="1" spc="-120" dirty="0" smtClean="0">
                <a:latin typeface="Times New Roman"/>
                <a:cs typeface="Times New Roman"/>
              </a:rPr>
              <a:t> </a:t>
            </a:r>
            <a:r>
              <a:rPr lang="uk-UA" sz="1600" spc="5" dirty="0" smtClean="0">
                <a:latin typeface="Times New Roman"/>
                <a:cs typeface="Times New Roman"/>
              </a:rPr>
              <a:t>(</a:t>
            </a:r>
            <a:r>
              <a:rPr lang="uk-UA" sz="1600" spc="15" dirty="0" smtClean="0">
                <a:latin typeface="Times New Roman"/>
                <a:cs typeface="Times New Roman"/>
              </a:rPr>
              <a:t>промислові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120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(</a:t>
            </a:r>
            <a:r>
              <a:rPr lang="uk-UA" sz="1600" spc="15" dirty="0" smtClean="0">
                <a:latin typeface="Times New Roman"/>
                <a:cs typeface="Times New Roman"/>
              </a:rPr>
              <a:t>індустріальні</a:t>
            </a:r>
            <a:r>
              <a:rPr lang="uk-UA" sz="1600" spc="10" dirty="0" smtClean="0">
                <a:latin typeface="Times New Roman"/>
                <a:cs typeface="Times New Roman"/>
              </a:rPr>
              <a:t>),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114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від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-120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радіопереда</a:t>
            </a:r>
            <a:r>
              <a:rPr lang="uk-UA" sz="1600" spc="15" dirty="0" smtClean="0">
                <a:latin typeface="Times New Roman"/>
                <a:cs typeface="Times New Roman"/>
              </a:rPr>
              <a:t>в</a:t>
            </a:r>
            <a:r>
              <a:rPr lang="uk-UA" sz="1600" spc="10" dirty="0" smtClean="0">
                <a:latin typeface="Times New Roman"/>
                <a:cs typeface="Times New Roman"/>
              </a:rPr>
              <a:t>ач</a:t>
            </a:r>
            <a:r>
              <a:rPr lang="uk-UA" sz="1600" spc="15" dirty="0" smtClean="0">
                <a:latin typeface="Times New Roman"/>
                <a:cs typeface="Times New Roman"/>
              </a:rPr>
              <a:t>ів</a:t>
            </a:r>
            <a:r>
              <a:rPr lang="uk-UA" sz="1600" spc="5" dirty="0" smtClean="0">
                <a:latin typeface="Times New Roman"/>
                <a:cs typeface="Times New Roman"/>
              </a:rPr>
              <a:t>,</a:t>
            </a:r>
            <a:r>
              <a:rPr lang="uk-UA" sz="1600" spc="114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а</a:t>
            </a:r>
            <a:r>
              <a:rPr lang="uk-UA" sz="1600" spc="20" dirty="0" smtClean="0">
                <a:latin typeface="Times New Roman"/>
                <a:cs typeface="Times New Roman"/>
              </a:rPr>
              <a:t>т</a:t>
            </a:r>
            <a:r>
              <a:rPr lang="uk-UA" sz="1600" spc="15" dirty="0" smtClean="0">
                <a:latin typeface="Times New Roman"/>
                <a:cs typeface="Times New Roman"/>
              </a:rPr>
              <a:t>мос</a:t>
            </a:r>
            <a:r>
              <a:rPr lang="uk-UA" sz="1600" spc="20" dirty="0" smtClean="0">
                <a:latin typeface="Times New Roman"/>
                <a:cs typeface="Times New Roman"/>
              </a:rPr>
              <a:t>ф</a:t>
            </a:r>
            <a:r>
              <a:rPr lang="uk-UA" sz="1600" spc="10" dirty="0" smtClean="0">
                <a:latin typeface="Times New Roman"/>
                <a:cs typeface="Times New Roman"/>
              </a:rPr>
              <a:t>ерні</a:t>
            </a:r>
            <a:r>
              <a:rPr lang="uk-UA" sz="160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та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космічні</a:t>
            </a:r>
            <a:r>
              <a:rPr lang="uk-UA" sz="1600" spc="10" dirty="0" smtClean="0">
                <a:latin typeface="Times New Roman"/>
                <a:cs typeface="Times New Roman"/>
              </a:rPr>
              <a:t>).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203200" indent="-190500">
              <a:lnSpc>
                <a:spcPct val="100000"/>
              </a:lnSpc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endParaRPr lang="uk-UA" sz="1600" dirty="0" smtClean="0">
              <a:latin typeface="Times New Roman"/>
              <a:cs typeface="Times New Roman"/>
            </a:endParaRPr>
          </a:p>
          <a:p>
            <a:pPr marL="12700" marR="5080" indent="254635" algn="just">
              <a:spcBef>
                <a:spcPts val="0"/>
              </a:spcBef>
              <a:buFont typeface="Times New Roman"/>
              <a:buChar char="-"/>
              <a:tabLst>
                <a:tab pos="458470" algn="l"/>
              </a:tabLst>
            </a:pPr>
            <a:endParaRPr lang="uk-UA" sz="1600" spc="10" dirty="0" smtClean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57290" y="2214554"/>
            <a:ext cx="6357982" cy="4357742"/>
          </a:xfrm>
        </p:spPr>
        <p:txBody>
          <a:bodyPr/>
          <a:lstStyle/>
          <a:p>
            <a:pPr marL="12700" marR="5080" indent="254635" algn="just">
              <a:spcBef>
                <a:spcPts val="0"/>
              </a:spcBef>
              <a:buNone/>
            </a:pPr>
            <a:r>
              <a:rPr lang="uk-UA" sz="1600" b="1" spc="20" dirty="0" smtClean="0">
                <a:latin typeface="Times New Roman"/>
                <a:cs typeface="Times New Roman"/>
              </a:rPr>
              <a:t>Навмисний</a:t>
            </a:r>
            <a:r>
              <a:rPr lang="uk-UA" sz="1600" b="1" spc="40" dirty="0" smtClean="0">
                <a:latin typeface="Times New Roman"/>
                <a:cs typeface="Times New Roman"/>
              </a:rPr>
              <a:t> </a:t>
            </a:r>
            <a:r>
              <a:rPr lang="uk-UA" sz="1600" b="1" spc="10" dirty="0" smtClean="0">
                <a:latin typeface="Times New Roman"/>
                <a:cs typeface="Times New Roman"/>
              </a:rPr>
              <a:t>си</a:t>
            </a:r>
            <a:r>
              <a:rPr lang="uk-UA" sz="1600" b="1" spc="25" dirty="0" smtClean="0">
                <a:latin typeface="Times New Roman"/>
                <a:cs typeface="Times New Roman"/>
              </a:rPr>
              <a:t>л</a:t>
            </a:r>
            <a:r>
              <a:rPr lang="uk-UA" sz="1600" b="1" spc="15" dirty="0" smtClean="0">
                <a:latin typeface="Times New Roman"/>
                <a:cs typeface="Times New Roman"/>
              </a:rPr>
              <a:t>ови</a:t>
            </a:r>
            <a:r>
              <a:rPr lang="uk-UA" sz="1600" b="1" spc="20" dirty="0" smtClean="0">
                <a:latin typeface="Times New Roman"/>
                <a:cs typeface="Times New Roman"/>
              </a:rPr>
              <a:t>й</a:t>
            </a:r>
            <a:r>
              <a:rPr lang="uk-UA" sz="1600" b="1" spc="35" dirty="0" smtClean="0">
                <a:latin typeface="Times New Roman"/>
                <a:cs typeface="Times New Roman"/>
              </a:rPr>
              <a:t> </a:t>
            </a:r>
            <a:r>
              <a:rPr lang="uk-UA" sz="1600" b="1" spc="20" dirty="0" smtClean="0">
                <a:latin typeface="Times New Roman"/>
                <a:cs typeface="Times New Roman"/>
              </a:rPr>
              <a:t>вплив</a:t>
            </a:r>
            <a:r>
              <a:rPr lang="uk-UA" sz="1600" b="1" spc="35" dirty="0" smtClean="0">
                <a:latin typeface="Times New Roman"/>
                <a:cs typeface="Times New Roman"/>
              </a:rPr>
              <a:t> </a:t>
            </a:r>
            <a:r>
              <a:rPr lang="uk-UA" sz="1600" b="1" spc="10" dirty="0" smtClean="0">
                <a:latin typeface="Times New Roman"/>
                <a:cs typeface="Times New Roman"/>
              </a:rPr>
              <a:t>(</a:t>
            </a:r>
            <a:r>
              <a:rPr lang="uk-UA" sz="1600" b="1" spc="25" dirty="0" smtClean="0">
                <a:latin typeface="Times New Roman"/>
                <a:cs typeface="Times New Roman"/>
              </a:rPr>
              <a:t>НС</a:t>
            </a:r>
            <a:r>
              <a:rPr lang="uk-UA" sz="1600" b="1" spc="20" dirty="0" smtClean="0">
                <a:latin typeface="Times New Roman"/>
                <a:cs typeface="Times New Roman"/>
              </a:rPr>
              <a:t>В</a:t>
            </a:r>
            <a:r>
              <a:rPr lang="uk-UA" sz="1600" b="1" spc="10" dirty="0" smtClean="0">
                <a:latin typeface="Times New Roman"/>
                <a:cs typeface="Times New Roman"/>
              </a:rPr>
              <a:t>)</a:t>
            </a:r>
            <a:r>
              <a:rPr lang="uk-UA" sz="1600" b="1" spc="4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–</a:t>
            </a:r>
            <a:r>
              <a:rPr lang="uk-UA" sz="1600" spc="4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це</a:t>
            </a:r>
            <a:r>
              <a:rPr lang="uk-UA" sz="1600" spc="3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умисне</a:t>
            </a:r>
            <a:r>
              <a:rPr lang="uk-UA" sz="1600" spc="4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створення</a:t>
            </a:r>
            <a:r>
              <a:rPr lang="uk-UA" sz="1600" spc="3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різкого</a:t>
            </a:r>
            <a:r>
              <a:rPr lang="uk-UA" sz="1600" spc="40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сплеск</a:t>
            </a:r>
            <a:r>
              <a:rPr lang="uk-UA" sz="1600" spc="15" dirty="0" smtClean="0">
                <a:latin typeface="Times New Roman"/>
                <a:cs typeface="Times New Roman"/>
              </a:rPr>
              <a:t>у</a:t>
            </a:r>
            <a:r>
              <a:rPr lang="uk-UA" sz="1600" spc="2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напруги</a:t>
            </a:r>
            <a:r>
              <a:rPr lang="uk-UA" sz="1600" spc="2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</a:t>
            </a:r>
            <a:r>
              <a:rPr lang="uk-UA" sz="1600" spc="2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мережі</a:t>
            </a:r>
            <a:r>
              <a:rPr lang="uk-UA" sz="1600" spc="25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живленн</a:t>
            </a:r>
            <a:r>
              <a:rPr lang="uk-UA" sz="1600" spc="10" dirty="0" smtClean="0">
                <a:latin typeface="Times New Roman"/>
                <a:cs typeface="Times New Roman"/>
              </a:rPr>
              <a:t>я</a:t>
            </a:r>
            <a:r>
              <a:rPr lang="uk-UA" sz="1600" spc="5" dirty="0" smtClean="0">
                <a:latin typeface="Times New Roman"/>
                <a:cs typeface="Times New Roman"/>
              </a:rPr>
              <a:t>,</a:t>
            </a:r>
            <a:r>
              <a:rPr lang="uk-UA" sz="1600" spc="2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по</a:t>
            </a:r>
            <a:r>
              <a:rPr lang="uk-UA" sz="1600" spc="2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інформаційних</a:t>
            </a:r>
            <a:r>
              <a:rPr lang="uk-UA" sz="1600" spc="2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дротяних</a:t>
            </a:r>
            <a:r>
              <a:rPr lang="uk-UA" sz="1600" spc="2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лініях</a:t>
            </a:r>
            <a:r>
              <a:rPr lang="uk-UA" sz="1600" spc="2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або</a:t>
            </a:r>
            <a:r>
              <a:rPr lang="uk-UA" sz="1600" spc="2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</a:t>
            </a:r>
            <a:r>
              <a:rPr lang="uk-UA" sz="1600" spc="2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ефірі</a:t>
            </a:r>
            <a:r>
              <a:rPr lang="uk-UA" sz="1600" spc="2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з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ам</a:t>
            </a:r>
            <a:r>
              <a:rPr lang="uk-UA" sz="1600" spc="25" dirty="0" smtClean="0">
                <a:latin typeface="Times New Roman"/>
                <a:cs typeface="Times New Roman"/>
              </a:rPr>
              <a:t>п</a:t>
            </a:r>
            <a:r>
              <a:rPr lang="uk-UA" sz="1600" spc="10" dirty="0" smtClean="0">
                <a:latin typeface="Times New Roman"/>
                <a:cs typeface="Times New Roman"/>
              </a:rPr>
              <a:t>літудо</a:t>
            </a:r>
            <a:r>
              <a:rPr lang="uk-UA" sz="1600" spc="25" dirty="0" smtClean="0">
                <a:latin typeface="Times New Roman"/>
                <a:cs typeface="Times New Roman"/>
              </a:rPr>
              <a:t>ю</a:t>
            </a:r>
            <a:r>
              <a:rPr lang="uk-UA" sz="1600" spc="5" dirty="0" smtClean="0">
                <a:latin typeface="Times New Roman"/>
                <a:cs typeface="Times New Roman"/>
              </a:rPr>
              <a:t>,</a:t>
            </a:r>
            <a:r>
              <a:rPr lang="uk-UA" sz="1600" spc="2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тривалістю</a:t>
            </a:r>
            <a:r>
              <a:rPr lang="uk-UA" sz="1600" spc="25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і</a:t>
            </a:r>
            <a:r>
              <a:rPr lang="uk-UA" sz="1600" spc="3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енергією</a:t>
            </a:r>
            <a:r>
              <a:rPr lang="uk-UA" sz="1600" spc="25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сплеск</a:t>
            </a:r>
            <a:r>
              <a:rPr lang="uk-UA" sz="1600" spc="15" dirty="0" smtClean="0">
                <a:latin typeface="Times New Roman"/>
                <a:cs typeface="Times New Roman"/>
              </a:rPr>
              <a:t>у</a:t>
            </a:r>
            <a:r>
              <a:rPr lang="uk-UA" sz="1600" spc="5" dirty="0" smtClean="0">
                <a:latin typeface="Times New Roman"/>
                <a:cs typeface="Times New Roman"/>
              </a:rPr>
              <a:t>,</a:t>
            </a:r>
            <a:r>
              <a:rPr lang="uk-UA" sz="1600" spc="2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які</a:t>
            </a:r>
            <a:r>
              <a:rPr lang="uk-UA" sz="1600" spc="2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зд</a:t>
            </a:r>
            <a:r>
              <a:rPr lang="uk-UA" sz="1600" spc="10" dirty="0" smtClean="0">
                <a:latin typeface="Times New Roman"/>
                <a:cs typeface="Times New Roman"/>
              </a:rPr>
              <a:t>а</a:t>
            </a:r>
            <a:r>
              <a:rPr lang="uk-UA" sz="1600" spc="15" dirty="0" smtClean="0">
                <a:latin typeface="Times New Roman"/>
                <a:cs typeface="Times New Roman"/>
              </a:rPr>
              <a:t>тні</a:t>
            </a:r>
            <a:r>
              <a:rPr lang="uk-UA" sz="1600" spc="2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привести</a:t>
            </a:r>
            <a:r>
              <a:rPr lang="uk-UA" sz="1600" spc="3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до</a:t>
            </a:r>
            <a:r>
              <a:rPr lang="uk-UA" sz="1600" spc="2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збоїв</a:t>
            </a:r>
            <a:r>
              <a:rPr lang="uk-UA" sz="1600" spc="2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</a:t>
            </a:r>
            <a:r>
              <a:rPr lang="uk-UA" sz="1600" spc="2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робо</a:t>
            </a:r>
            <a:r>
              <a:rPr lang="uk-UA" sz="1600" spc="10" dirty="0" smtClean="0">
                <a:latin typeface="Times New Roman"/>
                <a:cs typeface="Times New Roman"/>
              </a:rPr>
              <a:t>ті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пристрою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або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до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виходу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йо</a:t>
            </a:r>
            <a:r>
              <a:rPr lang="uk-UA" sz="1600" spc="10" dirty="0" smtClean="0">
                <a:latin typeface="Times New Roman"/>
                <a:cs typeface="Times New Roman"/>
              </a:rPr>
              <a:t>г</a:t>
            </a:r>
            <a:r>
              <a:rPr lang="uk-UA" sz="1600" spc="15" dirty="0" smtClean="0">
                <a:latin typeface="Times New Roman"/>
                <a:cs typeface="Times New Roman"/>
              </a:rPr>
              <a:t>о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з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ладу</a:t>
            </a:r>
            <a:r>
              <a:rPr lang="uk-UA" sz="1600" spc="5" dirty="0" smtClean="0">
                <a:latin typeface="Times New Roman"/>
                <a:cs typeface="Times New Roman"/>
              </a:rPr>
              <a:t>.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12700" marR="5080" indent="254635" algn="just">
              <a:lnSpc>
                <a:spcPts val="1710"/>
              </a:lnSpc>
              <a:spcBef>
                <a:spcPts val="145"/>
              </a:spcBef>
              <a:buNone/>
            </a:pPr>
            <a:endParaRPr lang="uk-UA" sz="1600" dirty="0" smtClean="0">
              <a:latin typeface="Times New Roman"/>
              <a:cs typeface="Times New Roman"/>
            </a:endParaRPr>
          </a:p>
          <a:p>
            <a:pPr marL="12700" marR="5080" indent="254635">
              <a:spcBef>
                <a:spcPts val="0"/>
              </a:spcBef>
              <a:buNone/>
              <a:tabLst>
                <a:tab pos="458470" algn="l"/>
              </a:tabLst>
            </a:pPr>
            <a:r>
              <a:rPr lang="uk-UA" sz="1600" spc="25" dirty="0" smtClean="0">
                <a:latin typeface="Times New Roman"/>
                <a:cs typeface="Times New Roman"/>
              </a:rPr>
              <a:t>НСВ</a:t>
            </a:r>
            <a:r>
              <a:rPr lang="uk-UA" sz="1600" spc="40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з</a:t>
            </a:r>
            <a:r>
              <a:rPr lang="uk-UA" sz="1600" spc="15" dirty="0" smtClean="0">
                <a:latin typeface="Times New Roman"/>
                <a:cs typeface="Times New Roman"/>
              </a:rPr>
              <a:t>а</a:t>
            </a:r>
            <a:r>
              <a:rPr lang="uk-UA" sz="1600" spc="40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трь</a:t>
            </a:r>
            <a:r>
              <a:rPr lang="uk-UA" sz="1600" spc="20" dirty="0" smtClean="0">
                <a:latin typeface="Times New Roman"/>
                <a:cs typeface="Times New Roman"/>
              </a:rPr>
              <a:t>о</a:t>
            </a:r>
            <a:r>
              <a:rPr lang="uk-UA" sz="1600" spc="15" dirty="0" smtClean="0">
                <a:latin typeface="Times New Roman"/>
                <a:cs typeface="Times New Roman"/>
              </a:rPr>
              <a:t>ма</a:t>
            </a:r>
            <a:r>
              <a:rPr lang="uk-UA" sz="1600" spc="4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осно</a:t>
            </a:r>
            <a:r>
              <a:rPr lang="uk-UA" sz="1600" spc="10" dirty="0" smtClean="0">
                <a:latin typeface="Times New Roman"/>
                <a:cs typeface="Times New Roman"/>
              </a:rPr>
              <a:t>в</a:t>
            </a:r>
            <a:r>
              <a:rPr lang="uk-UA" sz="1600" spc="20" dirty="0" smtClean="0">
                <a:latin typeface="Times New Roman"/>
                <a:cs typeface="Times New Roman"/>
              </a:rPr>
              <a:t>ними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b="1" spc="10" dirty="0" smtClean="0">
                <a:latin typeface="Times New Roman"/>
                <a:cs typeface="Times New Roman"/>
              </a:rPr>
              <a:t>ка</a:t>
            </a:r>
            <a:r>
              <a:rPr lang="uk-UA" sz="1600" b="1" spc="25" dirty="0" smtClean="0">
                <a:latin typeface="Times New Roman"/>
                <a:cs typeface="Times New Roman"/>
              </a:rPr>
              <a:t>н</a:t>
            </a:r>
            <a:r>
              <a:rPr lang="uk-UA" sz="1600" b="1" spc="10" dirty="0" smtClean="0">
                <a:latin typeface="Times New Roman"/>
                <a:cs typeface="Times New Roman"/>
              </a:rPr>
              <a:t>алам</a:t>
            </a:r>
            <a:r>
              <a:rPr lang="uk-UA" sz="1600" b="1" spc="20" dirty="0" smtClean="0">
                <a:latin typeface="Times New Roman"/>
                <a:cs typeface="Times New Roman"/>
              </a:rPr>
              <a:t>и</a:t>
            </a:r>
            <a:r>
              <a:rPr lang="uk-UA" sz="1600" spc="20" dirty="0" smtClean="0">
                <a:latin typeface="Times New Roman"/>
                <a:cs typeface="Times New Roman"/>
              </a:rPr>
              <a:t>:</a:t>
            </a:r>
          </a:p>
          <a:p>
            <a:pPr marL="20320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r>
              <a:rPr lang="uk-UA" sz="1600" spc="20" dirty="0" smtClean="0">
                <a:latin typeface="Times New Roman"/>
                <a:cs typeface="Times New Roman"/>
              </a:rPr>
              <a:t>мережею</a:t>
            </a:r>
            <a:r>
              <a:rPr lang="uk-UA" sz="1600" spc="1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електроживлення</a:t>
            </a:r>
            <a:r>
              <a:rPr lang="uk-UA" sz="1600" spc="10" dirty="0" smtClean="0">
                <a:latin typeface="Times New Roman"/>
                <a:cs typeface="Times New Roman"/>
              </a:rPr>
              <a:t>;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20320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r>
              <a:rPr lang="uk-UA" sz="1600" spc="15" dirty="0" smtClean="0">
                <a:latin typeface="Times New Roman"/>
                <a:cs typeface="Times New Roman"/>
              </a:rPr>
              <a:t>комунікаційними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мережами</a:t>
            </a:r>
            <a:r>
              <a:rPr lang="uk-UA" sz="1600" spc="15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і</a:t>
            </a:r>
            <a:r>
              <a:rPr lang="uk-UA" sz="1600" spc="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ка</a:t>
            </a:r>
            <a:r>
              <a:rPr lang="uk-UA" sz="1600" spc="25" dirty="0" smtClean="0">
                <a:latin typeface="Times New Roman"/>
                <a:cs typeface="Times New Roman"/>
              </a:rPr>
              <a:t>н</a:t>
            </a:r>
            <a:r>
              <a:rPr lang="uk-UA" sz="1600" spc="10" dirty="0" smtClean="0">
                <a:latin typeface="Times New Roman"/>
                <a:cs typeface="Times New Roman"/>
              </a:rPr>
              <a:t>а</a:t>
            </a:r>
            <a:r>
              <a:rPr lang="uk-UA" sz="1600" spc="20" dirty="0" smtClean="0">
                <a:latin typeface="Times New Roman"/>
                <a:cs typeface="Times New Roman"/>
              </a:rPr>
              <a:t>лами</a:t>
            </a:r>
            <a:r>
              <a:rPr lang="uk-UA" sz="1600" spc="10" dirty="0" smtClean="0">
                <a:latin typeface="Times New Roman"/>
                <a:cs typeface="Times New Roman"/>
              </a:rPr>
              <a:t>;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203200" indent="-190500"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r>
              <a:rPr lang="uk-UA" sz="1600" spc="15" dirty="0" smtClean="0">
                <a:latin typeface="Times New Roman"/>
                <a:cs typeface="Times New Roman"/>
              </a:rPr>
              <a:t>ефіром</a:t>
            </a:r>
            <a:r>
              <a:rPr lang="uk-UA" sz="1600" spc="8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з</a:t>
            </a:r>
            <a:r>
              <a:rPr lang="uk-UA" sz="1600" spc="80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використанням</a:t>
            </a:r>
            <a:r>
              <a:rPr lang="uk-UA" sz="1600" spc="80" dirty="0" smtClean="0">
                <a:latin typeface="Times New Roman"/>
                <a:cs typeface="Times New Roman"/>
              </a:rPr>
              <a:t> </a:t>
            </a:r>
            <a:r>
              <a:rPr lang="uk-UA" sz="1600" spc="20" dirty="0" smtClean="0">
                <a:latin typeface="Times New Roman"/>
                <a:cs typeface="Times New Roman"/>
              </a:rPr>
              <a:t>потужних</a:t>
            </a:r>
            <a:r>
              <a:rPr lang="uk-UA" sz="1600" spc="8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коротких</a:t>
            </a:r>
            <a:r>
              <a:rPr lang="uk-UA" sz="1600" spc="85" dirty="0" smtClean="0">
                <a:latin typeface="Times New Roman"/>
                <a:cs typeface="Times New Roman"/>
              </a:rPr>
              <a:t> </a:t>
            </a:r>
            <a:r>
              <a:rPr lang="uk-UA" sz="1600" spc="15" dirty="0" smtClean="0">
                <a:latin typeface="Times New Roman"/>
                <a:cs typeface="Times New Roman"/>
              </a:rPr>
              <a:t>електрома</a:t>
            </a:r>
            <a:r>
              <a:rPr lang="uk-UA" sz="1600" spc="20" dirty="0" smtClean="0">
                <a:latin typeface="Times New Roman"/>
                <a:cs typeface="Times New Roman"/>
              </a:rPr>
              <a:t>г</a:t>
            </a:r>
            <a:r>
              <a:rPr lang="uk-UA" sz="1600" spc="15" dirty="0" smtClean="0">
                <a:latin typeface="Times New Roman"/>
                <a:cs typeface="Times New Roman"/>
              </a:rPr>
              <a:t>нітних</a:t>
            </a:r>
            <a:r>
              <a:rPr lang="uk-UA" sz="1600" spc="85" dirty="0" smtClean="0">
                <a:latin typeface="Times New Roman"/>
                <a:cs typeface="Times New Roman"/>
              </a:rPr>
              <a:t> </a:t>
            </a:r>
            <a:r>
              <a:rPr lang="uk-UA" sz="1600" spc="10" dirty="0" smtClean="0">
                <a:latin typeface="Times New Roman"/>
                <a:cs typeface="Times New Roman"/>
              </a:rPr>
              <a:t>ім</a:t>
            </a:r>
            <a:r>
              <a:rPr lang="uk-UA" sz="1600" spc="15" dirty="0" smtClean="0">
                <a:latin typeface="Times New Roman"/>
                <a:cs typeface="Times New Roman"/>
              </a:rPr>
              <a:t>пуль</a:t>
            </a:r>
            <a:r>
              <a:rPr lang="uk-UA" sz="1600" spc="10" dirty="0" smtClean="0">
                <a:latin typeface="Times New Roman"/>
                <a:cs typeface="Times New Roman"/>
              </a:rPr>
              <a:t>сів.</a:t>
            </a:r>
            <a:endParaRPr lang="uk-UA" sz="1600" dirty="0" smtClean="0">
              <a:latin typeface="Times New Roman"/>
              <a:cs typeface="Times New Roman"/>
            </a:endParaRPr>
          </a:p>
          <a:p>
            <a:pPr marL="12700" marR="5080" indent="254635">
              <a:spcBef>
                <a:spcPts val="0"/>
              </a:spcBef>
              <a:buFont typeface="Times New Roman"/>
              <a:buChar char="-"/>
              <a:tabLst>
                <a:tab pos="458470" algn="l"/>
              </a:tabLst>
            </a:pPr>
            <a:endParaRPr lang="uk-UA" sz="1600" dirty="0" smtClean="0">
              <a:latin typeface="Times New Roman"/>
              <a:cs typeface="Times New Roman"/>
            </a:endParaRPr>
          </a:p>
          <a:p>
            <a:pPr marL="3175" indent="244475" algn="just">
              <a:spcBef>
                <a:spcPts val="0"/>
              </a:spcBef>
              <a:buNone/>
            </a:pPr>
            <a:endParaRPr lang="ru-RU" sz="1600" dirty="0" smtClean="0">
              <a:latin typeface="Times New Roman"/>
              <a:cs typeface="Times New Roman"/>
            </a:endParaRPr>
          </a:p>
          <a:p>
            <a:pPr marL="3175" indent="244475" algn="just">
              <a:spcBef>
                <a:spcPts val="0"/>
              </a:spcBef>
              <a:buNone/>
            </a:pPr>
            <a:endParaRPr lang="ru-RU" sz="1600" dirty="0" smtClean="0">
              <a:latin typeface="Times New Roman"/>
              <a:cs typeface="Times New Roman"/>
            </a:endParaRPr>
          </a:p>
          <a:p>
            <a:pPr marL="203200" indent="-190500">
              <a:lnSpc>
                <a:spcPct val="100000"/>
              </a:lnSpc>
              <a:spcBef>
                <a:spcPts val="0"/>
              </a:spcBef>
              <a:buFont typeface="Times New Roman"/>
              <a:buChar char="-"/>
              <a:tabLst>
                <a:tab pos="203835" algn="l"/>
              </a:tabLst>
            </a:pPr>
            <a:endParaRPr lang="uk-UA" sz="1600" dirty="0" smtClean="0">
              <a:latin typeface="Times New Roman"/>
              <a:cs typeface="Times New Roman"/>
            </a:endParaRPr>
          </a:p>
          <a:p>
            <a:pPr marL="12700" marR="5080" indent="254635" algn="just">
              <a:spcBef>
                <a:spcPts val="0"/>
              </a:spcBef>
              <a:buFont typeface="Times New Roman"/>
              <a:buChar char="-"/>
              <a:tabLst>
                <a:tab pos="458470" algn="l"/>
              </a:tabLst>
            </a:pPr>
            <a:endParaRPr lang="uk-UA" sz="1600" spc="10" dirty="0" smtClean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000100" y="2071678"/>
            <a:ext cx="6429388" cy="478632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-template">
  <a:themeElements>
    <a:clrScheme name="powerpoint-template-24 8">
      <a:dk1>
        <a:srgbClr val="4D4D4D"/>
      </a:dk1>
      <a:lt1>
        <a:srgbClr val="FFFFFF"/>
      </a:lt1>
      <a:dk2>
        <a:srgbClr val="4D4D4D"/>
      </a:dk2>
      <a:lt2>
        <a:srgbClr val="D05104"/>
      </a:lt2>
      <a:accent1>
        <a:srgbClr val="E26D04"/>
      </a:accent1>
      <a:accent2>
        <a:srgbClr val="F29D02"/>
      </a:accent2>
      <a:accent3>
        <a:srgbClr val="FFFFFF"/>
      </a:accent3>
      <a:accent4>
        <a:srgbClr val="404040"/>
      </a:accent4>
      <a:accent5>
        <a:srgbClr val="EEBAAA"/>
      </a:accent5>
      <a:accent6>
        <a:srgbClr val="DB8E02"/>
      </a:accent6>
      <a:hlink>
        <a:srgbClr val="F7A803"/>
      </a:hlink>
      <a:folHlink>
        <a:srgbClr val="DDDDDD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FBB240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FE564C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BB2A32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E84A25"/>
        </a:lt2>
        <a:accent1>
          <a:srgbClr val="ED6A24"/>
        </a:accent1>
        <a:accent2>
          <a:srgbClr val="F99E1C"/>
        </a:accent2>
        <a:accent3>
          <a:srgbClr val="FFFFFF"/>
        </a:accent3>
        <a:accent4>
          <a:srgbClr val="404040"/>
        </a:accent4>
        <a:accent5>
          <a:srgbClr val="F4B9AC"/>
        </a:accent5>
        <a:accent6>
          <a:srgbClr val="E28F18"/>
        </a:accent6>
        <a:hlink>
          <a:srgbClr val="F1B54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B92D14"/>
        </a:lt2>
        <a:accent1>
          <a:srgbClr val="D34E13"/>
        </a:accent1>
        <a:accent2>
          <a:srgbClr val="DC9009"/>
        </a:accent2>
        <a:accent3>
          <a:srgbClr val="FFFFFF"/>
        </a:accent3>
        <a:accent4>
          <a:srgbClr val="404040"/>
        </a:accent4>
        <a:accent5>
          <a:srgbClr val="E6B2AA"/>
        </a:accent5>
        <a:accent6>
          <a:srgbClr val="C78207"/>
        </a:accent6>
        <a:hlink>
          <a:srgbClr val="EEC63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AE6310"/>
        </a:lt2>
        <a:accent1>
          <a:srgbClr val="E79613"/>
        </a:accent1>
        <a:accent2>
          <a:srgbClr val="E1720D"/>
        </a:accent2>
        <a:accent3>
          <a:srgbClr val="FFFFFF"/>
        </a:accent3>
        <a:accent4>
          <a:srgbClr val="404040"/>
        </a:accent4>
        <a:accent5>
          <a:srgbClr val="F1C9AA"/>
        </a:accent5>
        <a:accent6>
          <a:srgbClr val="CC670B"/>
        </a:accent6>
        <a:hlink>
          <a:srgbClr val="C6470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D05104"/>
        </a:lt2>
        <a:accent1>
          <a:srgbClr val="E26D04"/>
        </a:accent1>
        <a:accent2>
          <a:srgbClr val="F29D02"/>
        </a:accent2>
        <a:accent3>
          <a:srgbClr val="FFFFFF"/>
        </a:accent3>
        <a:accent4>
          <a:srgbClr val="404040"/>
        </a:accent4>
        <a:accent5>
          <a:srgbClr val="EEBAAA"/>
        </a:accent5>
        <a:accent6>
          <a:srgbClr val="DB8E02"/>
        </a:accent6>
        <a:hlink>
          <a:srgbClr val="F7A80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powerpoint-template</Template>
  <TotalTime>1042</TotalTime>
  <Words>5983</Words>
  <Application>Microsoft Office PowerPoint</Application>
  <PresentationFormat>Экран (4:3)</PresentationFormat>
  <Paragraphs>1304</Paragraphs>
  <Slides>108</Slides>
  <Notes>108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108</vt:i4>
      </vt:variant>
    </vt:vector>
  </HeadingPairs>
  <TitlesOfParts>
    <vt:vector size="109" baseType="lpstr">
      <vt:lpstr>powerpoint-template</vt:lpstr>
      <vt:lpstr>Комплексні системи  захисту інформації</vt:lpstr>
      <vt:lpstr>Тема 1. Концепція інформаційної безпеки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Тема 2. Комплексна система захисту інформації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Тема 4. Несанкціонований доступ до інформації і способи його здійснення</vt:lpstr>
      <vt:lpstr>Слайд 59</vt:lpstr>
      <vt:lpstr>Слайд 60</vt:lpstr>
      <vt:lpstr>Слайд 61</vt:lpstr>
      <vt:lpstr>Слайд 62</vt:lpstr>
      <vt:lpstr>Слайд 63</vt:lpstr>
      <vt:lpstr>Слайд 64</vt:lpstr>
      <vt:lpstr>Слайд 65</vt:lpstr>
      <vt:lpstr>Слайд 66</vt:lpstr>
      <vt:lpstr>Тема 5. Методи, засоби та заходи захисту інформації в ІТС від НСД</vt:lpstr>
      <vt:lpstr>Слайд 68</vt:lpstr>
      <vt:lpstr>Слайд 69</vt:lpstr>
      <vt:lpstr>Слайд 70</vt:lpstr>
      <vt:lpstr>Слайд 71</vt:lpstr>
      <vt:lpstr>Слайд 72</vt:lpstr>
      <vt:lpstr>Слайд 73</vt:lpstr>
      <vt:lpstr>Слайд 74</vt:lpstr>
      <vt:lpstr>Слайд 75</vt:lpstr>
      <vt:lpstr>Слайд 76</vt:lpstr>
      <vt:lpstr>Слайд 77</vt:lpstr>
      <vt:lpstr>Слайд 78</vt:lpstr>
      <vt:lpstr>Тема 6. Технічні канали витоку інформації</vt:lpstr>
      <vt:lpstr>Слайд 80</vt:lpstr>
      <vt:lpstr>Слайд 81</vt:lpstr>
      <vt:lpstr>Слайд 82</vt:lpstr>
      <vt:lpstr>Слайд 83</vt:lpstr>
      <vt:lpstr>Слайд 84</vt:lpstr>
      <vt:lpstr>Слайд 85</vt:lpstr>
      <vt:lpstr>Слайд 86</vt:lpstr>
      <vt:lpstr>Слайд 87</vt:lpstr>
      <vt:lpstr>Слайд 88</vt:lpstr>
      <vt:lpstr>Слайд 89</vt:lpstr>
      <vt:lpstr>Слайд 90</vt:lpstr>
      <vt:lpstr>Слайд 91</vt:lpstr>
      <vt:lpstr>Слайд 92</vt:lpstr>
      <vt:lpstr>Слайд 93</vt:lpstr>
      <vt:lpstr>Слайд 94</vt:lpstr>
      <vt:lpstr>Тема 7. Методи руйнування інформації.</vt:lpstr>
      <vt:lpstr>Слайд 96</vt:lpstr>
      <vt:lpstr>Слайд 97</vt:lpstr>
      <vt:lpstr>Слайд 98</vt:lpstr>
      <vt:lpstr>Слайд 99</vt:lpstr>
      <vt:lpstr>Слайд 100</vt:lpstr>
      <vt:lpstr>Слайд 101</vt:lpstr>
      <vt:lpstr>Тема 8. Захист інформації від витоку та руйнування</vt:lpstr>
      <vt:lpstr>Слайд 103</vt:lpstr>
      <vt:lpstr>Слайд 104</vt:lpstr>
      <vt:lpstr>Слайд 105</vt:lpstr>
      <vt:lpstr>Слайд 106</vt:lpstr>
      <vt:lpstr>Слайд 107</vt:lpstr>
      <vt:lpstr>Слайд 108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user_1</dc:creator>
  <cp:lastModifiedBy>Пользователь</cp:lastModifiedBy>
  <cp:revision>162</cp:revision>
  <dcterms:created xsi:type="dcterms:W3CDTF">2021-02-01T09:27:17Z</dcterms:created>
  <dcterms:modified xsi:type="dcterms:W3CDTF">2023-04-05T11:25:57Z</dcterms:modified>
</cp:coreProperties>
</file>