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97" r:id="rId2"/>
    <p:sldId id="298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96" r:id="rId18"/>
    <p:sldId id="28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8F98A-20F5-4719-A1C7-9F09552B8301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19C00-80C0-46C8-BFD3-4B3EB9732C2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250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052736"/>
            <a:ext cx="8784976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6600" b="1" dirty="0" smtClean="0">
                <a:solidFill>
                  <a:srgbClr val="0070C0"/>
                </a:solidFill>
              </a:rPr>
              <a:t>Тема. Стратегічні </a:t>
            </a:r>
            <a:r>
              <a:rPr lang="uk-UA" sz="6600" b="1" dirty="0">
                <a:solidFill>
                  <a:srgbClr val="0070C0"/>
                </a:solidFill>
              </a:rPr>
              <a:t>ресурси туристичних </a:t>
            </a:r>
            <a:r>
              <a:rPr lang="uk-UA" sz="6600" b="1" dirty="0" smtClean="0">
                <a:solidFill>
                  <a:srgbClr val="0070C0"/>
                </a:solidFill>
              </a:rPr>
              <a:t>підприємств</a:t>
            </a:r>
          </a:p>
          <a:p>
            <a:pPr algn="ctr"/>
            <a:endParaRPr lang="uk-UA" sz="6600" b="1" dirty="0"/>
          </a:p>
          <a:p>
            <a:pPr algn="ctr"/>
            <a:endParaRPr lang="uk-UA" sz="6600" b="1" dirty="0" smtClean="0"/>
          </a:p>
          <a:p>
            <a:pPr algn="ctr"/>
            <a:endParaRPr lang="uk-UA" sz="6600" b="1" dirty="0"/>
          </a:p>
        </p:txBody>
      </p:sp>
    </p:spTree>
    <p:extLst>
      <p:ext uri="{BB962C8B-B14F-4D97-AF65-F5344CB8AC3E}">
        <p14:creationId xmlns:p14="http://schemas.microsoft.com/office/powerpoint/2010/main" val="485649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568951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5287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82" y="332656"/>
            <a:ext cx="8417590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0565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118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0"/>
            <a:ext cx="86409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/>
              <a:t>В </a:t>
            </a:r>
            <a:r>
              <a:rPr lang="ru-RU" sz="1600" b="1" dirty="0" err="1"/>
              <a:t>готельних</a:t>
            </a:r>
            <a:r>
              <a:rPr lang="ru-RU" sz="1600" b="1" dirty="0"/>
              <a:t> комплексах </a:t>
            </a:r>
            <a:r>
              <a:rPr lang="ru-RU" sz="1600" b="1" dirty="0" err="1"/>
              <a:t>виділяють</a:t>
            </a:r>
            <a:r>
              <a:rPr lang="ru-RU" sz="1600" b="1" dirty="0"/>
              <a:t> </a:t>
            </a:r>
            <a:r>
              <a:rPr lang="ru-RU" sz="1600" b="1" dirty="0" err="1"/>
              <a:t>такі</a:t>
            </a:r>
            <a:r>
              <a:rPr lang="ru-RU" sz="1600" b="1" dirty="0"/>
              <a:t> </a:t>
            </a:r>
            <a:r>
              <a:rPr lang="ru-RU" sz="1600" b="1" dirty="0" err="1"/>
              <a:t>групи</a:t>
            </a:r>
            <a:r>
              <a:rPr lang="ru-RU" sz="1600" b="1" dirty="0"/>
              <a:t> </a:t>
            </a:r>
            <a:r>
              <a:rPr lang="ru-RU" sz="1600" b="1" dirty="0" err="1"/>
              <a:t>основних</a:t>
            </a:r>
            <a:r>
              <a:rPr lang="ru-RU" sz="1600" b="1" dirty="0"/>
              <a:t> </a:t>
            </a:r>
            <a:r>
              <a:rPr lang="ru-RU" sz="1600" b="1" dirty="0" err="1"/>
              <a:t>фондів</a:t>
            </a:r>
            <a:r>
              <a:rPr lang="ru-RU" sz="1600" b="1" dirty="0"/>
              <a:t>:</a:t>
            </a:r>
          </a:p>
          <a:p>
            <a:pPr algn="just"/>
            <a:r>
              <a:rPr lang="ru-RU" sz="1600" dirty="0"/>
              <a:t>1.	</a:t>
            </a:r>
            <a:r>
              <a:rPr lang="ru-RU" sz="1600" b="1" dirty="0" err="1"/>
              <a:t>Житлово-обслуговуючі</a:t>
            </a:r>
            <a:r>
              <a:rPr lang="ru-RU" sz="1600" b="1" dirty="0"/>
              <a:t> </a:t>
            </a:r>
            <a:r>
              <a:rPr lang="ru-RU" sz="1600" b="1" dirty="0" err="1"/>
              <a:t>будівлі</a:t>
            </a:r>
            <a:r>
              <a:rPr lang="ru-RU" sz="1600" b="1" dirty="0"/>
              <a:t> </a:t>
            </a:r>
            <a:r>
              <a:rPr lang="ru-RU" sz="1600" dirty="0"/>
              <a:t>- </a:t>
            </a:r>
            <a:r>
              <a:rPr lang="ru-RU" sz="1600" dirty="0" err="1"/>
              <a:t>приміщення</a:t>
            </a:r>
            <a:r>
              <a:rPr lang="ru-RU" sz="1600" dirty="0"/>
              <a:t> для </a:t>
            </a:r>
            <a:r>
              <a:rPr lang="ru-RU" sz="1600" dirty="0" err="1"/>
              <a:t>надання</a:t>
            </a:r>
            <a:r>
              <a:rPr lang="ru-RU" sz="1600" dirty="0"/>
              <a:t> </a:t>
            </a:r>
            <a:r>
              <a:rPr lang="ru-RU" sz="1600" dirty="0" err="1"/>
              <a:t>основної</a:t>
            </a:r>
            <a:r>
              <a:rPr lang="ru-RU" sz="1600" dirty="0"/>
              <a:t> </a:t>
            </a:r>
            <a:r>
              <a:rPr lang="ru-RU" sz="1600" dirty="0" err="1"/>
              <a:t>послуги</a:t>
            </a:r>
            <a:r>
              <a:rPr lang="ru-RU" sz="1600" dirty="0"/>
              <a:t> (</a:t>
            </a:r>
            <a:r>
              <a:rPr lang="ru-RU" sz="1600" dirty="0" err="1"/>
              <a:t>проживання</a:t>
            </a:r>
            <a:r>
              <a:rPr lang="ru-RU" sz="1600" dirty="0"/>
              <a:t>) та </a:t>
            </a:r>
            <a:r>
              <a:rPr lang="ru-RU" sz="1600" dirty="0" err="1"/>
              <a:t>додаткових</a:t>
            </a:r>
            <a:r>
              <a:rPr lang="ru-RU" sz="1600" dirty="0"/>
              <a:t> </a:t>
            </a:r>
            <a:r>
              <a:rPr lang="ru-RU" sz="1600" dirty="0" err="1"/>
              <a:t>послуг</a:t>
            </a:r>
            <a:r>
              <a:rPr lang="ru-RU" sz="1600" dirty="0"/>
              <a:t> (</a:t>
            </a:r>
            <a:r>
              <a:rPr lang="ru-RU" sz="1600" dirty="0" err="1"/>
              <a:t>харчування</a:t>
            </a:r>
            <a:r>
              <a:rPr lang="ru-RU" sz="1600" dirty="0"/>
              <a:t>, </a:t>
            </a:r>
            <a:r>
              <a:rPr lang="ru-RU" sz="1600" dirty="0" err="1"/>
              <a:t>розваг</a:t>
            </a:r>
            <a:r>
              <a:rPr lang="ru-RU" sz="1600" dirty="0"/>
              <a:t>, </a:t>
            </a:r>
            <a:r>
              <a:rPr lang="ru-RU" sz="1600" dirty="0" err="1"/>
              <a:t>оздоровлення</a:t>
            </a:r>
            <a:r>
              <a:rPr lang="ru-RU" sz="1600" dirty="0"/>
              <a:t> </a:t>
            </a:r>
            <a:r>
              <a:rPr lang="ru-RU" sz="1600" dirty="0" err="1"/>
              <a:t>тощо</a:t>
            </a:r>
            <a:r>
              <a:rPr lang="ru-RU" sz="1600" dirty="0"/>
              <a:t>).</a:t>
            </a:r>
          </a:p>
          <a:p>
            <a:pPr algn="just"/>
            <a:r>
              <a:rPr lang="ru-RU" sz="1600" dirty="0"/>
              <a:t>2.	</a:t>
            </a:r>
            <a:r>
              <a:rPr lang="ru-RU" sz="1600" b="1" dirty="0" err="1"/>
              <a:t>Інженерно-технічні</a:t>
            </a:r>
            <a:r>
              <a:rPr lang="ru-RU" sz="1600" b="1" dirty="0"/>
              <a:t> </a:t>
            </a:r>
            <a:r>
              <a:rPr lang="ru-RU" sz="1600" b="1" dirty="0" err="1"/>
              <a:t>споруди</a:t>
            </a:r>
            <a:r>
              <a:rPr lang="ru-RU" sz="1600" b="1" dirty="0"/>
              <a:t> </a:t>
            </a:r>
            <a:r>
              <a:rPr lang="ru-RU" sz="1600" dirty="0"/>
              <a:t>- </a:t>
            </a:r>
            <a:r>
              <a:rPr lang="ru-RU" sz="1600" dirty="0" err="1"/>
              <a:t>приміщення</a:t>
            </a:r>
            <a:r>
              <a:rPr lang="ru-RU" sz="1600" dirty="0"/>
              <a:t> для </a:t>
            </a:r>
            <a:r>
              <a:rPr lang="ru-RU" sz="1600" dirty="0" err="1"/>
              <a:t>обслуговування</a:t>
            </a:r>
            <a:r>
              <a:rPr lang="ru-RU" sz="1600" dirty="0"/>
              <a:t> самих </a:t>
            </a:r>
            <a:r>
              <a:rPr lang="ru-RU" sz="1600" dirty="0" err="1"/>
              <a:t>закладів</a:t>
            </a:r>
            <a:r>
              <a:rPr lang="ru-RU" sz="1600" dirty="0"/>
              <a:t> </a:t>
            </a:r>
            <a:r>
              <a:rPr lang="ru-RU" sz="1600" dirty="0" err="1"/>
              <a:t>розміщення</a:t>
            </a:r>
            <a:r>
              <a:rPr lang="ru-RU" sz="1600" dirty="0"/>
              <a:t> (</a:t>
            </a:r>
            <a:r>
              <a:rPr lang="ru-RU" sz="1600" dirty="0" err="1"/>
              <a:t>бойлерні</a:t>
            </a:r>
            <a:r>
              <a:rPr lang="ru-RU" sz="1600" dirty="0"/>
              <a:t>, </a:t>
            </a:r>
            <a:r>
              <a:rPr lang="ru-RU" sz="1600" dirty="0" err="1"/>
              <a:t>котельні</a:t>
            </a:r>
            <a:r>
              <a:rPr lang="ru-RU" sz="1600" dirty="0"/>
              <a:t>, </a:t>
            </a:r>
            <a:r>
              <a:rPr lang="ru-RU" sz="1600" dirty="0" err="1"/>
              <a:t>вентиляційно</a:t>
            </a:r>
            <a:r>
              <a:rPr lang="ru-RU" sz="1600" dirty="0"/>
              <a:t>- </a:t>
            </a:r>
            <a:r>
              <a:rPr lang="ru-RU" sz="1600" dirty="0" err="1"/>
              <a:t>очисні</a:t>
            </a:r>
            <a:r>
              <a:rPr lang="ru-RU" sz="1600" dirty="0"/>
              <a:t> </a:t>
            </a:r>
            <a:r>
              <a:rPr lang="ru-RU" sz="1600" dirty="0" err="1"/>
              <a:t>споруди</a:t>
            </a:r>
            <a:r>
              <a:rPr lang="ru-RU" sz="1600" dirty="0"/>
              <a:t>, </a:t>
            </a:r>
            <a:r>
              <a:rPr lang="ru-RU" sz="1600" dirty="0" err="1"/>
              <a:t>енергетичні</a:t>
            </a:r>
            <a:r>
              <a:rPr lang="ru-RU" sz="1600" dirty="0"/>
              <a:t> </a:t>
            </a:r>
            <a:r>
              <a:rPr lang="ru-RU" sz="1600" dirty="0" err="1"/>
              <a:t>підстанції</a:t>
            </a:r>
            <a:r>
              <a:rPr lang="ru-RU" sz="1600" dirty="0"/>
              <a:t> та </a:t>
            </a:r>
            <a:r>
              <a:rPr lang="ru-RU" sz="1600" dirty="0" err="1"/>
              <a:t>ін</a:t>
            </a:r>
            <a:r>
              <a:rPr lang="ru-RU" sz="1600" dirty="0"/>
              <a:t>.).</a:t>
            </a:r>
          </a:p>
          <a:p>
            <a:pPr algn="just"/>
            <a:r>
              <a:rPr lang="ru-RU" sz="1600" dirty="0"/>
              <a:t>3.	</a:t>
            </a:r>
            <a:r>
              <a:rPr lang="ru-RU" sz="1600" b="1" dirty="0"/>
              <a:t>   </a:t>
            </a:r>
            <a:r>
              <a:rPr lang="ru-RU" sz="1600" b="1" dirty="0" err="1"/>
              <a:t>Передавальні</a:t>
            </a:r>
            <a:r>
              <a:rPr lang="ru-RU" sz="1600" b="1" dirty="0"/>
              <a:t> </a:t>
            </a:r>
            <a:r>
              <a:rPr lang="ru-RU" sz="1600" b="1" dirty="0" err="1"/>
              <a:t>пристрої</a:t>
            </a:r>
            <a:r>
              <a:rPr lang="ru-RU" sz="1600" dirty="0"/>
              <a:t> - </a:t>
            </a:r>
            <a:r>
              <a:rPr lang="ru-RU" sz="1600" dirty="0" err="1"/>
              <a:t>мережі</a:t>
            </a:r>
            <a:r>
              <a:rPr lang="ru-RU" sz="1600" dirty="0"/>
              <a:t> </a:t>
            </a:r>
            <a:r>
              <a:rPr lang="ru-RU" sz="1600" dirty="0" err="1"/>
              <a:t>водопостачання</a:t>
            </a:r>
            <a:r>
              <a:rPr lang="ru-RU" sz="1600" dirty="0"/>
              <a:t> і </a:t>
            </a:r>
            <a:r>
              <a:rPr lang="ru-RU" sz="1600" dirty="0" err="1"/>
              <a:t>теплопос¬тачання</a:t>
            </a:r>
            <a:r>
              <a:rPr lang="ru-RU" sz="1600" dirty="0"/>
              <a:t>, </a:t>
            </a:r>
            <a:r>
              <a:rPr lang="ru-RU" sz="1600" dirty="0" err="1"/>
              <a:t>каналізація</a:t>
            </a:r>
            <a:r>
              <a:rPr lang="ru-RU" sz="1600" dirty="0"/>
              <a:t>, </a:t>
            </a:r>
            <a:r>
              <a:rPr lang="ru-RU" sz="1600" dirty="0" err="1"/>
              <a:t>електромережа</a:t>
            </a:r>
            <a:r>
              <a:rPr lang="ru-RU" sz="1600" dirty="0"/>
              <a:t> </a:t>
            </a:r>
            <a:r>
              <a:rPr lang="ru-RU" sz="1600" dirty="0" err="1"/>
              <a:t>тощо</a:t>
            </a:r>
            <a:r>
              <a:rPr lang="ru-RU" sz="1600" dirty="0"/>
              <a:t>.</a:t>
            </a:r>
          </a:p>
          <a:p>
            <a:pPr algn="just"/>
            <a:r>
              <a:rPr lang="ru-RU" sz="1600" dirty="0"/>
              <a:t>4.	</a:t>
            </a:r>
            <a:r>
              <a:rPr lang="ru-RU" sz="1600" b="1" dirty="0"/>
              <a:t>   </a:t>
            </a:r>
            <a:r>
              <a:rPr lang="ru-RU" sz="1600" b="1" dirty="0" err="1"/>
              <a:t>Устаткування</a:t>
            </a:r>
            <a:r>
              <a:rPr lang="ru-RU" sz="1600" b="1" dirty="0"/>
              <a:t> та </a:t>
            </a:r>
            <a:r>
              <a:rPr lang="ru-RU" sz="1600" b="1" dirty="0" err="1"/>
              <a:t>обладнання</a:t>
            </a:r>
            <a:r>
              <a:rPr lang="ru-RU" sz="1600" b="1" dirty="0"/>
              <a:t> </a:t>
            </a:r>
            <a:r>
              <a:rPr lang="ru-RU" sz="1600" dirty="0"/>
              <a:t>- </a:t>
            </a:r>
            <a:r>
              <a:rPr lang="ru-RU" sz="1600" dirty="0" err="1"/>
              <a:t>різноманітні</a:t>
            </a:r>
            <a:r>
              <a:rPr lang="ru-RU" sz="1600" dirty="0"/>
              <a:t> </a:t>
            </a:r>
            <a:r>
              <a:rPr lang="ru-RU" sz="1600" dirty="0" err="1"/>
              <a:t>робочі</a:t>
            </a:r>
            <a:r>
              <a:rPr lang="ru-RU" sz="1600" dirty="0"/>
              <a:t> </a:t>
            </a:r>
            <a:r>
              <a:rPr lang="ru-RU" sz="1600" dirty="0" err="1"/>
              <a:t>машини</a:t>
            </a:r>
            <a:r>
              <a:rPr lang="ru-RU" sz="1600" dirty="0"/>
              <a:t> та </a:t>
            </a:r>
            <a:r>
              <a:rPr lang="ru-RU" sz="1600" dirty="0" err="1"/>
              <a:t>механізми</a:t>
            </a:r>
            <a:r>
              <a:rPr lang="ru-RU" sz="1600" dirty="0"/>
              <a:t>, за </a:t>
            </a:r>
            <a:r>
              <a:rPr lang="ru-RU" sz="1600" dirty="0" err="1"/>
              <a:t>допомогою</a:t>
            </a:r>
            <a:r>
              <a:rPr lang="ru-RU" sz="1600" dirty="0"/>
              <a:t> </a:t>
            </a:r>
            <a:r>
              <a:rPr lang="ru-RU" sz="1600" dirty="0" err="1"/>
              <a:t>яких</a:t>
            </a:r>
            <a:r>
              <a:rPr lang="ru-RU" sz="1600" dirty="0"/>
              <a:t> </a:t>
            </a:r>
            <a:r>
              <a:rPr lang="ru-RU" sz="1600" dirty="0" err="1"/>
              <a:t>відбувається</a:t>
            </a:r>
            <a:r>
              <a:rPr lang="ru-RU" sz="1600" dirty="0"/>
              <a:t> </a:t>
            </a:r>
            <a:r>
              <a:rPr lang="ru-RU" sz="1600" dirty="0" err="1"/>
              <a:t>забезпечення</a:t>
            </a:r>
            <a:r>
              <a:rPr lang="ru-RU" sz="1600" dirty="0"/>
              <a:t> </a:t>
            </a:r>
            <a:r>
              <a:rPr lang="ru-RU" sz="1600" dirty="0" err="1"/>
              <a:t>готельних</a:t>
            </a:r>
            <a:r>
              <a:rPr lang="ru-RU" sz="1600" dirty="0"/>
              <a:t> </a:t>
            </a:r>
            <a:r>
              <a:rPr lang="ru-RU" sz="1600" dirty="0" err="1"/>
              <a:t>споруд</a:t>
            </a:r>
            <a:r>
              <a:rPr lang="ru-RU" sz="1600" dirty="0"/>
              <a:t>.</a:t>
            </a:r>
          </a:p>
          <a:p>
            <a:pPr algn="just"/>
            <a:r>
              <a:rPr lang="ru-RU" sz="1600" dirty="0"/>
              <a:t>5.	</a:t>
            </a:r>
            <a:r>
              <a:rPr lang="ru-RU" sz="1600" b="1" dirty="0" err="1"/>
              <a:t>Виробничий</a:t>
            </a:r>
            <a:r>
              <a:rPr lang="ru-RU" sz="1600" b="1" dirty="0"/>
              <a:t> та </a:t>
            </a:r>
            <a:r>
              <a:rPr lang="ru-RU" sz="1600" b="1" dirty="0" err="1"/>
              <a:t>господарський</a:t>
            </a:r>
            <a:r>
              <a:rPr lang="ru-RU" sz="1600" b="1" dirty="0"/>
              <a:t> </a:t>
            </a:r>
            <a:r>
              <a:rPr lang="ru-RU" sz="1600" b="1" dirty="0" err="1"/>
              <a:t>інвентар</a:t>
            </a:r>
            <a:r>
              <a:rPr lang="ru-RU" sz="1600" b="1" dirty="0"/>
              <a:t> </a:t>
            </a:r>
            <a:r>
              <a:rPr lang="ru-RU" sz="1600" dirty="0"/>
              <a:t>- </a:t>
            </a:r>
            <a:r>
              <a:rPr lang="ru-RU" sz="1600" dirty="0" err="1"/>
              <a:t>меблі</a:t>
            </a:r>
            <a:r>
              <a:rPr lang="ru-RU" sz="1600" dirty="0"/>
              <a:t>, </a:t>
            </a:r>
            <a:r>
              <a:rPr lang="ru-RU" sz="1600" dirty="0" err="1"/>
              <a:t>засоби</a:t>
            </a:r>
            <a:r>
              <a:rPr lang="ru-RU" sz="1600" dirty="0"/>
              <a:t> </a:t>
            </a:r>
            <a:r>
              <a:rPr lang="ru-RU" sz="1600" dirty="0" err="1"/>
              <a:t>забезпечення</a:t>
            </a:r>
            <a:r>
              <a:rPr lang="ru-RU" sz="1600" dirty="0"/>
              <a:t> </a:t>
            </a:r>
            <a:r>
              <a:rPr lang="ru-RU" sz="1600" dirty="0" err="1"/>
              <a:t>санітарного</a:t>
            </a:r>
            <a:r>
              <a:rPr lang="ru-RU" sz="1600" dirty="0"/>
              <a:t> стану, </a:t>
            </a:r>
            <a:r>
              <a:rPr lang="ru-RU" sz="1600" dirty="0" err="1"/>
              <a:t>протипожежного</a:t>
            </a:r>
            <a:r>
              <a:rPr lang="ru-RU" sz="1600" dirty="0"/>
              <a:t> </a:t>
            </a:r>
            <a:r>
              <a:rPr lang="ru-RU" sz="1600" dirty="0" err="1"/>
              <a:t>призначення</a:t>
            </a:r>
            <a:r>
              <a:rPr lang="ru-RU" sz="1600" dirty="0"/>
              <a:t> </a:t>
            </a:r>
            <a:r>
              <a:rPr lang="ru-RU" sz="1600" dirty="0" err="1"/>
              <a:t>тощо</a:t>
            </a:r>
            <a:r>
              <a:rPr lang="ru-RU" sz="1600" dirty="0"/>
              <a:t>.</a:t>
            </a:r>
          </a:p>
          <a:p>
            <a:pPr algn="just"/>
            <a:r>
              <a:rPr lang="ru-RU" sz="1600" dirty="0"/>
              <a:t>6.	</a:t>
            </a:r>
            <a:r>
              <a:rPr lang="ru-RU" sz="1600" b="1" dirty="0" err="1"/>
              <a:t>Транспортні</a:t>
            </a:r>
            <a:r>
              <a:rPr lang="ru-RU" sz="1600" b="1" dirty="0"/>
              <a:t> </a:t>
            </a:r>
            <a:r>
              <a:rPr lang="ru-RU" sz="1600" b="1" dirty="0" err="1"/>
              <a:t>засоби</a:t>
            </a:r>
            <a:r>
              <a:rPr lang="ru-RU" sz="1600" b="1" dirty="0"/>
              <a:t> </a:t>
            </a:r>
            <a:r>
              <a:rPr lang="ru-RU" sz="1600" dirty="0"/>
              <a:t>- </a:t>
            </a:r>
            <a:r>
              <a:rPr lang="ru-RU" sz="1600" dirty="0" err="1"/>
              <a:t>автобуси</a:t>
            </a:r>
            <a:r>
              <a:rPr lang="ru-RU" sz="1600" dirty="0"/>
              <a:t>, </a:t>
            </a:r>
            <a:r>
              <a:rPr lang="ru-RU" sz="1600" dirty="0" err="1"/>
              <a:t>катери</a:t>
            </a:r>
            <a:r>
              <a:rPr lang="ru-RU" sz="1600" dirty="0"/>
              <a:t>, </a:t>
            </a:r>
            <a:r>
              <a:rPr lang="ru-RU" sz="1600" dirty="0" err="1"/>
              <a:t>човни</a:t>
            </a:r>
            <a:r>
              <a:rPr lang="ru-RU" sz="1600" dirty="0"/>
              <a:t>, </a:t>
            </a:r>
            <a:r>
              <a:rPr lang="ru-RU" sz="1600" dirty="0" err="1"/>
              <a:t>легкові</a:t>
            </a:r>
            <a:r>
              <a:rPr lang="ru-RU" sz="1600" dirty="0"/>
              <a:t> </a:t>
            </a:r>
            <a:r>
              <a:rPr lang="ru-RU" sz="1600" dirty="0" err="1"/>
              <a:t>автомобілі</a:t>
            </a:r>
            <a:r>
              <a:rPr lang="ru-RU" sz="1600" dirty="0"/>
              <a:t> </a:t>
            </a:r>
            <a:r>
              <a:rPr lang="ru-RU" sz="1600" dirty="0" err="1"/>
              <a:t>тощо</a:t>
            </a:r>
            <a:r>
              <a:rPr lang="ru-RU" sz="1600" dirty="0"/>
              <a:t>.</a:t>
            </a:r>
          </a:p>
          <a:p>
            <a:pPr algn="just"/>
            <a:endParaRPr lang="ru-RU" sz="1600" dirty="0" smtClean="0"/>
          </a:p>
          <a:p>
            <a:pPr algn="just"/>
            <a:r>
              <a:rPr lang="ru-RU" sz="1600" dirty="0"/>
              <a:t>	</a:t>
            </a:r>
            <a:r>
              <a:rPr lang="ru-RU" sz="1600" dirty="0" smtClean="0"/>
              <a:t>Для </a:t>
            </a:r>
            <a:r>
              <a:rPr lang="ru-RU" sz="1600" dirty="0" err="1"/>
              <a:t>встановлення</a:t>
            </a:r>
            <a:r>
              <a:rPr lang="ru-RU" sz="1600" dirty="0"/>
              <a:t> норм </a:t>
            </a:r>
            <a:r>
              <a:rPr lang="ru-RU" sz="1600" dirty="0" err="1"/>
              <a:t>амортизаційних</a:t>
            </a:r>
            <a:r>
              <a:rPr lang="ru-RU" sz="1600" dirty="0"/>
              <a:t> </a:t>
            </a:r>
            <a:r>
              <a:rPr lang="ru-RU" sz="1600" dirty="0" err="1"/>
              <a:t>відрахувань</a:t>
            </a:r>
            <a:r>
              <a:rPr lang="ru-RU" sz="1600" dirty="0"/>
              <a:t> і </a:t>
            </a:r>
            <a:r>
              <a:rPr lang="ru-RU" sz="1600" dirty="0" err="1"/>
              <a:t>розрахунків</a:t>
            </a:r>
            <a:r>
              <a:rPr lang="ru-RU" sz="1600" dirty="0"/>
              <a:t> </a:t>
            </a:r>
            <a:r>
              <a:rPr lang="ru-RU" sz="1600" dirty="0" err="1"/>
              <a:t>щорічних</a:t>
            </a:r>
            <a:r>
              <a:rPr lang="ru-RU" sz="1600" dirty="0"/>
              <a:t> </a:t>
            </a:r>
            <a:r>
              <a:rPr lang="ru-RU" sz="1600" dirty="0" err="1"/>
              <a:t>амортизаційних</a:t>
            </a:r>
            <a:r>
              <a:rPr lang="ru-RU" sz="1600" dirty="0"/>
              <a:t> </a:t>
            </a:r>
            <a:r>
              <a:rPr lang="ru-RU" sz="1600" dirty="0" err="1"/>
              <a:t>сум</a:t>
            </a:r>
            <a:r>
              <a:rPr lang="ru-RU" sz="1600" dirty="0"/>
              <a:t> </a:t>
            </a:r>
            <a:r>
              <a:rPr lang="ru-RU" sz="1600" dirty="0" err="1"/>
              <a:t>застосовують</a:t>
            </a:r>
            <a:r>
              <a:rPr lang="ru-RU" sz="1600" dirty="0"/>
              <a:t> </a:t>
            </a:r>
            <a:r>
              <a:rPr lang="ru-RU" sz="1600" dirty="0" err="1"/>
              <a:t>укрупнену</a:t>
            </a:r>
            <a:r>
              <a:rPr lang="ru-RU" sz="1600" dirty="0"/>
              <a:t> </a:t>
            </a:r>
            <a:r>
              <a:rPr lang="ru-RU" sz="1600" dirty="0" err="1"/>
              <a:t>класифікацію</a:t>
            </a:r>
            <a:r>
              <a:rPr lang="ru-RU" sz="1600" dirty="0"/>
              <a:t>, </a:t>
            </a:r>
            <a:r>
              <a:rPr lang="ru-RU" sz="1600" dirty="0" err="1"/>
              <a:t>відокремлюючи</a:t>
            </a:r>
            <a:r>
              <a:rPr lang="ru-RU" sz="1600" dirty="0"/>
              <a:t> </a:t>
            </a:r>
            <a:r>
              <a:rPr lang="ru-RU" sz="1600" dirty="0" err="1"/>
              <a:t>чотири</a:t>
            </a:r>
            <a:r>
              <a:rPr lang="ru-RU" sz="1600" dirty="0"/>
              <a:t> </a:t>
            </a:r>
            <a:r>
              <a:rPr lang="ru-RU" sz="1600" dirty="0" err="1"/>
              <a:t>групи</a:t>
            </a:r>
            <a:r>
              <a:rPr lang="ru-RU" sz="1600" dirty="0"/>
              <a:t> </a:t>
            </a:r>
            <a:r>
              <a:rPr lang="ru-RU" sz="1600" dirty="0" err="1"/>
              <a:t>основних</a:t>
            </a:r>
            <a:r>
              <a:rPr lang="ru-RU" sz="1600" dirty="0"/>
              <a:t> </a:t>
            </a:r>
            <a:r>
              <a:rPr lang="ru-RU" sz="1600" dirty="0" err="1"/>
              <a:t>фондів</a:t>
            </a:r>
            <a:r>
              <a:rPr lang="ru-RU" sz="1600" dirty="0"/>
              <a:t>:</a:t>
            </a:r>
          </a:p>
          <a:p>
            <a:pPr algn="just"/>
            <a:r>
              <a:rPr lang="ru-RU" sz="1600" i="1" dirty="0"/>
              <a:t>перша - </a:t>
            </a:r>
            <a:r>
              <a:rPr lang="ru-RU" sz="1600" dirty="0" err="1"/>
              <a:t>будівлі</a:t>
            </a:r>
            <a:r>
              <a:rPr lang="ru-RU" sz="1600" dirty="0"/>
              <a:t>, </a:t>
            </a:r>
            <a:r>
              <a:rPr lang="ru-RU" sz="1600" dirty="0" err="1"/>
              <a:t>споруди</a:t>
            </a:r>
            <a:r>
              <a:rPr lang="ru-RU" sz="1600" dirty="0"/>
              <a:t>, </a:t>
            </a:r>
            <a:r>
              <a:rPr lang="ru-RU" sz="1600" dirty="0" err="1"/>
              <a:t>їхні</a:t>
            </a:r>
            <a:r>
              <a:rPr lang="ru-RU" sz="1600" dirty="0"/>
              <a:t> </a:t>
            </a:r>
            <a:r>
              <a:rPr lang="ru-RU" sz="1600" dirty="0" err="1"/>
              <a:t>структурні</a:t>
            </a:r>
            <a:r>
              <a:rPr lang="ru-RU" sz="1600" dirty="0"/>
              <a:t> </a:t>
            </a:r>
            <a:r>
              <a:rPr lang="ru-RU" sz="1600" dirty="0" err="1"/>
              <a:t>компоненти</a:t>
            </a:r>
            <a:r>
              <a:rPr lang="ru-RU" sz="1600" dirty="0"/>
              <a:t> і </a:t>
            </a:r>
            <a:r>
              <a:rPr lang="ru-RU" sz="1600" dirty="0" err="1"/>
              <a:t>передавальні</a:t>
            </a:r>
            <a:r>
              <a:rPr lang="ru-RU" sz="1600" dirty="0"/>
              <a:t> </a:t>
            </a:r>
            <a:r>
              <a:rPr lang="ru-RU" sz="1600" dirty="0" err="1"/>
              <a:t>пристрої</a:t>
            </a:r>
            <a:r>
              <a:rPr lang="ru-RU" sz="1600" dirty="0"/>
              <a:t>, у тому </a:t>
            </a:r>
            <a:r>
              <a:rPr lang="ru-RU" sz="1600" dirty="0" err="1"/>
              <a:t>числі</a:t>
            </a:r>
            <a:r>
              <a:rPr lang="ru-RU" sz="1600" dirty="0"/>
              <a:t> </a:t>
            </a:r>
            <a:r>
              <a:rPr lang="ru-RU" sz="1600" dirty="0" err="1"/>
              <a:t>житлові</a:t>
            </a:r>
            <a:r>
              <a:rPr lang="ru-RU" sz="1600" dirty="0"/>
              <a:t> </a:t>
            </a:r>
            <a:r>
              <a:rPr lang="ru-RU" sz="1600" dirty="0" err="1"/>
              <a:t>будинки</a:t>
            </a:r>
            <a:r>
              <a:rPr lang="ru-RU" sz="1600" dirty="0"/>
              <a:t> та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частини</a:t>
            </a:r>
            <a:r>
              <a:rPr lang="ru-RU" sz="1600" dirty="0"/>
              <a:t>;</a:t>
            </a:r>
          </a:p>
          <a:p>
            <a:pPr algn="just"/>
            <a:r>
              <a:rPr lang="ru-RU" sz="1600" i="1" dirty="0"/>
              <a:t>друга - </a:t>
            </a:r>
            <a:r>
              <a:rPr lang="ru-RU" sz="1600" dirty="0" err="1"/>
              <a:t>автомобільний</a:t>
            </a:r>
            <a:r>
              <a:rPr lang="ru-RU" sz="1600" dirty="0"/>
              <a:t> транспорт та </a:t>
            </a:r>
            <a:r>
              <a:rPr lang="ru-RU" sz="1600" dirty="0" err="1"/>
              <a:t>запчастини</a:t>
            </a:r>
            <a:r>
              <a:rPr lang="ru-RU" sz="1600" dirty="0"/>
              <a:t> до </a:t>
            </a:r>
            <a:r>
              <a:rPr lang="ru-RU" sz="1600" dirty="0" err="1"/>
              <a:t>нього</a:t>
            </a:r>
            <a:r>
              <a:rPr lang="ru-RU" sz="1600" dirty="0"/>
              <a:t>, </a:t>
            </a:r>
            <a:r>
              <a:rPr lang="ru-RU" sz="1600" dirty="0" err="1"/>
              <a:t>меблі</a:t>
            </a:r>
            <a:r>
              <a:rPr lang="ru-RU" sz="1600" dirty="0"/>
              <a:t>, </a:t>
            </a:r>
            <a:r>
              <a:rPr lang="ru-RU" sz="1600" dirty="0" err="1"/>
              <a:t>побутові</a:t>
            </a:r>
            <a:r>
              <a:rPr lang="ru-RU" sz="1600" dirty="0"/>
              <a:t> </a:t>
            </a:r>
            <a:r>
              <a:rPr lang="ru-RU" sz="1600" dirty="0" err="1"/>
              <a:t>електронні</a:t>
            </a:r>
            <a:r>
              <a:rPr lang="ru-RU" sz="1600" dirty="0"/>
              <a:t>, </a:t>
            </a:r>
            <a:r>
              <a:rPr lang="ru-RU" sz="1600" dirty="0" err="1"/>
              <a:t>оптичні</a:t>
            </a:r>
            <a:r>
              <a:rPr lang="ru-RU" sz="1600" dirty="0"/>
              <a:t>, </a:t>
            </a:r>
            <a:r>
              <a:rPr lang="ru-RU" sz="1600" dirty="0" err="1"/>
              <a:t>електромеханічні</a:t>
            </a:r>
            <a:r>
              <a:rPr lang="ru-RU" sz="1600" dirty="0"/>
              <a:t> </a:t>
            </a:r>
            <a:r>
              <a:rPr lang="ru-RU" sz="1600" dirty="0" err="1"/>
              <a:t>прилади</a:t>
            </a:r>
            <a:r>
              <a:rPr lang="ru-RU" sz="1600" dirty="0"/>
              <a:t> та </a:t>
            </a:r>
            <a:r>
              <a:rPr lang="ru-RU" sz="1600" dirty="0" err="1"/>
              <a:t>інструменти</a:t>
            </a:r>
            <a:r>
              <a:rPr lang="ru-RU" sz="1600" dirty="0"/>
              <a:t>;</a:t>
            </a:r>
          </a:p>
          <a:p>
            <a:pPr algn="just"/>
            <a:r>
              <a:rPr lang="ru-RU" sz="1600" i="1" dirty="0" err="1"/>
              <a:t>третя</a:t>
            </a:r>
            <a:r>
              <a:rPr lang="ru-RU" sz="1600" i="1" dirty="0"/>
              <a:t> -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фонди</a:t>
            </a:r>
            <a:r>
              <a:rPr lang="ru-RU" sz="1600" dirty="0"/>
              <a:t>, не </a:t>
            </a:r>
            <a:r>
              <a:rPr lang="ru-RU" sz="1600" dirty="0" err="1"/>
              <a:t>включені</a:t>
            </a:r>
            <a:r>
              <a:rPr lang="ru-RU" sz="1600" dirty="0"/>
              <a:t> до </a:t>
            </a:r>
            <a:r>
              <a:rPr lang="ru-RU" sz="1600" dirty="0" err="1"/>
              <a:t>першої</a:t>
            </a:r>
            <a:r>
              <a:rPr lang="ru-RU" sz="1600" dirty="0"/>
              <a:t> та </a:t>
            </a:r>
            <a:r>
              <a:rPr lang="ru-RU" sz="1600" dirty="0" err="1"/>
              <a:t>другої</a:t>
            </a:r>
            <a:r>
              <a:rPr lang="ru-RU" sz="1600" dirty="0"/>
              <a:t> </a:t>
            </a:r>
            <a:r>
              <a:rPr lang="ru-RU" sz="1600" dirty="0" err="1"/>
              <a:t>груп</a:t>
            </a:r>
            <a:r>
              <a:rPr lang="ru-RU" sz="1600" dirty="0"/>
              <a:t>;</a:t>
            </a:r>
          </a:p>
          <a:p>
            <a:pPr algn="just"/>
            <a:r>
              <a:rPr lang="ru-RU" sz="1600" i="1" dirty="0" err="1"/>
              <a:t>четверта</a:t>
            </a:r>
            <a:r>
              <a:rPr lang="ru-RU" sz="1600" i="1" dirty="0"/>
              <a:t> -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комп'ютерні</a:t>
            </a:r>
            <a:r>
              <a:rPr lang="ru-RU" sz="1600" dirty="0"/>
              <a:t> </a:t>
            </a:r>
            <a:r>
              <a:rPr lang="ru-RU" sz="1600" dirty="0" err="1"/>
              <a:t>засоби</a:t>
            </a:r>
            <a:r>
              <a:rPr lang="ru-RU" sz="1600" dirty="0"/>
              <a:t> та </a:t>
            </a:r>
            <a:r>
              <a:rPr lang="ru-RU" sz="1600" dirty="0" err="1"/>
              <a:t>інші</a:t>
            </a:r>
            <a:r>
              <a:rPr lang="ru-RU" sz="1600" dirty="0"/>
              <a:t> </a:t>
            </a:r>
            <a:r>
              <a:rPr lang="ru-RU" sz="1600" dirty="0" err="1"/>
              <a:t>машини</a:t>
            </a:r>
            <a:r>
              <a:rPr lang="ru-RU" sz="1600" dirty="0"/>
              <a:t> для автоматичного </a:t>
            </a:r>
            <a:r>
              <a:rPr lang="ru-RU" sz="1600" dirty="0" err="1"/>
              <a:t>оброблення</a:t>
            </a:r>
            <a:r>
              <a:rPr lang="ru-RU" sz="1600" dirty="0"/>
              <a:t> </a:t>
            </a:r>
            <a:r>
              <a:rPr lang="ru-RU" sz="1600" dirty="0" err="1"/>
              <a:t>інформації</a:t>
            </a:r>
            <a:r>
              <a:rPr lang="ru-RU" sz="1600" dirty="0"/>
              <a:t>, </a:t>
            </a:r>
            <a:r>
              <a:rPr lang="ru-RU" sz="1600" dirty="0" err="1"/>
              <a:t>програмне</a:t>
            </a:r>
            <a:r>
              <a:rPr lang="ru-RU" sz="1600" dirty="0"/>
              <a:t> </a:t>
            </a:r>
            <a:r>
              <a:rPr lang="ru-RU" sz="1600" dirty="0" err="1"/>
              <a:t>забезпечення</a:t>
            </a:r>
            <a:r>
              <a:rPr lang="ru-RU" sz="1600" dirty="0"/>
              <a:t>, </a:t>
            </a:r>
            <a:r>
              <a:rPr lang="ru-RU" sz="1600" dirty="0" err="1"/>
              <a:t>телефони</a:t>
            </a:r>
            <a:r>
              <a:rPr lang="ru-RU" sz="1600" dirty="0"/>
              <a:t>, </a:t>
            </a:r>
            <a:r>
              <a:rPr lang="ru-RU" sz="1600" dirty="0" err="1"/>
              <a:t>рації</a:t>
            </a:r>
            <a:r>
              <a:rPr lang="ru-RU" sz="1600" dirty="0"/>
              <a:t>, </a:t>
            </a:r>
            <a:r>
              <a:rPr lang="ru-RU" sz="1600" dirty="0" err="1"/>
              <a:t>вартість</a:t>
            </a:r>
            <a:r>
              <a:rPr lang="ru-RU" sz="1600" dirty="0"/>
              <a:t> </a:t>
            </a:r>
            <a:r>
              <a:rPr lang="ru-RU" sz="1600" dirty="0" err="1"/>
              <a:t>яких</a:t>
            </a:r>
            <a:r>
              <a:rPr lang="ru-RU" sz="1600" dirty="0"/>
              <a:t> </a:t>
            </a:r>
            <a:r>
              <a:rPr lang="ru-RU" sz="1600" dirty="0" err="1"/>
              <a:t>перевищує</a:t>
            </a:r>
            <a:r>
              <a:rPr lang="ru-RU" sz="1600" dirty="0"/>
              <a:t> </a:t>
            </a:r>
            <a:r>
              <a:rPr lang="ru-RU" sz="1600" dirty="0" err="1"/>
              <a:t>вартість</a:t>
            </a:r>
            <a:r>
              <a:rPr lang="ru-RU" sz="1600" dirty="0"/>
              <a:t> </a:t>
            </a:r>
            <a:r>
              <a:rPr lang="ru-RU" sz="1600" dirty="0" err="1"/>
              <a:t>малоцінних</a:t>
            </a:r>
            <a:r>
              <a:rPr lang="ru-RU" sz="1600" dirty="0"/>
              <a:t> </a:t>
            </a:r>
            <a:r>
              <a:rPr lang="ru-RU" sz="1600" dirty="0" err="1"/>
              <a:t>товарів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138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568952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262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2.</a:t>
            </a:r>
            <a:r>
              <a:rPr lang="uk-UA" dirty="0" smtClean="0"/>
              <a:t> </a:t>
            </a:r>
            <a:r>
              <a:rPr lang="uk-UA" b="1" dirty="0" smtClean="0"/>
              <a:t> </a:t>
            </a:r>
            <a:r>
              <a:rPr lang="uk-UA" b="1" dirty="0"/>
              <a:t>Види оцінки, спрацювання та амортизації основних фондів </a:t>
            </a:r>
            <a:r>
              <a:rPr lang="uk-UA" b="1" dirty="0" smtClean="0"/>
              <a:t>підприємств турис­тичної </a:t>
            </a:r>
            <a:r>
              <a:rPr lang="uk-UA" b="1" dirty="0"/>
              <a:t>індустрії.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2002" y="834971"/>
            <a:ext cx="859047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/>
              <a:t>Оцінка основних фондів підприємства є</a:t>
            </a:r>
            <a:r>
              <a:rPr lang="uk-UA" sz="1600" dirty="0"/>
              <a:t> грошовим вираженням їхньої вартості. Вона необхідна для правильного визначення загального обсягу основних фондів, їхньої динаміки і структури, розрахунку економічних показників господарської діяльності підприємства за певний період.</a:t>
            </a:r>
            <a:endParaRPr lang="ru-RU" sz="1600" dirty="0"/>
          </a:p>
          <a:p>
            <a:pPr algn="just"/>
            <a:r>
              <a:rPr lang="uk-UA" sz="1600" b="1" dirty="0"/>
              <a:t>Основні фонди оцінюються:</a:t>
            </a:r>
            <a:r>
              <a:rPr lang="uk-UA" sz="1600" dirty="0"/>
              <a:t> залежно від моменту проведення оцінки - за первісною (початковою) вартістю або відновленою вартістю; залежно від стану основних фондів - за повною або залишковою вартістю. </a:t>
            </a:r>
            <a:endParaRPr lang="ru-RU" sz="1600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82" y="2780928"/>
            <a:ext cx="8459782" cy="3600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49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352928" cy="59046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7214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96944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23596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5527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84506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uk-UA" sz="3600" dirty="0" smtClean="0"/>
              <a:t>План</a:t>
            </a:r>
            <a:endParaRPr lang="uk-UA" sz="2800" dirty="0" smtClean="0"/>
          </a:p>
          <a:p>
            <a:pPr marL="502920" indent="-457200">
              <a:buAutoNum type="arabicPeriod"/>
            </a:pPr>
            <a:r>
              <a:rPr lang="uk-UA" sz="2800" b="1" dirty="0" smtClean="0"/>
              <a:t>Поняття </a:t>
            </a:r>
            <a:r>
              <a:rPr lang="uk-UA" sz="2800" b="1" dirty="0"/>
              <a:t>ресурсного потенціалу підприємств туристичної </a:t>
            </a:r>
            <a:r>
              <a:rPr lang="uk-UA" sz="2800" b="1" dirty="0" smtClean="0"/>
              <a:t>індустрії</a:t>
            </a:r>
          </a:p>
          <a:p>
            <a:pPr marL="502920" indent="-457200">
              <a:buAutoNum type="arabicPeriod"/>
            </a:pPr>
            <a:r>
              <a:rPr lang="uk-UA" sz="2800" b="1" dirty="0"/>
              <a:t>Види оцінки, спрацювання </a:t>
            </a:r>
            <a:r>
              <a:rPr lang="uk-UA" sz="2800" b="1" dirty="0" smtClean="0"/>
              <a:t>турис­тичних ресурсів підприємства</a:t>
            </a:r>
          </a:p>
          <a:p>
            <a:pPr marL="502920" indent="-457200">
              <a:buAutoNum type="arabicPeriod"/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523301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b="1" dirty="0" smtClean="0"/>
              <a:t>Поняття </a:t>
            </a:r>
            <a:r>
              <a:rPr lang="uk-UA" b="1" dirty="0"/>
              <a:t>ресурсного потенціалу підприємств туристичної індустрії.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8148" y="764704"/>
            <a:ext cx="86763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Ресурси -</a:t>
            </a:r>
            <a:r>
              <a:rPr lang="uk-UA" dirty="0"/>
              <a:t> це сукупність матеріальних і нематеріальних елементів, які прямо чи опосередковано беруть участь у виробничому процесі.</a:t>
            </a:r>
            <a:endParaRPr lang="ru-RU" dirty="0"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9964" y="1556792"/>
            <a:ext cx="83064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Ресурсний потенціал підприємства -</a:t>
            </a:r>
            <a:r>
              <a:rPr lang="uk-UA" dirty="0"/>
              <a:t> не сукупність ресурсів, що є в розпорядженні підприємства, а також спроможність працівників і менеджерів використовувати ресурси з метою виробництва товарів (послуг) та отримання максимального прибутку. Він характеризує не весь запас конкретного ресурсу, а ту його частину, яка залучена у виробництво з урахуванням економічної доцільності та досягнень науково-технічного прогресу і включає в себе не тільки сформовану систему ресурсів, а й нові альтернативні ресурси та їхні джерела.</a:t>
            </a:r>
            <a:endParaRPr lang="ru-RU" dirty="0"/>
          </a:p>
          <a:p>
            <a:pPr algn="just"/>
            <a:endParaRPr lang="uk-UA" b="1" dirty="0" smtClean="0"/>
          </a:p>
          <a:p>
            <a:pPr algn="just"/>
            <a:r>
              <a:rPr lang="uk-UA" b="1" dirty="0" smtClean="0"/>
              <a:t>Ресурсний </a:t>
            </a:r>
            <a:r>
              <a:rPr lang="uk-UA" b="1" dirty="0"/>
              <a:t>потенціал підприємства характеризують такі показники:</a:t>
            </a:r>
            <a:endParaRPr lang="ru-RU" dirty="0"/>
          </a:p>
          <a:p>
            <a:pPr algn="just"/>
            <a:r>
              <a:rPr lang="uk-UA" dirty="0"/>
              <a:t>- реальні можливості підприємств у тій чи іншій сфері економічної діяльності;</a:t>
            </a:r>
            <a:endParaRPr lang="ru-RU" dirty="0"/>
          </a:p>
          <a:p>
            <a:pPr algn="just"/>
            <a:r>
              <a:rPr lang="uk-UA" dirty="0"/>
              <a:t>- обсяги ресурсів і резервів як залучених, так і не залучених у виробництво;</a:t>
            </a:r>
            <a:endParaRPr lang="ru-RU" dirty="0"/>
          </a:p>
          <a:p>
            <a:pPr algn="just"/>
            <a:r>
              <a:rPr lang="uk-UA" dirty="0"/>
              <a:t>- спроможність менеджерів до використання ресурсів для створення продукції, товарів і послуг з метою отримання максимального прибутку;</a:t>
            </a:r>
            <a:endParaRPr lang="ru-RU" dirty="0"/>
          </a:p>
          <a:p>
            <a:pPr algn="just"/>
            <a:r>
              <a:rPr lang="uk-UA" dirty="0"/>
              <a:t>- форма підприємництва і відповідна організаційно-правова структура.</a:t>
            </a:r>
            <a:endParaRPr lang="ru-RU" dirty="0">
              <a:effectLst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2163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6126"/>
            <a:ext cx="8424936" cy="5943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6206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352928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4711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424936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7591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79512" y="188640"/>
            <a:ext cx="87129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dirty="0" err="1"/>
              <a:t>Трудові</a:t>
            </a:r>
            <a:r>
              <a:rPr lang="ru-RU" sz="1500" b="1" dirty="0"/>
              <a:t> (</a:t>
            </a:r>
            <a:r>
              <a:rPr lang="ru-RU" sz="1500" b="1" dirty="0" err="1"/>
              <a:t>людські</a:t>
            </a:r>
            <a:r>
              <a:rPr lang="ru-RU" sz="1500" b="1" dirty="0"/>
              <a:t>) </a:t>
            </a:r>
            <a:r>
              <a:rPr lang="ru-RU" sz="1500" b="1" dirty="0" err="1"/>
              <a:t>ресурси</a:t>
            </a:r>
            <a:r>
              <a:rPr lang="ru-RU" sz="1500" b="1" dirty="0"/>
              <a:t> </a:t>
            </a:r>
            <a:r>
              <a:rPr lang="ru-RU" sz="1500" b="1" dirty="0" err="1"/>
              <a:t>чи</a:t>
            </a:r>
            <a:r>
              <a:rPr lang="ru-RU" sz="1500" b="1" dirty="0"/>
              <a:t> персонал </a:t>
            </a:r>
            <a:r>
              <a:rPr lang="ru-RU" sz="1500" b="1" dirty="0" err="1"/>
              <a:t>підприємства</a:t>
            </a:r>
            <a:r>
              <a:rPr lang="ru-RU" sz="1500" b="1" dirty="0"/>
              <a:t> - </a:t>
            </a:r>
            <a:r>
              <a:rPr lang="ru-RU" sz="1500" dirty="0" err="1"/>
              <a:t>це</a:t>
            </a:r>
            <a:r>
              <a:rPr lang="ru-RU" sz="1500" dirty="0"/>
              <a:t> </a:t>
            </a:r>
            <a:r>
              <a:rPr lang="ru-RU" sz="1500" dirty="0" err="1"/>
              <a:t>сукупність</a:t>
            </a:r>
            <a:r>
              <a:rPr lang="ru-RU" sz="1500" dirty="0"/>
              <a:t> </a:t>
            </a:r>
            <a:r>
              <a:rPr lang="ru-RU" sz="1500" dirty="0" err="1"/>
              <a:t>фізичних</a:t>
            </a:r>
            <a:r>
              <a:rPr lang="ru-RU" sz="1500" dirty="0"/>
              <a:t> </a:t>
            </a:r>
            <a:r>
              <a:rPr lang="ru-RU" sz="1500" dirty="0" err="1"/>
              <a:t>осіб</a:t>
            </a:r>
            <a:r>
              <a:rPr lang="ru-RU" sz="1500" dirty="0"/>
              <a:t>, </a:t>
            </a:r>
            <a:r>
              <a:rPr lang="ru-RU" sz="1500" dirty="0" err="1"/>
              <a:t>які</a:t>
            </a:r>
            <a:r>
              <a:rPr lang="ru-RU" sz="1500" dirty="0"/>
              <a:t> </a:t>
            </a:r>
            <a:r>
              <a:rPr lang="ru-RU" sz="1500" dirty="0" err="1"/>
              <a:t>перебувають</a:t>
            </a:r>
            <a:r>
              <a:rPr lang="ru-RU" sz="1500" dirty="0"/>
              <a:t> з </a:t>
            </a:r>
            <a:r>
              <a:rPr lang="ru-RU" sz="1500" dirty="0" err="1"/>
              <a:t>підприємством</a:t>
            </a:r>
            <a:r>
              <a:rPr lang="ru-RU" sz="1500" dirty="0"/>
              <a:t> як з </a:t>
            </a:r>
            <a:r>
              <a:rPr lang="ru-RU" sz="1500" dirty="0" err="1"/>
              <a:t>юридичною</a:t>
            </a:r>
            <a:r>
              <a:rPr lang="ru-RU" sz="1500" dirty="0"/>
              <a:t> особою у </a:t>
            </a:r>
            <a:r>
              <a:rPr lang="ru-RU" sz="1500" dirty="0" err="1"/>
              <a:t>відносинах</a:t>
            </a:r>
            <a:r>
              <a:rPr lang="ru-RU" sz="1500" dirty="0"/>
              <a:t>, </a:t>
            </a:r>
            <a:r>
              <a:rPr lang="ru-RU" sz="1500" dirty="0" err="1"/>
              <a:t>що</a:t>
            </a:r>
            <a:r>
              <a:rPr lang="ru-RU" sz="1500" dirty="0"/>
              <a:t> </a:t>
            </a:r>
            <a:r>
              <a:rPr lang="ru-RU" sz="1500" dirty="0" err="1"/>
              <a:t>ре­гулюються</a:t>
            </a:r>
            <a:r>
              <a:rPr lang="ru-RU" sz="1500" dirty="0"/>
              <a:t> актами </a:t>
            </a:r>
            <a:r>
              <a:rPr lang="ru-RU" sz="1500" dirty="0" err="1"/>
              <a:t>законодавства</a:t>
            </a:r>
            <a:r>
              <a:rPr lang="ru-RU" sz="1500" dirty="0"/>
              <a:t> про </a:t>
            </a:r>
            <a:r>
              <a:rPr lang="ru-RU" sz="1500" dirty="0" err="1"/>
              <a:t>трудову</a:t>
            </a:r>
            <a:r>
              <a:rPr lang="ru-RU" sz="1500" dirty="0"/>
              <a:t> </a:t>
            </a:r>
            <a:r>
              <a:rPr lang="ru-RU" sz="1500" dirty="0" err="1"/>
              <a:t>діяльність</a:t>
            </a:r>
            <a:r>
              <a:rPr lang="ru-RU" sz="1500" dirty="0"/>
              <a:t>, і </a:t>
            </a:r>
            <a:r>
              <a:rPr lang="ru-RU" sz="1500" dirty="0" err="1"/>
              <a:t>утворюють</a:t>
            </a:r>
            <a:r>
              <a:rPr lang="ru-RU" sz="1500" dirty="0"/>
              <a:t> </a:t>
            </a:r>
            <a:r>
              <a:rPr lang="ru-RU" sz="1500" dirty="0" err="1"/>
              <a:t>трудовий</a:t>
            </a:r>
            <a:r>
              <a:rPr lang="ru-RU" sz="1500" dirty="0"/>
              <a:t> </a:t>
            </a:r>
            <a:r>
              <a:rPr lang="ru-RU" sz="1500" dirty="0" err="1"/>
              <a:t>колектив</a:t>
            </a:r>
            <a:r>
              <a:rPr lang="ru-RU" sz="1500" dirty="0"/>
              <a:t> </a:t>
            </a:r>
            <a:r>
              <a:rPr lang="ru-RU" sz="1500" dirty="0" err="1"/>
              <a:t>працівників</a:t>
            </a:r>
            <a:r>
              <a:rPr lang="ru-RU" sz="1500" dirty="0"/>
              <a:t> з </a:t>
            </a:r>
            <a:r>
              <a:rPr lang="ru-RU" sz="1500" dirty="0" err="1"/>
              <a:t>визначеною</a:t>
            </a:r>
            <a:r>
              <a:rPr lang="ru-RU" sz="1500" dirty="0"/>
              <a:t> структурою </a:t>
            </a:r>
            <a:r>
              <a:rPr lang="ru-RU" sz="1500" dirty="0" err="1"/>
              <a:t>відповідно</a:t>
            </a:r>
            <a:r>
              <a:rPr lang="ru-RU" sz="1500" dirty="0"/>
              <a:t> до </a:t>
            </a:r>
            <a:r>
              <a:rPr lang="ru-RU" sz="1500" dirty="0" err="1"/>
              <a:t>структури</a:t>
            </a:r>
            <a:r>
              <a:rPr lang="ru-RU" sz="1500" dirty="0"/>
              <a:t> </a:t>
            </a:r>
            <a:r>
              <a:rPr lang="ru-RU" sz="1500" dirty="0" err="1"/>
              <a:t>ви­робництва</a:t>
            </a:r>
            <a:r>
              <a:rPr lang="ru-RU" sz="1500" dirty="0"/>
              <a:t>, </a:t>
            </a:r>
            <a:r>
              <a:rPr lang="ru-RU" sz="1500" dirty="0" err="1"/>
              <a:t>форми</a:t>
            </a:r>
            <a:r>
              <a:rPr lang="ru-RU" sz="1500" dirty="0"/>
              <a:t> </a:t>
            </a:r>
            <a:r>
              <a:rPr lang="ru-RU" sz="1500" dirty="0" err="1"/>
              <a:t>власності</a:t>
            </a:r>
            <a:r>
              <a:rPr lang="ru-RU" sz="1500" dirty="0"/>
              <a:t> </a:t>
            </a:r>
            <a:r>
              <a:rPr lang="ru-RU" sz="1500" dirty="0" err="1"/>
              <a:t>її</a:t>
            </a:r>
            <a:r>
              <a:rPr lang="ru-RU" sz="1500" dirty="0"/>
              <a:t> </a:t>
            </a:r>
            <a:r>
              <a:rPr lang="ru-RU" sz="1500" dirty="0" err="1"/>
              <a:t>організаційного</a:t>
            </a:r>
            <a:r>
              <a:rPr lang="ru-RU" sz="1500" dirty="0"/>
              <a:t> устрою конкретного </a:t>
            </a:r>
            <a:r>
              <a:rPr lang="ru-RU" sz="1500" dirty="0" err="1"/>
              <a:t>підприємства</a:t>
            </a:r>
            <a:r>
              <a:rPr lang="ru-RU" sz="1500" dirty="0" smtClean="0"/>
              <a:t>.</a:t>
            </a:r>
          </a:p>
          <a:p>
            <a:pPr algn="just"/>
            <a:endParaRPr lang="ru-RU" sz="1500" dirty="0" smtClean="0"/>
          </a:p>
          <a:p>
            <a:pPr algn="just"/>
            <a:r>
              <a:rPr lang="uk-UA" sz="1500" b="1" dirty="0"/>
              <a:t>Фінансові ресурси -</a:t>
            </a:r>
            <a:r>
              <a:rPr lang="uk-UA" sz="1500" dirty="0"/>
              <a:t> це кошти, які формуються в разі утворення підприємства і поповнюються в результаті господарської діяльності за рахунок продажу продукції, виконання робіт і надання послуг, а також шляхом залучення зовнішніх джерел фінансування.</a:t>
            </a:r>
            <a:endParaRPr lang="ru-RU" sz="1500" dirty="0"/>
          </a:p>
          <a:p>
            <a:pPr algn="just"/>
            <a:endParaRPr lang="uk-UA" sz="1500" dirty="0" smtClean="0"/>
          </a:p>
          <a:p>
            <a:pPr algn="just"/>
            <a:r>
              <a:rPr lang="uk-UA" sz="1500" b="1" dirty="0"/>
              <a:t>Основні фонди -</a:t>
            </a:r>
            <a:r>
              <a:rPr lang="uk-UA" sz="1500" dirty="0"/>
              <a:t> це засоби праці, які мають вартість і функціонують у виробництві тривалий час у своїй незмінній споживчій формі, а їхня вартість пере­носиться через конкретну працю на вартість виготовлюваної продукції частинами в міру спрацьовування. Основні фонди підприємства поділяються на активні і пасивні. Активна частина основних виробничих засобів впливає на предмет праці, переміщення його у виробничому процесі і здійснення контролю над ходом виробництва; пасивна частина - на створення умов для безперебійного функціонування активної частини засобів.</a:t>
            </a:r>
            <a:endParaRPr lang="ru-RU" sz="1500" dirty="0"/>
          </a:p>
          <a:p>
            <a:pPr algn="just"/>
            <a:endParaRPr lang="uk-UA" sz="1500" b="1" dirty="0" smtClean="0"/>
          </a:p>
          <a:p>
            <a:pPr algn="just"/>
            <a:r>
              <a:rPr lang="uk-UA" sz="1500" b="1" dirty="0" smtClean="0"/>
              <a:t>Оборотні </a:t>
            </a:r>
            <a:r>
              <a:rPr lang="uk-UA" sz="1500" b="1" dirty="0"/>
              <a:t>активи -</a:t>
            </a:r>
            <a:r>
              <a:rPr lang="uk-UA" sz="1500" dirty="0"/>
              <a:t> це частина майна підприємства, яка включає в себе матеріальні і грошові засоби, що одноразово беруть участь у виробничому процесі і повністю переносять свою вартість на готову продукцію (роботи, послуги). Вони забезпечують безперервність і всіх процесів, які відбуваються на підприємствах: постачання, виробництво, збут, фінансування.</a:t>
            </a:r>
            <a:endParaRPr lang="ru-RU" sz="1500" dirty="0"/>
          </a:p>
          <a:p>
            <a:pPr algn="just"/>
            <a:endParaRPr lang="uk-UA" sz="1500" b="1" dirty="0" smtClean="0"/>
          </a:p>
          <a:p>
            <a:pPr algn="just"/>
            <a:r>
              <a:rPr lang="uk-UA" sz="1500" b="1" dirty="0" smtClean="0"/>
              <a:t>Нематеріальні </a:t>
            </a:r>
            <a:r>
              <a:rPr lang="uk-UA" sz="1500" b="1" dirty="0"/>
              <a:t>ресурси -</a:t>
            </a:r>
            <a:r>
              <a:rPr lang="uk-UA" sz="1500" dirty="0"/>
              <a:t> це частина потенціалу підприємства, яка дає економічну вигоду протягом тривалого періоду та має нематеріальну основу отримання доходів, до яких належать об'єкти промислової та інтелектуальної власності а також інші ресурси нематеріального походження</a:t>
            </a:r>
            <a:r>
              <a:rPr lang="uk-UA" sz="1500" dirty="0" smtClean="0"/>
              <a:t>.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1344029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964488" cy="6597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8225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Склад засобів виробництва, виробничих фондів </a:t>
            </a:r>
            <a:r>
              <a:rPr lang="uk-UA" b="1" dirty="0" smtClean="0"/>
              <a:t> і </a:t>
            </a:r>
            <a:r>
              <a:rPr lang="uk-UA" b="1" dirty="0"/>
              <a:t>матеріальних ресурсів підприємств готельного господарства та туризму</a:t>
            </a:r>
            <a:endParaRPr lang="ru-RU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68" y="906979"/>
            <a:ext cx="8632220" cy="561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849462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147</TotalTime>
  <Words>558</Words>
  <Application>Microsoft Office PowerPoint</Application>
  <PresentationFormat>Екран (4:3)</PresentationFormat>
  <Paragraphs>40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2" baseType="lpstr">
      <vt:lpstr>Calibri</vt:lpstr>
      <vt:lpstr>Georgia</vt:lpstr>
      <vt:lpstr>Trebuchet MS</vt:lpstr>
      <vt:lpstr>Воздушный поток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Alyona</dc:creator>
  <cp:lastModifiedBy>Пользователь Windows</cp:lastModifiedBy>
  <cp:revision>12</cp:revision>
  <dcterms:created xsi:type="dcterms:W3CDTF">2013-10-08T13:39:35Z</dcterms:created>
  <dcterms:modified xsi:type="dcterms:W3CDTF">2023-10-11T07:47:51Z</dcterms:modified>
</cp:coreProperties>
</file>