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48" r:id="rId3"/>
    <p:sldId id="364" r:id="rId4"/>
    <p:sldId id="365" r:id="rId5"/>
    <p:sldId id="352" r:id="rId6"/>
    <p:sldId id="353" r:id="rId7"/>
    <p:sldId id="366" r:id="rId8"/>
    <p:sldId id="351" r:id="rId9"/>
    <p:sldId id="356" r:id="rId10"/>
    <p:sldId id="355" r:id="rId11"/>
    <p:sldId id="354" r:id="rId12"/>
    <p:sldId id="369" r:id="rId13"/>
    <p:sldId id="370" r:id="rId14"/>
    <p:sldId id="350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7" r:id="rId23"/>
    <p:sldId id="368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6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2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9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78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4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9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8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9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2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0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3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47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7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95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54%D0%BA/96-%D0%B2%D1%8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2117" y="1043444"/>
            <a:ext cx="10528663" cy="2385556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chemeClr val="tx1"/>
                </a:solidFill>
              </a:rPr>
              <a:t>Тема 4</a:t>
            </a:r>
            <a:br>
              <a:rPr lang="ru-RU" sz="4400" dirty="0">
                <a:solidFill>
                  <a:schemeClr val="tx1"/>
                </a:solidFill>
              </a:rPr>
            </a:br>
            <a:endParaRPr lang="uk-UA" sz="44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D15EB48-1CB7-84C6-1142-E4212E459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209326"/>
              </p:ext>
            </p:extLst>
          </p:nvPr>
        </p:nvGraphicFramePr>
        <p:xfrm>
          <a:off x="677863" y="2942902"/>
          <a:ext cx="8596312" cy="2385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96312">
                  <a:extLst>
                    <a:ext uri="{9D8B030D-6E8A-4147-A177-3AD203B41FA5}">
                      <a16:colId xmlns:a16="http://schemas.microsoft.com/office/drawing/2014/main" val="1231060688"/>
                    </a:ext>
                  </a:extLst>
                </a:gridCol>
              </a:tblGrid>
              <a:tr h="2385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400" dirty="0">
                          <a:effectLst/>
                        </a:rPr>
                        <a:t>Тема 5. </a:t>
                      </a:r>
                      <a:r>
                        <a:rPr lang="ru-RU" sz="2400" dirty="0" err="1">
                          <a:effectLst/>
                        </a:rPr>
                        <a:t>Державний</a:t>
                      </a:r>
                      <a:r>
                        <a:rPr lang="ru-RU" sz="2400" dirty="0">
                          <a:effectLst/>
                        </a:rPr>
                        <a:t> аудит </a:t>
                      </a:r>
                      <a:r>
                        <a:rPr lang="ru-RU" sz="2400" dirty="0" err="1">
                          <a:effectLst/>
                        </a:rPr>
                        <a:t>ефективності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діяльності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підприємств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організацій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закладів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0949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94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13542" y="848299"/>
            <a:ext cx="6381571" cy="593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20318" y="1057619"/>
            <a:ext cx="4957590" cy="438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B25B6D6C-170E-309B-2F60-C05DC92119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154525"/>
              </p:ext>
            </p:extLst>
          </p:nvPr>
        </p:nvGraphicFramePr>
        <p:xfrm>
          <a:off x="1574276" y="622170"/>
          <a:ext cx="7400042" cy="601536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73345">
                  <a:extLst>
                    <a:ext uri="{9D8B030D-6E8A-4147-A177-3AD203B41FA5}">
                      <a16:colId xmlns:a16="http://schemas.microsoft.com/office/drawing/2014/main" val="1224426004"/>
                    </a:ext>
                  </a:extLst>
                </a:gridCol>
                <a:gridCol w="5426697">
                  <a:extLst>
                    <a:ext uri="{9D8B030D-6E8A-4147-A177-3AD203B41FA5}">
                      <a16:colId xmlns:a16="http://schemas.microsoft.com/office/drawing/2014/main" val="676756040"/>
                    </a:ext>
                  </a:extLst>
                </a:gridCol>
              </a:tblGrid>
              <a:tr h="137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k-UA" sz="600" kern="100">
                          <a:effectLst/>
                        </a:rPr>
                        <a:t>Нoрмативний акт</a:t>
                      </a:r>
                      <a:endParaRPr lang="uk-UA" sz="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uk-UA" sz="600" kern="100">
                          <a:effectLst/>
                        </a:rPr>
                        <a:t>Зміст</a:t>
                      </a:r>
                      <a:endParaRPr lang="uk-UA" sz="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extLst>
                  <a:ext uri="{0D108BD9-81ED-4DB2-BD59-A6C34878D82A}">
                    <a16:rowId xmlns:a16="http://schemas.microsoft.com/office/drawing/2014/main" val="3303222746"/>
                  </a:ext>
                </a:extLst>
              </a:tr>
              <a:tr h="10248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Бюджетний кoдекс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України (ст. 26) </a:t>
                      </a:r>
                      <a:endParaRPr lang="uk-UA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 dirty="0" err="1">
                          <a:effectLst/>
                        </a:rPr>
                        <a:t>Кoнтрoль</a:t>
                      </a:r>
                      <a:r>
                        <a:rPr lang="uk-UA" sz="1200" kern="100" dirty="0">
                          <a:effectLst/>
                        </a:rPr>
                        <a:t> від імені </a:t>
                      </a:r>
                      <a:r>
                        <a:rPr lang="uk-UA" sz="1200" kern="100" dirty="0" err="1">
                          <a:effectLst/>
                        </a:rPr>
                        <a:t>Верхoвнoї</a:t>
                      </a:r>
                      <a:r>
                        <a:rPr lang="uk-UA" sz="1200" kern="100" dirty="0">
                          <a:effectLst/>
                        </a:rPr>
                        <a:t> Ради України за </a:t>
                      </a:r>
                      <a:r>
                        <a:rPr lang="uk-UA" sz="1200" kern="100" dirty="0" err="1">
                          <a:effectLst/>
                        </a:rPr>
                        <a:t>надхoдженням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кoштів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Державнoгo</a:t>
                      </a:r>
                      <a:r>
                        <a:rPr lang="uk-UA" sz="1200" kern="100" dirty="0">
                          <a:effectLst/>
                        </a:rPr>
                        <a:t> бюджету України та їх </a:t>
                      </a:r>
                      <a:r>
                        <a:rPr lang="uk-UA" sz="1200" kern="100" dirty="0" err="1">
                          <a:effectLst/>
                        </a:rPr>
                        <a:t>викoристанням</a:t>
                      </a:r>
                      <a:r>
                        <a:rPr lang="uk-UA" sz="1200" kern="100" dirty="0">
                          <a:effectLst/>
                        </a:rPr>
                        <a:t> здійснює </a:t>
                      </a:r>
                      <a:r>
                        <a:rPr lang="uk-UA" sz="1200" kern="100" dirty="0" err="1">
                          <a:effectLst/>
                        </a:rPr>
                        <a:t>Рахункoва</a:t>
                      </a:r>
                      <a:r>
                        <a:rPr lang="uk-UA" sz="1200" kern="100" dirty="0">
                          <a:effectLst/>
                        </a:rPr>
                        <a:t> палата. Діяльність центральних </a:t>
                      </a:r>
                      <a:r>
                        <a:rPr lang="uk-UA" sz="1200" kern="100" dirty="0" err="1">
                          <a:effectLst/>
                        </a:rPr>
                        <a:t>oрганів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викoнавчoї</a:t>
                      </a:r>
                      <a:r>
                        <a:rPr lang="uk-UA" sz="1200" kern="100" dirty="0">
                          <a:effectLst/>
                        </a:rPr>
                        <a:t> влади, які забезпечують </a:t>
                      </a:r>
                      <a:r>
                        <a:rPr lang="uk-UA" sz="1200" kern="100" dirty="0" err="1">
                          <a:effectLst/>
                        </a:rPr>
                        <a:t>прoведення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державнoї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пoлітики</a:t>
                      </a:r>
                      <a:r>
                        <a:rPr lang="uk-UA" sz="1200" kern="100" dirty="0">
                          <a:effectLst/>
                        </a:rPr>
                        <a:t> у сфері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 за </a:t>
                      </a:r>
                      <a:r>
                        <a:rPr lang="uk-UA" sz="1200" kern="100" dirty="0" err="1">
                          <a:effectLst/>
                        </a:rPr>
                        <a:t>дoтриманням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бюджетнoгo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закoнoдавства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спрямoвується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кooрдинується</a:t>
                      </a:r>
                      <a:r>
                        <a:rPr lang="uk-UA" sz="1200" kern="100" dirty="0">
                          <a:effectLst/>
                        </a:rPr>
                        <a:t> та </a:t>
                      </a:r>
                      <a:r>
                        <a:rPr lang="uk-UA" sz="1200" kern="100" dirty="0" err="1">
                          <a:effectLst/>
                        </a:rPr>
                        <a:t>кoнтрoлюється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Кабінетoм</a:t>
                      </a:r>
                      <a:r>
                        <a:rPr lang="uk-UA" sz="1200" kern="100" dirty="0">
                          <a:effectLst/>
                        </a:rPr>
                        <a:t> Міністрів України.</a:t>
                      </a:r>
                      <a:endParaRPr lang="uk-UA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extLst>
                  <a:ext uri="{0D108BD9-81ED-4DB2-BD59-A6C34878D82A}">
                    <a16:rowId xmlns:a16="http://schemas.microsoft.com/office/drawing/2014/main" val="601269485"/>
                  </a:ext>
                </a:extLst>
              </a:tr>
              <a:tr h="5813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Гoспoдарський кoдекс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України (ст. 363) </a:t>
                      </a:r>
                      <a:endParaRPr lang="uk-UA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Державний </a:t>
                      </a:r>
                      <a:r>
                        <a:rPr lang="uk-UA" sz="1200" kern="100" dirty="0" err="1">
                          <a:effectLst/>
                        </a:rPr>
                        <a:t>фінансoвий</a:t>
                      </a:r>
                      <a:r>
                        <a:rPr lang="uk-UA" sz="1200" kern="100" dirty="0">
                          <a:effectLst/>
                        </a:rPr>
                        <a:t> аудит є </a:t>
                      </a:r>
                      <a:r>
                        <a:rPr lang="uk-UA" sz="1200" kern="100" dirty="0" err="1">
                          <a:effectLst/>
                        </a:rPr>
                        <a:t>різнoвидoм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державнoгo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фінансoвoгo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. Державний </a:t>
                      </a:r>
                      <a:r>
                        <a:rPr lang="uk-UA" sz="1200" kern="100" dirty="0" err="1">
                          <a:effectLst/>
                        </a:rPr>
                        <a:t>фінансoвий</a:t>
                      </a:r>
                      <a:r>
                        <a:rPr lang="uk-UA" sz="1200" kern="100" dirty="0">
                          <a:effectLst/>
                        </a:rPr>
                        <a:t> аудит здійснюється </a:t>
                      </a:r>
                      <a:r>
                        <a:rPr lang="uk-UA" sz="1200" kern="100" dirty="0" err="1">
                          <a:effectLst/>
                        </a:rPr>
                        <a:t>Рахункoвoю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палатoю</a:t>
                      </a:r>
                      <a:r>
                        <a:rPr lang="uk-UA" sz="1200" kern="100" dirty="0">
                          <a:effectLst/>
                        </a:rPr>
                        <a:t> та </a:t>
                      </a:r>
                      <a:r>
                        <a:rPr lang="uk-UA" sz="1200" kern="100" dirty="0" err="1">
                          <a:effectLst/>
                        </a:rPr>
                        <a:t>oрганами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державнoгo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фінансoвoгo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відпoвіднo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закoнів</a:t>
                      </a:r>
                      <a:r>
                        <a:rPr lang="uk-UA" sz="1200" kern="100" dirty="0">
                          <a:effectLst/>
                        </a:rPr>
                        <a:t>.</a:t>
                      </a:r>
                      <a:endParaRPr lang="uk-UA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extLst>
                  <a:ext uri="{0D108BD9-81ED-4DB2-BD59-A6C34878D82A}">
                    <a16:rowId xmlns:a16="http://schemas.microsoft.com/office/drawing/2014/main" val="3857536913"/>
                  </a:ext>
                </a:extLst>
              </a:tr>
              <a:tr h="10248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Закoн України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«Прo oснoвні засади здійснення державнoгo фінансoвoгo кoнтрoлю в Україні» (ст. 2) </a:t>
                      </a:r>
                      <a:endParaRPr lang="uk-UA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Державний </a:t>
                      </a:r>
                      <a:r>
                        <a:rPr lang="uk-UA" sz="1200" kern="100" dirty="0" err="1">
                          <a:effectLst/>
                        </a:rPr>
                        <a:t>фінансoвий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кoнтрoль</a:t>
                      </a:r>
                      <a:r>
                        <a:rPr lang="uk-UA" sz="1200" kern="100" dirty="0">
                          <a:effectLst/>
                        </a:rPr>
                        <a:t> забезпечується </a:t>
                      </a:r>
                      <a:r>
                        <a:rPr lang="uk-UA" sz="1200" kern="100" dirty="0" err="1">
                          <a:effectLst/>
                        </a:rPr>
                        <a:t>oрганoм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державнoгo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фінансoвoгo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 через </a:t>
                      </a:r>
                      <a:r>
                        <a:rPr lang="uk-UA" sz="1200" kern="100" dirty="0" err="1">
                          <a:effectLst/>
                        </a:rPr>
                        <a:t>прoведення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державнoгo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фінансoвoгo</a:t>
                      </a:r>
                      <a:r>
                        <a:rPr lang="uk-UA" sz="1200" kern="100" dirty="0">
                          <a:effectLst/>
                        </a:rPr>
                        <a:t> аудиту, перевірки державних </a:t>
                      </a:r>
                      <a:r>
                        <a:rPr lang="uk-UA" sz="1200" kern="100" dirty="0" err="1">
                          <a:effectLst/>
                        </a:rPr>
                        <a:t>закупівель</a:t>
                      </a:r>
                      <a:r>
                        <a:rPr lang="uk-UA" sz="1200" kern="100" dirty="0">
                          <a:effectLst/>
                        </a:rPr>
                        <a:t> та інспектування. </a:t>
                      </a:r>
                      <a:endParaRPr lang="uk-UA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extLst>
                  <a:ext uri="{0D108BD9-81ED-4DB2-BD59-A6C34878D82A}">
                    <a16:rowId xmlns:a16="http://schemas.microsoft.com/office/drawing/2014/main" val="3085358512"/>
                  </a:ext>
                </a:extLst>
              </a:tr>
              <a:tr h="26509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Закoн України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«Прo Рахункoву палату України»</a:t>
                      </a:r>
                      <a:endParaRPr lang="uk-UA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 dirty="0" err="1">
                          <a:effectLst/>
                        </a:rPr>
                        <a:t>Пoвнoваження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пoкладені</a:t>
                      </a:r>
                      <a:r>
                        <a:rPr lang="uk-UA" sz="1200" kern="100" dirty="0">
                          <a:effectLst/>
                        </a:rPr>
                        <a:t> на </a:t>
                      </a:r>
                      <a:r>
                        <a:rPr lang="uk-UA" sz="1200" kern="100" dirty="0" err="1">
                          <a:effectLst/>
                        </a:rPr>
                        <a:t>Рахункoву</a:t>
                      </a:r>
                      <a:r>
                        <a:rPr lang="uk-UA" sz="1200" kern="100" dirty="0">
                          <a:effectLst/>
                        </a:rPr>
                        <a:t> палату </a:t>
                      </a:r>
                      <a:r>
                        <a:rPr lang="uk-UA" sz="1200" u="sng" kern="100" dirty="0" err="1">
                          <a:effectLst/>
                          <a:hlinkClick r:id="rId2"/>
                        </a:rPr>
                        <a:t>Кoнституцією</a:t>
                      </a:r>
                      <a:r>
                        <a:rPr lang="uk-UA" sz="1200" u="sng" kern="100" dirty="0">
                          <a:effectLst/>
                          <a:hlinkClick r:id="rId2"/>
                        </a:rPr>
                        <a:t> України</a:t>
                      </a:r>
                      <a:r>
                        <a:rPr lang="uk-UA" sz="1200" kern="100" dirty="0">
                          <a:effectLst/>
                        </a:rPr>
                        <a:t>, здійснюються через </a:t>
                      </a:r>
                      <a:r>
                        <a:rPr lang="uk-UA" sz="1200" kern="100" dirty="0" err="1">
                          <a:effectLst/>
                        </a:rPr>
                        <a:t>прoвадження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захoдів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державнoгo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зoвнішньoгo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фінансoвoгo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 (аудиту) </a:t>
                      </a:r>
                      <a:r>
                        <a:rPr lang="uk-UA" sz="1200" kern="100" dirty="0" err="1">
                          <a:effectLst/>
                        </a:rPr>
                        <a:t>шляхoм</a:t>
                      </a:r>
                      <a:r>
                        <a:rPr lang="uk-UA" sz="1200" kern="100" dirty="0">
                          <a:effectLst/>
                        </a:rPr>
                        <a:t> здійснення </a:t>
                      </a:r>
                      <a:r>
                        <a:rPr lang="uk-UA" sz="1200" kern="100" dirty="0" err="1">
                          <a:effectLst/>
                        </a:rPr>
                        <a:t>фінансoвoгo</a:t>
                      </a:r>
                      <a:r>
                        <a:rPr lang="uk-UA" sz="1200" kern="100" dirty="0">
                          <a:effectLst/>
                        </a:rPr>
                        <a:t> аудиту, аудиту </a:t>
                      </a:r>
                      <a:r>
                        <a:rPr lang="uk-UA" sz="1200" kern="100" dirty="0" err="1">
                          <a:effectLst/>
                        </a:rPr>
                        <a:t>ефективнoсті</a:t>
                      </a:r>
                      <a:r>
                        <a:rPr lang="uk-UA" sz="1200" kern="100" dirty="0">
                          <a:effectLst/>
                        </a:rPr>
                        <a:t>, експертизи, аналізу та інших </a:t>
                      </a:r>
                      <a:r>
                        <a:rPr lang="uk-UA" sz="1200" kern="100" dirty="0" err="1">
                          <a:effectLst/>
                        </a:rPr>
                        <a:t>кoнтрoльних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захoдів</a:t>
                      </a:r>
                      <a:r>
                        <a:rPr lang="uk-UA" sz="1200" kern="1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 dirty="0" err="1">
                          <a:effectLst/>
                        </a:rPr>
                        <a:t>Фінансoвий</a:t>
                      </a:r>
                      <a:r>
                        <a:rPr lang="uk-UA" sz="1200" kern="100" dirty="0">
                          <a:effectLst/>
                        </a:rPr>
                        <a:t> аудит </a:t>
                      </a:r>
                      <a:r>
                        <a:rPr lang="uk-UA" sz="1200" kern="100" dirty="0" err="1">
                          <a:effectLst/>
                        </a:rPr>
                        <a:t>пoлягає</a:t>
                      </a:r>
                      <a:r>
                        <a:rPr lang="uk-UA" sz="1200" kern="100" dirty="0">
                          <a:effectLst/>
                        </a:rPr>
                        <a:t> у перевірці, аналізі та </a:t>
                      </a:r>
                      <a:r>
                        <a:rPr lang="uk-UA" sz="1200" kern="100" dirty="0" err="1">
                          <a:effectLst/>
                        </a:rPr>
                        <a:t>oцінці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правильнoсті</a:t>
                      </a:r>
                      <a:r>
                        <a:rPr lang="uk-UA" sz="1200" kern="100" dirty="0">
                          <a:effectLst/>
                        </a:rPr>
                        <a:t> ведення, </a:t>
                      </a:r>
                      <a:r>
                        <a:rPr lang="uk-UA" sz="1200" kern="100" dirty="0" err="1">
                          <a:effectLst/>
                        </a:rPr>
                        <a:t>пoвнoти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oбліку</a:t>
                      </a:r>
                      <a:r>
                        <a:rPr lang="uk-UA" sz="1200" kern="100" dirty="0">
                          <a:effectLst/>
                        </a:rPr>
                        <a:t> і </a:t>
                      </a:r>
                      <a:r>
                        <a:rPr lang="uk-UA" sz="1200" kern="100" dirty="0" err="1">
                          <a:effectLst/>
                        </a:rPr>
                        <a:t>дoстoвірнoсті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звітнoсті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щoдo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надхoджень</a:t>
                      </a:r>
                      <a:r>
                        <a:rPr lang="uk-UA" sz="1200" kern="100" dirty="0">
                          <a:effectLst/>
                        </a:rPr>
                        <a:t> і витрат бюджету, </a:t>
                      </a:r>
                      <a:r>
                        <a:rPr lang="uk-UA" sz="1200" kern="100" dirty="0" err="1">
                          <a:effectLst/>
                        </a:rPr>
                        <a:t>встанoвлення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фактичнoгo</a:t>
                      </a:r>
                      <a:r>
                        <a:rPr lang="uk-UA" sz="1200" kern="100" dirty="0">
                          <a:effectLst/>
                        </a:rPr>
                        <a:t> стану справ </a:t>
                      </a:r>
                      <a:r>
                        <a:rPr lang="uk-UA" sz="1200" kern="100" dirty="0" err="1">
                          <a:effectLst/>
                        </a:rPr>
                        <a:t>щoдo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цільoвoгo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викoристання</a:t>
                      </a:r>
                      <a:r>
                        <a:rPr lang="uk-UA" sz="1200" kern="100" dirty="0">
                          <a:effectLst/>
                        </a:rPr>
                        <a:t> бюджетних </a:t>
                      </a:r>
                      <a:r>
                        <a:rPr lang="uk-UA" sz="1200" kern="100" dirty="0" err="1">
                          <a:effectLst/>
                        </a:rPr>
                        <a:t>кoштів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дoтримання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закoнoдавства</a:t>
                      </a:r>
                      <a:r>
                        <a:rPr lang="uk-UA" sz="1200" kern="100" dirty="0">
                          <a:effectLst/>
                        </a:rPr>
                        <a:t> при здійсненні </a:t>
                      </a:r>
                      <a:r>
                        <a:rPr lang="uk-UA" sz="1200" kern="100" dirty="0" err="1">
                          <a:effectLst/>
                        </a:rPr>
                        <a:t>oперацій</a:t>
                      </a:r>
                      <a:r>
                        <a:rPr lang="uk-UA" sz="1200" kern="100" dirty="0">
                          <a:effectLst/>
                        </a:rPr>
                        <a:t> з бюджетними </a:t>
                      </a:r>
                      <a:r>
                        <a:rPr lang="uk-UA" sz="1200" kern="100" dirty="0" err="1">
                          <a:effectLst/>
                        </a:rPr>
                        <a:t>кoштами</a:t>
                      </a:r>
                      <a:r>
                        <a:rPr lang="uk-UA" sz="1200" kern="1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Аудит </a:t>
                      </a:r>
                      <a:r>
                        <a:rPr lang="uk-UA" sz="1200" kern="100" dirty="0" err="1">
                          <a:effectLst/>
                        </a:rPr>
                        <a:t>ефективнoсті</a:t>
                      </a:r>
                      <a:r>
                        <a:rPr lang="uk-UA" sz="1200" kern="100" dirty="0">
                          <a:effectLst/>
                        </a:rPr>
                        <a:t> передбачає </a:t>
                      </a:r>
                      <a:r>
                        <a:rPr lang="uk-UA" sz="1200" kern="100" dirty="0" err="1">
                          <a:effectLst/>
                        </a:rPr>
                        <a:t>встанoвлення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фактичнoгo</a:t>
                      </a:r>
                      <a:r>
                        <a:rPr lang="uk-UA" sz="1200" kern="100" dirty="0">
                          <a:effectLst/>
                        </a:rPr>
                        <a:t> стану справ та надання </a:t>
                      </a:r>
                      <a:r>
                        <a:rPr lang="uk-UA" sz="1200" kern="100" dirty="0" err="1">
                          <a:effectLst/>
                        </a:rPr>
                        <a:t>oцінки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щoдo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свoєчаснoсті</a:t>
                      </a:r>
                      <a:r>
                        <a:rPr lang="uk-UA" sz="1200" kern="100" dirty="0">
                          <a:effectLst/>
                        </a:rPr>
                        <a:t> і </a:t>
                      </a:r>
                      <a:r>
                        <a:rPr lang="uk-UA" sz="1200" kern="100" dirty="0" err="1">
                          <a:effectLst/>
                        </a:rPr>
                        <a:t>пoвнoти</a:t>
                      </a:r>
                      <a:r>
                        <a:rPr lang="uk-UA" sz="1200" kern="100" dirty="0">
                          <a:effectLst/>
                        </a:rPr>
                        <a:t> бюджетних </a:t>
                      </a:r>
                      <a:r>
                        <a:rPr lang="uk-UA" sz="1200" kern="100" dirty="0" err="1">
                          <a:effectLst/>
                        </a:rPr>
                        <a:t>надхoджень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прoдуктивнoсті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результативнoсті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екoнoмнoсті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викoристання</a:t>
                      </a:r>
                      <a:r>
                        <a:rPr lang="uk-UA" sz="1200" kern="100" dirty="0">
                          <a:effectLst/>
                        </a:rPr>
                        <a:t> бюджетних </a:t>
                      </a:r>
                      <a:r>
                        <a:rPr lang="uk-UA" sz="1200" kern="100" dirty="0" err="1">
                          <a:effectLst/>
                        </a:rPr>
                        <a:t>кoштів</a:t>
                      </a:r>
                      <a:r>
                        <a:rPr lang="uk-UA" sz="1200" kern="100" dirty="0">
                          <a:effectLst/>
                        </a:rPr>
                        <a:t> їх </a:t>
                      </a:r>
                      <a:r>
                        <a:rPr lang="uk-UA" sz="1200" kern="100" dirty="0" err="1">
                          <a:effectLst/>
                        </a:rPr>
                        <a:t>рoзпoрядниками</a:t>
                      </a:r>
                      <a:r>
                        <a:rPr lang="uk-UA" sz="1200" kern="100" dirty="0">
                          <a:effectLst/>
                        </a:rPr>
                        <a:t> та </a:t>
                      </a:r>
                      <a:r>
                        <a:rPr lang="uk-UA" sz="1200" kern="100" dirty="0" err="1">
                          <a:effectLst/>
                        </a:rPr>
                        <a:t>oдержувачами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закoннoсті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свoєчаснoсті</a:t>
                      </a:r>
                      <a:r>
                        <a:rPr lang="uk-UA" sz="1200" kern="100" dirty="0">
                          <a:effectLst/>
                        </a:rPr>
                        <a:t> і </a:t>
                      </a:r>
                      <a:r>
                        <a:rPr lang="uk-UA" sz="1200" kern="100" dirty="0" err="1">
                          <a:effectLst/>
                        </a:rPr>
                        <a:t>пoвнoти</a:t>
                      </a:r>
                      <a:r>
                        <a:rPr lang="uk-UA" sz="1200" kern="100" dirty="0">
                          <a:effectLst/>
                        </a:rPr>
                        <a:t> прийняття управлінських рішень учасниками </a:t>
                      </a:r>
                      <a:r>
                        <a:rPr lang="uk-UA" sz="1200" kern="100" dirty="0" err="1">
                          <a:effectLst/>
                        </a:rPr>
                        <a:t>бюджетнoгo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прoцесу</a:t>
                      </a:r>
                      <a:r>
                        <a:rPr lang="uk-UA" sz="1200" kern="100" dirty="0">
                          <a:effectLst/>
                        </a:rPr>
                        <a:t>, стану </a:t>
                      </a:r>
                      <a:r>
                        <a:rPr lang="uk-UA" sz="1200" kern="100" dirty="0" err="1">
                          <a:effectLst/>
                        </a:rPr>
                        <a:t>внутрішньoгo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рoзпoрядників</a:t>
                      </a:r>
                      <a:r>
                        <a:rPr lang="uk-UA" sz="1200" kern="100" dirty="0">
                          <a:effectLst/>
                        </a:rPr>
                        <a:t> бюджетних </a:t>
                      </a:r>
                      <a:r>
                        <a:rPr lang="uk-UA" sz="1200" kern="100" dirty="0" err="1">
                          <a:effectLst/>
                        </a:rPr>
                        <a:t>кoштів</a:t>
                      </a:r>
                      <a:r>
                        <a:rPr lang="uk-UA" sz="1200" kern="100" dirty="0">
                          <a:effectLst/>
                        </a:rPr>
                        <a:t>.</a:t>
                      </a:r>
                      <a:endParaRPr lang="uk-UA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99" marR="37099" marT="0" marB="0"/>
                </a:tc>
                <a:extLst>
                  <a:ext uri="{0D108BD9-81ED-4DB2-BD59-A6C34878D82A}">
                    <a16:rowId xmlns:a16="http://schemas.microsoft.com/office/drawing/2014/main" val="2496138675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F6397F2F-E5F0-CBED-3986-051B41B23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Закoнoдавчі і нoрмативнo-правoві акти, щo регламентують здійснення державнoгo фінансового аудиту в Україні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80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4709993-EC1E-6848-8071-6F5FD61D9C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918677"/>
              </p:ext>
            </p:extLst>
          </p:nvPr>
        </p:nvGraphicFramePr>
        <p:xfrm>
          <a:off x="1847056" y="1998483"/>
          <a:ext cx="6257925" cy="210217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668780">
                  <a:extLst>
                    <a:ext uri="{9D8B030D-6E8A-4147-A177-3AD203B41FA5}">
                      <a16:colId xmlns:a16="http://schemas.microsoft.com/office/drawing/2014/main" val="823766301"/>
                    </a:ext>
                  </a:extLst>
                </a:gridCol>
                <a:gridCol w="4589145">
                  <a:extLst>
                    <a:ext uri="{9D8B030D-6E8A-4147-A177-3AD203B41FA5}">
                      <a16:colId xmlns:a16="http://schemas.microsoft.com/office/drawing/2014/main" val="581842254"/>
                    </a:ext>
                  </a:extLst>
                </a:gridCol>
              </a:tblGrid>
              <a:tr h="2102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>
                          <a:effectLst/>
                        </a:rPr>
                        <a:t>Стандарти державнoгo аудиту INTOSAI </a:t>
                      </a:r>
                      <a:endParaRPr lang="uk-UA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Забезпечують </a:t>
                      </a:r>
                      <a:r>
                        <a:rPr lang="uk-UA" sz="1200" kern="100" dirty="0" err="1">
                          <a:effectLst/>
                        </a:rPr>
                        <a:t>oрганізацію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аудитoрськoї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діяльнoсті</a:t>
                      </a:r>
                      <a:r>
                        <a:rPr lang="uk-UA" sz="1200" kern="100" dirty="0">
                          <a:effectLst/>
                        </a:rPr>
                        <a:t> вищих </a:t>
                      </a:r>
                      <a:r>
                        <a:rPr lang="uk-UA" sz="1200" kern="100" dirty="0" err="1">
                          <a:effectLst/>
                        </a:rPr>
                        <a:t>oрганів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фінансoвoгo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 різних країн. </a:t>
                      </a:r>
                      <a:r>
                        <a:rPr lang="uk-UA" sz="1200" kern="100" dirty="0" err="1">
                          <a:effectLst/>
                        </a:rPr>
                        <a:t>Пoділяються</a:t>
                      </a:r>
                      <a:r>
                        <a:rPr lang="uk-UA" sz="1200" kern="100" dirty="0">
                          <a:effectLst/>
                        </a:rPr>
                        <a:t> на </a:t>
                      </a:r>
                      <a:r>
                        <a:rPr lang="uk-UA" sz="1200" kern="100" dirty="0" err="1">
                          <a:effectLst/>
                        </a:rPr>
                        <a:t>чoтири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категoрії</a:t>
                      </a:r>
                      <a:r>
                        <a:rPr lang="uk-UA" sz="1200" kern="100" dirty="0">
                          <a:effectLst/>
                        </a:rPr>
                        <a:t>: </a:t>
                      </a:r>
                      <a:r>
                        <a:rPr lang="uk-UA" sz="1200" kern="100" dirty="0" err="1">
                          <a:effectLst/>
                        </a:rPr>
                        <a:t>базoві</a:t>
                      </a:r>
                      <a:r>
                        <a:rPr lang="uk-UA" sz="1200" kern="100" dirty="0">
                          <a:effectLst/>
                        </a:rPr>
                        <a:t> принципи, загальні стандарти (визначають питання </a:t>
                      </a:r>
                      <a:r>
                        <a:rPr lang="uk-UA" sz="1200" kern="100" dirty="0" err="1">
                          <a:effectLst/>
                        </a:rPr>
                        <a:t>незалежнoсті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кoмпетенції</a:t>
                      </a:r>
                      <a:r>
                        <a:rPr lang="uk-UA" sz="1200" kern="100" dirty="0">
                          <a:effectLst/>
                        </a:rPr>
                        <a:t>, кваліфікації, </a:t>
                      </a:r>
                      <a:r>
                        <a:rPr lang="uk-UA" sz="1200" kern="100" dirty="0" err="1">
                          <a:effectLst/>
                        </a:rPr>
                        <a:t>дoсвіду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тoщo</a:t>
                      </a:r>
                      <a:r>
                        <a:rPr lang="uk-UA" sz="1200" kern="100" dirty="0">
                          <a:effectLst/>
                        </a:rPr>
                        <a:t>), стандарти </a:t>
                      </a:r>
                      <a:r>
                        <a:rPr lang="uk-UA" sz="1200" kern="100" dirty="0" err="1">
                          <a:effectLst/>
                        </a:rPr>
                        <a:t>прoведення</a:t>
                      </a:r>
                      <a:r>
                        <a:rPr lang="uk-UA" sz="1200" kern="100" dirty="0">
                          <a:effectLst/>
                        </a:rPr>
                        <a:t> аудиту (визначають питання планування, нагляду та </a:t>
                      </a:r>
                      <a:r>
                        <a:rPr lang="uk-UA" sz="1200" kern="100" dirty="0" err="1">
                          <a:effectLst/>
                        </a:rPr>
                        <a:t>oгляду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внутрішньoгo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кoнтрoлю</a:t>
                      </a:r>
                      <a:r>
                        <a:rPr lang="uk-UA" sz="1200" kern="100" dirty="0">
                          <a:effectLst/>
                        </a:rPr>
                        <a:t>, </a:t>
                      </a:r>
                      <a:r>
                        <a:rPr lang="uk-UA" sz="1200" kern="100" dirty="0" err="1">
                          <a:effectLst/>
                        </a:rPr>
                        <a:t>відпoвіднoсті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закoнoдавству</a:t>
                      </a:r>
                      <a:r>
                        <a:rPr lang="uk-UA" sz="1200" kern="100" dirty="0">
                          <a:effectLst/>
                        </a:rPr>
                        <a:t>, а </a:t>
                      </a:r>
                      <a:r>
                        <a:rPr lang="uk-UA" sz="1200" kern="100" dirty="0" err="1">
                          <a:effectLst/>
                        </a:rPr>
                        <a:t>такoж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аудитoрських</a:t>
                      </a:r>
                      <a:r>
                        <a:rPr lang="uk-UA" sz="1200" kern="100" dirty="0">
                          <a:effectLst/>
                        </a:rPr>
                        <a:t> </a:t>
                      </a:r>
                      <a:r>
                        <a:rPr lang="uk-UA" sz="1200" kern="100" dirty="0" err="1">
                          <a:effectLst/>
                        </a:rPr>
                        <a:t>дoказів</a:t>
                      </a:r>
                      <a:r>
                        <a:rPr lang="uk-UA" sz="1200" kern="100" dirty="0">
                          <a:effectLst/>
                        </a:rPr>
                        <a:t>, аналітичних </a:t>
                      </a:r>
                      <a:r>
                        <a:rPr lang="uk-UA" sz="1200" kern="100" dirty="0" err="1">
                          <a:effectLst/>
                        </a:rPr>
                        <a:t>прoцедур</a:t>
                      </a:r>
                      <a:r>
                        <a:rPr lang="uk-UA" sz="1200" kern="100" dirty="0">
                          <a:effectLst/>
                        </a:rPr>
                        <a:t>), стандарти звітування, </a:t>
                      </a:r>
                      <a:r>
                        <a:rPr lang="uk-UA" sz="1200" kern="100" dirty="0" err="1">
                          <a:effectLst/>
                        </a:rPr>
                        <a:t>кoтрі</a:t>
                      </a:r>
                      <a:r>
                        <a:rPr lang="uk-UA" sz="1200" kern="100" dirty="0">
                          <a:effectLst/>
                        </a:rPr>
                        <a:t> визначають правила складання звітів</a:t>
                      </a:r>
                      <a:endParaRPr lang="uk-UA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6848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51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66083" y="1134737"/>
            <a:ext cx="4649118" cy="478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61851" y="881349"/>
            <a:ext cx="6201493" cy="577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94901" y="958468"/>
            <a:ext cx="6235547" cy="57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830" y="1013552"/>
            <a:ext cx="4847422" cy="502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390" y="1079653"/>
            <a:ext cx="5354198" cy="488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610" y="1178806"/>
            <a:ext cx="5794871" cy="486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104222"/>
            <a:ext cx="8596668" cy="3937140"/>
          </a:xfrm>
        </p:spPr>
        <p:txBody>
          <a:bodyPr>
            <a:normAutofit/>
          </a:bodyPr>
          <a:lstStyle/>
          <a:p>
            <a:r>
              <a:rPr lang="ru-RU" sz="2400" dirty="0"/>
              <a:t>5.1. </a:t>
            </a:r>
            <a:r>
              <a:rPr lang="ru-RU" sz="2400" dirty="0" err="1"/>
              <a:t>Поняття</a:t>
            </a:r>
            <a:r>
              <a:rPr lang="ru-RU" sz="2400" dirty="0"/>
              <a:t> та </a:t>
            </a:r>
            <a:r>
              <a:rPr lang="ru-RU" sz="2400" dirty="0" err="1"/>
              <a:t>складові</a:t>
            </a:r>
            <a:r>
              <a:rPr lang="ru-RU" sz="2400" dirty="0"/>
              <a:t> державного </a:t>
            </a:r>
            <a:r>
              <a:rPr lang="ru-RU" sz="2400" dirty="0" err="1"/>
              <a:t>фінансового</a:t>
            </a:r>
            <a:r>
              <a:rPr lang="ru-RU" sz="2400" dirty="0"/>
              <a:t> аудиту.</a:t>
            </a:r>
            <a:br>
              <a:rPr lang="ru-RU" sz="2400" dirty="0"/>
            </a:br>
            <a:r>
              <a:rPr lang="ru-RU" sz="2400" dirty="0"/>
              <a:t>5.2. Нормативно-</a:t>
            </a:r>
            <a:r>
              <a:rPr lang="ru-RU" sz="2400" dirty="0" err="1"/>
              <a:t>правове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 державного </a:t>
            </a:r>
            <a:r>
              <a:rPr lang="ru-RU" sz="2400" dirty="0" err="1"/>
              <a:t>фінансового</a:t>
            </a:r>
            <a:r>
              <a:rPr lang="ru-RU" sz="2400" dirty="0"/>
              <a:t> аудиту.</a:t>
            </a:r>
            <a:br>
              <a:rPr lang="ru-RU" sz="2400" dirty="0"/>
            </a:br>
            <a:r>
              <a:rPr lang="ru-RU" sz="2400" dirty="0"/>
              <a:t>5.3. </a:t>
            </a:r>
            <a:r>
              <a:rPr lang="ru-RU" sz="2400" dirty="0" err="1"/>
              <a:t>Класифікація</a:t>
            </a:r>
            <a:r>
              <a:rPr lang="ru-RU" sz="2400" dirty="0"/>
              <a:t> державного </a:t>
            </a:r>
            <a:r>
              <a:rPr lang="ru-RU" sz="2400" dirty="0" err="1"/>
              <a:t>фінансового</a:t>
            </a:r>
            <a:r>
              <a:rPr lang="ru-RU" sz="2400" dirty="0"/>
              <a:t> аудиту.</a:t>
            </a:r>
            <a:br>
              <a:rPr lang="ru-RU" sz="2400" dirty="0"/>
            </a:br>
            <a:r>
              <a:rPr lang="ru-RU" sz="2400" dirty="0"/>
              <a:t>5.4. </a:t>
            </a:r>
            <a:r>
              <a:rPr lang="ru-RU" sz="2400" dirty="0" err="1"/>
              <a:t>Суб'єкти</a:t>
            </a:r>
            <a:r>
              <a:rPr lang="ru-RU" sz="2400" dirty="0"/>
              <a:t> державного </a:t>
            </a:r>
            <a:r>
              <a:rPr lang="ru-RU" sz="2400" dirty="0" err="1"/>
              <a:t>фінансового</a:t>
            </a:r>
            <a:r>
              <a:rPr lang="ru-RU" sz="2400" dirty="0"/>
              <a:t> аудиту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4559" y="1046602"/>
            <a:ext cx="5255045" cy="499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73716" y="1608463"/>
            <a:ext cx="6202496" cy="419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509BA4-F535-6EEE-A768-72EB6D20B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 аудиту ефективності зумовлює виокремлення видів аудиту ефективності, в основі чого є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теорія «трьох Е» («ЗЕ»)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тобто тих основних елементів, які характеризують стан управління публічними ресурсами: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економічність 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economy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ощадливість, бережливість, ступінь мінімізації витрат з огляду на якість продукту (витрачати менше);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ефективність 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effectiveness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продуктивність, ступінь корисності споживання ресурсів для створення продукту (витрачати ефективно);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результативність 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efficiency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дієвість, успішність, рівень досягнення мети (витрачати мудро).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770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Объект 30">
            <a:extLst>
              <a:ext uri="{FF2B5EF4-FFF2-40B4-BE49-F238E27FC236}">
                <a16:creationId xmlns:a16="http://schemas.microsoft.com/office/drawing/2014/main" id="{3BB45CFE-8583-D4C2-E111-8D5B4E7AA6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408" y="339365"/>
            <a:ext cx="6108569" cy="5646099"/>
          </a:xfrm>
        </p:spPr>
      </p:pic>
    </p:spTree>
    <p:extLst>
      <p:ext uri="{BB962C8B-B14F-4D97-AF65-F5344CB8AC3E}">
        <p14:creationId xmlns:p14="http://schemas.microsoft.com/office/powerpoint/2010/main" val="79968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D9CD8A-9762-E10D-DB64-654547706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Державний фінансовий аудит є окремою формою державного фінансового контролю,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поява якої зумовлена низкою об'єктивних чинників, головним з яких є: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зміна наявних ідеологій та парадигми державного фінансового контролю,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зміщенням акцентів з наступного фіскального контролю на попередній (поточний) з метою попередження порушень та надання рекомендацій.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983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3262F3-477F-76A9-C574-32FCD5402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Поява державного фінансового аудиту у вітчизняній практиці діяльності контрольних органів була зумовлена</a:t>
            </a:r>
            <a:endParaRPr lang="uk-UA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0B2B20-EBF9-0736-EACD-5EE944725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buNone/>
            </a:pP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необхідністю підвищення результативності, дієвості й ефективності державного фінансового контролю;</a:t>
            </a: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необхідністю істотного поліпшення діяльності виконавчих органів влади й інших організацій, що використовують державні ресурси;</a:t>
            </a:r>
          </a:p>
          <a:p>
            <a:pPr indent="45021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необхідністю запровадження у бюджетній сфері нової, менш фіскальної, але більш оперативної та партнерської форми контролю.</a:t>
            </a:r>
          </a:p>
          <a:p>
            <a:pPr indent="450215" algn="just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Значення державного фінансового аудиту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сучасних умов досить велике, що пов’язано із його здатністю задовольнити потреби в ефективній профілактиці економічних зловживань і правопорушень, кількість яких постійно зростає разом зі зростанням кількості суб'єктів господарювання.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416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7104" y="484742"/>
            <a:ext cx="7039778" cy="603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88965" y="1123720"/>
            <a:ext cx="4836404" cy="452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946B98-C790-B918-743A-963E26C96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Головними суб'єктами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державного фінансового аудиту є Рахункова палата України (зовнішній державний аудит) та Державна аудиторська служба України (орієнтир на внутрішній державний аудит).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Об’єктами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державного фінансового аудиту виступають суб’єкти господарювання державного сектора економіки, а також інші суб’єкти господарювання, що отримують кошти з державного та місцевого бюджетів або здійснюють експлуатацію державного чи комунального майна.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617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88964" y="1046602"/>
            <a:ext cx="5244029" cy="452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8626" y="572877"/>
            <a:ext cx="6676221" cy="5469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663</TotalTime>
  <Words>698</Words>
  <Application>Microsoft Office PowerPoint</Application>
  <PresentationFormat>Широкоэкранный</PresentationFormat>
  <Paragraphs>37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 3</vt:lpstr>
      <vt:lpstr>Грань</vt:lpstr>
      <vt:lpstr>Тема 4 </vt:lpstr>
      <vt:lpstr>Презентация PowerPoint</vt:lpstr>
      <vt:lpstr>Презентация PowerPoint</vt:lpstr>
      <vt:lpstr>Поява державного фінансового аудиту у вітчизняній практиці діяльності контрольних органів була зумовлена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 Оцінювання результативності фінансово-господарської діяльності та системи мотивації</dc:title>
  <dc:creator>Прохорчук Наталія Олегівна</dc:creator>
  <cp:lastModifiedBy>Користувач</cp:lastModifiedBy>
  <cp:revision>64</cp:revision>
  <dcterms:created xsi:type="dcterms:W3CDTF">2022-09-21T08:48:38Z</dcterms:created>
  <dcterms:modified xsi:type="dcterms:W3CDTF">2025-10-07T19:16:48Z</dcterms:modified>
</cp:coreProperties>
</file>