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5" r:id="rId4"/>
  </p:sldMasterIdLst>
  <p:notesMasterIdLst>
    <p:notesMasterId r:id="rId47"/>
  </p:notesMasterIdLst>
  <p:handoutMasterIdLst>
    <p:handoutMasterId r:id="rId48"/>
  </p:handoutMasterIdLst>
  <p:sldIdLst>
    <p:sldId id="258" r:id="rId5"/>
    <p:sldId id="281" r:id="rId6"/>
    <p:sldId id="282" r:id="rId7"/>
    <p:sldId id="289" r:id="rId8"/>
    <p:sldId id="314" r:id="rId9"/>
    <p:sldId id="283" r:id="rId10"/>
    <p:sldId id="350" r:id="rId11"/>
    <p:sldId id="315" r:id="rId12"/>
    <p:sldId id="316" r:id="rId13"/>
    <p:sldId id="317" r:id="rId14"/>
    <p:sldId id="295" r:id="rId15"/>
    <p:sldId id="318" r:id="rId16"/>
    <p:sldId id="319" r:id="rId17"/>
    <p:sldId id="320" r:id="rId18"/>
    <p:sldId id="311" r:id="rId19"/>
    <p:sldId id="323" r:id="rId20"/>
    <p:sldId id="324" r:id="rId21"/>
    <p:sldId id="325" r:id="rId22"/>
    <p:sldId id="312"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26" r:id="rId39"/>
    <p:sldId id="342" r:id="rId40"/>
    <p:sldId id="345" r:id="rId41"/>
    <p:sldId id="344" r:id="rId42"/>
    <p:sldId id="346" r:id="rId43"/>
    <p:sldId id="347" r:id="rId44"/>
    <p:sldId id="348" r:id="rId45"/>
    <p:sldId id="34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BAE"/>
    <a:srgbClr val="E1BF91"/>
    <a:srgbClr val="EE9800"/>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Світли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Світли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5" autoAdjust="0"/>
    <p:restoredTop sz="94947" autoAdjust="0"/>
  </p:normalViewPr>
  <p:slideViewPr>
    <p:cSldViewPr snapToGrid="0">
      <p:cViewPr varScale="1">
        <p:scale>
          <a:sx n="80" d="100"/>
          <a:sy n="80" d="100"/>
        </p:scale>
        <p:origin x="566" y="62"/>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p:cViewPr varScale="1">
        <p:scale>
          <a:sx n="62" d="100"/>
          <a:sy n="62" d="100"/>
        </p:scale>
        <p:origin x="3029"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4B578-7788-47B2-949C-9689757FF1D8}"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uk-UA"/>
        </a:p>
      </dgm:t>
    </dgm:pt>
    <dgm:pt modelId="{A1921988-F273-443C-B788-B735E4486D0D}">
      <dgm:prSet phldrT="[Текст]"/>
      <dgm:spPr/>
      <dgm:t>
        <a:bodyPr/>
        <a:lstStyle/>
        <a:p>
          <a:r>
            <a:rPr lang="uk-UA" dirty="0"/>
            <a:t>Економічні наслідки</a:t>
          </a:r>
        </a:p>
      </dgm:t>
    </dgm:pt>
    <dgm:pt modelId="{7C659FE8-D3F5-4A60-9B4C-9F925DBE1CDE}" type="parTrans" cxnId="{896EB7CC-6155-4D3A-85AD-2B9F014F7784}">
      <dgm:prSet/>
      <dgm:spPr/>
      <dgm:t>
        <a:bodyPr/>
        <a:lstStyle/>
        <a:p>
          <a:endParaRPr lang="uk-UA"/>
        </a:p>
      </dgm:t>
    </dgm:pt>
    <dgm:pt modelId="{1F585DE2-EEA1-4FE3-9F6D-DBCDB8095D26}" type="sibTrans" cxnId="{896EB7CC-6155-4D3A-85AD-2B9F014F7784}">
      <dgm:prSet/>
      <dgm:spPr/>
      <dgm:t>
        <a:bodyPr/>
        <a:lstStyle/>
        <a:p>
          <a:endParaRPr lang="uk-UA"/>
        </a:p>
      </dgm:t>
    </dgm:pt>
    <dgm:pt modelId="{DAF839B2-24DA-41FB-800E-F77B85BB004D}">
      <dgm:prSet phldrT="[Текст]"/>
      <dgm:spPr/>
      <dgm:t>
        <a:bodyPr/>
        <a:lstStyle/>
        <a:p>
          <a:r>
            <a:rPr lang="uk-UA" dirty="0"/>
            <a:t>Розширення тіньової економіки</a:t>
          </a:r>
        </a:p>
      </dgm:t>
    </dgm:pt>
    <dgm:pt modelId="{8F980D2F-93E3-46C8-ACA6-31B4F66F04C6}" type="parTrans" cxnId="{D7458946-2409-4552-80F8-21393BA4CF58}">
      <dgm:prSet/>
      <dgm:spPr/>
      <dgm:t>
        <a:bodyPr/>
        <a:lstStyle/>
        <a:p>
          <a:endParaRPr lang="uk-UA"/>
        </a:p>
      </dgm:t>
    </dgm:pt>
    <dgm:pt modelId="{2DD25070-C20A-4C78-A4F7-8591E15BB57B}" type="sibTrans" cxnId="{D7458946-2409-4552-80F8-21393BA4CF58}">
      <dgm:prSet/>
      <dgm:spPr/>
      <dgm:t>
        <a:bodyPr/>
        <a:lstStyle/>
        <a:p>
          <a:endParaRPr lang="uk-UA"/>
        </a:p>
      </dgm:t>
    </dgm:pt>
    <dgm:pt modelId="{10026ED5-A811-43B3-9B02-53128E8BA3DE}">
      <dgm:prSet phldrT="[Текст]"/>
      <dgm:spPr/>
      <dgm:t>
        <a:bodyPr/>
        <a:lstStyle/>
        <a:p>
          <a:r>
            <a:rPr lang="uk-UA" dirty="0"/>
            <a:t>Зменшення надходжень до бюджету</a:t>
          </a:r>
        </a:p>
      </dgm:t>
    </dgm:pt>
    <dgm:pt modelId="{FB7434E4-2D69-494A-B75D-43921E8AD9D9}" type="parTrans" cxnId="{5C77439A-671E-4ACB-9999-BE82C4F93777}">
      <dgm:prSet/>
      <dgm:spPr/>
      <dgm:t>
        <a:bodyPr/>
        <a:lstStyle/>
        <a:p>
          <a:endParaRPr lang="uk-UA"/>
        </a:p>
      </dgm:t>
    </dgm:pt>
    <dgm:pt modelId="{397D39A1-815C-45F0-B936-B196BFE5F72C}" type="sibTrans" cxnId="{5C77439A-671E-4ACB-9999-BE82C4F93777}">
      <dgm:prSet/>
      <dgm:spPr/>
      <dgm:t>
        <a:bodyPr/>
        <a:lstStyle/>
        <a:p>
          <a:endParaRPr lang="uk-UA"/>
        </a:p>
      </dgm:t>
    </dgm:pt>
    <dgm:pt modelId="{DCF10DE1-0D02-481B-8BDA-3DA41051F2A7}">
      <dgm:prSet phldrT="[Текст]"/>
      <dgm:spPr/>
      <dgm:t>
        <a:bodyPr/>
        <a:lstStyle/>
        <a:p>
          <a:r>
            <a:rPr lang="uk-UA" dirty="0"/>
            <a:t>Неефективне використання бюджетних коштів </a:t>
          </a:r>
        </a:p>
      </dgm:t>
    </dgm:pt>
    <dgm:pt modelId="{292DAB4C-541D-4757-89BF-C917D659FD9B}" type="parTrans" cxnId="{82CDDB5A-2DD7-4417-946D-FFE01710168D}">
      <dgm:prSet/>
      <dgm:spPr/>
      <dgm:t>
        <a:bodyPr/>
        <a:lstStyle/>
        <a:p>
          <a:endParaRPr lang="uk-UA"/>
        </a:p>
      </dgm:t>
    </dgm:pt>
    <dgm:pt modelId="{1CAD1DBE-11CC-4181-9200-3BD28208839C}" type="sibTrans" cxnId="{82CDDB5A-2DD7-4417-946D-FFE01710168D}">
      <dgm:prSet/>
      <dgm:spPr/>
      <dgm:t>
        <a:bodyPr/>
        <a:lstStyle/>
        <a:p>
          <a:endParaRPr lang="uk-UA"/>
        </a:p>
      </dgm:t>
    </dgm:pt>
    <dgm:pt modelId="{C9D94861-7E3C-4B6C-B28F-6BECF77CF323}">
      <dgm:prSet phldrT="[Текст]"/>
      <dgm:spPr/>
      <dgm:t>
        <a:bodyPr/>
        <a:lstStyle/>
        <a:p>
          <a:r>
            <a:rPr lang="uk-UA" dirty="0"/>
            <a:t>Дискредитація ідеї справедливої ринкової економіки</a:t>
          </a:r>
        </a:p>
      </dgm:t>
    </dgm:pt>
    <dgm:pt modelId="{0E37D68A-8D7C-41AC-97BA-84F1A769CFC8}" type="parTrans" cxnId="{5DED0281-542F-4F55-90BE-90D0221232BA}">
      <dgm:prSet/>
      <dgm:spPr/>
      <dgm:t>
        <a:bodyPr/>
        <a:lstStyle/>
        <a:p>
          <a:endParaRPr lang="uk-UA"/>
        </a:p>
      </dgm:t>
    </dgm:pt>
    <dgm:pt modelId="{233A54D8-D21E-4A24-A23C-05F829F0C174}" type="sibTrans" cxnId="{5DED0281-542F-4F55-90BE-90D0221232BA}">
      <dgm:prSet/>
      <dgm:spPr/>
      <dgm:t>
        <a:bodyPr/>
        <a:lstStyle/>
        <a:p>
          <a:endParaRPr lang="uk-UA"/>
        </a:p>
      </dgm:t>
    </dgm:pt>
    <dgm:pt modelId="{7442E7F1-885F-4838-A690-6A90069DE4AF}" type="pres">
      <dgm:prSet presAssocID="{0154B578-7788-47B2-949C-9689757FF1D8}" presName="composite" presStyleCnt="0">
        <dgm:presLayoutVars>
          <dgm:chMax val="3"/>
          <dgm:animLvl val="lvl"/>
          <dgm:resizeHandles val="exact"/>
        </dgm:presLayoutVars>
      </dgm:prSet>
      <dgm:spPr/>
    </dgm:pt>
    <dgm:pt modelId="{6849F4DD-C71C-4477-BEB9-D48A28293A5E}" type="pres">
      <dgm:prSet presAssocID="{A1921988-F273-443C-B788-B735E4486D0D}" presName="gear1" presStyleLbl="node1" presStyleIdx="0" presStyleCnt="1" custScaleX="145828" custScaleY="142111" custLinFactNeighborX="95067" custLinFactNeighborY="8636">
        <dgm:presLayoutVars>
          <dgm:chMax val="1"/>
          <dgm:bulletEnabled val="1"/>
        </dgm:presLayoutVars>
      </dgm:prSet>
      <dgm:spPr/>
    </dgm:pt>
    <dgm:pt modelId="{4446A258-CC86-42F8-AAFC-3AC33B894AF6}" type="pres">
      <dgm:prSet presAssocID="{A1921988-F273-443C-B788-B735E4486D0D}" presName="gear1srcNode" presStyleLbl="node1" presStyleIdx="0" presStyleCnt="1"/>
      <dgm:spPr/>
    </dgm:pt>
    <dgm:pt modelId="{DDD81A4E-A22A-4F34-9BC7-5DAB9AF6C96D}" type="pres">
      <dgm:prSet presAssocID="{A1921988-F273-443C-B788-B735E4486D0D}" presName="gear1dstNode" presStyleLbl="node1" presStyleIdx="0" presStyleCnt="1"/>
      <dgm:spPr/>
    </dgm:pt>
    <dgm:pt modelId="{034C03A0-2F8A-4CED-9A40-B357B69F8512}" type="pres">
      <dgm:prSet presAssocID="{A1921988-F273-443C-B788-B735E4486D0D}" presName="gear1ch" presStyleLbl="fgAcc1" presStyleIdx="0" presStyleCnt="1" custScaleX="331365" custScaleY="398621" custLinFactX="-2914" custLinFactNeighborX="-100000" custLinFactNeighborY="-51378">
        <dgm:presLayoutVars>
          <dgm:chMax val="0"/>
          <dgm:bulletEnabled val="1"/>
        </dgm:presLayoutVars>
      </dgm:prSet>
      <dgm:spPr/>
    </dgm:pt>
    <dgm:pt modelId="{E8968CB6-D3AA-4129-9820-1795F7025AB6}" type="pres">
      <dgm:prSet presAssocID="{1F585DE2-EEA1-4FE3-9F6D-DBCDB8095D26}" presName="connector1" presStyleLbl="sibTrans2D1" presStyleIdx="0" presStyleCnt="1" custScaleX="173262" custScaleY="167983" custLinFactNeighborX="55714" custLinFactNeighborY="14587"/>
      <dgm:spPr/>
    </dgm:pt>
  </dgm:ptLst>
  <dgm:cxnLst>
    <dgm:cxn modelId="{0ADD8C11-30B2-4FAC-8469-2968449EAE64}" type="presOf" srcId="{DAF839B2-24DA-41FB-800E-F77B85BB004D}" destId="{034C03A0-2F8A-4CED-9A40-B357B69F8512}" srcOrd="0" destOrd="0" presId="urn:microsoft.com/office/officeart/2005/8/layout/gear1"/>
    <dgm:cxn modelId="{9A0A2717-41B1-439B-B0D6-D1398EB521C6}" type="presOf" srcId="{10026ED5-A811-43B3-9B02-53128E8BA3DE}" destId="{034C03A0-2F8A-4CED-9A40-B357B69F8512}" srcOrd="0" destOrd="1" presId="urn:microsoft.com/office/officeart/2005/8/layout/gear1"/>
    <dgm:cxn modelId="{1027172D-6297-4663-BA45-A4C17C13CBBE}" type="presOf" srcId="{A1921988-F273-443C-B788-B735E4486D0D}" destId="{6849F4DD-C71C-4477-BEB9-D48A28293A5E}" srcOrd="0" destOrd="0" presId="urn:microsoft.com/office/officeart/2005/8/layout/gear1"/>
    <dgm:cxn modelId="{D7458946-2409-4552-80F8-21393BA4CF58}" srcId="{A1921988-F273-443C-B788-B735E4486D0D}" destId="{DAF839B2-24DA-41FB-800E-F77B85BB004D}" srcOrd="0" destOrd="0" parTransId="{8F980D2F-93E3-46C8-ACA6-31B4F66F04C6}" sibTransId="{2DD25070-C20A-4C78-A4F7-8591E15BB57B}"/>
    <dgm:cxn modelId="{A89A464B-C8F0-4797-8E9F-B5745FD48845}" type="presOf" srcId="{A1921988-F273-443C-B788-B735E4486D0D}" destId="{4446A258-CC86-42F8-AAFC-3AC33B894AF6}" srcOrd="1" destOrd="0" presId="urn:microsoft.com/office/officeart/2005/8/layout/gear1"/>
    <dgm:cxn modelId="{82CDDB5A-2DD7-4417-946D-FFE01710168D}" srcId="{A1921988-F273-443C-B788-B735E4486D0D}" destId="{DCF10DE1-0D02-481B-8BDA-3DA41051F2A7}" srcOrd="2" destOrd="0" parTransId="{292DAB4C-541D-4757-89BF-C917D659FD9B}" sibTransId="{1CAD1DBE-11CC-4181-9200-3BD28208839C}"/>
    <dgm:cxn modelId="{5DED0281-542F-4F55-90BE-90D0221232BA}" srcId="{A1921988-F273-443C-B788-B735E4486D0D}" destId="{C9D94861-7E3C-4B6C-B28F-6BECF77CF323}" srcOrd="3" destOrd="0" parTransId="{0E37D68A-8D7C-41AC-97BA-84F1A769CFC8}" sibTransId="{233A54D8-D21E-4A24-A23C-05F829F0C174}"/>
    <dgm:cxn modelId="{5C77439A-671E-4ACB-9999-BE82C4F93777}" srcId="{A1921988-F273-443C-B788-B735E4486D0D}" destId="{10026ED5-A811-43B3-9B02-53128E8BA3DE}" srcOrd="1" destOrd="0" parTransId="{FB7434E4-2D69-494A-B75D-43921E8AD9D9}" sibTransId="{397D39A1-815C-45F0-B936-B196BFE5F72C}"/>
    <dgm:cxn modelId="{0BDAFEA3-4A81-47A1-9084-CED7F66AAD46}" type="presOf" srcId="{DCF10DE1-0D02-481B-8BDA-3DA41051F2A7}" destId="{034C03A0-2F8A-4CED-9A40-B357B69F8512}" srcOrd="0" destOrd="2" presId="urn:microsoft.com/office/officeart/2005/8/layout/gear1"/>
    <dgm:cxn modelId="{65FEA0BC-E2E6-46C0-A2FD-69B04274BB45}" type="presOf" srcId="{A1921988-F273-443C-B788-B735E4486D0D}" destId="{DDD81A4E-A22A-4F34-9BC7-5DAB9AF6C96D}" srcOrd="2" destOrd="0" presId="urn:microsoft.com/office/officeart/2005/8/layout/gear1"/>
    <dgm:cxn modelId="{896EB7CC-6155-4D3A-85AD-2B9F014F7784}" srcId="{0154B578-7788-47B2-949C-9689757FF1D8}" destId="{A1921988-F273-443C-B788-B735E4486D0D}" srcOrd="0" destOrd="0" parTransId="{7C659FE8-D3F5-4A60-9B4C-9F925DBE1CDE}" sibTransId="{1F585DE2-EEA1-4FE3-9F6D-DBCDB8095D26}"/>
    <dgm:cxn modelId="{980B0ADC-9AD1-496B-9D60-C7689EFA1463}" type="presOf" srcId="{0154B578-7788-47B2-949C-9689757FF1D8}" destId="{7442E7F1-885F-4838-A690-6A90069DE4AF}" srcOrd="0" destOrd="0" presId="urn:microsoft.com/office/officeart/2005/8/layout/gear1"/>
    <dgm:cxn modelId="{27069BE2-1B54-4BF7-965E-C51753D4D5A4}" type="presOf" srcId="{1F585DE2-EEA1-4FE3-9F6D-DBCDB8095D26}" destId="{E8968CB6-D3AA-4129-9820-1795F7025AB6}" srcOrd="0" destOrd="0" presId="urn:microsoft.com/office/officeart/2005/8/layout/gear1"/>
    <dgm:cxn modelId="{5EC6E6F4-4F44-4A2A-9E1E-EC010CE7123C}" type="presOf" srcId="{C9D94861-7E3C-4B6C-B28F-6BECF77CF323}" destId="{034C03A0-2F8A-4CED-9A40-B357B69F8512}" srcOrd="0" destOrd="3" presId="urn:microsoft.com/office/officeart/2005/8/layout/gear1"/>
    <dgm:cxn modelId="{D8236086-D360-4336-AB0C-BD10A80F3A20}" type="presParOf" srcId="{7442E7F1-885F-4838-A690-6A90069DE4AF}" destId="{6849F4DD-C71C-4477-BEB9-D48A28293A5E}" srcOrd="0" destOrd="0" presId="urn:microsoft.com/office/officeart/2005/8/layout/gear1"/>
    <dgm:cxn modelId="{C33F2C7A-D0F7-4995-A217-049DC2710AC2}" type="presParOf" srcId="{7442E7F1-885F-4838-A690-6A90069DE4AF}" destId="{4446A258-CC86-42F8-AAFC-3AC33B894AF6}" srcOrd="1" destOrd="0" presId="urn:microsoft.com/office/officeart/2005/8/layout/gear1"/>
    <dgm:cxn modelId="{3AA49326-7A25-433A-8CFE-CDA63FFD8458}" type="presParOf" srcId="{7442E7F1-885F-4838-A690-6A90069DE4AF}" destId="{DDD81A4E-A22A-4F34-9BC7-5DAB9AF6C96D}" srcOrd="2" destOrd="0" presId="urn:microsoft.com/office/officeart/2005/8/layout/gear1"/>
    <dgm:cxn modelId="{8E191DF8-837E-45CD-AB25-7AF98CED32D2}" type="presParOf" srcId="{7442E7F1-885F-4838-A690-6A90069DE4AF}" destId="{034C03A0-2F8A-4CED-9A40-B357B69F8512}" srcOrd="3" destOrd="0" presId="urn:microsoft.com/office/officeart/2005/8/layout/gear1"/>
    <dgm:cxn modelId="{7C7EF87F-BE93-4D6F-9B35-86C0D1BDF009}" type="presParOf" srcId="{7442E7F1-885F-4838-A690-6A90069DE4AF}" destId="{E8968CB6-D3AA-4129-9820-1795F7025AB6}"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4B578-7788-47B2-949C-9689757FF1D8}" type="doc">
      <dgm:prSet loTypeId="urn:microsoft.com/office/officeart/2005/8/layout/gear1" loCatId="cycle" qsTypeId="urn:microsoft.com/office/officeart/2005/8/quickstyle/simple1" qsCatId="simple" csTypeId="urn:microsoft.com/office/officeart/2005/8/colors/colorful2" csCatId="colorful" phldr="1"/>
      <dgm:spPr/>
      <dgm:t>
        <a:bodyPr/>
        <a:lstStyle/>
        <a:p>
          <a:endParaRPr lang="uk-UA"/>
        </a:p>
      </dgm:t>
    </dgm:pt>
    <dgm:pt modelId="{A1921988-F273-443C-B788-B735E4486D0D}">
      <dgm:prSet phldrT="[Текст]"/>
      <dgm:spPr/>
      <dgm:t>
        <a:bodyPr/>
        <a:lstStyle/>
        <a:p>
          <a:r>
            <a:rPr lang="uk-UA" dirty="0"/>
            <a:t>Політичні наслідки</a:t>
          </a:r>
        </a:p>
      </dgm:t>
    </dgm:pt>
    <dgm:pt modelId="{7C659FE8-D3F5-4A60-9B4C-9F925DBE1CDE}" type="parTrans" cxnId="{896EB7CC-6155-4D3A-85AD-2B9F014F7784}">
      <dgm:prSet/>
      <dgm:spPr/>
      <dgm:t>
        <a:bodyPr/>
        <a:lstStyle/>
        <a:p>
          <a:endParaRPr lang="uk-UA"/>
        </a:p>
      </dgm:t>
    </dgm:pt>
    <dgm:pt modelId="{1F585DE2-EEA1-4FE3-9F6D-DBCDB8095D26}" type="sibTrans" cxnId="{896EB7CC-6155-4D3A-85AD-2B9F014F7784}">
      <dgm:prSet/>
      <dgm:spPr/>
      <dgm:t>
        <a:bodyPr/>
        <a:lstStyle/>
        <a:p>
          <a:endParaRPr lang="uk-UA"/>
        </a:p>
      </dgm:t>
    </dgm:pt>
    <dgm:pt modelId="{DAF839B2-24DA-41FB-800E-F77B85BB004D}">
      <dgm:prSet phldrT="[Текст]"/>
      <dgm:spPr/>
      <dgm:t>
        <a:bodyPr/>
        <a:lstStyle/>
        <a:p>
          <a:r>
            <a:rPr lang="ru-RU"/>
            <a:t>Підрив авторитету держави як усередині країни, так і в міждержавних відносинах. </a:t>
          </a:r>
          <a:endParaRPr lang="uk-UA" dirty="0"/>
        </a:p>
      </dgm:t>
    </dgm:pt>
    <dgm:pt modelId="{2DD25070-C20A-4C78-A4F7-8591E15BB57B}" type="sibTrans" cxnId="{D7458946-2409-4552-80F8-21393BA4CF58}">
      <dgm:prSet/>
      <dgm:spPr/>
      <dgm:t>
        <a:bodyPr/>
        <a:lstStyle/>
        <a:p>
          <a:endParaRPr lang="uk-UA"/>
        </a:p>
      </dgm:t>
    </dgm:pt>
    <dgm:pt modelId="{8F980D2F-93E3-46C8-ACA6-31B4F66F04C6}" type="parTrans" cxnId="{D7458946-2409-4552-80F8-21393BA4CF58}">
      <dgm:prSet/>
      <dgm:spPr/>
      <dgm:t>
        <a:bodyPr/>
        <a:lstStyle/>
        <a:p>
          <a:endParaRPr lang="uk-UA"/>
        </a:p>
      </dgm:t>
    </dgm:pt>
    <dgm:pt modelId="{836919ED-BD74-4921-8F77-D038DA266490}">
      <dgm:prSet/>
      <dgm:spPr/>
      <dgm:t>
        <a:bodyPr/>
        <a:lstStyle/>
        <a:p>
          <a:r>
            <a:rPr lang="ru-RU"/>
            <a:t>Порушення принципів формування та функціонування владних інститутів. </a:t>
          </a:r>
          <a:endParaRPr lang="uk-UA"/>
        </a:p>
      </dgm:t>
    </dgm:pt>
    <dgm:pt modelId="{4D4DB642-0D69-4E20-8B42-3AEE24D91BCC}" type="parTrans" cxnId="{68973624-B9BC-4A58-BB22-BDCAB94B4A09}">
      <dgm:prSet/>
      <dgm:spPr/>
      <dgm:t>
        <a:bodyPr/>
        <a:lstStyle/>
        <a:p>
          <a:endParaRPr lang="uk-UA"/>
        </a:p>
      </dgm:t>
    </dgm:pt>
    <dgm:pt modelId="{C73E64E4-ACB3-4D91-9698-20300A72DF3E}" type="sibTrans" cxnId="{68973624-B9BC-4A58-BB22-BDCAB94B4A09}">
      <dgm:prSet/>
      <dgm:spPr/>
      <dgm:t>
        <a:bodyPr/>
        <a:lstStyle/>
        <a:p>
          <a:endParaRPr lang="uk-UA"/>
        </a:p>
      </dgm:t>
    </dgm:pt>
    <dgm:pt modelId="{F4588E9B-A30F-4E83-8B48-CC5A66F74C87}">
      <dgm:prSet/>
      <dgm:spPr/>
      <dgm:t>
        <a:bodyPr/>
        <a:lstStyle/>
        <a:p>
          <a:r>
            <a:rPr lang="ru-RU"/>
            <a:t>Відчуження влади від народу. </a:t>
          </a:r>
          <a:endParaRPr lang="uk-UA"/>
        </a:p>
      </dgm:t>
    </dgm:pt>
    <dgm:pt modelId="{7AA56542-394D-440F-87B7-2BC0AC0DE612}" type="parTrans" cxnId="{A2E8348A-00AC-4C6B-BC4A-E3C49EF27D89}">
      <dgm:prSet/>
      <dgm:spPr/>
      <dgm:t>
        <a:bodyPr/>
        <a:lstStyle/>
        <a:p>
          <a:endParaRPr lang="uk-UA"/>
        </a:p>
      </dgm:t>
    </dgm:pt>
    <dgm:pt modelId="{2752DC48-808F-45A8-B944-3062A501E19D}" type="sibTrans" cxnId="{A2E8348A-00AC-4C6B-BC4A-E3C49EF27D89}">
      <dgm:prSet/>
      <dgm:spPr/>
      <dgm:t>
        <a:bodyPr/>
        <a:lstStyle/>
        <a:p>
          <a:endParaRPr lang="uk-UA"/>
        </a:p>
      </dgm:t>
    </dgm:pt>
    <dgm:pt modelId="{2CFC741B-F671-48B2-8AEA-5B583AE7EFE0}">
      <dgm:prSet/>
      <dgm:spPr/>
      <dgm:t>
        <a:bodyPr/>
        <a:lstStyle/>
        <a:p>
          <a:r>
            <a:rPr lang="ru-RU"/>
            <a:t>Дестабілізація політичної ситуації. </a:t>
          </a:r>
          <a:endParaRPr lang="uk-UA"/>
        </a:p>
      </dgm:t>
    </dgm:pt>
    <dgm:pt modelId="{2F83E80C-8FEB-4FF3-A364-A8F44C06E716}" type="parTrans" cxnId="{77E4785F-F73D-498B-B35C-E22D39A41F8B}">
      <dgm:prSet/>
      <dgm:spPr/>
      <dgm:t>
        <a:bodyPr/>
        <a:lstStyle/>
        <a:p>
          <a:endParaRPr lang="uk-UA"/>
        </a:p>
      </dgm:t>
    </dgm:pt>
    <dgm:pt modelId="{6481B34F-9415-457C-A876-69E93C4125D4}" type="sibTrans" cxnId="{77E4785F-F73D-498B-B35C-E22D39A41F8B}">
      <dgm:prSet/>
      <dgm:spPr/>
      <dgm:t>
        <a:bodyPr/>
        <a:lstStyle/>
        <a:p>
          <a:endParaRPr lang="uk-UA"/>
        </a:p>
      </dgm:t>
    </dgm:pt>
    <dgm:pt modelId="{CD68E171-7FCF-4CE3-A461-3C7D7944FC72}">
      <dgm:prSet/>
      <dgm:spPr/>
      <dgm:t>
        <a:bodyPr/>
        <a:lstStyle/>
        <a:p>
          <a:r>
            <a:rPr lang="ru-RU"/>
            <a:t>Підпорядкування державної влади приватним і корпоративним інтересам та інше.</a:t>
          </a:r>
          <a:endParaRPr lang="uk-UA"/>
        </a:p>
      </dgm:t>
    </dgm:pt>
    <dgm:pt modelId="{16422605-6BE3-4635-AF18-ED81AE0AE297}" type="parTrans" cxnId="{2B0DDC80-C855-42E9-914B-6104CC18E36F}">
      <dgm:prSet/>
      <dgm:spPr/>
      <dgm:t>
        <a:bodyPr/>
        <a:lstStyle/>
        <a:p>
          <a:endParaRPr lang="uk-UA"/>
        </a:p>
      </dgm:t>
    </dgm:pt>
    <dgm:pt modelId="{FB156844-A36E-4852-B695-44275E8CF95F}" type="sibTrans" cxnId="{2B0DDC80-C855-42E9-914B-6104CC18E36F}">
      <dgm:prSet/>
      <dgm:spPr/>
      <dgm:t>
        <a:bodyPr/>
        <a:lstStyle/>
        <a:p>
          <a:endParaRPr lang="uk-UA"/>
        </a:p>
      </dgm:t>
    </dgm:pt>
    <dgm:pt modelId="{7442E7F1-885F-4838-A690-6A90069DE4AF}" type="pres">
      <dgm:prSet presAssocID="{0154B578-7788-47B2-949C-9689757FF1D8}" presName="composite" presStyleCnt="0">
        <dgm:presLayoutVars>
          <dgm:chMax val="3"/>
          <dgm:animLvl val="lvl"/>
          <dgm:resizeHandles val="exact"/>
        </dgm:presLayoutVars>
      </dgm:prSet>
      <dgm:spPr/>
    </dgm:pt>
    <dgm:pt modelId="{6849F4DD-C71C-4477-BEB9-D48A28293A5E}" type="pres">
      <dgm:prSet presAssocID="{A1921988-F273-443C-B788-B735E4486D0D}" presName="gear1" presStyleLbl="node1" presStyleIdx="0" presStyleCnt="1" custScaleX="145828" custScaleY="142111" custLinFactNeighborX="95067" custLinFactNeighborY="8636">
        <dgm:presLayoutVars>
          <dgm:chMax val="1"/>
          <dgm:bulletEnabled val="1"/>
        </dgm:presLayoutVars>
      </dgm:prSet>
      <dgm:spPr/>
    </dgm:pt>
    <dgm:pt modelId="{4446A258-CC86-42F8-AAFC-3AC33B894AF6}" type="pres">
      <dgm:prSet presAssocID="{A1921988-F273-443C-B788-B735E4486D0D}" presName="gear1srcNode" presStyleLbl="node1" presStyleIdx="0" presStyleCnt="1"/>
      <dgm:spPr/>
    </dgm:pt>
    <dgm:pt modelId="{DDD81A4E-A22A-4F34-9BC7-5DAB9AF6C96D}" type="pres">
      <dgm:prSet presAssocID="{A1921988-F273-443C-B788-B735E4486D0D}" presName="gear1dstNode" presStyleLbl="node1" presStyleIdx="0" presStyleCnt="1"/>
      <dgm:spPr/>
    </dgm:pt>
    <dgm:pt modelId="{034C03A0-2F8A-4CED-9A40-B357B69F8512}" type="pres">
      <dgm:prSet presAssocID="{A1921988-F273-443C-B788-B735E4486D0D}" presName="gear1ch" presStyleLbl="fgAcc1" presStyleIdx="0" presStyleCnt="1" custScaleX="331365" custScaleY="398621" custLinFactX="-2914" custLinFactNeighborX="-100000" custLinFactNeighborY="-51378">
        <dgm:presLayoutVars>
          <dgm:chMax val="0"/>
          <dgm:bulletEnabled val="1"/>
        </dgm:presLayoutVars>
      </dgm:prSet>
      <dgm:spPr/>
    </dgm:pt>
    <dgm:pt modelId="{E8968CB6-D3AA-4129-9820-1795F7025AB6}" type="pres">
      <dgm:prSet presAssocID="{1F585DE2-EEA1-4FE3-9F6D-DBCDB8095D26}" presName="connector1" presStyleLbl="sibTrans2D1" presStyleIdx="0" presStyleCnt="1" custScaleX="173262" custScaleY="167983" custLinFactNeighborX="55714" custLinFactNeighborY="14587"/>
      <dgm:spPr/>
    </dgm:pt>
  </dgm:ptLst>
  <dgm:cxnLst>
    <dgm:cxn modelId="{0ADD8C11-30B2-4FAC-8469-2968449EAE64}" type="presOf" srcId="{DAF839B2-24DA-41FB-800E-F77B85BB004D}" destId="{034C03A0-2F8A-4CED-9A40-B357B69F8512}" srcOrd="0" destOrd="0" presId="urn:microsoft.com/office/officeart/2005/8/layout/gear1"/>
    <dgm:cxn modelId="{68973624-B9BC-4A58-BB22-BDCAB94B4A09}" srcId="{A1921988-F273-443C-B788-B735E4486D0D}" destId="{836919ED-BD74-4921-8F77-D038DA266490}" srcOrd="1" destOrd="0" parTransId="{4D4DB642-0D69-4E20-8B42-3AEE24D91BCC}" sibTransId="{C73E64E4-ACB3-4D91-9698-20300A72DF3E}"/>
    <dgm:cxn modelId="{1027172D-6297-4663-BA45-A4C17C13CBBE}" type="presOf" srcId="{A1921988-F273-443C-B788-B735E4486D0D}" destId="{6849F4DD-C71C-4477-BEB9-D48A28293A5E}" srcOrd="0" destOrd="0" presId="urn:microsoft.com/office/officeart/2005/8/layout/gear1"/>
    <dgm:cxn modelId="{77E4785F-F73D-498B-B35C-E22D39A41F8B}" srcId="{A1921988-F273-443C-B788-B735E4486D0D}" destId="{2CFC741B-F671-48B2-8AEA-5B583AE7EFE0}" srcOrd="3" destOrd="0" parTransId="{2F83E80C-8FEB-4FF3-A364-A8F44C06E716}" sibTransId="{6481B34F-9415-457C-A876-69E93C4125D4}"/>
    <dgm:cxn modelId="{D7458946-2409-4552-80F8-21393BA4CF58}" srcId="{A1921988-F273-443C-B788-B735E4486D0D}" destId="{DAF839B2-24DA-41FB-800E-F77B85BB004D}" srcOrd="0" destOrd="0" parTransId="{8F980D2F-93E3-46C8-ACA6-31B4F66F04C6}" sibTransId="{2DD25070-C20A-4C78-A4F7-8591E15BB57B}"/>
    <dgm:cxn modelId="{A89A464B-C8F0-4797-8E9F-B5745FD48845}" type="presOf" srcId="{A1921988-F273-443C-B788-B735E4486D0D}" destId="{4446A258-CC86-42F8-AAFC-3AC33B894AF6}" srcOrd="1" destOrd="0" presId="urn:microsoft.com/office/officeart/2005/8/layout/gear1"/>
    <dgm:cxn modelId="{BED15877-9F30-4F18-8DE7-3A037EDC8737}" type="presOf" srcId="{2CFC741B-F671-48B2-8AEA-5B583AE7EFE0}" destId="{034C03A0-2F8A-4CED-9A40-B357B69F8512}" srcOrd="0" destOrd="3" presId="urn:microsoft.com/office/officeart/2005/8/layout/gear1"/>
    <dgm:cxn modelId="{B90ABA58-6B5B-4456-A286-39187739E7F8}" type="presOf" srcId="{F4588E9B-A30F-4E83-8B48-CC5A66F74C87}" destId="{034C03A0-2F8A-4CED-9A40-B357B69F8512}" srcOrd="0" destOrd="2" presId="urn:microsoft.com/office/officeart/2005/8/layout/gear1"/>
    <dgm:cxn modelId="{2B0DDC80-C855-42E9-914B-6104CC18E36F}" srcId="{A1921988-F273-443C-B788-B735E4486D0D}" destId="{CD68E171-7FCF-4CE3-A461-3C7D7944FC72}" srcOrd="4" destOrd="0" parTransId="{16422605-6BE3-4635-AF18-ED81AE0AE297}" sibTransId="{FB156844-A36E-4852-B695-44275E8CF95F}"/>
    <dgm:cxn modelId="{A2E8348A-00AC-4C6B-BC4A-E3C49EF27D89}" srcId="{A1921988-F273-443C-B788-B735E4486D0D}" destId="{F4588E9B-A30F-4E83-8B48-CC5A66F74C87}" srcOrd="2" destOrd="0" parTransId="{7AA56542-394D-440F-87B7-2BC0AC0DE612}" sibTransId="{2752DC48-808F-45A8-B944-3062A501E19D}"/>
    <dgm:cxn modelId="{1A7726B2-E96B-4004-B59B-E8768C307DEE}" type="presOf" srcId="{836919ED-BD74-4921-8F77-D038DA266490}" destId="{034C03A0-2F8A-4CED-9A40-B357B69F8512}" srcOrd="0" destOrd="1" presId="urn:microsoft.com/office/officeart/2005/8/layout/gear1"/>
    <dgm:cxn modelId="{65FEA0BC-E2E6-46C0-A2FD-69B04274BB45}" type="presOf" srcId="{A1921988-F273-443C-B788-B735E4486D0D}" destId="{DDD81A4E-A22A-4F34-9BC7-5DAB9AF6C96D}" srcOrd="2" destOrd="0" presId="urn:microsoft.com/office/officeart/2005/8/layout/gear1"/>
    <dgm:cxn modelId="{2DE285C5-C4BD-4800-AC19-427804A9BF3E}" type="presOf" srcId="{CD68E171-7FCF-4CE3-A461-3C7D7944FC72}" destId="{034C03A0-2F8A-4CED-9A40-B357B69F8512}" srcOrd="0" destOrd="4" presId="urn:microsoft.com/office/officeart/2005/8/layout/gear1"/>
    <dgm:cxn modelId="{896EB7CC-6155-4D3A-85AD-2B9F014F7784}" srcId="{0154B578-7788-47B2-949C-9689757FF1D8}" destId="{A1921988-F273-443C-B788-B735E4486D0D}" srcOrd="0" destOrd="0" parTransId="{7C659FE8-D3F5-4A60-9B4C-9F925DBE1CDE}" sibTransId="{1F585DE2-EEA1-4FE3-9F6D-DBCDB8095D26}"/>
    <dgm:cxn modelId="{980B0ADC-9AD1-496B-9D60-C7689EFA1463}" type="presOf" srcId="{0154B578-7788-47B2-949C-9689757FF1D8}" destId="{7442E7F1-885F-4838-A690-6A90069DE4AF}" srcOrd="0" destOrd="0" presId="urn:microsoft.com/office/officeart/2005/8/layout/gear1"/>
    <dgm:cxn modelId="{27069BE2-1B54-4BF7-965E-C51753D4D5A4}" type="presOf" srcId="{1F585DE2-EEA1-4FE3-9F6D-DBCDB8095D26}" destId="{E8968CB6-D3AA-4129-9820-1795F7025AB6}" srcOrd="0" destOrd="0" presId="urn:microsoft.com/office/officeart/2005/8/layout/gear1"/>
    <dgm:cxn modelId="{D8236086-D360-4336-AB0C-BD10A80F3A20}" type="presParOf" srcId="{7442E7F1-885F-4838-A690-6A90069DE4AF}" destId="{6849F4DD-C71C-4477-BEB9-D48A28293A5E}" srcOrd="0" destOrd="0" presId="urn:microsoft.com/office/officeart/2005/8/layout/gear1"/>
    <dgm:cxn modelId="{C33F2C7A-D0F7-4995-A217-049DC2710AC2}" type="presParOf" srcId="{7442E7F1-885F-4838-A690-6A90069DE4AF}" destId="{4446A258-CC86-42F8-AAFC-3AC33B894AF6}" srcOrd="1" destOrd="0" presId="urn:microsoft.com/office/officeart/2005/8/layout/gear1"/>
    <dgm:cxn modelId="{3AA49326-7A25-433A-8CFE-CDA63FFD8458}" type="presParOf" srcId="{7442E7F1-885F-4838-A690-6A90069DE4AF}" destId="{DDD81A4E-A22A-4F34-9BC7-5DAB9AF6C96D}" srcOrd="2" destOrd="0" presId="urn:microsoft.com/office/officeart/2005/8/layout/gear1"/>
    <dgm:cxn modelId="{8E191DF8-837E-45CD-AB25-7AF98CED32D2}" type="presParOf" srcId="{7442E7F1-885F-4838-A690-6A90069DE4AF}" destId="{034C03A0-2F8A-4CED-9A40-B357B69F8512}" srcOrd="3" destOrd="0" presId="urn:microsoft.com/office/officeart/2005/8/layout/gear1"/>
    <dgm:cxn modelId="{7C7EF87F-BE93-4D6F-9B35-86C0D1BDF009}" type="presParOf" srcId="{7442E7F1-885F-4838-A690-6A90069DE4AF}" destId="{E8968CB6-D3AA-4129-9820-1795F7025AB6}"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4B578-7788-47B2-949C-9689757FF1D8}" type="doc">
      <dgm:prSet loTypeId="urn:microsoft.com/office/officeart/2005/8/layout/gear1" loCatId="cycle" qsTypeId="urn:microsoft.com/office/officeart/2005/8/quickstyle/simple1" qsCatId="simple" csTypeId="urn:microsoft.com/office/officeart/2005/8/colors/colorful4" csCatId="colorful" phldr="1"/>
      <dgm:spPr/>
      <dgm:t>
        <a:bodyPr/>
        <a:lstStyle/>
        <a:p>
          <a:endParaRPr lang="uk-UA"/>
        </a:p>
      </dgm:t>
    </dgm:pt>
    <dgm:pt modelId="{A1921988-F273-443C-B788-B735E4486D0D}">
      <dgm:prSet phldrT="[Текст]"/>
      <dgm:spPr/>
      <dgm:t>
        <a:bodyPr/>
        <a:lstStyle/>
        <a:p>
          <a:r>
            <a:rPr lang="uk-UA" dirty="0"/>
            <a:t>Соціальні наслідки</a:t>
          </a:r>
        </a:p>
      </dgm:t>
    </dgm:pt>
    <dgm:pt modelId="{7C659FE8-D3F5-4A60-9B4C-9F925DBE1CDE}" type="parTrans" cxnId="{896EB7CC-6155-4D3A-85AD-2B9F014F7784}">
      <dgm:prSet/>
      <dgm:spPr/>
      <dgm:t>
        <a:bodyPr/>
        <a:lstStyle/>
        <a:p>
          <a:endParaRPr lang="uk-UA"/>
        </a:p>
      </dgm:t>
    </dgm:pt>
    <dgm:pt modelId="{1F585DE2-EEA1-4FE3-9F6D-DBCDB8095D26}" type="sibTrans" cxnId="{896EB7CC-6155-4D3A-85AD-2B9F014F7784}">
      <dgm:prSet/>
      <dgm:spPr/>
      <dgm:t>
        <a:bodyPr/>
        <a:lstStyle/>
        <a:p>
          <a:endParaRPr lang="uk-UA"/>
        </a:p>
      </dgm:t>
    </dgm:pt>
    <dgm:pt modelId="{DAF839B2-24DA-41FB-800E-F77B85BB004D}">
      <dgm:prSet phldrT="[Текст]"/>
      <dgm:spPr/>
      <dgm:t>
        <a:bodyPr/>
        <a:lstStyle/>
        <a:p>
          <a:r>
            <a:rPr lang="ru-RU"/>
            <a:t>Поглиблення нерівності та соціальної несправедливості.</a:t>
          </a:r>
          <a:endParaRPr lang="uk-UA" dirty="0"/>
        </a:p>
      </dgm:t>
    </dgm:pt>
    <dgm:pt modelId="{2DD25070-C20A-4C78-A4F7-8591E15BB57B}" type="sibTrans" cxnId="{D7458946-2409-4552-80F8-21393BA4CF58}">
      <dgm:prSet/>
      <dgm:spPr/>
      <dgm:t>
        <a:bodyPr/>
        <a:lstStyle/>
        <a:p>
          <a:endParaRPr lang="uk-UA"/>
        </a:p>
      </dgm:t>
    </dgm:pt>
    <dgm:pt modelId="{8F980D2F-93E3-46C8-ACA6-31B4F66F04C6}" type="parTrans" cxnId="{D7458946-2409-4552-80F8-21393BA4CF58}">
      <dgm:prSet/>
      <dgm:spPr/>
      <dgm:t>
        <a:bodyPr/>
        <a:lstStyle/>
        <a:p>
          <a:endParaRPr lang="uk-UA"/>
        </a:p>
      </dgm:t>
    </dgm:pt>
    <dgm:pt modelId="{C1B5D8D9-E586-4F92-B9C7-68E4967EF98D}">
      <dgm:prSet/>
      <dgm:spPr/>
      <dgm:t>
        <a:bodyPr/>
        <a:lstStyle/>
        <a:p>
          <a:r>
            <a:rPr lang="ru-RU"/>
            <a:t>Викривлення суспільного порядку. </a:t>
          </a:r>
          <a:endParaRPr lang="uk-UA"/>
        </a:p>
      </dgm:t>
    </dgm:pt>
    <dgm:pt modelId="{BD17CBEA-8587-40DE-B450-C904FD97DF89}" type="parTrans" cxnId="{26B7FB85-63F7-46EE-AF1E-58EF42811053}">
      <dgm:prSet/>
      <dgm:spPr/>
      <dgm:t>
        <a:bodyPr/>
        <a:lstStyle/>
        <a:p>
          <a:endParaRPr lang="uk-UA"/>
        </a:p>
      </dgm:t>
    </dgm:pt>
    <dgm:pt modelId="{9263FC51-A677-4E53-A426-AE74EF3007B1}" type="sibTrans" cxnId="{26B7FB85-63F7-46EE-AF1E-58EF42811053}">
      <dgm:prSet/>
      <dgm:spPr/>
      <dgm:t>
        <a:bodyPr/>
        <a:lstStyle/>
        <a:p>
          <a:endParaRPr lang="uk-UA"/>
        </a:p>
      </dgm:t>
    </dgm:pt>
    <dgm:pt modelId="{724A1429-CD4A-4E66-ADC2-EABBC1C2E876}">
      <dgm:prSet/>
      <dgm:spPr/>
      <dgm:t>
        <a:bodyPr/>
        <a:lstStyle/>
        <a:p>
          <a:r>
            <a:rPr lang="ru-RU"/>
            <a:t>Підваження базових моральних цінностей. </a:t>
          </a:r>
          <a:endParaRPr lang="uk-UA"/>
        </a:p>
      </dgm:t>
    </dgm:pt>
    <dgm:pt modelId="{910B48FE-F7FC-4AEC-9B93-0C58215E6949}" type="parTrans" cxnId="{A5AD7A3D-26C7-4859-86E4-594EF2ACCAEB}">
      <dgm:prSet/>
      <dgm:spPr/>
      <dgm:t>
        <a:bodyPr/>
        <a:lstStyle/>
        <a:p>
          <a:endParaRPr lang="uk-UA"/>
        </a:p>
      </dgm:t>
    </dgm:pt>
    <dgm:pt modelId="{68087BBD-9BA1-4D24-B7D1-0469FD05FAE3}" type="sibTrans" cxnId="{A5AD7A3D-26C7-4859-86E4-594EF2ACCAEB}">
      <dgm:prSet/>
      <dgm:spPr/>
      <dgm:t>
        <a:bodyPr/>
        <a:lstStyle/>
        <a:p>
          <a:endParaRPr lang="uk-UA"/>
        </a:p>
      </dgm:t>
    </dgm:pt>
    <dgm:pt modelId="{15BC2B0D-46D7-4D14-899E-1E8EFC10416B}">
      <dgm:prSet/>
      <dgm:spPr/>
      <dgm:t>
        <a:bodyPr/>
        <a:lstStyle/>
        <a:p>
          <a:r>
            <a:rPr lang="ru-RU"/>
            <a:t>Руйнація довіри в суспільстві та інше.</a:t>
          </a:r>
          <a:endParaRPr lang="uk-UA"/>
        </a:p>
      </dgm:t>
    </dgm:pt>
    <dgm:pt modelId="{7269713E-9966-483C-A091-897589F0F0A5}" type="parTrans" cxnId="{5309E436-2B03-420A-B2E2-04E0B7D9EB77}">
      <dgm:prSet/>
      <dgm:spPr/>
      <dgm:t>
        <a:bodyPr/>
        <a:lstStyle/>
        <a:p>
          <a:endParaRPr lang="uk-UA"/>
        </a:p>
      </dgm:t>
    </dgm:pt>
    <dgm:pt modelId="{F0B21DFB-01AE-4542-B7B3-A259583131C9}" type="sibTrans" cxnId="{5309E436-2B03-420A-B2E2-04E0B7D9EB77}">
      <dgm:prSet/>
      <dgm:spPr/>
      <dgm:t>
        <a:bodyPr/>
        <a:lstStyle/>
        <a:p>
          <a:endParaRPr lang="uk-UA"/>
        </a:p>
      </dgm:t>
    </dgm:pt>
    <dgm:pt modelId="{7442E7F1-885F-4838-A690-6A90069DE4AF}" type="pres">
      <dgm:prSet presAssocID="{0154B578-7788-47B2-949C-9689757FF1D8}" presName="composite" presStyleCnt="0">
        <dgm:presLayoutVars>
          <dgm:chMax val="3"/>
          <dgm:animLvl val="lvl"/>
          <dgm:resizeHandles val="exact"/>
        </dgm:presLayoutVars>
      </dgm:prSet>
      <dgm:spPr/>
    </dgm:pt>
    <dgm:pt modelId="{6849F4DD-C71C-4477-BEB9-D48A28293A5E}" type="pres">
      <dgm:prSet presAssocID="{A1921988-F273-443C-B788-B735E4486D0D}" presName="gear1" presStyleLbl="node1" presStyleIdx="0" presStyleCnt="1" custScaleX="145828" custScaleY="142111" custLinFactNeighborX="95067" custLinFactNeighborY="8636">
        <dgm:presLayoutVars>
          <dgm:chMax val="1"/>
          <dgm:bulletEnabled val="1"/>
        </dgm:presLayoutVars>
      </dgm:prSet>
      <dgm:spPr/>
    </dgm:pt>
    <dgm:pt modelId="{4446A258-CC86-42F8-AAFC-3AC33B894AF6}" type="pres">
      <dgm:prSet presAssocID="{A1921988-F273-443C-B788-B735E4486D0D}" presName="gear1srcNode" presStyleLbl="node1" presStyleIdx="0" presStyleCnt="1"/>
      <dgm:spPr/>
    </dgm:pt>
    <dgm:pt modelId="{DDD81A4E-A22A-4F34-9BC7-5DAB9AF6C96D}" type="pres">
      <dgm:prSet presAssocID="{A1921988-F273-443C-B788-B735E4486D0D}" presName="gear1dstNode" presStyleLbl="node1" presStyleIdx="0" presStyleCnt="1"/>
      <dgm:spPr/>
    </dgm:pt>
    <dgm:pt modelId="{034C03A0-2F8A-4CED-9A40-B357B69F8512}" type="pres">
      <dgm:prSet presAssocID="{A1921988-F273-443C-B788-B735E4486D0D}" presName="gear1ch" presStyleLbl="fgAcc1" presStyleIdx="0" presStyleCnt="1" custScaleX="331365" custScaleY="398621" custLinFactX="-2914" custLinFactNeighborX="-100000" custLinFactNeighborY="-51378">
        <dgm:presLayoutVars>
          <dgm:chMax val="0"/>
          <dgm:bulletEnabled val="1"/>
        </dgm:presLayoutVars>
      </dgm:prSet>
      <dgm:spPr/>
    </dgm:pt>
    <dgm:pt modelId="{E8968CB6-D3AA-4129-9820-1795F7025AB6}" type="pres">
      <dgm:prSet presAssocID="{1F585DE2-EEA1-4FE3-9F6D-DBCDB8095D26}" presName="connector1" presStyleLbl="sibTrans2D1" presStyleIdx="0" presStyleCnt="1" custScaleX="173262" custScaleY="167983" custLinFactNeighborX="55714" custLinFactNeighborY="14587"/>
      <dgm:spPr/>
    </dgm:pt>
  </dgm:ptLst>
  <dgm:cxnLst>
    <dgm:cxn modelId="{0ADD8C11-30B2-4FAC-8469-2968449EAE64}" type="presOf" srcId="{DAF839B2-24DA-41FB-800E-F77B85BB004D}" destId="{034C03A0-2F8A-4CED-9A40-B357B69F8512}" srcOrd="0" destOrd="0" presId="urn:microsoft.com/office/officeart/2005/8/layout/gear1"/>
    <dgm:cxn modelId="{F1BEB229-85D9-480B-8C91-840D7B6C7908}" type="presOf" srcId="{724A1429-CD4A-4E66-ADC2-EABBC1C2E876}" destId="{034C03A0-2F8A-4CED-9A40-B357B69F8512}" srcOrd="0" destOrd="2" presId="urn:microsoft.com/office/officeart/2005/8/layout/gear1"/>
    <dgm:cxn modelId="{1027172D-6297-4663-BA45-A4C17C13CBBE}" type="presOf" srcId="{A1921988-F273-443C-B788-B735E4486D0D}" destId="{6849F4DD-C71C-4477-BEB9-D48A28293A5E}" srcOrd="0" destOrd="0" presId="urn:microsoft.com/office/officeart/2005/8/layout/gear1"/>
    <dgm:cxn modelId="{5309E436-2B03-420A-B2E2-04E0B7D9EB77}" srcId="{A1921988-F273-443C-B788-B735E4486D0D}" destId="{15BC2B0D-46D7-4D14-899E-1E8EFC10416B}" srcOrd="3" destOrd="0" parTransId="{7269713E-9966-483C-A091-897589F0F0A5}" sibTransId="{F0B21DFB-01AE-4542-B7B3-A259583131C9}"/>
    <dgm:cxn modelId="{A5AD7A3D-26C7-4859-86E4-594EF2ACCAEB}" srcId="{A1921988-F273-443C-B788-B735E4486D0D}" destId="{724A1429-CD4A-4E66-ADC2-EABBC1C2E876}" srcOrd="2" destOrd="0" parTransId="{910B48FE-F7FC-4AEC-9B93-0C58215E6949}" sibTransId="{68087BBD-9BA1-4D24-B7D1-0469FD05FAE3}"/>
    <dgm:cxn modelId="{E1C98C41-E37B-46C8-8CC8-F6737FDCD835}" type="presOf" srcId="{15BC2B0D-46D7-4D14-899E-1E8EFC10416B}" destId="{034C03A0-2F8A-4CED-9A40-B357B69F8512}" srcOrd="0" destOrd="3" presId="urn:microsoft.com/office/officeart/2005/8/layout/gear1"/>
    <dgm:cxn modelId="{D7458946-2409-4552-80F8-21393BA4CF58}" srcId="{A1921988-F273-443C-B788-B735E4486D0D}" destId="{DAF839B2-24DA-41FB-800E-F77B85BB004D}" srcOrd="0" destOrd="0" parTransId="{8F980D2F-93E3-46C8-ACA6-31B4F66F04C6}" sibTransId="{2DD25070-C20A-4C78-A4F7-8591E15BB57B}"/>
    <dgm:cxn modelId="{A89A464B-C8F0-4797-8E9F-B5745FD48845}" type="presOf" srcId="{A1921988-F273-443C-B788-B735E4486D0D}" destId="{4446A258-CC86-42F8-AAFC-3AC33B894AF6}" srcOrd="1" destOrd="0" presId="urn:microsoft.com/office/officeart/2005/8/layout/gear1"/>
    <dgm:cxn modelId="{26B7FB85-63F7-46EE-AF1E-58EF42811053}" srcId="{A1921988-F273-443C-B788-B735E4486D0D}" destId="{C1B5D8D9-E586-4F92-B9C7-68E4967EF98D}" srcOrd="1" destOrd="0" parTransId="{BD17CBEA-8587-40DE-B450-C904FD97DF89}" sibTransId="{9263FC51-A677-4E53-A426-AE74EF3007B1}"/>
    <dgm:cxn modelId="{65FEA0BC-E2E6-46C0-A2FD-69B04274BB45}" type="presOf" srcId="{A1921988-F273-443C-B788-B735E4486D0D}" destId="{DDD81A4E-A22A-4F34-9BC7-5DAB9AF6C96D}" srcOrd="2" destOrd="0" presId="urn:microsoft.com/office/officeart/2005/8/layout/gear1"/>
    <dgm:cxn modelId="{896EB7CC-6155-4D3A-85AD-2B9F014F7784}" srcId="{0154B578-7788-47B2-949C-9689757FF1D8}" destId="{A1921988-F273-443C-B788-B735E4486D0D}" srcOrd="0" destOrd="0" parTransId="{7C659FE8-D3F5-4A60-9B4C-9F925DBE1CDE}" sibTransId="{1F585DE2-EEA1-4FE3-9F6D-DBCDB8095D26}"/>
    <dgm:cxn modelId="{980B0ADC-9AD1-496B-9D60-C7689EFA1463}" type="presOf" srcId="{0154B578-7788-47B2-949C-9689757FF1D8}" destId="{7442E7F1-885F-4838-A690-6A90069DE4AF}" srcOrd="0" destOrd="0" presId="urn:microsoft.com/office/officeart/2005/8/layout/gear1"/>
    <dgm:cxn modelId="{77F65DDF-16EE-4232-B5C6-4AB5AD214A92}" type="presOf" srcId="{C1B5D8D9-E586-4F92-B9C7-68E4967EF98D}" destId="{034C03A0-2F8A-4CED-9A40-B357B69F8512}" srcOrd="0" destOrd="1" presId="urn:microsoft.com/office/officeart/2005/8/layout/gear1"/>
    <dgm:cxn modelId="{27069BE2-1B54-4BF7-965E-C51753D4D5A4}" type="presOf" srcId="{1F585DE2-EEA1-4FE3-9F6D-DBCDB8095D26}" destId="{E8968CB6-D3AA-4129-9820-1795F7025AB6}" srcOrd="0" destOrd="0" presId="urn:microsoft.com/office/officeart/2005/8/layout/gear1"/>
    <dgm:cxn modelId="{D8236086-D360-4336-AB0C-BD10A80F3A20}" type="presParOf" srcId="{7442E7F1-885F-4838-A690-6A90069DE4AF}" destId="{6849F4DD-C71C-4477-BEB9-D48A28293A5E}" srcOrd="0" destOrd="0" presId="urn:microsoft.com/office/officeart/2005/8/layout/gear1"/>
    <dgm:cxn modelId="{C33F2C7A-D0F7-4995-A217-049DC2710AC2}" type="presParOf" srcId="{7442E7F1-885F-4838-A690-6A90069DE4AF}" destId="{4446A258-CC86-42F8-AAFC-3AC33B894AF6}" srcOrd="1" destOrd="0" presId="urn:microsoft.com/office/officeart/2005/8/layout/gear1"/>
    <dgm:cxn modelId="{3AA49326-7A25-433A-8CFE-CDA63FFD8458}" type="presParOf" srcId="{7442E7F1-885F-4838-A690-6A90069DE4AF}" destId="{DDD81A4E-A22A-4F34-9BC7-5DAB9AF6C96D}" srcOrd="2" destOrd="0" presId="urn:microsoft.com/office/officeart/2005/8/layout/gear1"/>
    <dgm:cxn modelId="{8E191DF8-837E-45CD-AB25-7AF98CED32D2}" type="presParOf" srcId="{7442E7F1-885F-4838-A690-6A90069DE4AF}" destId="{034C03A0-2F8A-4CED-9A40-B357B69F8512}" srcOrd="3" destOrd="0" presId="urn:microsoft.com/office/officeart/2005/8/layout/gear1"/>
    <dgm:cxn modelId="{7C7EF87F-BE93-4D6F-9B35-86C0D1BDF009}" type="presParOf" srcId="{7442E7F1-885F-4838-A690-6A90069DE4AF}" destId="{E8968CB6-D3AA-4129-9820-1795F7025AB6}" srcOrd="4"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F4DD-C71C-4477-BEB9-D48A28293A5E}">
      <dsp:nvSpPr>
        <dsp:cNvPr id="0" name=""/>
        <dsp:cNvSpPr/>
      </dsp:nvSpPr>
      <dsp:spPr>
        <a:xfrm>
          <a:off x="7293375" y="311140"/>
          <a:ext cx="4316052" cy="420604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uk-UA" sz="3900" kern="1200" dirty="0"/>
            <a:t>Економічні наслідки</a:t>
          </a:r>
        </a:p>
      </dsp:txBody>
      <dsp:txXfrm>
        <a:off x="8152871" y="1296385"/>
        <a:ext cx="2597060" cy="2161991"/>
      </dsp:txXfrm>
    </dsp:sp>
    <dsp:sp modelId="{034C03A0-2F8A-4CED-9A40-B357B69F8512}">
      <dsp:nvSpPr>
        <dsp:cNvPr id="0" name=""/>
        <dsp:cNvSpPr/>
      </dsp:nvSpPr>
      <dsp:spPr>
        <a:xfrm>
          <a:off x="771682" y="240438"/>
          <a:ext cx="6241051" cy="4504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285750" lvl="1" indent="-285750" algn="l" defTabSz="1333500">
            <a:lnSpc>
              <a:spcPct val="90000"/>
            </a:lnSpc>
            <a:spcBef>
              <a:spcPct val="0"/>
            </a:spcBef>
            <a:spcAft>
              <a:spcPct val="15000"/>
            </a:spcAft>
            <a:buChar char="•"/>
          </a:pPr>
          <a:r>
            <a:rPr lang="uk-UA" sz="3000" kern="1200" dirty="0"/>
            <a:t>Розширення тіньової економіки</a:t>
          </a:r>
        </a:p>
        <a:p>
          <a:pPr marL="285750" lvl="1" indent="-285750" algn="l" defTabSz="1333500">
            <a:lnSpc>
              <a:spcPct val="90000"/>
            </a:lnSpc>
            <a:spcBef>
              <a:spcPct val="0"/>
            </a:spcBef>
            <a:spcAft>
              <a:spcPct val="15000"/>
            </a:spcAft>
            <a:buChar char="•"/>
          </a:pPr>
          <a:r>
            <a:rPr lang="uk-UA" sz="3000" kern="1200" dirty="0"/>
            <a:t>Зменшення надходжень до бюджету</a:t>
          </a:r>
        </a:p>
        <a:p>
          <a:pPr marL="285750" lvl="1" indent="-285750" algn="l" defTabSz="1333500">
            <a:lnSpc>
              <a:spcPct val="90000"/>
            </a:lnSpc>
            <a:spcBef>
              <a:spcPct val="0"/>
            </a:spcBef>
            <a:spcAft>
              <a:spcPct val="15000"/>
            </a:spcAft>
            <a:buChar char="•"/>
          </a:pPr>
          <a:r>
            <a:rPr lang="uk-UA" sz="3000" kern="1200" dirty="0"/>
            <a:t>Неефективне використання бюджетних коштів </a:t>
          </a:r>
        </a:p>
        <a:p>
          <a:pPr marL="285750" lvl="1" indent="-285750" algn="l" defTabSz="1333500">
            <a:lnSpc>
              <a:spcPct val="90000"/>
            </a:lnSpc>
            <a:spcBef>
              <a:spcPct val="0"/>
            </a:spcBef>
            <a:spcAft>
              <a:spcPct val="15000"/>
            </a:spcAft>
            <a:buChar char="•"/>
          </a:pPr>
          <a:r>
            <a:rPr lang="uk-UA" sz="3000" kern="1200" dirty="0"/>
            <a:t>Дискредитація ідеї справедливої ринкової економіки</a:t>
          </a:r>
        </a:p>
      </dsp:txBody>
      <dsp:txXfrm>
        <a:off x="903619" y="372375"/>
        <a:ext cx="5977177" cy="4240791"/>
      </dsp:txXfrm>
    </dsp:sp>
    <dsp:sp modelId="{E8968CB6-D3AA-4129-9820-1795F7025AB6}">
      <dsp:nvSpPr>
        <dsp:cNvPr id="0" name=""/>
        <dsp:cNvSpPr/>
      </dsp:nvSpPr>
      <dsp:spPr>
        <a:xfrm>
          <a:off x="6025921" y="-551317"/>
          <a:ext cx="6307455" cy="6115278"/>
        </a:xfrm>
        <a:prstGeom prst="circularArrow">
          <a:avLst>
            <a:gd name="adj1" fmla="val 4878"/>
            <a:gd name="adj2" fmla="val 312630"/>
            <a:gd name="adj3" fmla="val 3222160"/>
            <a:gd name="adj4" fmla="val 1511646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F4DD-C71C-4477-BEB9-D48A28293A5E}">
      <dsp:nvSpPr>
        <dsp:cNvPr id="0" name=""/>
        <dsp:cNvSpPr/>
      </dsp:nvSpPr>
      <dsp:spPr>
        <a:xfrm>
          <a:off x="7293375" y="311140"/>
          <a:ext cx="4316052" cy="420604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uk-UA" sz="3200" kern="1200" dirty="0"/>
            <a:t>Політичні наслідки</a:t>
          </a:r>
        </a:p>
      </dsp:txBody>
      <dsp:txXfrm>
        <a:off x="8152871" y="1296385"/>
        <a:ext cx="2597060" cy="2161991"/>
      </dsp:txXfrm>
    </dsp:sp>
    <dsp:sp modelId="{034C03A0-2F8A-4CED-9A40-B357B69F8512}">
      <dsp:nvSpPr>
        <dsp:cNvPr id="0" name=""/>
        <dsp:cNvSpPr/>
      </dsp:nvSpPr>
      <dsp:spPr>
        <a:xfrm>
          <a:off x="771682" y="240438"/>
          <a:ext cx="6241051" cy="45046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28600" lvl="1" indent="-228600" algn="l" defTabSz="1111250">
            <a:lnSpc>
              <a:spcPct val="90000"/>
            </a:lnSpc>
            <a:spcBef>
              <a:spcPct val="0"/>
            </a:spcBef>
            <a:spcAft>
              <a:spcPct val="15000"/>
            </a:spcAft>
            <a:buChar char="•"/>
          </a:pPr>
          <a:r>
            <a:rPr lang="ru-RU" sz="2500" kern="1200"/>
            <a:t>Підрив авторитету держави як усередині країни, так і в міждержавних відносинах. </a:t>
          </a:r>
          <a:endParaRPr lang="uk-UA" sz="2500" kern="1200" dirty="0"/>
        </a:p>
        <a:p>
          <a:pPr marL="228600" lvl="1" indent="-228600" algn="l" defTabSz="1111250">
            <a:lnSpc>
              <a:spcPct val="90000"/>
            </a:lnSpc>
            <a:spcBef>
              <a:spcPct val="0"/>
            </a:spcBef>
            <a:spcAft>
              <a:spcPct val="15000"/>
            </a:spcAft>
            <a:buChar char="•"/>
          </a:pPr>
          <a:r>
            <a:rPr lang="ru-RU" sz="2500" kern="1200"/>
            <a:t>Порушення принципів формування та функціонування владних інститутів. </a:t>
          </a:r>
          <a:endParaRPr lang="uk-UA" sz="2500" kern="1200"/>
        </a:p>
        <a:p>
          <a:pPr marL="228600" lvl="1" indent="-228600" algn="l" defTabSz="1111250">
            <a:lnSpc>
              <a:spcPct val="90000"/>
            </a:lnSpc>
            <a:spcBef>
              <a:spcPct val="0"/>
            </a:spcBef>
            <a:spcAft>
              <a:spcPct val="15000"/>
            </a:spcAft>
            <a:buChar char="•"/>
          </a:pPr>
          <a:r>
            <a:rPr lang="ru-RU" sz="2500" kern="1200"/>
            <a:t>Відчуження влади від народу. </a:t>
          </a:r>
          <a:endParaRPr lang="uk-UA" sz="2500" kern="1200"/>
        </a:p>
        <a:p>
          <a:pPr marL="228600" lvl="1" indent="-228600" algn="l" defTabSz="1111250">
            <a:lnSpc>
              <a:spcPct val="90000"/>
            </a:lnSpc>
            <a:spcBef>
              <a:spcPct val="0"/>
            </a:spcBef>
            <a:spcAft>
              <a:spcPct val="15000"/>
            </a:spcAft>
            <a:buChar char="•"/>
          </a:pPr>
          <a:r>
            <a:rPr lang="ru-RU" sz="2500" kern="1200"/>
            <a:t>Дестабілізація політичної ситуації. </a:t>
          </a:r>
          <a:endParaRPr lang="uk-UA" sz="2500" kern="1200"/>
        </a:p>
        <a:p>
          <a:pPr marL="228600" lvl="1" indent="-228600" algn="l" defTabSz="1111250">
            <a:lnSpc>
              <a:spcPct val="90000"/>
            </a:lnSpc>
            <a:spcBef>
              <a:spcPct val="0"/>
            </a:spcBef>
            <a:spcAft>
              <a:spcPct val="15000"/>
            </a:spcAft>
            <a:buChar char="•"/>
          </a:pPr>
          <a:r>
            <a:rPr lang="ru-RU" sz="2500" kern="1200"/>
            <a:t>Підпорядкування державної влади приватним і корпоративним інтересам та інше.</a:t>
          </a:r>
          <a:endParaRPr lang="uk-UA" sz="2500" kern="1200"/>
        </a:p>
      </dsp:txBody>
      <dsp:txXfrm>
        <a:off x="903619" y="372375"/>
        <a:ext cx="5977177" cy="4240791"/>
      </dsp:txXfrm>
    </dsp:sp>
    <dsp:sp modelId="{E8968CB6-D3AA-4129-9820-1795F7025AB6}">
      <dsp:nvSpPr>
        <dsp:cNvPr id="0" name=""/>
        <dsp:cNvSpPr/>
      </dsp:nvSpPr>
      <dsp:spPr>
        <a:xfrm>
          <a:off x="6025921" y="-551317"/>
          <a:ext cx="6307455" cy="6115278"/>
        </a:xfrm>
        <a:prstGeom prst="circularArrow">
          <a:avLst>
            <a:gd name="adj1" fmla="val 4878"/>
            <a:gd name="adj2" fmla="val 312630"/>
            <a:gd name="adj3" fmla="val 3222160"/>
            <a:gd name="adj4" fmla="val 15116465"/>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F4DD-C71C-4477-BEB9-D48A28293A5E}">
      <dsp:nvSpPr>
        <dsp:cNvPr id="0" name=""/>
        <dsp:cNvSpPr/>
      </dsp:nvSpPr>
      <dsp:spPr>
        <a:xfrm>
          <a:off x="7293375" y="311140"/>
          <a:ext cx="4316052" cy="4206040"/>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uk-UA" sz="4200" kern="1200" dirty="0"/>
            <a:t>Соціальні наслідки</a:t>
          </a:r>
        </a:p>
      </dsp:txBody>
      <dsp:txXfrm>
        <a:off x="8152871" y="1296385"/>
        <a:ext cx="2597060" cy="2161991"/>
      </dsp:txXfrm>
    </dsp:sp>
    <dsp:sp modelId="{034C03A0-2F8A-4CED-9A40-B357B69F8512}">
      <dsp:nvSpPr>
        <dsp:cNvPr id="0" name=""/>
        <dsp:cNvSpPr/>
      </dsp:nvSpPr>
      <dsp:spPr>
        <a:xfrm>
          <a:off x="771682" y="240438"/>
          <a:ext cx="6241051" cy="45046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285750" lvl="1" indent="-285750" algn="l" defTabSz="1422400">
            <a:lnSpc>
              <a:spcPct val="90000"/>
            </a:lnSpc>
            <a:spcBef>
              <a:spcPct val="0"/>
            </a:spcBef>
            <a:spcAft>
              <a:spcPct val="15000"/>
            </a:spcAft>
            <a:buChar char="•"/>
          </a:pPr>
          <a:r>
            <a:rPr lang="ru-RU" sz="3200" kern="1200"/>
            <a:t>Поглиблення нерівності та соціальної несправедливості.</a:t>
          </a:r>
          <a:endParaRPr lang="uk-UA" sz="3200" kern="1200" dirty="0"/>
        </a:p>
        <a:p>
          <a:pPr marL="285750" lvl="1" indent="-285750" algn="l" defTabSz="1422400">
            <a:lnSpc>
              <a:spcPct val="90000"/>
            </a:lnSpc>
            <a:spcBef>
              <a:spcPct val="0"/>
            </a:spcBef>
            <a:spcAft>
              <a:spcPct val="15000"/>
            </a:spcAft>
            <a:buChar char="•"/>
          </a:pPr>
          <a:r>
            <a:rPr lang="ru-RU" sz="3200" kern="1200"/>
            <a:t>Викривлення суспільного порядку. </a:t>
          </a:r>
          <a:endParaRPr lang="uk-UA" sz="3200" kern="1200"/>
        </a:p>
        <a:p>
          <a:pPr marL="285750" lvl="1" indent="-285750" algn="l" defTabSz="1422400">
            <a:lnSpc>
              <a:spcPct val="90000"/>
            </a:lnSpc>
            <a:spcBef>
              <a:spcPct val="0"/>
            </a:spcBef>
            <a:spcAft>
              <a:spcPct val="15000"/>
            </a:spcAft>
            <a:buChar char="•"/>
          </a:pPr>
          <a:r>
            <a:rPr lang="ru-RU" sz="3200" kern="1200"/>
            <a:t>Підваження базових моральних цінностей. </a:t>
          </a:r>
          <a:endParaRPr lang="uk-UA" sz="3200" kern="1200"/>
        </a:p>
        <a:p>
          <a:pPr marL="285750" lvl="1" indent="-285750" algn="l" defTabSz="1422400">
            <a:lnSpc>
              <a:spcPct val="90000"/>
            </a:lnSpc>
            <a:spcBef>
              <a:spcPct val="0"/>
            </a:spcBef>
            <a:spcAft>
              <a:spcPct val="15000"/>
            </a:spcAft>
            <a:buChar char="•"/>
          </a:pPr>
          <a:r>
            <a:rPr lang="ru-RU" sz="3200" kern="1200"/>
            <a:t>Руйнація довіри в суспільстві та інше.</a:t>
          </a:r>
          <a:endParaRPr lang="uk-UA" sz="3200" kern="1200"/>
        </a:p>
      </dsp:txBody>
      <dsp:txXfrm>
        <a:off x="903619" y="372375"/>
        <a:ext cx="5977177" cy="4240791"/>
      </dsp:txXfrm>
    </dsp:sp>
    <dsp:sp modelId="{E8968CB6-D3AA-4129-9820-1795F7025AB6}">
      <dsp:nvSpPr>
        <dsp:cNvPr id="0" name=""/>
        <dsp:cNvSpPr/>
      </dsp:nvSpPr>
      <dsp:spPr>
        <a:xfrm>
          <a:off x="6025921" y="-551317"/>
          <a:ext cx="6307455" cy="6115278"/>
        </a:xfrm>
        <a:prstGeom prst="circularArrow">
          <a:avLst>
            <a:gd name="adj1" fmla="val 4878"/>
            <a:gd name="adj2" fmla="val 312630"/>
            <a:gd name="adj3" fmla="val 3222160"/>
            <a:gd name="adj4" fmla="val 15116465"/>
            <a:gd name="adj5" fmla="val 56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26D59-C449-425A-B7A8-9987CCCED179}" type="datetimeFigureOut">
              <a:rPr lang="en-US" smtClean="0"/>
              <a:t>9/20/2024</a:t>
            </a:fld>
            <a:endParaRPr lang="en-US" dirty="0"/>
          </a:p>
        </p:txBody>
      </p:sp>
      <p:sp>
        <p:nvSpPr>
          <p:cNvPr id="4" name="Footer Placeholder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1091EF-DEBA-4DF7-8606-D74FBA3A2ACA}" type="slidenum">
              <a:rPr lang="en-US" smtClean="0"/>
              <a:t>‹№›</a:t>
            </a:fld>
            <a:endParaRPr lang="en-U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03329-1079-4A18-8DAF-2595AB0E7270}" type="datetimeFigureOut">
              <a:rPr lang="en-US" smtClean="0"/>
              <a:t>9/20/2024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7ED0E-9116-4ED6-A7A4-9DDE73566E4E}" type="slidenum">
              <a:rPr lang="en-US" smtClean="0"/>
              <a:t>‹№›</a:t>
            </a:fld>
            <a:endParaRPr lang="en-U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ikidata.uk-ua.nina.az/%D0%A1%D0%B0%D1%83%D0%B4%D1%96%D0%B2%D1%81%D1%8C%D0%BA%D0%B0_%D0%90%D1%80%D0%B0%D0%B2%D1%96%D1%8F.html" TargetMode="External"/><Relationship Id="rId7" Type="http://schemas.openxmlformats.org/officeDocument/2006/relationships/hyperlink" Target="https://www.wikidata.uk-ua.nina.az/%D0%9E%D0%BF%D0%BE%D0%B7%D0%B8%D1%86%D1%96%D1%8F.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wikidata.uk-ua.nina.az/%D0%A0%D0%B5%D0%BF%D1%80%D0%B5%D1%81%D1%96%D1%97.html" TargetMode="External"/><Relationship Id="rId5" Type="http://schemas.openxmlformats.org/officeDocument/2006/relationships/hyperlink" Target="https://www.wikidata.uk-ua.nina.az/%D0%94%D0%B8%D0%BA%D1%82%D0%B0%D1%82%D1%83%D1%80%D0%B0.html" TargetMode="External"/><Relationship Id="rId4" Type="http://schemas.openxmlformats.org/officeDocument/2006/relationships/hyperlink" Target="https://www.wikidata.uk-ua.nina.az/%D0%90%D0%B2%D1%82%D0%BE%D1%80%D0%B8%D1%82%D0%B0%D1%80%D0%B8%D0%B7%D0%BC.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1</a:t>
            </a:fld>
            <a:endParaRPr lang="en-US" dirty="0"/>
          </a:p>
        </p:txBody>
      </p:sp>
    </p:spTree>
    <p:extLst>
      <p:ext uri="{BB962C8B-B14F-4D97-AF65-F5344CB8AC3E}">
        <p14:creationId xmlns:p14="http://schemas.microsoft.com/office/powerpoint/2010/main" val="259716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18</a:t>
            </a:fld>
            <a:endParaRPr lang="en-US" dirty="0"/>
          </a:p>
        </p:txBody>
      </p:sp>
    </p:spTree>
    <p:extLst>
      <p:ext uri="{BB962C8B-B14F-4D97-AF65-F5344CB8AC3E}">
        <p14:creationId xmlns:p14="http://schemas.microsoft.com/office/powerpoint/2010/main" val="98522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19</a:t>
            </a:fld>
            <a:endParaRPr lang="en-US" dirty="0"/>
          </a:p>
        </p:txBody>
      </p:sp>
    </p:spTree>
    <p:extLst>
      <p:ext uri="{BB962C8B-B14F-4D97-AF65-F5344CB8AC3E}">
        <p14:creationId xmlns:p14="http://schemas.microsoft.com/office/powerpoint/2010/main" val="146421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Корупція завдає шкоди всім сферам суспільного життя й отруює спільноту як єдиний організм. Водночас іноді ми можемо бачити конкретні наслідки недоброчесних дій, які є особливо згубними. </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22</a:t>
            </a:fld>
            <a:endParaRPr lang="en-US" dirty="0"/>
          </a:p>
        </p:txBody>
      </p:sp>
    </p:spTree>
    <p:extLst>
      <p:ext uri="{BB962C8B-B14F-4D97-AF65-F5344CB8AC3E}">
        <p14:creationId xmlns:p14="http://schemas.microsoft.com/office/powerpoint/2010/main" val="193894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Наприклад, у 2015 році у Непалі стався землетрус, який приніс масові руйнування. Таких згубних наслідків і знищення значної частини столиці держави можна було уникнути, якби забудовники міста дотримувалися будівельних норм, а не ухилялися від них через отримані корупційним шляхом дозволи. Окремо важливо зазначити, яку шкоду корупція може нанести базовим сферам життя держави, зокрема її безпеці та обороні, не говорячи вже про імідж на зовнішньополітичній арені. Корупція здатна отруїти </a:t>
            </a:r>
            <a:r>
              <a:rPr lang="uk-UA" dirty="0" err="1"/>
              <a:t>ізсередини</a:t>
            </a:r>
            <a:r>
              <a:rPr lang="uk-UA" dirty="0"/>
              <a:t> спроможності держави в ключових сферах, зокрема національній безпеці. Як бачимо, наслідки корупції можуть бути різними: вона ставить під загрозу політичну систему, соціальну справедливість, суспільні цінності, а також іноді людське життя.</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23</a:t>
            </a:fld>
            <a:endParaRPr lang="en-US" dirty="0"/>
          </a:p>
        </p:txBody>
      </p:sp>
    </p:spTree>
    <p:extLst>
      <p:ext uri="{BB962C8B-B14F-4D97-AF65-F5344CB8AC3E}">
        <p14:creationId xmlns:p14="http://schemas.microsoft.com/office/powerpoint/2010/main" val="274563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a:t>Як </a:t>
            </a:r>
            <a:r>
              <a:rPr lang="ru-RU" dirty="0" err="1"/>
              <a:t>світ</a:t>
            </a:r>
            <a:r>
              <a:rPr lang="ru-RU" dirty="0"/>
              <a:t> </a:t>
            </a:r>
            <a:r>
              <a:rPr lang="ru-RU" dirty="0" err="1"/>
              <a:t>розпочав</a:t>
            </a:r>
            <a:r>
              <a:rPr lang="ru-RU" dirty="0"/>
              <a:t> </a:t>
            </a:r>
            <a:r>
              <a:rPr lang="ru-RU" dirty="0" err="1"/>
              <a:t>боротьбу</a:t>
            </a:r>
            <a:r>
              <a:rPr lang="ru-RU" dirty="0"/>
              <a:t> з </a:t>
            </a:r>
            <a:r>
              <a:rPr lang="ru-RU" dirty="0" err="1"/>
              <a:t>корупцією</a:t>
            </a:r>
            <a:r>
              <a:rPr lang="ru-RU" dirty="0"/>
              <a:t>? </a:t>
            </a:r>
            <a:endParaRPr lang="uk-UA" dirty="0"/>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24</a:t>
            </a:fld>
            <a:endParaRPr lang="en-US" dirty="0"/>
          </a:p>
        </p:txBody>
      </p:sp>
    </p:spTree>
    <p:extLst>
      <p:ext uri="{BB962C8B-B14F-4D97-AF65-F5344CB8AC3E}">
        <p14:creationId xmlns:p14="http://schemas.microsoft.com/office/powerpoint/2010/main" val="169943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r>
              <a:rPr lang="uk-UA" sz="1200" dirty="0"/>
              <a:t>Результатом діяльності за першим напрямом стало </a:t>
            </a:r>
            <a:r>
              <a:rPr lang="uk-UA" sz="1200" dirty="0">
                <a:highlight>
                  <a:srgbClr val="396BAE"/>
                </a:highlight>
              </a:rPr>
              <a:t>прийняття цілого комплексу міжнародних обов’язкових актів</a:t>
            </a:r>
            <a:r>
              <a:rPr lang="uk-UA" sz="1200" dirty="0"/>
              <a:t> та актів рекомендаційного характеру Організацією Об’єднаних Націй, Радою Європи, Організацією економічного співробітництва та розвитку, Європейським Союзом та Організацією американських держав.</a:t>
            </a:r>
          </a:p>
          <a:p>
            <a:pPr algn="just"/>
            <a:endParaRPr lang="uk-UA" sz="1200" dirty="0"/>
          </a:p>
          <a:p>
            <a:pPr algn="just"/>
            <a:r>
              <a:rPr lang="uk-UA" sz="1200" dirty="0"/>
              <a:t> Початком розвитку міжнародно-правового регулювання у сфері боротьби з корупцією можна вважати </a:t>
            </a:r>
            <a:r>
              <a:rPr lang="uk-UA" sz="1200" dirty="0">
                <a:highlight>
                  <a:srgbClr val="396BAE"/>
                </a:highlight>
              </a:rPr>
              <a:t>15 грудня 1975 року</a:t>
            </a:r>
            <a:r>
              <a:rPr lang="uk-UA" sz="1200" dirty="0"/>
              <a:t>. Саме тоді прийняли </a:t>
            </a:r>
            <a:r>
              <a:rPr lang="uk-UA" sz="1200" dirty="0">
                <a:highlight>
                  <a:srgbClr val="396BAE"/>
                </a:highlight>
              </a:rPr>
              <a:t>резолюцію Генеральної Асамблеї ООН 3514(ХХХ), </a:t>
            </a:r>
            <a:r>
              <a:rPr lang="uk-UA" sz="1200" dirty="0"/>
              <a:t>яка закликає уряди всіх країн на національному рівні вжити необхідних заходів для </a:t>
            </a:r>
            <a:r>
              <a:rPr lang="uk-UA" sz="1200" dirty="0">
                <a:highlight>
                  <a:srgbClr val="396BAE"/>
                </a:highlight>
              </a:rPr>
              <a:t>запобігання та протидії корупції</a:t>
            </a:r>
            <a:r>
              <a:rPr lang="uk-UA" sz="1200" dirty="0"/>
              <a:t>. Ідеться про кроки, які кожна з країн вважає доцільними для себе, зокрема й законодавчі. </a:t>
            </a:r>
          </a:p>
          <a:p>
            <a:endParaRPr lang="uk-UA" dirty="0"/>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26</a:t>
            </a:fld>
            <a:endParaRPr lang="en-US" dirty="0"/>
          </a:p>
        </p:txBody>
      </p:sp>
    </p:spTree>
    <p:extLst>
      <p:ext uri="{BB962C8B-B14F-4D97-AF65-F5344CB8AC3E}">
        <p14:creationId xmlns:p14="http://schemas.microsoft.com/office/powerpoint/2010/main" val="359304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27</a:t>
            </a:fld>
            <a:endParaRPr lang="en-US" dirty="0"/>
          </a:p>
        </p:txBody>
      </p:sp>
    </p:spTree>
    <p:extLst>
      <p:ext uri="{BB962C8B-B14F-4D97-AF65-F5344CB8AC3E}">
        <p14:creationId xmlns:p14="http://schemas.microsoft.com/office/powerpoint/2010/main" val="329361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Конвенція ООН проти корупції закріплює основи для універсальної системи протидії та попередження корупції. Ефективність реалізації положень документа залежить від рівня його імплементації й дотримання на національному рівні. </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34</a:t>
            </a:fld>
            <a:endParaRPr lang="en-US" dirty="0"/>
          </a:p>
        </p:txBody>
      </p:sp>
    </p:spTree>
    <p:extLst>
      <p:ext uri="{BB962C8B-B14F-4D97-AF65-F5344CB8AC3E}">
        <p14:creationId xmlns:p14="http://schemas.microsoft.com/office/powerpoint/2010/main" val="211911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35</a:t>
            </a:fld>
            <a:endParaRPr lang="en-US" dirty="0"/>
          </a:p>
        </p:txBody>
      </p:sp>
    </p:spTree>
    <p:extLst>
      <p:ext uri="{BB962C8B-B14F-4D97-AF65-F5344CB8AC3E}">
        <p14:creationId xmlns:p14="http://schemas.microsoft.com/office/powerpoint/2010/main" val="5394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До 2003 року Грузія була однією з найбільш корумпованих країн на пострадянському просторі. Після приходу до влади </a:t>
            </a:r>
            <a:r>
              <a:rPr lang="uk-UA" dirty="0" err="1"/>
              <a:t>Михеїла</a:t>
            </a:r>
            <a:r>
              <a:rPr lang="uk-UA" dirty="0"/>
              <a:t> Саакашвілі відбулося оголошення політики нульової толерантності до корупції. У 2004 р. показовим фактом стало звільнення понад 15 тис. поліцейських із МВС, які отримали підозру в корупційній діяльності. Натомість зарплатня поліцейських підвищили майже в 10 разів. Уряд значно спростив процедуру арешту корупціонерів-високопосадовців і впровадив конфіскацію незаконної власності. Як і в Естонії, було введено систему електронного документообігу. Крім того, існує практика прихованих камер, яка дає змогу отримати фактичні докази корупційної діяльності. Ба більше, деякі дії, які раніше вважали корупційними та протизаконними, стали легалізованими: нині швидке створення документів можна зробити за додаткову плату в державний бюджет.</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38</a:t>
            </a:fld>
            <a:endParaRPr lang="en-US" dirty="0"/>
          </a:p>
        </p:txBody>
      </p:sp>
    </p:spTree>
    <p:extLst>
      <p:ext uri="{BB962C8B-B14F-4D97-AF65-F5344CB8AC3E}">
        <p14:creationId xmlns:p14="http://schemas.microsoft.com/office/powerpoint/2010/main" val="256970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2</a:t>
            </a:fld>
            <a:endParaRPr lang="en-US" dirty="0"/>
          </a:p>
        </p:txBody>
      </p:sp>
    </p:spTree>
    <p:extLst>
      <p:ext uri="{BB962C8B-B14F-4D97-AF65-F5344CB8AC3E}">
        <p14:creationId xmlns:p14="http://schemas.microsoft.com/office/powerpoint/2010/main" val="378801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Колоніальне минуле залишило майже повністю корумповану державну владу. Створення Незалежної комісії з боротьби з корупцією започаткувало нове гасло в діяльності чиновників: «доведи, що твоє майно придбане не за хабарі». Комісія може здійснювати перевірку в будь-якій  установі та в будь-який час. Цікаво, що першим заарештованим високопосадовцем був начальник поліції. Крім того, уряд подбав про інформованість населення й надав свободу медіа щодо публікації та розслідувань корупційних махінацій. Важливо, що людина, від якої вимагають дати хабар, не несе відповідальності за цю дію. Винним є лише корупціонер. Завдяки цьому жертви корупції можуть спокійно звертатися в служби допомоги та долучатися до викриття корупціонерів. </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39</a:t>
            </a:fld>
            <a:endParaRPr lang="en-US" dirty="0"/>
          </a:p>
        </p:txBody>
      </p:sp>
    </p:spTree>
    <p:extLst>
      <p:ext uri="{BB962C8B-B14F-4D97-AF65-F5344CB8AC3E}">
        <p14:creationId xmlns:p14="http://schemas.microsoft.com/office/powerpoint/2010/main" val="345138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Фінляндію часто називають країною, яка ніколи не чула про корупцію, бо фактично фінське законодавство не містить поняття «корупція». Однак термін «хабарництво» все ж існує, а за саме хабарництво карають позбавленням волі до 4 років або значним штрафом. Цікаво, що фіни не мають секрету щодо впровадження доброчесності, головним інструментом боротьби з корупцією є відсутність її здійснення. Фінські чиновники не дарма славляться високою матеріальною та соціальною забезпеченістю, що нейтралізує спокусу до корупційної діяльності. Усі органи влади є повністю відкритими для населення. Громадяни Фінляндії без проблем можуть знайти протоколи та рішення всіх засідань, що гарантує інформованість населення та відсутність недовіри.</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40</a:t>
            </a:fld>
            <a:endParaRPr lang="en-US" dirty="0"/>
          </a:p>
        </p:txBody>
      </p:sp>
    </p:spTree>
    <p:extLst>
      <p:ext uri="{BB962C8B-B14F-4D97-AF65-F5344CB8AC3E}">
        <p14:creationId xmlns:p14="http://schemas.microsoft.com/office/powerpoint/2010/main" val="707840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«Почніть з того, щоб кинути за ґрати трьох своїх друзів. Ви точно знаєте за що, і вони знають» – одна з найпопулярніших цитат прем’єр-міністра Сінгапуру Лі </a:t>
            </a:r>
            <a:r>
              <a:rPr lang="uk-UA" dirty="0" err="1"/>
              <a:t>Куан</a:t>
            </a:r>
            <a:r>
              <a:rPr lang="uk-UA" dirty="0"/>
              <a:t> Ю щодо того, як подолати корупцію. Антикорупційний шлях Сінгапуру почався з побудови ефективної нормативно-правової бази запобігання корупції, яка містить чіткі формування щодо покарання та виключає двозначні закони. Судова система є самостійною та незалежною у своїх діях, а судді мають надзвичайно високу зарплатню (800 000 тис. </a:t>
            </a:r>
            <a:r>
              <a:rPr lang="uk-UA" dirty="0" err="1"/>
              <a:t>дол</a:t>
            </a:r>
            <a:r>
              <a:rPr lang="uk-UA" dirty="0"/>
              <a:t>. за рік). Уряд також збільшив виплати чиновників, яка становить майже в 6 разів більше середньої зарплатні. До законодавства Сінгапуру впроваджено покарання «за накопичення багатства», що спонукає чиновників до доброчесних дій, адже кожні півроку їхні декларації перевіряє прем’єр. У</a:t>
            </a:r>
          </a:p>
        </p:txBody>
      </p:sp>
      <p:sp>
        <p:nvSpPr>
          <p:cNvPr id="4" name="Місце для номера слайда 3"/>
          <p:cNvSpPr>
            <a:spLocks noGrp="1"/>
          </p:cNvSpPr>
          <p:nvPr>
            <p:ph type="sldNum" sz="quarter" idx="5"/>
          </p:nvPr>
        </p:nvSpPr>
        <p:spPr/>
        <p:txBody>
          <a:bodyPr/>
          <a:lstStyle/>
          <a:p>
            <a:fld id="{7EF7ED0E-9116-4ED6-A7A4-9DDE73566E4E}" type="slidenum">
              <a:rPr lang="en-US" smtClean="0"/>
              <a:t>41</a:t>
            </a:fld>
            <a:endParaRPr lang="en-US" dirty="0"/>
          </a:p>
        </p:txBody>
      </p:sp>
    </p:spTree>
    <p:extLst>
      <p:ext uri="{BB962C8B-B14F-4D97-AF65-F5344CB8AC3E}">
        <p14:creationId xmlns:p14="http://schemas.microsoft.com/office/powerpoint/2010/main" val="230591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Навряд чи ви задумувалися, як корупція здатна завадити купити </a:t>
            </a:r>
            <a:r>
              <a:rPr lang="uk-UA" dirty="0" err="1"/>
              <a:t>бургер</a:t>
            </a:r>
            <a:r>
              <a:rPr lang="uk-UA" dirty="0"/>
              <a:t> в ресторані відомої мережі фаст-фуду, одяг у магазині бренду, який працює у всьому світі, або новий телефон відомої марки. Корупція може прямо впливати на економічні вигоди для бізнесу або на вашу особисту спроможність купувати щось, але окрім цього, здатна перекрити доступ до товарів різних іноземних мереж, бо вони просто не матимуть шансу відкрити бізнес у вашій країні.</a:t>
            </a:r>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3</a:t>
            </a:fld>
            <a:endParaRPr lang="en-US" dirty="0"/>
          </a:p>
        </p:txBody>
      </p:sp>
    </p:spTree>
    <p:extLst>
      <p:ext uri="{BB962C8B-B14F-4D97-AF65-F5344CB8AC3E}">
        <p14:creationId xmlns:p14="http://schemas.microsoft.com/office/powerpoint/2010/main" val="42784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Річ у тім, що Президент Тунісу з 1987 по 2011 рік прийняв низку законів, які зобов’язали іноземні компанії отримувати спеціальний дозвіл, аби мати змогу вести бізнес у країні. Таке рішення негативно вплинуло на економіку та добробут Тунісу, але надало особисті переваги Президенту та його родині. Як? Сімейні підприємства позбавилися конкурентів у вигляді іноземного бізнесу та монополізували різноманітні галузі (нерухомість, </a:t>
            </a:r>
            <a:r>
              <a:rPr lang="ru-RU" dirty="0" err="1"/>
              <a:t>телекомунікації</a:t>
            </a:r>
            <a:r>
              <a:rPr lang="ru-RU" dirty="0"/>
              <a:t> та транспорт). Таким чином родина Президента </a:t>
            </a:r>
            <a:r>
              <a:rPr lang="ru-RU" dirty="0" err="1"/>
              <a:t>змогла</a:t>
            </a:r>
            <a:r>
              <a:rPr lang="ru-RU" dirty="0"/>
              <a:t> </a:t>
            </a:r>
            <a:r>
              <a:rPr lang="ru-RU" dirty="0" err="1"/>
              <a:t>заробити</a:t>
            </a:r>
            <a:r>
              <a:rPr lang="ru-RU" dirty="0"/>
              <a:t> 13 </a:t>
            </a:r>
            <a:r>
              <a:rPr lang="ru-RU" dirty="0" err="1"/>
              <a:t>мільярдів</a:t>
            </a:r>
            <a:r>
              <a:rPr lang="ru-RU" dirty="0"/>
              <a:t> </a:t>
            </a:r>
            <a:r>
              <a:rPr lang="ru-RU" dirty="0" err="1"/>
              <a:t>доларів</a:t>
            </a:r>
            <a:r>
              <a:rPr lang="ru-RU" dirty="0"/>
              <a:t> США)</a:t>
            </a:r>
            <a:r>
              <a:rPr lang="uk-UA" dirty="0"/>
              <a:t>..</a:t>
            </a:r>
          </a:p>
          <a:p>
            <a:r>
              <a:rPr lang="uk-UA" b="0" i="0" dirty="0">
                <a:solidFill>
                  <a:srgbClr val="000000"/>
                </a:solidFill>
                <a:effectLst/>
                <a:latin typeface="-apple-system"/>
              </a:rPr>
              <a:t>14 січня 2011 року після запеклих протестів громадськості він покинув країну і втік до </a:t>
            </a:r>
            <a:r>
              <a:rPr lang="uk-UA" b="0" i="0" u="none" strike="noStrike" dirty="0">
                <a:effectLst/>
                <a:latin typeface="-apple-system"/>
                <a:hlinkClick r:id="rId3" tooltip="Саудівська Аравія"/>
              </a:rPr>
              <a:t>Саудівської Аравії</a:t>
            </a:r>
            <a:r>
              <a:rPr lang="uk-UA" b="0" i="0" dirty="0">
                <a:solidFill>
                  <a:srgbClr val="000000"/>
                </a:solidFill>
                <a:effectLst/>
                <a:latin typeface="-apple-system"/>
              </a:rPr>
              <a:t>. Його президентство широко розглядається як </a:t>
            </a:r>
            <a:r>
              <a:rPr lang="uk-UA" b="0" i="0" u="none" strike="noStrike" dirty="0">
                <a:effectLst/>
                <a:latin typeface="-apple-system"/>
                <a:hlinkClick r:id="rId4" tooltip="Авторитаризм"/>
              </a:rPr>
              <a:t>авторитарна</a:t>
            </a:r>
            <a:r>
              <a:rPr lang="uk-UA" b="0" i="0" dirty="0">
                <a:solidFill>
                  <a:srgbClr val="000000"/>
                </a:solidFill>
                <a:effectLst/>
                <a:latin typeface="-apple-system"/>
              </a:rPr>
              <a:t> </a:t>
            </a:r>
            <a:r>
              <a:rPr lang="uk-UA" b="0" i="0" u="none" strike="noStrike" dirty="0">
                <a:effectLst/>
                <a:latin typeface="-apple-system"/>
                <a:hlinkClick r:id="rId5" tooltip="Диктатура"/>
              </a:rPr>
              <a:t>диктатура</a:t>
            </a:r>
            <a:r>
              <a:rPr lang="uk-UA" b="0" i="0" dirty="0">
                <a:solidFill>
                  <a:srgbClr val="000000"/>
                </a:solidFill>
                <a:effectLst/>
                <a:latin typeface="-apple-system"/>
              </a:rPr>
              <a:t>. Крім іншого він був засуджений за фальсифікацію результатів виборів, </a:t>
            </a:r>
            <a:r>
              <a:rPr lang="uk-UA" b="0" i="0" u="none" strike="noStrike" dirty="0">
                <a:effectLst/>
                <a:latin typeface="-apple-system"/>
                <a:hlinkClick r:id="rId6" tooltip="Репресії"/>
              </a:rPr>
              <a:t>репресії</a:t>
            </a:r>
            <a:r>
              <a:rPr lang="uk-UA" b="0" i="0" dirty="0">
                <a:solidFill>
                  <a:srgbClr val="000000"/>
                </a:solidFill>
                <a:effectLst/>
                <a:latin typeface="-apple-system"/>
              </a:rPr>
              <a:t> та розправи з </a:t>
            </a:r>
            <a:r>
              <a:rPr lang="uk-UA" b="0" i="0" u="none" strike="noStrike" dirty="0">
                <a:effectLst/>
                <a:latin typeface="-apple-system"/>
                <a:hlinkClick r:id="rId7" tooltip="Опозиція"/>
              </a:rPr>
              <a:t>опозицією</a:t>
            </a:r>
            <a:r>
              <a:rPr lang="uk-UA" b="0" i="0" dirty="0">
                <a:solidFill>
                  <a:srgbClr val="000000"/>
                </a:solidFill>
                <a:effectLst/>
                <a:latin typeface="-apple-system"/>
              </a:rPr>
              <a:t>.</a:t>
            </a:r>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4</a:t>
            </a:fld>
            <a:endParaRPr lang="en-US" dirty="0"/>
          </a:p>
        </p:txBody>
      </p:sp>
    </p:spTree>
    <p:extLst>
      <p:ext uri="{BB962C8B-B14F-4D97-AF65-F5344CB8AC3E}">
        <p14:creationId xmlns:p14="http://schemas.microsoft.com/office/powerpoint/2010/main" val="122709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Говорячи</a:t>
            </a:r>
            <a:r>
              <a:rPr lang="ru-RU" dirty="0"/>
              <a:t> про </a:t>
            </a:r>
            <a:r>
              <a:rPr lang="ru-RU" dirty="0" err="1"/>
              <a:t>вплив</a:t>
            </a:r>
            <a:r>
              <a:rPr lang="ru-RU" dirty="0"/>
              <a:t> та </a:t>
            </a:r>
            <a:r>
              <a:rPr lang="ru-RU" dirty="0" err="1"/>
              <a:t>наслідки</a:t>
            </a:r>
            <a:r>
              <a:rPr lang="ru-RU" dirty="0"/>
              <a:t> </a:t>
            </a:r>
            <a:r>
              <a:rPr lang="ru-RU" dirty="0" err="1"/>
              <a:t>корупційних</a:t>
            </a:r>
            <a:r>
              <a:rPr lang="ru-RU" dirty="0"/>
              <a:t> практик, </a:t>
            </a:r>
            <a:r>
              <a:rPr lang="ru-RU" dirty="0" err="1"/>
              <a:t>маємо</a:t>
            </a:r>
            <a:r>
              <a:rPr lang="ru-RU" dirty="0"/>
              <a:t> на </a:t>
            </a:r>
            <a:r>
              <a:rPr lang="ru-RU" dirty="0" err="1"/>
              <a:t>мить</a:t>
            </a:r>
            <a:r>
              <a:rPr lang="ru-RU" dirty="0"/>
              <a:t> </a:t>
            </a:r>
            <a:r>
              <a:rPr lang="ru-RU" dirty="0" err="1"/>
              <a:t>залишити</a:t>
            </a:r>
            <a:r>
              <a:rPr lang="ru-RU" dirty="0"/>
              <a:t> </a:t>
            </a:r>
            <a:r>
              <a:rPr lang="ru-RU" dirty="0" err="1"/>
              <a:t>моральну</a:t>
            </a:r>
            <a:r>
              <a:rPr lang="ru-RU" dirty="0"/>
              <a:t> </a:t>
            </a:r>
            <a:r>
              <a:rPr lang="ru-RU" dirty="0" err="1"/>
              <a:t>оцінку</a:t>
            </a:r>
            <a:r>
              <a:rPr lang="ru-RU" dirty="0"/>
              <a:t> </a:t>
            </a:r>
            <a:r>
              <a:rPr lang="ru-RU" dirty="0" err="1"/>
              <a:t>цього</a:t>
            </a:r>
            <a:r>
              <a:rPr lang="ru-RU" dirty="0"/>
              <a:t> феномена й </a:t>
            </a:r>
            <a:r>
              <a:rPr lang="ru-RU" dirty="0" err="1"/>
              <a:t>подивитися</a:t>
            </a:r>
            <a:r>
              <a:rPr lang="ru-RU" dirty="0"/>
              <a:t> на </a:t>
            </a:r>
            <a:r>
              <a:rPr lang="ru-RU" dirty="0" err="1"/>
              <a:t>чіткі</a:t>
            </a:r>
            <a:r>
              <a:rPr lang="ru-RU" dirty="0"/>
              <a:t>, </a:t>
            </a:r>
            <a:r>
              <a:rPr lang="ru-RU" dirty="0" err="1"/>
              <a:t>об’єктивні</a:t>
            </a:r>
            <a:r>
              <a:rPr lang="ru-RU" dirty="0"/>
              <a:t> </a:t>
            </a:r>
            <a:r>
              <a:rPr lang="ru-RU" dirty="0" err="1"/>
              <a:t>факти</a:t>
            </a:r>
            <a:r>
              <a:rPr lang="ru-RU" dirty="0"/>
              <a:t> та </a:t>
            </a:r>
            <a:r>
              <a:rPr lang="ru-RU" dirty="0" err="1"/>
              <a:t>цифри</a:t>
            </a:r>
            <a:r>
              <a:rPr lang="ru-RU" dirty="0"/>
              <a:t>. </a:t>
            </a:r>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6</a:t>
            </a:fld>
            <a:endParaRPr lang="en-US" dirty="0"/>
          </a:p>
        </p:txBody>
      </p:sp>
    </p:spTree>
    <p:extLst>
      <p:ext uri="{BB962C8B-B14F-4D97-AF65-F5344CB8AC3E}">
        <p14:creationId xmlns:p14="http://schemas.microsoft.com/office/powerpoint/2010/main" val="402781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11</a:t>
            </a:fld>
            <a:endParaRPr lang="en-US" dirty="0"/>
          </a:p>
        </p:txBody>
      </p:sp>
    </p:spTree>
    <p:extLst>
      <p:ext uri="{BB962C8B-B14F-4D97-AF65-F5344CB8AC3E}">
        <p14:creationId xmlns:p14="http://schemas.microsoft.com/office/powerpoint/2010/main" val="410964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15</a:t>
            </a:fld>
            <a:endParaRPr lang="en-US" dirty="0"/>
          </a:p>
        </p:txBody>
      </p:sp>
    </p:spTree>
    <p:extLst>
      <p:ext uri="{BB962C8B-B14F-4D97-AF65-F5344CB8AC3E}">
        <p14:creationId xmlns:p14="http://schemas.microsoft.com/office/powerpoint/2010/main" val="169244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16</a:t>
            </a:fld>
            <a:endParaRPr lang="en-US" dirty="0"/>
          </a:p>
        </p:txBody>
      </p:sp>
    </p:spTree>
    <p:extLst>
      <p:ext uri="{BB962C8B-B14F-4D97-AF65-F5344CB8AC3E}">
        <p14:creationId xmlns:p14="http://schemas.microsoft.com/office/powerpoint/2010/main" val="3293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17</a:t>
            </a:fld>
            <a:endParaRPr lang="en-US" dirty="0"/>
          </a:p>
        </p:txBody>
      </p:sp>
    </p:spTree>
    <p:extLst>
      <p:ext uri="{BB962C8B-B14F-4D97-AF65-F5344CB8AC3E}">
        <p14:creationId xmlns:p14="http://schemas.microsoft.com/office/powerpoint/2010/main" val="3284956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4D57BDD-E64A-4D27-8978-82FFCA18A12C}" type="datetimeFigureOut">
              <a:rPr lang="en-US" smtClean="0"/>
              <a:pPr/>
              <a:t>9/20/2024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solidFill>
                <a:schemeClr val="tx1">
                  <a:alpha val="70000"/>
                </a:scheme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709140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1455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73621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anchor="b">
            <a:noAutofit/>
          </a:bodyP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8" name="Text Placeholder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a:lstStyle>
            <a:lvl1pPr>
              <a:buNone/>
              <a:defRPr lang="en-US"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a:t>Click to edit Master text styles</a:t>
            </a:r>
          </a:p>
        </p:txBody>
      </p:sp>
      <p:grpSp>
        <p:nvGrpSpPr>
          <p:cNvPr id="5" name="Gro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Freeform: Shap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12531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676BDCE8-F9C7-457A-B92E-845636099933}"/>
              </a:ext>
            </a:extLst>
          </p:cNvPr>
          <p:cNvSpPr>
            <a:spLocks noGrp="1"/>
          </p:cNvSpPr>
          <p:nvPr>
            <p:ph type="title" hasCustomPrompt="1"/>
          </p:nvPr>
        </p:nvSpPr>
        <p:spPr>
          <a:xfrm>
            <a:off x="761524" y="1443038"/>
            <a:ext cx="6941302" cy="1985962"/>
          </a:xfrm>
        </p:spPr>
        <p:txBody>
          <a:bodyPr anchor="t"/>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1155ABCD-42BD-45F2-8315-CC91A38069CC}"/>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9/20/2024</a:t>
            </a:fld>
            <a:endParaRPr lang="en-US" dirty="0"/>
          </a:p>
        </p:txBody>
      </p:sp>
      <p:sp>
        <p:nvSpPr>
          <p:cNvPr id="12" name="Text Placeholder 11">
            <a:extLst>
              <a:ext uri="{FF2B5EF4-FFF2-40B4-BE49-F238E27FC236}">
                <a16:creationId xmlns:a16="http://schemas.microsoft.com/office/drawing/2014/main" id="{9BDB8BD9-3286-4B79-B028-192D53242634}"/>
              </a:ext>
            </a:extLst>
          </p:cNvPr>
          <p:cNvSpPr>
            <a:spLocks noGrp="1"/>
          </p:cNvSpPr>
          <p:nvPr>
            <p:ph type="body" sz="quarter" idx="15"/>
          </p:nvPr>
        </p:nvSpPr>
        <p:spPr>
          <a:xfrm>
            <a:off x="761524" y="3810000"/>
            <a:ext cx="4352924" cy="2286000"/>
          </a:xfrm>
        </p:spPr>
        <p:txBody>
          <a:bodyPr/>
          <a:lstStyle>
            <a:lvl1pPr marL="0" indent="0">
              <a:buNone/>
              <a:defRPr lang="en-US" sz="2400" kern="1200" dirty="0" smtClean="0">
                <a:solidFill>
                  <a:schemeClr val="tx1"/>
                </a:solidFill>
                <a:latin typeface="+mn-lt"/>
                <a:ea typeface="+mn-ea"/>
                <a:cs typeface="+mn-cs"/>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a:lstStyle>
            <a:lvl1pPr>
              <a:defRPr>
                <a:solidFill>
                  <a:schemeClr val="tx1">
                    <a:alpha val="7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4" name="Footer Placeholder 3">
            <a:extLst>
              <a:ext uri="{FF2B5EF4-FFF2-40B4-BE49-F238E27FC236}">
                <a16:creationId xmlns:a16="http://schemas.microsoft.com/office/drawing/2014/main" id="{5FEB7AAA-15CA-4A70-9B3F-353DC05DBCA6}"/>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
        <p:nvSpPr>
          <p:cNvPr id="20" name="Freeform: Shape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7865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anchor="b"/>
          <a:lstStyle>
            <a:lvl1pPr>
              <a:defRPr sz="7800">
                <a:effectLst/>
              </a:defRPr>
            </a:lvl1pPr>
          </a:lstStyle>
          <a:p>
            <a:r>
              <a:rPr lang="en-US" dirty="0"/>
              <a:t>Edit Master title style</a:t>
            </a:r>
          </a:p>
        </p:txBody>
      </p:sp>
      <p:sp>
        <p:nvSpPr>
          <p:cNvPr id="11" name="Picture Placeholder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a:noAutofit/>
          </a:bodyPr>
          <a:lstStyle>
            <a:lvl1pPr>
              <a:defRPr>
                <a:solidFill>
                  <a:schemeClr val="tx1">
                    <a:alpha val="70000"/>
                  </a:schemeClr>
                </a:solidFill>
              </a:defRPr>
            </a:lvl1pPr>
          </a:lstStyle>
          <a:p>
            <a:endParaRPr lang="en-US" dirty="0"/>
          </a:p>
        </p:txBody>
      </p:sp>
      <p:sp>
        <p:nvSpPr>
          <p:cNvPr id="5" name="Slide Number Placeholder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5" name="Text Placeholder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anchor="t">
            <a:noAutofit/>
          </a:bodyPr>
          <a:lstStyle>
            <a:lvl1pPr marL="0" indent="0" algn="l">
              <a:buNone/>
              <a:defRPr lang="en-US" sz="2000" kern="1200" baseline="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4" name="Footer Placeholder 3">
            <a:extLst>
              <a:ext uri="{FF2B5EF4-FFF2-40B4-BE49-F238E27FC236}">
                <a16:creationId xmlns:a16="http://schemas.microsoft.com/office/drawing/2014/main" id="{C2CB7C31-FFF7-445F-BB34-14389A71653F}"/>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grpSp>
        <p:nvGrpSpPr>
          <p:cNvPr id="7" name="Gro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reeform: Shap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64759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489FEC4D-9707-4A07-8653-95C4B3F6EAE4}"/>
              </a:ext>
            </a:extLst>
          </p:cNvPr>
          <p:cNvSpPr>
            <a:spLocks noGrp="1"/>
          </p:cNvSpPr>
          <p:nvPr>
            <p:ph type="title" hasCustomPrompt="1"/>
          </p:nvPr>
        </p:nvSpPr>
        <p:spPr>
          <a:xfrm>
            <a:off x="6520070" y="1482725"/>
            <a:ext cx="5298868" cy="1944688"/>
          </a:xfrm>
        </p:spPr>
        <p:txBody>
          <a:bodyPr anchor="ct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25CFEF06-093E-4214-8225-4830A0E94CB1}"/>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9/20/2024</a:t>
            </a:fld>
            <a:endParaRPr lang="en-US" dirty="0"/>
          </a:p>
        </p:txBody>
      </p:sp>
      <p:sp>
        <p:nvSpPr>
          <p:cNvPr id="5" name="Slide Number Placeholder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1" name="Text Placeholder 10">
            <a:extLst>
              <a:ext uri="{FF2B5EF4-FFF2-40B4-BE49-F238E27FC236}">
                <a16:creationId xmlns:a16="http://schemas.microsoft.com/office/drawing/2014/main" id="{A97DD98A-D0B8-45D8-9004-1AA42E0DD35F}"/>
              </a:ext>
            </a:extLst>
          </p:cNvPr>
          <p:cNvSpPr>
            <a:spLocks noGrp="1"/>
          </p:cNvSpPr>
          <p:nvPr>
            <p:ph type="body" sz="quarter" idx="15"/>
          </p:nvPr>
        </p:nvSpPr>
        <p:spPr>
          <a:xfrm>
            <a:off x="3047545" y="5636352"/>
            <a:ext cx="6094413" cy="461962"/>
          </a:xfrm>
        </p:spPr>
        <p:txBody>
          <a:bodyPr lIns="0"/>
          <a:lstStyle>
            <a:lvl1pPr>
              <a:buNone/>
              <a:defRPr lang="en-US" sz="2400" kern="1200" dirty="0" smtClean="0">
                <a:solidFill>
                  <a:schemeClr val="tx1"/>
                </a:solidFill>
                <a:latin typeface="+mn-lt"/>
                <a:ea typeface="+mn-ea"/>
                <a:cs typeface="+mn-cs"/>
              </a:defRPr>
            </a:lvl1pPr>
          </a:lstStyle>
          <a:p>
            <a:pPr lvl="0"/>
            <a:r>
              <a:rPr lang="en-US" dirty="0"/>
              <a:t>Click to edit Master text styles</a:t>
            </a:r>
          </a:p>
        </p:txBody>
      </p:sp>
      <p:sp>
        <p:nvSpPr>
          <p:cNvPr id="4" name="Footer Placeholder 3">
            <a:extLst>
              <a:ext uri="{FF2B5EF4-FFF2-40B4-BE49-F238E27FC236}">
                <a16:creationId xmlns:a16="http://schemas.microsoft.com/office/drawing/2014/main" id="{2641D3A3-4179-4FE1-AE52-5351DA83934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
        <p:nvSpPr>
          <p:cNvPr id="16" name="Freeform: Shape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3061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Graph">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6F44E5E-4F6D-4D91-BD7C-1D9BC90718A3}"/>
              </a:ext>
              <a:ext uri="{C183D7F6-B498-43B3-948B-1728B52AA6E4}">
                <adec:decorative xmlns:adec="http://schemas.microsoft.com/office/drawing/2017/decorative"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256EF037-7950-45D7-8B54-D45C77E592B6}"/>
              </a:ext>
              <a:ext uri="{C183D7F6-B498-43B3-948B-1728B52AA6E4}">
                <adec:decorative xmlns:adec="http://schemas.microsoft.com/office/drawing/2017/decorative"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E26040-0993-4B4E-846F-03183CC6958B}"/>
              </a:ext>
            </a:extLst>
          </p:cNvPr>
          <p:cNvSpPr>
            <a:spLocks noGrp="1"/>
          </p:cNvSpPr>
          <p:nvPr>
            <p:ph type="title" hasCustomPrompt="1"/>
          </p:nvPr>
        </p:nvSpPr>
        <p:spPr>
          <a:xfrm>
            <a:off x="771939" y="1553818"/>
            <a:ext cx="6374296" cy="731838"/>
          </a:xfrm>
        </p:spPr>
        <p:txBody>
          <a:bodyPr/>
          <a:lstStyle>
            <a:lvl1pPr>
              <a:defRPr/>
            </a:lvl1pPr>
          </a:lstStyle>
          <a:p>
            <a:r>
              <a:rPr lang="en-US" dirty="0"/>
              <a:t>Edit Master title style</a:t>
            </a:r>
          </a:p>
        </p:txBody>
      </p:sp>
      <p:sp>
        <p:nvSpPr>
          <p:cNvPr id="3" name="Date Placeholder 2">
            <a:extLst>
              <a:ext uri="{FF2B5EF4-FFF2-40B4-BE49-F238E27FC236}">
                <a16:creationId xmlns:a16="http://schemas.microsoft.com/office/drawing/2014/main" id="{A380095B-CFDF-4612-92A3-510A272E1EC8}"/>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9/20/2024</a:t>
            </a:fld>
            <a:endParaRPr lang="en-US" dirty="0"/>
          </a:p>
        </p:txBody>
      </p:sp>
      <p:sp>
        <p:nvSpPr>
          <p:cNvPr id="5" name="Slide Number Placeholder 4">
            <a:extLst>
              <a:ext uri="{FF2B5EF4-FFF2-40B4-BE49-F238E27FC236}">
                <a16:creationId xmlns:a16="http://schemas.microsoft.com/office/drawing/2014/main" id="{431670F1-B7DD-4EAB-B679-56B8DF5EBF1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4" name="Content Placeholder 13">
            <a:extLst>
              <a:ext uri="{FF2B5EF4-FFF2-40B4-BE49-F238E27FC236}">
                <a16:creationId xmlns:a16="http://schemas.microsoft.com/office/drawing/2014/main" id="{76B0A7D7-A6D2-46F1-A512-D72E201B465C}"/>
              </a:ext>
            </a:extLst>
          </p:cNvPr>
          <p:cNvSpPr>
            <a:spLocks noGrp="1"/>
          </p:cNvSpPr>
          <p:nvPr>
            <p:ph sz="quarter" idx="15"/>
          </p:nvPr>
        </p:nvSpPr>
        <p:spPr>
          <a:xfrm>
            <a:off x="762000" y="2662238"/>
            <a:ext cx="6096000" cy="379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EF461A09-0B8A-4047-A117-4CB292AE210B}"/>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endParaRPr lang="en-US" dirty="0"/>
          </a:p>
        </p:txBody>
      </p:sp>
    </p:spTree>
    <p:extLst>
      <p:ext uri="{BB962C8B-B14F-4D97-AF65-F5344CB8AC3E}">
        <p14:creationId xmlns:p14="http://schemas.microsoft.com/office/powerpoint/2010/main" val="1016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12192000" cy="6858000"/>
          </a:xfrm>
        </p:spPr>
        <p:txBody>
          <a:bodyPr/>
          <a:lstStyle/>
          <a:p>
            <a:endParaRPr lang="en-US" dirty="0"/>
          </a:p>
        </p:txBody>
      </p:sp>
      <p:sp>
        <p:nvSpPr>
          <p:cNvPr id="9" name="Rectangle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anchor="b">
            <a:noAutofit/>
          </a:bodyPr>
          <a:lstStyle>
            <a:lvl1pPr algn="r">
              <a:defRPr/>
            </a:lvl1pPr>
          </a:lstStyle>
          <a:p>
            <a:r>
              <a:rPr lang="en-US" dirty="0"/>
              <a:t>Click to edit Master title style</a:t>
            </a:r>
          </a:p>
        </p:txBody>
      </p:sp>
      <p:sp>
        <p:nvSpPr>
          <p:cNvPr id="3" name="Date Placeholder 2">
            <a:extLst>
              <a:ext uri="{FF2B5EF4-FFF2-40B4-BE49-F238E27FC236}">
                <a16:creationId xmlns:a16="http://schemas.microsoft.com/office/drawing/2014/main" id="{88F45EBA-02BB-4A6B-A97C-7502F47571EA}"/>
              </a:ext>
            </a:extLst>
          </p:cNvPr>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F4D57BDD-E64A-4D27-8978-82FFCA18A12C}" type="datetimeFigureOut">
              <a:rPr lang="en-US" smtClean="0"/>
              <a:pPr/>
              <a:t>9/20/2024</a:t>
            </a:fld>
            <a:endParaRPr lang="en-US" dirty="0"/>
          </a:p>
        </p:txBody>
      </p:sp>
      <p:sp>
        <p:nvSpPr>
          <p:cNvPr id="5" name="Slide Number Placeholder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3" name="Text Placeholder 12">
            <a:extLst>
              <a:ext uri="{FF2B5EF4-FFF2-40B4-BE49-F238E27FC236}">
                <a16:creationId xmlns:a16="http://schemas.microsoft.com/office/drawing/2014/main"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en-US"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a:buNone/>
            </a:pPr>
            <a:r>
              <a:rPr lang="en-US" dirty="0"/>
              <a:t>Click to edit Master text styles</a:t>
            </a:r>
          </a:p>
        </p:txBody>
      </p:sp>
      <p:sp>
        <p:nvSpPr>
          <p:cNvPr id="4" name="Footer Placeholder 3">
            <a:extLst>
              <a:ext uri="{FF2B5EF4-FFF2-40B4-BE49-F238E27FC236}">
                <a16:creationId xmlns:a16="http://schemas.microsoft.com/office/drawing/2014/main" id="{A370EFA6-1131-4DFD-8BAC-4E8A78318CD4}"/>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endParaRPr lang="en-US" dirty="0"/>
          </a:p>
        </p:txBody>
      </p:sp>
    </p:spTree>
    <p:extLst>
      <p:ext uri="{BB962C8B-B14F-4D97-AF65-F5344CB8AC3E}">
        <p14:creationId xmlns:p14="http://schemas.microsoft.com/office/powerpoint/2010/main" val="334709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0CE4833-DC74-444C-9091-18A66ACAA01F}"/>
              </a:ext>
            </a:extLst>
          </p:cNvPr>
          <p:cNvSpPr>
            <a:spLocks noGrp="1"/>
          </p:cNvSpPr>
          <p:nvPr>
            <p:ph type="title" hasCustomPrompt="1"/>
          </p:nvPr>
        </p:nvSpPr>
        <p:spPr>
          <a:xfrm>
            <a:off x="762000" y="1524000"/>
            <a:ext cx="5213901" cy="1985962"/>
          </a:xfrm>
        </p:spPr>
        <p:txBody>
          <a:bodyPr anchor="b">
            <a:noAutofit/>
          </a:bodyPr>
          <a:lstStyle>
            <a:lvl1pPr>
              <a:defRPr sz="6600"/>
            </a:lvl1pPr>
          </a:lstStyle>
          <a:p>
            <a:r>
              <a:rPr lang="en-US" dirty="0"/>
              <a:t>Edit Master title style</a:t>
            </a:r>
          </a:p>
        </p:txBody>
      </p:sp>
      <p:sp>
        <p:nvSpPr>
          <p:cNvPr id="3" name="Date Placeholder 2">
            <a:extLst>
              <a:ext uri="{FF2B5EF4-FFF2-40B4-BE49-F238E27FC236}">
                <a16:creationId xmlns:a16="http://schemas.microsoft.com/office/drawing/2014/main" id="{EFE4FEBB-2BC4-4DE4-B55B-6D993EC99F57}"/>
              </a:ext>
            </a:extLst>
          </p:cNvPr>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5" name="Slide Number Placeholder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4" name="Text Placeholder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762000" y="3841794"/>
            <a:ext cx="4191000" cy="1985962"/>
          </a:xfrm>
        </p:spPr>
        <p:txBody>
          <a:bodyPr anchor="t">
            <a:normAutofit/>
          </a:bodyPr>
          <a:lstStyle>
            <a:lvl1pPr marL="0" indent="0">
              <a:buNone/>
              <a:defRPr lang="en-US" sz="1800" kern="120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18" name="Picture Placeholder 17">
            <a:extLst>
              <a:ext uri="{FF2B5EF4-FFF2-40B4-BE49-F238E27FC236}">
                <a16:creationId xmlns:a16="http://schemas.microsoft.com/office/drawing/2014/main"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a:noAutofit/>
          </a:bodyPr>
          <a:lstStyle/>
          <a:p>
            <a:endParaRPr lang="en-US" dirty="0"/>
          </a:p>
        </p:txBody>
      </p:sp>
      <p:sp>
        <p:nvSpPr>
          <p:cNvPr id="21" name="Picture Placeholder 20">
            <a:extLst>
              <a:ext uri="{FF2B5EF4-FFF2-40B4-BE49-F238E27FC236}">
                <a16:creationId xmlns:a16="http://schemas.microsoft.com/office/drawing/2014/main"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8B774253-07C3-4702-B9F4-DA3845EEB0B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5718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01199FB-8A5D-406C-942C-7A4783EBC1B1}"/>
              </a:ext>
              <a:ext uri="{C183D7F6-B498-43B3-948B-1728B52AA6E4}">
                <adec:decorative xmlns:adec="http://schemas.microsoft.com/office/drawing/2017/decorative"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C58528B-4B3A-4276-BBA4-ECD6496CA34A}"/>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A8815DEF-8951-49B8-8652-3291FD245963}"/>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0FDC2D5C-E54B-4A89-8834-794DBEA30F33}"/>
              </a:ext>
              <a:ext uri="{C183D7F6-B498-43B3-948B-1728B52AA6E4}">
                <adec:decorative xmlns:adec="http://schemas.microsoft.com/office/drawing/2017/decorative"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68090F-9078-46AA-A952-2C590B5048F4}"/>
              </a:ext>
            </a:extLst>
          </p:cNvPr>
          <p:cNvSpPr>
            <a:spLocks noGrp="1"/>
          </p:cNvSpPr>
          <p:nvPr>
            <p:ph type="title" hasCustomPrompt="1"/>
          </p:nvPr>
        </p:nvSpPr>
        <p:spPr>
          <a:xfrm>
            <a:off x="4566753" y="982659"/>
            <a:ext cx="3058496" cy="2786062"/>
          </a:xfrm>
        </p:spPr>
        <p:txBody>
          <a:bodyPr anchor="b">
            <a:normAutofit/>
          </a:bodyPr>
          <a:lstStyle>
            <a:lvl1pPr algn="ctr">
              <a:spcBef>
                <a:spcPts val="1000"/>
              </a:spcBef>
              <a:defRPr sz="6000"/>
            </a:lvl1pPr>
          </a:lstStyle>
          <a:p>
            <a:r>
              <a:rPr lang="en-US" dirty="0"/>
              <a:t>Edit Master style</a:t>
            </a:r>
          </a:p>
        </p:txBody>
      </p:sp>
      <p:sp>
        <p:nvSpPr>
          <p:cNvPr id="3" name="Date Placeholder 2">
            <a:extLst>
              <a:ext uri="{FF2B5EF4-FFF2-40B4-BE49-F238E27FC236}">
                <a16:creationId xmlns:a16="http://schemas.microsoft.com/office/drawing/2014/main" id="{83801337-74BF-441F-A600-F6F7BBC2CC93}"/>
              </a:ext>
            </a:extLst>
          </p:cNvPr>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24" name="Picture Placeholder 23">
            <a:extLst>
              <a:ext uri="{FF2B5EF4-FFF2-40B4-BE49-F238E27FC236}">
                <a16:creationId xmlns:a16="http://schemas.microsoft.com/office/drawing/2014/main"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a:noAutofit/>
          </a:bodyPr>
          <a:lstStyle/>
          <a:p>
            <a:endParaRPr lang="en-US" dirty="0"/>
          </a:p>
        </p:txBody>
      </p:sp>
      <p:sp>
        <p:nvSpPr>
          <p:cNvPr id="27" name="Picture Placeholder 26">
            <a:extLst>
              <a:ext uri="{FF2B5EF4-FFF2-40B4-BE49-F238E27FC236}">
                <a16:creationId xmlns:a16="http://schemas.microsoft.com/office/drawing/2014/main"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a:noAutofit/>
          </a:bodyPr>
          <a:lstStyle/>
          <a:p>
            <a:endParaRPr lang="en-US" dirty="0"/>
          </a:p>
        </p:txBody>
      </p:sp>
      <p:sp>
        <p:nvSpPr>
          <p:cNvPr id="17" name="Text Placeholder 13">
            <a:extLst>
              <a:ext uri="{FF2B5EF4-FFF2-40B4-BE49-F238E27FC236}">
                <a16:creationId xmlns:a16="http://schemas.microsoft.com/office/drawing/2014/main" id="{2D235BAF-7089-4C5C-97F9-151D9420EF7D}"/>
              </a:ext>
            </a:extLst>
          </p:cNvPr>
          <p:cNvSpPr>
            <a:spLocks noGrp="1"/>
          </p:cNvSpPr>
          <p:nvPr>
            <p:ph type="body" sz="quarter" idx="17" hasCustomPrompt="1"/>
          </p:nvPr>
        </p:nvSpPr>
        <p:spPr>
          <a:xfrm>
            <a:off x="4560546" y="4110032"/>
            <a:ext cx="3064704" cy="1550994"/>
          </a:xfrm>
        </p:spPr>
        <p:txBody>
          <a:bodyPr anchor="t"/>
          <a:lstStyle>
            <a:lvl1pPr marL="0" indent="0" algn="ctr">
              <a:buNone/>
              <a:defRPr lang="en-US" sz="2000" kern="1200" dirty="0" smtClean="0">
                <a:solidFill>
                  <a:schemeClr val="tx1"/>
                </a:solidFill>
                <a:latin typeface="+mn-lt"/>
                <a:ea typeface="+mn-ea"/>
                <a:cs typeface="+mn-cs"/>
              </a:defRPr>
            </a:lvl1pPr>
          </a:lstStyle>
          <a:p>
            <a:pPr lvl="0"/>
            <a:r>
              <a:rPr lang="en-US" dirty="0"/>
              <a:t>Click to edit master text style</a:t>
            </a:r>
          </a:p>
        </p:txBody>
      </p:sp>
      <p:sp>
        <p:nvSpPr>
          <p:cNvPr id="5" name="Slide Number Placeholder 4">
            <a:extLst>
              <a:ext uri="{FF2B5EF4-FFF2-40B4-BE49-F238E27FC236}">
                <a16:creationId xmlns:a16="http://schemas.microsoft.com/office/drawing/2014/main" id="{09F33A39-D138-4E74-AB1B-2140B7BA9C8B}"/>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8" name="Picture Placeholder 17">
            <a:extLst>
              <a:ext uri="{FF2B5EF4-FFF2-40B4-BE49-F238E27FC236}">
                <a16:creationId xmlns:a16="http://schemas.microsoft.com/office/drawing/2014/main"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a:noAutofit/>
          </a:bodyPr>
          <a:lstStyle/>
          <a:p>
            <a:endParaRPr lang="en-US" dirty="0"/>
          </a:p>
        </p:txBody>
      </p:sp>
      <p:sp>
        <p:nvSpPr>
          <p:cNvPr id="22" name="Picture Placeholder 21">
            <a:extLst>
              <a:ext uri="{FF2B5EF4-FFF2-40B4-BE49-F238E27FC236}">
                <a16:creationId xmlns:a16="http://schemas.microsoft.com/office/drawing/2014/main"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C86DBE7C-0F85-4AA2-9D35-3E5EDE28AEC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233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70000"/>
                </a:schemeClr>
              </a:solidFill>
            </a:endParaRPr>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6410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D367B97A-1940-4204-846E-D2223B1E8316}"/>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9/20/2024</a:t>
            </a:fld>
            <a:endParaRPr lang="en-US" dirty="0"/>
          </a:p>
        </p:txBody>
      </p:sp>
      <p:sp>
        <p:nvSpPr>
          <p:cNvPr id="5" name="Slide Number Placeholder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7" name="Content Placeholder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ABCBC8A-1917-4560-B937-D8B1DDF0D26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4D57BDD-E64A-4D27-8978-82FFCA18A12C}" type="datetimeFigureOut">
              <a:rPr lang="en-US" smtClean="0"/>
              <a:pPr/>
              <a:t>9/20/2024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solidFill>
                <a:schemeClr val="tx1">
                  <a:alpha val="70000"/>
                </a:schemeClr>
              </a:solidFill>
            </a:endParaRP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2799312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70000"/>
                </a:schemeClr>
              </a:solidFill>
            </a:endParaRPr>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17227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8" name="Footer Placeholder 7"/>
          <p:cNvSpPr>
            <a:spLocks noGrp="1"/>
          </p:cNvSpPr>
          <p:nvPr>
            <p:ph type="ftr" sz="quarter" idx="11"/>
          </p:nvPr>
        </p:nvSpPr>
        <p:spPr/>
        <p:txBody>
          <a:bodyPr/>
          <a:lstStyle/>
          <a:p>
            <a:endParaRPr lang="en-US" dirty="0">
              <a:solidFill>
                <a:schemeClr val="tx1">
                  <a:alpha val="70000"/>
                </a:schemeClr>
              </a:solidFill>
            </a:endParaRPr>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0847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4" name="Footer Placeholder 3"/>
          <p:cNvSpPr>
            <a:spLocks noGrp="1"/>
          </p:cNvSpPr>
          <p:nvPr>
            <p:ph type="ftr" sz="quarter" idx="11"/>
          </p:nvPr>
        </p:nvSpPr>
        <p:spPr/>
        <p:txBody>
          <a:bodyPr/>
          <a:lstStyle/>
          <a:p>
            <a:endParaRPr lang="en-US" dirty="0">
              <a:solidFill>
                <a:schemeClr val="tx1">
                  <a:alpha val="70000"/>
                </a:schemeClr>
              </a:solidFill>
            </a:endParaRPr>
          </a:p>
        </p:txBody>
      </p:sp>
      <p:sp>
        <p:nvSpPr>
          <p:cNvPr id="5" name="Slide Number Placeholder 4"/>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94921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3" name="Footer Placeholder 2"/>
          <p:cNvSpPr>
            <a:spLocks noGrp="1"/>
          </p:cNvSpPr>
          <p:nvPr>
            <p:ph type="ftr" sz="quarter" idx="11"/>
          </p:nvPr>
        </p:nvSpPr>
        <p:spPr/>
        <p:txBody>
          <a:bodyPr/>
          <a:lstStyle/>
          <a:p>
            <a:endParaRPr lang="en-US" dirty="0">
              <a:solidFill>
                <a:schemeClr val="tx1">
                  <a:alpha val="70000"/>
                </a:schemeClr>
              </a:solidFill>
            </a:endParaRPr>
          </a:p>
        </p:txBody>
      </p:sp>
      <p:sp>
        <p:nvSpPr>
          <p:cNvPr id="4" name="Slide Number Placeholder 3"/>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29383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F4D57BDD-E64A-4D27-8978-82FFCA18A12C}" type="datetimeFigureOut">
              <a:rPr lang="en-US" smtClean="0"/>
              <a:pPr/>
              <a:t>9/20/2024</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70000"/>
                </a:scheme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46490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F4D57BDD-E64A-4D27-8978-82FFCA18A12C}" type="datetimeFigureOut">
              <a:rPr lang="en-US" smtClean="0"/>
              <a:pPr/>
              <a:t>9/20/2024</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solidFill>
                <a:schemeClr val="tx1">
                  <a:alpha val="70000"/>
                </a:schemeClr>
              </a:solidFill>
            </a:endParaRPr>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9879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4D57BDD-E64A-4D27-8978-82FFCA18A12C}" type="datetimeFigureOut">
              <a:rPr lang="en-US" smtClean="0"/>
              <a:pPr/>
              <a:t>9/20/2024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solidFill>
                <a:schemeClr val="tx1">
                  <a:alpha val="70000"/>
                </a:schemeClr>
              </a:solidFill>
            </a:endParaRPr>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643A852-0206-46AC-B0EB-645612933129}"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33047888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2" r:id="rId16"/>
    <p:sldLayoutId id="2147483713" r:id="rId17"/>
    <p:sldLayoutId id="2147483716" r:id="rId18"/>
    <p:sldLayoutId id="2147483717" r:id="rId19"/>
    <p:sldLayoutId id="2147483669" r:id="rId20"/>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Місце для зображення 17">
            <a:extLst>
              <a:ext uri="{FF2B5EF4-FFF2-40B4-BE49-F238E27FC236}">
                <a16:creationId xmlns:a16="http://schemas.microsoft.com/office/drawing/2014/main" id="{C42F99BC-68B3-4FF7-B7DF-B7DBF7517151}"/>
              </a:ext>
            </a:extLst>
          </p:cNvPr>
          <p:cNvPicPr>
            <a:picLocks noGrp="1" noChangeAspect="1"/>
          </p:cNvPicPr>
          <p:nvPr>
            <p:ph type="pic" sz="quarter" idx="10"/>
          </p:nvPr>
        </p:nvPicPr>
        <p:blipFill rotWithShape="1">
          <a:blip r:embed="rId3"/>
          <a:srcRect t="61673" b="17361"/>
          <a:stretch/>
        </p:blipFill>
        <p:spPr>
          <a:xfrm>
            <a:off x="16515" y="0"/>
            <a:ext cx="12175485" cy="1562100"/>
          </a:xfrm>
        </p:spPr>
      </p:pic>
      <p:sp>
        <p:nvSpPr>
          <p:cNvPr id="16" name="Title 15">
            <a:extLst>
              <a:ext uri="{FF2B5EF4-FFF2-40B4-BE49-F238E27FC236}">
                <a16:creationId xmlns:a16="http://schemas.microsoft.com/office/drawing/2014/main" id="{F28F514C-A8D2-4213-AA57-8AC5EBC3D34E}"/>
              </a:ext>
            </a:extLst>
          </p:cNvPr>
          <p:cNvSpPr>
            <a:spLocks noGrp="1"/>
          </p:cNvSpPr>
          <p:nvPr>
            <p:ph type="title"/>
          </p:nvPr>
        </p:nvSpPr>
        <p:spPr>
          <a:xfrm>
            <a:off x="576263" y="4137311"/>
            <a:ext cx="10491788" cy="558513"/>
          </a:xfrm>
          <a:ln>
            <a:noFill/>
          </a:ln>
        </p:spPr>
        <p:txBody>
          <a:bodyPr/>
          <a:lstStyle/>
          <a:p>
            <a:pPr algn="ctr"/>
            <a:r>
              <a:rPr lang="uk-UA" sz="6600" b="1"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396BAE"/>
                </a:highlight>
              </a:rPr>
              <a:t>Тема 3. </a:t>
            </a:r>
            <a:r>
              <a:rPr lang="ru-RU" sz="6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Наслідки</a:t>
            </a:r>
            <a:r>
              <a:rPr lang="ru-RU"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6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корупції</a:t>
            </a:r>
            <a:r>
              <a:rPr lang="ru-RU"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та </a:t>
            </a:r>
            <a:r>
              <a:rPr lang="ru-RU" sz="6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підходи</a:t>
            </a:r>
            <a:r>
              <a:rPr lang="ru-RU"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до </a:t>
            </a:r>
            <a:r>
              <a:rPr lang="ru-RU" sz="6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боротьби</a:t>
            </a:r>
            <a:r>
              <a:rPr lang="ru-RU"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з нею</a:t>
            </a:r>
            <a:r>
              <a:rPr lang="uk-UA"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5476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566D6-36DC-4CE8-A973-84367AB088BE}"/>
              </a:ext>
            </a:extLst>
          </p:cNvPr>
          <p:cNvSpPr>
            <a:spLocks noGrp="1"/>
          </p:cNvSpPr>
          <p:nvPr>
            <p:ph type="title"/>
          </p:nvPr>
        </p:nvSpPr>
        <p:spPr/>
        <p:txBody>
          <a:bodyPr>
            <a:noAutofit/>
          </a:bodyPr>
          <a:lstStyle/>
          <a:p>
            <a:pPr algn="just"/>
            <a:r>
              <a:rPr lang="uk-UA" sz="2400" dirty="0">
                <a:highlight>
                  <a:srgbClr val="396BAE"/>
                </a:highlight>
              </a:rPr>
              <a:t>Відомості про матеріальні збитки, їх відшкодування та вилучення предметів злочинної діяльності за корупційними </a:t>
            </a:r>
            <a:r>
              <a:rPr lang="uk-UA" sz="2400" dirty="0" err="1">
                <a:highlight>
                  <a:srgbClr val="396BAE"/>
                </a:highlight>
              </a:rPr>
              <a:t>правопорущеннями</a:t>
            </a:r>
            <a:br>
              <a:rPr lang="uk-UA" sz="2400" dirty="0">
                <a:highlight>
                  <a:srgbClr val="396BAE"/>
                </a:highlight>
              </a:rPr>
            </a:br>
            <a:r>
              <a:rPr lang="uk-UA" sz="2400" dirty="0">
                <a:highlight>
                  <a:srgbClr val="396BAE"/>
                </a:highlight>
              </a:rPr>
              <a:t>(за закінченими розслідуванням кримінальними провадженнями)</a:t>
            </a:r>
            <a:br>
              <a:rPr lang="uk-UA" sz="2400" dirty="0">
                <a:highlight>
                  <a:srgbClr val="396BAE"/>
                </a:highlight>
              </a:rPr>
            </a:br>
            <a:endParaRPr lang="uk-UA" sz="2400" dirty="0">
              <a:highlight>
                <a:srgbClr val="396BAE"/>
              </a:highlight>
            </a:endParaRPr>
          </a:p>
        </p:txBody>
      </p:sp>
      <p:graphicFrame>
        <p:nvGraphicFramePr>
          <p:cNvPr id="4" name="Місце для вмісту 3">
            <a:extLst>
              <a:ext uri="{FF2B5EF4-FFF2-40B4-BE49-F238E27FC236}">
                <a16:creationId xmlns:a16="http://schemas.microsoft.com/office/drawing/2014/main" id="{D7677096-4688-422A-B9D9-E7B3A1FB75DC}"/>
              </a:ext>
            </a:extLst>
          </p:cNvPr>
          <p:cNvGraphicFramePr>
            <a:graphicFrameLocks noGrp="1"/>
          </p:cNvGraphicFramePr>
          <p:nvPr>
            <p:ph idx="1"/>
            <p:extLst>
              <p:ext uri="{D42A27DB-BD31-4B8C-83A1-F6EECF244321}">
                <p14:modId xmlns:p14="http://schemas.microsoft.com/office/powerpoint/2010/main" val="1269866319"/>
              </p:ext>
            </p:extLst>
          </p:nvPr>
        </p:nvGraphicFramePr>
        <p:xfrm>
          <a:off x="1247775" y="2014194"/>
          <a:ext cx="9772650" cy="4056455"/>
        </p:xfrm>
        <a:graphic>
          <a:graphicData uri="http://schemas.openxmlformats.org/drawingml/2006/table">
            <a:tbl>
              <a:tblPr firstRow="1" firstCol="1" bandRow="1">
                <a:tableStyleId>{16D9F66E-5EB9-4882-86FB-DCBF35E3C3E4}</a:tableStyleId>
              </a:tblPr>
              <a:tblGrid>
                <a:gridCol w="504690">
                  <a:extLst>
                    <a:ext uri="{9D8B030D-6E8A-4147-A177-3AD203B41FA5}">
                      <a16:colId xmlns:a16="http://schemas.microsoft.com/office/drawing/2014/main" val="2916135794"/>
                    </a:ext>
                  </a:extLst>
                </a:gridCol>
                <a:gridCol w="7052826">
                  <a:extLst>
                    <a:ext uri="{9D8B030D-6E8A-4147-A177-3AD203B41FA5}">
                      <a16:colId xmlns:a16="http://schemas.microsoft.com/office/drawing/2014/main" val="3901209861"/>
                    </a:ext>
                  </a:extLst>
                </a:gridCol>
                <a:gridCol w="2215134">
                  <a:extLst>
                    <a:ext uri="{9D8B030D-6E8A-4147-A177-3AD203B41FA5}">
                      <a16:colId xmlns:a16="http://schemas.microsoft.com/office/drawing/2014/main" val="1497773682"/>
                    </a:ext>
                  </a:extLst>
                </a:gridCol>
              </a:tblGrid>
              <a:tr h="283365">
                <a:tc gridSpan="2">
                  <a:txBody>
                    <a:bodyPr/>
                    <a:lstStyle/>
                    <a:p>
                      <a:pPr algn="ctr" fontAlgn="auto">
                        <a:lnSpc>
                          <a:spcPts val="1800"/>
                        </a:lnSpc>
                      </a:pPr>
                      <a:r>
                        <a:rPr lang="uk-UA" sz="1400">
                          <a:solidFill>
                            <a:schemeClr val="tx1"/>
                          </a:solidFill>
                          <a:effectLst/>
                          <a:highlight>
                            <a:srgbClr val="396BAE"/>
                          </a:highlight>
                        </a:rPr>
                        <a:t>Відомості </a:t>
                      </a:r>
                      <a:endParaRPr lang="uk-UA" sz="1400">
                        <a:solidFill>
                          <a:schemeClr val="tx1"/>
                        </a:solidFill>
                        <a:effectLst/>
                        <a:highlight>
                          <a:srgbClr val="396BA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ctr" fontAlgn="auto">
                        <a:lnSpc>
                          <a:spcPts val="1800"/>
                        </a:lnSpc>
                      </a:pPr>
                      <a:r>
                        <a:rPr lang="uk-UA" sz="1400" dirty="0">
                          <a:solidFill>
                            <a:schemeClr val="tx1"/>
                          </a:solidFill>
                          <a:effectLst/>
                          <a:highlight>
                            <a:srgbClr val="396BAE"/>
                          </a:highlight>
                        </a:rPr>
                        <a:t>Усього, грн.</a:t>
                      </a:r>
                      <a:endParaRPr lang="uk-UA" sz="1400" dirty="0">
                        <a:solidFill>
                          <a:schemeClr val="tx1"/>
                        </a:solidFill>
                        <a:effectLst/>
                        <a:highlight>
                          <a:srgbClr val="396BAE"/>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2819321344"/>
                  </a:ext>
                </a:extLst>
              </a:tr>
              <a:tr h="283656">
                <a:tc gridSpan="2">
                  <a:txBody>
                    <a:bodyPr/>
                    <a:lstStyle/>
                    <a:p>
                      <a:pPr algn="l" fontAlgn="auto">
                        <a:lnSpc>
                          <a:spcPts val="1800"/>
                        </a:lnSpc>
                      </a:pPr>
                      <a:r>
                        <a:rPr lang="uk-UA" sz="1400">
                          <a:effectLst/>
                        </a:rPr>
                        <a:t>Установлена сума матеріальних збитків</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r" fontAlgn="auto">
                        <a:lnSpc>
                          <a:spcPts val="1800"/>
                        </a:lnSpc>
                      </a:pPr>
                      <a:r>
                        <a:rPr lang="uk-UA" sz="1400" dirty="0">
                          <a:effectLst/>
                        </a:rPr>
                        <a:t>2 780 227 035</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3062432281"/>
                  </a:ext>
                </a:extLst>
              </a:tr>
              <a:tr h="585373">
                <a:tc rowSpan="2">
                  <a:txBody>
                    <a:bodyPr/>
                    <a:lstStyle/>
                    <a:p>
                      <a:pPr algn="ctr" fontAlgn="auto">
                        <a:lnSpc>
                          <a:spcPts val="1800"/>
                        </a:lnSpc>
                      </a:pPr>
                      <a:r>
                        <a:rPr lang="uk-UA" sz="1400">
                          <a:effectLst/>
                        </a:rPr>
                        <a:t>з них</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ctr" fontAlgn="auto">
                        <a:lnSpc>
                          <a:spcPts val="1800"/>
                        </a:lnSpc>
                      </a:pPr>
                      <a:r>
                        <a:rPr lang="uk-UA" sz="1400">
                          <a:effectLst/>
                        </a:rPr>
                        <a:t>за кримінальними правопорушеннями, що вчинені в складі організованої групи і злочинних організацій</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r" fontAlgn="auto">
                        <a:lnSpc>
                          <a:spcPts val="1800"/>
                        </a:lnSpc>
                      </a:pPr>
                      <a:r>
                        <a:rPr lang="uk-UA" sz="1400" dirty="0">
                          <a:effectLst/>
                        </a:rPr>
                        <a:t>158 380 373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4113608240"/>
                  </a:ext>
                </a:extLst>
              </a:tr>
              <a:tr h="283656">
                <a:tc vMerge="1">
                  <a:txBody>
                    <a:bodyPr/>
                    <a:lstStyle/>
                    <a:p>
                      <a:endParaRPr lang="uk-UA"/>
                    </a:p>
                  </a:txBody>
                  <a:tcPr/>
                </a:tc>
                <a:tc>
                  <a:txBody>
                    <a:bodyPr/>
                    <a:lstStyle/>
                    <a:p>
                      <a:r>
                        <a:rPr lang="uk-UA" sz="1400" dirty="0">
                          <a:effectLst/>
                        </a:rPr>
                        <a:t> в інтересах державі чи територіальній громаді</a:t>
                      </a:r>
                      <a:endParaRPr lang="uk-UA" sz="1400" dirty="0"/>
                    </a:p>
                  </a:txBody>
                  <a:tcPr marL="44410" marR="44410" marT="0" marB="0" anchor="ctr"/>
                </a:tc>
                <a:tc>
                  <a:txBody>
                    <a:bodyPr/>
                    <a:lstStyle/>
                    <a:p>
                      <a:pPr algn="r" fontAlgn="auto">
                        <a:lnSpc>
                          <a:spcPts val="1800"/>
                        </a:lnSpc>
                      </a:pPr>
                      <a:r>
                        <a:rPr lang="uk-UA" sz="1400" dirty="0">
                          <a:effectLst/>
                        </a:rPr>
                        <a:t>2 430 308 804</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2405531030"/>
                  </a:ext>
                </a:extLst>
              </a:tr>
              <a:tr h="283656">
                <a:tc gridSpan="2">
                  <a:txBody>
                    <a:bodyPr/>
                    <a:lstStyle/>
                    <a:p>
                      <a:pPr algn="l" fontAlgn="auto">
                        <a:lnSpc>
                          <a:spcPts val="1800"/>
                        </a:lnSpc>
                      </a:pPr>
                      <a:r>
                        <a:rPr lang="uk-UA" sz="1400" dirty="0">
                          <a:effectLst/>
                        </a:rPr>
                        <a:t>Відшкодовано збитків</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r" fontAlgn="auto">
                        <a:lnSpc>
                          <a:spcPts val="1800"/>
                        </a:lnSpc>
                      </a:pPr>
                      <a:r>
                        <a:rPr lang="uk-UA" sz="1400">
                          <a:effectLst/>
                        </a:rPr>
                        <a:t>325075817</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4086884807"/>
                  </a:ext>
                </a:extLst>
              </a:tr>
              <a:tr h="585373">
                <a:tc rowSpan="2">
                  <a:txBody>
                    <a:bodyPr/>
                    <a:lstStyle/>
                    <a:p>
                      <a:pPr algn="ctr" fontAlgn="auto">
                        <a:lnSpc>
                          <a:spcPts val="1800"/>
                        </a:lnSpc>
                      </a:pPr>
                      <a:r>
                        <a:rPr lang="uk-UA" sz="1400">
                          <a:effectLst/>
                        </a:rPr>
                        <a:t>з них</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ctr" fontAlgn="auto">
                        <a:lnSpc>
                          <a:spcPts val="1800"/>
                        </a:lnSpc>
                      </a:pPr>
                      <a:r>
                        <a:rPr lang="uk-UA" sz="1400">
                          <a:effectLst/>
                        </a:rPr>
                        <a:t>за кримінальними правопорушеннями, що вчинені в складі організованої групи і злочинних організацій</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r" fontAlgn="auto">
                        <a:lnSpc>
                          <a:spcPts val="1800"/>
                        </a:lnSpc>
                      </a:pPr>
                      <a:r>
                        <a:rPr lang="uk-UA" sz="1400" dirty="0">
                          <a:effectLst/>
                        </a:rPr>
                        <a:t>22 945 003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2769774672"/>
                  </a:ext>
                </a:extLst>
              </a:tr>
              <a:tr h="283656">
                <a:tc vMerge="1">
                  <a:txBody>
                    <a:bodyPr/>
                    <a:lstStyle/>
                    <a:p>
                      <a:endParaRPr lang="uk-UA"/>
                    </a:p>
                  </a:txBody>
                  <a:tcPr/>
                </a:tc>
                <a:tc>
                  <a:txBody>
                    <a:bodyPr/>
                    <a:lstStyle/>
                    <a:p>
                      <a:r>
                        <a:rPr lang="uk-UA" sz="1400" dirty="0">
                          <a:effectLst/>
                        </a:rPr>
                        <a:t>в інтересах держави чи територіальній громаді</a:t>
                      </a:r>
                      <a:endParaRPr lang="uk-UA" sz="1400" dirty="0"/>
                    </a:p>
                  </a:txBody>
                  <a:tcPr marL="44410" marR="44410" marT="0" marB="0" anchor="ctr"/>
                </a:tc>
                <a:tc>
                  <a:txBody>
                    <a:bodyPr/>
                    <a:lstStyle/>
                    <a:p>
                      <a:pPr algn="r" fontAlgn="auto">
                        <a:lnSpc>
                          <a:spcPts val="1800"/>
                        </a:lnSpc>
                      </a:pPr>
                      <a:r>
                        <a:rPr lang="uk-UA" sz="1400" dirty="0">
                          <a:effectLst/>
                        </a:rPr>
                        <a:t>262 924 693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3056160711"/>
                  </a:ext>
                </a:extLst>
              </a:tr>
              <a:tr h="283656">
                <a:tc gridSpan="2">
                  <a:txBody>
                    <a:bodyPr/>
                    <a:lstStyle/>
                    <a:p>
                      <a:pPr algn="l" fontAlgn="auto">
                        <a:lnSpc>
                          <a:spcPts val="1800"/>
                        </a:lnSpc>
                      </a:pPr>
                      <a:r>
                        <a:rPr lang="uk-UA" sz="1400">
                          <a:effectLst/>
                        </a:rPr>
                        <a:t>Накладено арешт на майно</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r" fontAlgn="auto">
                        <a:lnSpc>
                          <a:spcPts val="1800"/>
                        </a:lnSpc>
                      </a:pPr>
                      <a:r>
                        <a:rPr lang="uk-UA" sz="1400" dirty="0">
                          <a:effectLst/>
                        </a:rPr>
                        <a:t>739 311 186</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1385767717"/>
                  </a:ext>
                </a:extLst>
              </a:tr>
              <a:tr h="450204">
                <a:tc gridSpan="2">
                  <a:txBody>
                    <a:bodyPr/>
                    <a:lstStyle/>
                    <a:p>
                      <a:pPr algn="l" fontAlgn="auto">
                        <a:lnSpc>
                          <a:spcPts val="1800"/>
                        </a:lnSpc>
                      </a:pPr>
                      <a:r>
                        <a:rPr lang="uk-UA" sz="1400">
                          <a:effectLst/>
                        </a:rPr>
                        <a:t>Вилучено майна, готівки, цінних паперів, іноземної валюти (НБУ) тощо (із заарештованого) на суму</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r" fontAlgn="auto">
                        <a:lnSpc>
                          <a:spcPts val="1800"/>
                        </a:lnSpc>
                      </a:pPr>
                      <a:r>
                        <a:rPr lang="uk-UA" sz="1400" dirty="0">
                          <a:effectLst/>
                        </a:rPr>
                        <a:t>129 528 352</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3054741327"/>
                  </a:ext>
                </a:extLst>
              </a:tr>
              <a:tr h="283656">
                <a:tc gridSpan="2">
                  <a:txBody>
                    <a:bodyPr/>
                    <a:lstStyle/>
                    <a:p>
                      <a:pPr algn="l" fontAlgn="auto">
                        <a:lnSpc>
                          <a:spcPts val="1800"/>
                        </a:lnSpc>
                      </a:pPr>
                      <a:r>
                        <a:rPr lang="uk-UA" sz="1400">
                          <a:effectLst/>
                        </a:rPr>
                        <a:t>Сума, на яку пред'явлено позови</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hMerge="1">
                  <a:txBody>
                    <a:bodyPr/>
                    <a:lstStyle/>
                    <a:p>
                      <a:endParaRPr lang="uk-UA"/>
                    </a:p>
                  </a:txBody>
                  <a:tcPr/>
                </a:tc>
                <a:tc>
                  <a:txBody>
                    <a:bodyPr/>
                    <a:lstStyle/>
                    <a:p>
                      <a:pPr algn="r" fontAlgn="auto">
                        <a:lnSpc>
                          <a:spcPts val="1800"/>
                        </a:lnSpc>
                      </a:pPr>
                      <a:r>
                        <a:rPr lang="uk-UA" sz="1400" dirty="0">
                          <a:effectLst/>
                        </a:rPr>
                        <a:t>1 061 057 633</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2910845829"/>
                  </a:ext>
                </a:extLst>
              </a:tr>
              <a:tr h="450204">
                <a:tc>
                  <a:txBody>
                    <a:bodyPr/>
                    <a:lstStyle/>
                    <a:p>
                      <a:pPr algn="ctr" fontAlgn="auto">
                        <a:lnSpc>
                          <a:spcPts val="1800"/>
                        </a:lnSpc>
                      </a:pPr>
                      <a:r>
                        <a:rPr lang="uk-UA" sz="1400">
                          <a:effectLst/>
                        </a:rPr>
                        <a:t>з них</a:t>
                      </a:r>
                      <a:endParaRPr lang="uk-U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ctr" fontAlgn="auto">
                        <a:lnSpc>
                          <a:spcPts val="1800"/>
                        </a:lnSpc>
                      </a:pPr>
                      <a:r>
                        <a:rPr lang="uk-UA" sz="1400" dirty="0">
                          <a:effectLst/>
                        </a:rPr>
                        <a:t>в інтересах держави чи територіальній громаді</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ctr"/>
                </a:tc>
                <a:tc>
                  <a:txBody>
                    <a:bodyPr/>
                    <a:lstStyle/>
                    <a:p>
                      <a:pPr algn="r" fontAlgn="auto">
                        <a:lnSpc>
                          <a:spcPts val="1800"/>
                        </a:lnSpc>
                      </a:pPr>
                      <a:r>
                        <a:rPr lang="uk-UA" sz="1400" dirty="0">
                          <a:effectLst/>
                        </a:rPr>
                        <a:t>934 019 101</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10" marR="44410" marT="0" marB="0" anchor="b"/>
                </a:tc>
                <a:extLst>
                  <a:ext uri="{0D108BD9-81ED-4DB2-BD59-A6C34878D82A}">
                    <a16:rowId xmlns:a16="http://schemas.microsoft.com/office/drawing/2014/main" val="3691246400"/>
                  </a:ext>
                </a:extLst>
              </a:tr>
            </a:tbl>
          </a:graphicData>
        </a:graphic>
      </p:graphicFrame>
    </p:spTree>
    <p:extLst>
      <p:ext uri="{BB962C8B-B14F-4D97-AF65-F5344CB8AC3E}">
        <p14:creationId xmlns:p14="http://schemas.microsoft.com/office/powerpoint/2010/main" val="92333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Снігова куля. 7 загроз економіці, що можуть викликати економічну кризу-2021  в Україні">
            <a:extLst>
              <a:ext uri="{FF2B5EF4-FFF2-40B4-BE49-F238E27FC236}">
                <a16:creationId xmlns:a16="http://schemas.microsoft.com/office/drawing/2014/main" id="{63CEB054-5E70-436B-9BB8-EDA29FFE16DD}"/>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5065" r="5065"/>
          <a:stretch>
            <a:fillRect/>
          </a:stretch>
        </p:blipFill>
        <p:spPr bwMode="auto">
          <a:xfrm>
            <a:off x="-14288"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31">
            <a:extLst>
              <a:ext uri="{FF2B5EF4-FFF2-40B4-BE49-F238E27FC236}">
                <a16:creationId xmlns:a16="http://schemas.microsoft.com/office/drawing/2014/main" id="{222483AB-1F22-4143-AECD-F36D1128ED14}"/>
              </a:ext>
            </a:extLst>
          </p:cNvPr>
          <p:cNvSpPr>
            <a:spLocks noGrp="1"/>
          </p:cNvSpPr>
          <p:nvPr>
            <p:ph type="title"/>
          </p:nvPr>
        </p:nvSpPr>
        <p:spPr>
          <a:xfrm>
            <a:off x="-5338917" y="1143001"/>
            <a:ext cx="17516629" cy="4733924"/>
          </a:xfrm>
        </p:spPr>
        <p:txBody>
          <a:bodyPr/>
          <a:lstStyle/>
          <a:p>
            <a:pPr algn="l"/>
            <a:r>
              <a:rPr lang="uk-UA" sz="6600" dirty="0">
                <a:highlight>
                  <a:srgbClr val="396BAE"/>
                </a:highlight>
              </a:rPr>
              <a:t>Проблема </a:t>
            </a:r>
            <a:br>
              <a:rPr lang="uk-UA" sz="6600" dirty="0">
                <a:highlight>
                  <a:srgbClr val="396BAE"/>
                </a:highlight>
              </a:rPr>
            </a:br>
            <a:r>
              <a:rPr lang="uk-UA" sz="6600" dirty="0">
                <a:highlight>
                  <a:srgbClr val="396BAE"/>
                </a:highlight>
              </a:rPr>
              <a:t>«снігової кулі»</a:t>
            </a:r>
            <a:endParaRPr lang="en-US" sz="6600" dirty="0">
              <a:highlight>
                <a:srgbClr val="396BAE"/>
              </a:highlight>
            </a:endParaRPr>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p:txBody>
          <a:bodyPr/>
          <a:lstStyle/>
          <a:p>
            <a:fld id="{D643A852-0206-46AC-B0EB-645612933129}" type="slidenum">
              <a:rPr lang="en-US" smtClean="0"/>
              <a:pPr/>
              <a:t>11</a:t>
            </a:fld>
            <a:endParaRPr lang="en-US" dirty="0"/>
          </a:p>
        </p:txBody>
      </p:sp>
    </p:spTree>
    <p:extLst>
      <p:ext uri="{BB962C8B-B14F-4D97-AF65-F5344CB8AC3E}">
        <p14:creationId xmlns:p14="http://schemas.microsoft.com/office/powerpoint/2010/main" val="134336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тексту 6">
            <a:extLst>
              <a:ext uri="{FF2B5EF4-FFF2-40B4-BE49-F238E27FC236}">
                <a16:creationId xmlns:a16="http://schemas.microsoft.com/office/drawing/2014/main" id="{9CF0B344-0FBC-48ED-90D7-3CE481236B8F}"/>
              </a:ext>
            </a:extLst>
          </p:cNvPr>
          <p:cNvSpPr>
            <a:spLocks noGrp="1"/>
          </p:cNvSpPr>
          <p:nvPr>
            <p:ph type="body" sz="quarter" idx="12"/>
          </p:nvPr>
        </p:nvSpPr>
        <p:spPr>
          <a:xfrm>
            <a:off x="762000" y="533399"/>
            <a:ext cx="5334000" cy="4295775"/>
          </a:xfrm>
        </p:spPr>
        <p:txBody>
          <a:bodyPr>
            <a:normAutofit/>
          </a:bodyPr>
          <a:lstStyle/>
          <a:p>
            <a:pPr algn="just"/>
            <a:r>
              <a:rPr lang="ru-RU" dirty="0"/>
              <a:t>  </a:t>
            </a:r>
            <a:r>
              <a:rPr lang="ru-RU" dirty="0" err="1"/>
              <a:t>Значне</a:t>
            </a:r>
            <a:r>
              <a:rPr lang="ru-RU" dirty="0"/>
              <a:t> </a:t>
            </a:r>
            <a:r>
              <a:rPr lang="ru-RU" dirty="0" err="1"/>
              <a:t>поширення</a:t>
            </a:r>
            <a:r>
              <a:rPr lang="ru-RU" dirty="0"/>
              <a:t> </a:t>
            </a:r>
            <a:r>
              <a:rPr lang="ru-RU" dirty="0" err="1"/>
              <a:t>корупції</a:t>
            </a:r>
            <a:r>
              <a:rPr lang="ru-RU" dirty="0"/>
              <a:t> </a:t>
            </a:r>
            <a:r>
              <a:rPr lang="ru-RU" dirty="0" err="1"/>
              <a:t>призводить</a:t>
            </a:r>
            <a:r>
              <a:rPr lang="ru-RU" dirty="0"/>
              <a:t> до </a:t>
            </a:r>
            <a:r>
              <a:rPr lang="ru-RU" dirty="0" err="1"/>
              <a:t>ситуації</a:t>
            </a:r>
            <a:r>
              <a:rPr lang="ru-RU" dirty="0"/>
              <a:t>, коли </a:t>
            </a:r>
            <a:r>
              <a:rPr lang="ru-RU" dirty="0" err="1"/>
              <a:t>громадяни</a:t>
            </a:r>
            <a:r>
              <a:rPr lang="ru-RU" dirty="0"/>
              <a:t> </a:t>
            </a:r>
            <a:r>
              <a:rPr lang="ru-RU" dirty="0" err="1"/>
              <a:t>повинні</a:t>
            </a:r>
            <a:r>
              <a:rPr lang="ru-RU" dirty="0"/>
              <a:t> </a:t>
            </a:r>
            <a:r>
              <a:rPr lang="ru-RU" dirty="0" err="1"/>
              <a:t>платити</a:t>
            </a:r>
            <a:r>
              <a:rPr lang="ru-RU" dirty="0"/>
              <a:t> </a:t>
            </a:r>
            <a:r>
              <a:rPr lang="ru-RU" dirty="0" err="1"/>
              <a:t>хабарі</a:t>
            </a:r>
            <a:r>
              <a:rPr lang="ru-RU" dirty="0"/>
              <a:t> за </a:t>
            </a:r>
            <a:r>
              <a:rPr lang="ru-RU" dirty="0" err="1"/>
              <a:t>послуги</a:t>
            </a:r>
            <a:r>
              <a:rPr lang="ru-RU" dirty="0"/>
              <a:t>, на </a:t>
            </a:r>
            <a:r>
              <a:rPr lang="ru-RU" dirty="0" err="1"/>
              <a:t>які</a:t>
            </a:r>
            <a:r>
              <a:rPr lang="ru-RU" dirty="0"/>
              <a:t> </a:t>
            </a:r>
            <a:r>
              <a:rPr lang="ru-RU" dirty="0" err="1"/>
              <a:t>мають</a:t>
            </a:r>
            <a:r>
              <a:rPr lang="ru-RU" dirty="0"/>
              <a:t> </a:t>
            </a:r>
            <a:r>
              <a:rPr lang="ru-RU" dirty="0" err="1"/>
              <a:t>законне</a:t>
            </a:r>
            <a:r>
              <a:rPr lang="ru-RU" dirty="0"/>
              <a:t> право. Люди, </a:t>
            </a:r>
            <a:r>
              <a:rPr lang="ru-RU" dirty="0" err="1"/>
              <a:t>що</a:t>
            </a:r>
            <a:r>
              <a:rPr lang="ru-RU" dirty="0"/>
              <a:t> </a:t>
            </a:r>
            <a:r>
              <a:rPr lang="ru-RU" dirty="0" err="1"/>
              <a:t>спочатку</a:t>
            </a:r>
            <a:r>
              <a:rPr lang="ru-RU" dirty="0"/>
              <a:t> не </a:t>
            </a:r>
            <a:r>
              <a:rPr lang="ru-RU" dirty="0" err="1"/>
              <a:t>бажають</a:t>
            </a:r>
            <a:r>
              <a:rPr lang="ru-RU" dirty="0"/>
              <a:t> </a:t>
            </a:r>
            <a:r>
              <a:rPr lang="ru-RU" dirty="0" err="1"/>
              <a:t>давати</a:t>
            </a:r>
            <a:r>
              <a:rPr lang="ru-RU" dirty="0"/>
              <a:t> </a:t>
            </a:r>
            <a:r>
              <a:rPr lang="ru-RU" dirty="0" err="1"/>
              <a:t>хабарі</a:t>
            </a:r>
            <a:r>
              <a:rPr lang="ru-RU" dirty="0"/>
              <a:t>, не </a:t>
            </a:r>
            <a:r>
              <a:rPr lang="ru-RU" dirty="0" err="1"/>
              <a:t>знаходять</a:t>
            </a:r>
            <a:r>
              <a:rPr lang="ru-RU" dirty="0"/>
              <a:t> </a:t>
            </a:r>
            <a:r>
              <a:rPr lang="ru-RU" dirty="0" err="1"/>
              <a:t>іншого</a:t>
            </a:r>
            <a:r>
              <a:rPr lang="ru-RU" dirty="0"/>
              <a:t> </a:t>
            </a:r>
            <a:r>
              <a:rPr lang="ru-RU" dirty="0" err="1"/>
              <a:t>виходу</a:t>
            </a:r>
            <a:r>
              <a:rPr lang="ru-RU" dirty="0"/>
              <a:t>, </a:t>
            </a:r>
            <a:r>
              <a:rPr lang="ru-RU" dirty="0" err="1"/>
              <a:t>крім</a:t>
            </a:r>
            <a:r>
              <a:rPr lang="ru-RU" dirty="0"/>
              <a:t> як </a:t>
            </a:r>
            <a:r>
              <a:rPr lang="ru-RU" dirty="0" err="1"/>
              <a:t>взяти</a:t>
            </a:r>
            <a:r>
              <a:rPr lang="ru-RU" dirty="0"/>
              <a:t> участь у </a:t>
            </a:r>
            <a:r>
              <a:rPr lang="ru-RU" dirty="0" err="1"/>
              <a:t>корупційній</a:t>
            </a:r>
            <a:r>
              <a:rPr lang="ru-RU" dirty="0"/>
              <a:t> </a:t>
            </a:r>
            <a:r>
              <a:rPr lang="ru-RU" dirty="0" err="1"/>
              <a:t>грі</a:t>
            </a:r>
            <a:r>
              <a:rPr lang="ru-RU" dirty="0"/>
              <a:t>. </a:t>
            </a:r>
            <a:r>
              <a:rPr lang="ru-RU" dirty="0" err="1"/>
              <a:t>Зрештою</a:t>
            </a:r>
            <a:r>
              <a:rPr lang="ru-RU" dirty="0"/>
              <a:t>, </a:t>
            </a:r>
            <a:r>
              <a:rPr lang="ru-RU" dirty="0" err="1"/>
              <a:t>корупція</a:t>
            </a:r>
            <a:r>
              <a:rPr lang="ru-RU" dirty="0"/>
              <a:t> легко </a:t>
            </a:r>
            <a:r>
              <a:rPr lang="ru-RU" dirty="0" err="1"/>
              <a:t>виходить</a:t>
            </a:r>
            <a:r>
              <a:rPr lang="ru-RU" dirty="0"/>
              <a:t> з-</a:t>
            </a:r>
            <a:r>
              <a:rPr lang="ru-RU" dirty="0" err="1"/>
              <a:t>під</a:t>
            </a:r>
            <a:r>
              <a:rPr lang="ru-RU" dirty="0"/>
              <a:t> контролю, а </a:t>
            </a:r>
            <a:r>
              <a:rPr lang="ru-RU" dirty="0" err="1"/>
              <a:t>кількість</a:t>
            </a:r>
            <a:r>
              <a:rPr lang="ru-RU" dirty="0"/>
              <a:t> </a:t>
            </a:r>
            <a:r>
              <a:rPr lang="ru-RU" dirty="0" err="1"/>
              <a:t>залучених</a:t>
            </a:r>
            <a:r>
              <a:rPr lang="ru-RU" dirty="0"/>
              <a:t> </a:t>
            </a:r>
            <a:r>
              <a:rPr lang="ru-RU" dirty="0" err="1"/>
              <a:t>осіб</a:t>
            </a:r>
            <a:r>
              <a:rPr lang="ru-RU" dirty="0"/>
              <a:t> </a:t>
            </a:r>
            <a:r>
              <a:rPr lang="ru-RU" dirty="0" err="1"/>
              <a:t>стрімко</a:t>
            </a:r>
            <a:r>
              <a:rPr lang="ru-RU" dirty="0"/>
              <a:t> </a:t>
            </a:r>
            <a:r>
              <a:rPr lang="ru-RU" dirty="0" err="1"/>
              <a:t>зростає</a:t>
            </a:r>
            <a:r>
              <a:rPr lang="ru-RU" dirty="0"/>
              <a:t>.</a:t>
            </a:r>
            <a:endParaRPr lang="uk-UA" dirty="0"/>
          </a:p>
        </p:txBody>
      </p:sp>
      <p:sp>
        <p:nvSpPr>
          <p:cNvPr id="9" name="TextBox 8">
            <a:extLst>
              <a:ext uri="{FF2B5EF4-FFF2-40B4-BE49-F238E27FC236}">
                <a16:creationId xmlns:a16="http://schemas.microsoft.com/office/drawing/2014/main" id="{7AEA983D-70FC-44BF-8FBF-0EB8FFD2F675}"/>
              </a:ext>
            </a:extLst>
          </p:cNvPr>
          <p:cNvSpPr txBox="1"/>
          <p:nvPr/>
        </p:nvSpPr>
        <p:spPr>
          <a:xfrm>
            <a:off x="6496049" y="533399"/>
            <a:ext cx="4791077" cy="3416320"/>
          </a:xfrm>
          <a:prstGeom prst="rect">
            <a:avLst/>
          </a:prstGeom>
          <a:noFill/>
        </p:spPr>
        <p:txBody>
          <a:bodyPr wrap="square">
            <a:spAutoFit/>
          </a:bodyPr>
          <a:lstStyle/>
          <a:p>
            <a:pPr algn="just"/>
            <a:r>
              <a:rPr lang="uk-UA" sz="2400" dirty="0"/>
              <a:t>Це означає, що одиничний корупційний вчинок може мати великий вплив. Навіть через здавалося б дрібний прояв побутової корупції індивід сприятиме усталенню практики до тієї міри, що вирішити питання некорупційним шляхом буде дуже складно. </a:t>
            </a:r>
          </a:p>
        </p:txBody>
      </p:sp>
    </p:spTree>
    <p:extLst>
      <p:ext uri="{BB962C8B-B14F-4D97-AF65-F5344CB8AC3E}">
        <p14:creationId xmlns:p14="http://schemas.microsoft.com/office/powerpoint/2010/main" val="13394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st-tracking UNCAC implementation and 2030 development agenda | The  Guardian Nigeria News - Nigeria and World News — Opinion — The Guardian  Nigeria News – Nigeria and World News">
            <a:extLst>
              <a:ext uri="{FF2B5EF4-FFF2-40B4-BE49-F238E27FC236}">
                <a16:creationId xmlns:a16="http://schemas.microsoft.com/office/drawing/2014/main" id="{8FA32347-89EC-4DAC-A5DC-762FF44AB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a:extLst>
              <a:ext uri="{FF2B5EF4-FFF2-40B4-BE49-F238E27FC236}">
                <a16:creationId xmlns:a16="http://schemas.microsoft.com/office/drawing/2014/main" id="{FB051E67-1726-48F2-8C78-DC76B0065E9C}"/>
              </a:ext>
            </a:extLst>
          </p:cNvPr>
          <p:cNvSpPr>
            <a:spLocks noGrp="1"/>
          </p:cNvSpPr>
          <p:nvPr>
            <p:ph type="title"/>
          </p:nvPr>
        </p:nvSpPr>
        <p:spPr>
          <a:xfrm>
            <a:off x="1743075" y="447676"/>
            <a:ext cx="6472237" cy="2105024"/>
          </a:xfrm>
        </p:spPr>
        <p:txBody>
          <a:bodyPr>
            <a:normAutofit fontScale="90000"/>
          </a:bodyPr>
          <a:lstStyle/>
          <a:p>
            <a:r>
              <a:rPr lang="uk-UA" b="1" dirty="0">
                <a:highlight>
                  <a:srgbClr val="396BAE"/>
                </a:highlight>
              </a:rPr>
              <a:t>Конвенція Організації Об'єднаних Націй проти корупції</a:t>
            </a:r>
            <a:endParaRPr lang="uk-UA" dirty="0">
              <a:highlight>
                <a:srgbClr val="396BAE"/>
              </a:highlight>
            </a:endParaRPr>
          </a:p>
        </p:txBody>
      </p:sp>
      <p:sp>
        <p:nvSpPr>
          <p:cNvPr id="6" name="Місце для вмісту 5">
            <a:extLst>
              <a:ext uri="{FF2B5EF4-FFF2-40B4-BE49-F238E27FC236}">
                <a16:creationId xmlns:a16="http://schemas.microsoft.com/office/drawing/2014/main" id="{99FC14D7-9318-4C67-8FA3-505F82B34E0C}"/>
              </a:ext>
            </a:extLst>
          </p:cNvPr>
          <p:cNvSpPr>
            <a:spLocks noGrp="1"/>
          </p:cNvSpPr>
          <p:nvPr>
            <p:ph sz="half" idx="1"/>
          </p:nvPr>
        </p:nvSpPr>
        <p:spPr>
          <a:xfrm>
            <a:off x="914399" y="2933700"/>
            <a:ext cx="5610225" cy="261937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b="1" dirty="0">
                <a:highlight>
                  <a:srgbClr val="FFFFFF"/>
                </a:highlight>
              </a:rPr>
              <a:t>United Nations Convention Against Corruption</a:t>
            </a:r>
            <a:r>
              <a:rPr lang="uk-UA" b="1" dirty="0">
                <a:highlight>
                  <a:srgbClr val="FFFFFF"/>
                </a:highlight>
              </a:rPr>
              <a:t> </a:t>
            </a:r>
            <a:r>
              <a:rPr lang="uk-UA" dirty="0">
                <a:highlight>
                  <a:srgbClr val="FFFFFF"/>
                </a:highlight>
              </a:rPr>
              <a:t>(</a:t>
            </a:r>
            <a:r>
              <a:rPr lang="en-US" dirty="0">
                <a:highlight>
                  <a:srgbClr val="FFFFFF"/>
                </a:highlight>
              </a:rPr>
              <a:t>UNCAC) </a:t>
            </a:r>
            <a:r>
              <a:rPr lang="en-US" dirty="0"/>
              <a:t>— </a:t>
            </a:r>
            <a:r>
              <a:rPr lang="uk-UA" dirty="0"/>
              <a:t>це міжнародний договір, спрямований на боротьбу з корупцією на глобальному рівні. Вона була ухвалена Генеральною Асамблеєю ООН 31 жовтня 2003 року і набула чинності 14 грудня 2005 року. Конвенція є одним із найважливіших міжнародних правових інструментів для запобігання та боротьби з корупцією, до якого приєдналося понад 180 країн.</a:t>
            </a:r>
          </a:p>
        </p:txBody>
      </p:sp>
    </p:spTree>
    <p:extLst>
      <p:ext uri="{BB962C8B-B14F-4D97-AF65-F5344CB8AC3E}">
        <p14:creationId xmlns:p14="http://schemas.microsoft.com/office/powerpoint/2010/main" val="124003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4AB380-E630-4C77-BB63-57CEBD8616F4}"/>
              </a:ext>
            </a:extLst>
          </p:cNvPr>
          <p:cNvSpPr>
            <a:spLocks noGrp="1"/>
          </p:cNvSpPr>
          <p:nvPr>
            <p:ph type="title"/>
          </p:nvPr>
        </p:nvSpPr>
        <p:spPr/>
        <p:txBody>
          <a:bodyPr>
            <a:normAutofit fontScale="90000"/>
          </a:bodyPr>
          <a:lstStyle/>
          <a:p>
            <a:pPr algn="ctr"/>
            <a:r>
              <a:rPr lang="ru-RU" dirty="0" err="1">
                <a:highlight>
                  <a:srgbClr val="396BAE"/>
                </a:highlight>
              </a:rPr>
              <a:t>Основні</a:t>
            </a:r>
            <a:r>
              <a:rPr lang="ru-RU" dirty="0">
                <a:highlight>
                  <a:srgbClr val="396BAE"/>
                </a:highlight>
              </a:rPr>
              <a:t> </a:t>
            </a:r>
            <a:r>
              <a:rPr lang="ru-RU" dirty="0" err="1">
                <a:highlight>
                  <a:srgbClr val="396BAE"/>
                </a:highlight>
              </a:rPr>
              <a:t>положення</a:t>
            </a:r>
            <a:r>
              <a:rPr lang="ru-RU" dirty="0">
                <a:highlight>
                  <a:srgbClr val="396BAE"/>
                </a:highlight>
              </a:rPr>
              <a:t> </a:t>
            </a:r>
            <a:r>
              <a:rPr lang="ru-RU" dirty="0" err="1">
                <a:highlight>
                  <a:srgbClr val="396BAE"/>
                </a:highlight>
              </a:rPr>
              <a:t>Конвенції</a:t>
            </a:r>
            <a:r>
              <a:rPr lang="ru-RU" dirty="0">
                <a:highlight>
                  <a:srgbClr val="396BAE"/>
                </a:highlight>
              </a:rPr>
              <a:t> </a:t>
            </a:r>
            <a:r>
              <a:rPr lang="ru-RU" dirty="0" err="1">
                <a:highlight>
                  <a:srgbClr val="396BAE"/>
                </a:highlight>
              </a:rPr>
              <a:t>охоплюють</a:t>
            </a:r>
            <a:r>
              <a:rPr lang="ru-RU" dirty="0">
                <a:highlight>
                  <a:srgbClr val="396BAE"/>
                </a:highlight>
              </a:rPr>
              <a:t> </a:t>
            </a:r>
            <a:r>
              <a:rPr lang="ru-RU" dirty="0" err="1">
                <a:highlight>
                  <a:srgbClr val="396BAE"/>
                </a:highlight>
              </a:rPr>
              <a:t>такі</a:t>
            </a:r>
            <a:r>
              <a:rPr lang="ru-RU" dirty="0">
                <a:highlight>
                  <a:srgbClr val="396BAE"/>
                </a:highlight>
              </a:rPr>
              <a:t> </a:t>
            </a:r>
            <a:r>
              <a:rPr lang="ru-RU" dirty="0" err="1">
                <a:highlight>
                  <a:srgbClr val="396BAE"/>
                </a:highlight>
              </a:rPr>
              <a:t>сфери</a:t>
            </a:r>
            <a:r>
              <a:rPr lang="ru-RU" dirty="0">
                <a:highlight>
                  <a:srgbClr val="396BAE"/>
                </a:highlight>
              </a:rPr>
              <a:t>:</a:t>
            </a:r>
            <a:endParaRPr lang="uk-UA" dirty="0">
              <a:highlight>
                <a:srgbClr val="396BAE"/>
              </a:highlight>
            </a:endParaRPr>
          </a:p>
        </p:txBody>
      </p:sp>
      <p:sp>
        <p:nvSpPr>
          <p:cNvPr id="3" name="Місце для вмісту 2">
            <a:extLst>
              <a:ext uri="{FF2B5EF4-FFF2-40B4-BE49-F238E27FC236}">
                <a16:creationId xmlns:a16="http://schemas.microsoft.com/office/drawing/2014/main" id="{C8EBF7CE-FF00-456E-925D-42C8928B48D5}"/>
              </a:ext>
            </a:extLst>
          </p:cNvPr>
          <p:cNvSpPr>
            <a:spLocks noGrp="1"/>
          </p:cNvSpPr>
          <p:nvPr>
            <p:ph sz="half" idx="1"/>
          </p:nvPr>
        </p:nvSpPr>
        <p:spPr/>
        <p:txBody>
          <a:bodyPr/>
          <a:lstStyle/>
          <a:p>
            <a:pPr algn="just"/>
            <a:r>
              <a:rPr lang="ru-RU" dirty="0" err="1"/>
              <a:t>Країни-учасниці</a:t>
            </a:r>
            <a:r>
              <a:rPr lang="ru-RU" dirty="0"/>
              <a:t> </a:t>
            </a:r>
            <a:r>
              <a:rPr lang="ru-RU" dirty="0" err="1"/>
              <a:t>повинні</a:t>
            </a:r>
            <a:r>
              <a:rPr lang="ru-RU" dirty="0"/>
              <a:t> </a:t>
            </a:r>
            <a:r>
              <a:rPr lang="ru-RU" dirty="0" err="1"/>
              <a:t>розробляти</a:t>
            </a:r>
            <a:r>
              <a:rPr lang="ru-RU" dirty="0"/>
              <a:t> й </a:t>
            </a:r>
            <a:r>
              <a:rPr lang="ru-RU" dirty="0" err="1"/>
              <a:t>упроваджувати</a:t>
            </a:r>
            <a:r>
              <a:rPr lang="ru-RU" dirty="0"/>
              <a:t> </a:t>
            </a:r>
            <a:r>
              <a:rPr lang="ru-RU" dirty="0" err="1"/>
              <a:t>ефективні</a:t>
            </a:r>
            <a:r>
              <a:rPr lang="ru-RU" dirty="0"/>
              <a:t> </a:t>
            </a:r>
            <a:r>
              <a:rPr lang="ru-RU" dirty="0" err="1"/>
              <a:t>антикорупційні</a:t>
            </a:r>
            <a:r>
              <a:rPr lang="ru-RU" dirty="0"/>
              <a:t> </a:t>
            </a:r>
            <a:r>
              <a:rPr lang="ru-RU" dirty="0" err="1"/>
              <a:t>політики</a:t>
            </a:r>
            <a:r>
              <a:rPr lang="ru-RU" dirty="0"/>
              <a:t>, </a:t>
            </a:r>
            <a:r>
              <a:rPr lang="ru-RU" dirty="0" err="1"/>
              <a:t>спрямовані</a:t>
            </a:r>
            <a:r>
              <a:rPr lang="ru-RU" dirty="0"/>
              <a:t> на </a:t>
            </a:r>
            <a:r>
              <a:rPr lang="ru-RU" dirty="0" err="1"/>
              <a:t>запобігання</a:t>
            </a:r>
            <a:r>
              <a:rPr lang="ru-RU" dirty="0"/>
              <a:t> </a:t>
            </a:r>
            <a:r>
              <a:rPr lang="ru-RU" dirty="0" err="1"/>
              <a:t>корупції</a:t>
            </a:r>
            <a:r>
              <a:rPr lang="ru-RU" dirty="0"/>
              <a:t> в </a:t>
            </a:r>
            <a:r>
              <a:rPr lang="ru-RU" dirty="0" err="1"/>
              <a:t>публічному</a:t>
            </a:r>
            <a:r>
              <a:rPr lang="ru-RU" dirty="0"/>
              <a:t> та приватному секторах.</a:t>
            </a:r>
          </a:p>
          <a:p>
            <a:pPr algn="just"/>
            <a:r>
              <a:rPr lang="uk-UA" dirty="0"/>
              <a:t>Конвенція зобов'язує країни визнати корупційні діяння, такі як хабарництво, незаконне привласнення активів, відмивання грошей, як кримінальні злочини.</a:t>
            </a:r>
            <a:endParaRPr lang="ru-RU" dirty="0"/>
          </a:p>
          <a:p>
            <a:pPr algn="just"/>
            <a:r>
              <a:rPr lang="ru-RU" dirty="0"/>
              <a:t>С</a:t>
            </a:r>
            <a:r>
              <a:rPr lang="uk-UA" dirty="0" err="1"/>
              <a:t>тимулювання</a:t>
            </a:r>
            <a:r>
              <a:rPr lang="uk-UA" dirty="0"/>
              <a:t> співпраці між державами для обміну інформацією та допомоги в розслідуванні корупційних злочинів.</a:t>
            </a:r>
          </a:p>
        </p:txBody>
      </p:sp>
      <p:sp>
        <p:nvSpPr>
          <p:cNvPr id="4" name="Місце для вмісту 3">
            <a:extLst>
              <a:ext uri="{FF2B5EF4-FFF2-40B4-BE49-F238E27FC236}">
                <a16:creationId xmlns:a16="http://schemas.microsoft.com/office/drawing/2014/main" id="{83A1D5CC-8DD9-4044-B360-E7A357E7A185}"/>
              </a:ext>
            </a:extLst>
          </p:cNvPr>
          <p:cNvSpPr>
            <a:spLocks noGrp="1"/>
          </p:cNvSpPr>
          <p:nvPr>
            <p:ph sz="half" idx="2"/>
          </p:nvPr>
        </p:nvSpPr>
        <p:spPr/>
        <p:txBody>
          <a:bodyPr/>
          <a:lstStyle/>
          <a:p>
            <a:pPr algn="just"/>
            <a:r>
              <a:rPr lang="ru-RU" dirty="0" err="1"/>
              <a:t>Конвенція</a:t>
            </a:r>
            <a:r>
              <a:rPr lang="ru-RU" dirty="0"/>
              <a:t> </a:t>
            </a:r>
            <a:r>
              <a:rPr lang="ru-RU" dirty="0" err="1"/>
              <a:t>передбачає</a:t>
            </a:r>
            <a:r>
              <a:rPr lang="ru-RU" dirty="0"/>
              <a:t> </a:t>
            </a:r>
            <a:r>
              <a:rPr lang="ru-RU" dirty="0" err="1"/>
              <a:t>механізми</a:t>
            </a:r>
            <a:r>
              <a:rPr lang="ru-RU" dirty="0"/>
              <a:t> </a:t>
            </a:r>
            <a:r>
              <a:rPr lang="ru-RU" dirty="0" err="1"/>
              <a:t>повернення</a:t>
            </a:r>
            <a:r>
              <a:rPr lang="ru-RU" dirty="0"/>
              <a:t> незаконно </a:t>
            </a:r>
            <a:r>
              <a:rPr lang="ru-RU" dirty="0" err="1"/>
              <a:t>привласнених</a:t>
            </a:r>
            <a:r>
              <a:rPr lang="ru-RU" dirty="0"/>
              <a:t> </a:t>
            </a:r>
            <a:r>
              <a:rPr lang="ru-RU" dirty="0" err="1"/>
              <a:t>активів</a:t>
            </a:r>
            <a:r>
              <a:rPr lang="ru-RU" dirty="0"/>
              <a:t>, </a:t>
            </a:r>
            <a:r>
              <a:rPr lang="ru-RU" dirty="0" err="1"/>
              <a:t>що</a:t>
            </a:r>
            <a:r>
              <a:rPr lang="ru-RU" dirty="0"/>
              <a:t> є </a:t>
            </a:r>
            <a:r>
              <a:rPr lang="ru-RU" dirty="0" err="1"/>
              <a:t>ключовим</a:t>
            </a:r>
            <a:r>
              <a:rPr lang="ru-RU" dirty="0"/>
              <a:t> аспектом у </a:t>
            </a:r>
            <a:r>
              <a:rPr lang="ru-RU" dirty="0" err="1"/>
              <a:t>боротьбі</a:t>
            </a:r>
            <a:r>
              <a:rPr lang="ru-RU" dirty="0"/>
              <a:t> з </a:t>
            </a:r>
            <a:r>
              <a:rPr lang="ru-RU" dirty="0" err="1"/>
              <a:t>міжнародною</a:t>
            </a:r>
            <a:r>
              <a:rPr lang="ru-RU" dirty="0"/>
              <a:t> </a:t>
            </a:r>
            <a:r>
              <a:rPr lang="ru-RU" dirty="0" err="1"/>
              <a:t>корупцією</a:t>
            </a:r>
            <a:r>
              <a:rPr lang="ru-RU" dirty="0"/>
              <a:t>.</a:t>
            </a:r>
          </a:p>
          <a:p>
            <a:pPr algn="just"/>
            <a:r>
              <a:rPr lang="uk-UA" dirty="0"/>
              <a:t>ООН сприяє наданню технічної допомоги країнам у впровадженні заходів із боротьби з корупцією.</a:t>
            </a:r>
          </a:p>
          <a:p>
            <a:pPr marL="0" indent="0" algn="just">
              <a:buNone/>
            </a:pPr>
            <a:r>
              <a:rPr lang="uk-UA" dirty="0"/>
              <a:t>Цей документ є важливою основою для міжнародної співпраці у сфері боротьби з корупцією і забезпечує рамки для держав-учасниць щодо розвитку власних антикорупційних механізмів.</a:t>
            </a:r>
          </a:p>
        </p:txBody>
      </p:sp>
    </p:spTree>
    <p:extLst>
      <p:ext uri="{BB962C8B-B14F-4D97-AF65-F5344CB8AC3E}">
        <p14:creationId xmlns:p14="http://schemas.microsoft.com/office/powerpoint/2010/main" val="3315544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15</a:t>
            </a:fld>
            <a:endParaRPr lang="en-US" dirty="0"/>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451226" y="366032"/>
            <a:ext cx="5263774" cy="5070026"/>
          </a:xfrm>
        </p:spPr>
        <p:txBody>
          <a:bodyPr>
            <a:noAutofit/>
          </a:bodyPr>
          <a:lstStyle/>
          <a:p>
            <a:pPr algn="just"/>
            <a:r>
              <a:rPr lang="uk-UA" dirty="0">
                <a:solidFill>
                  <a:schemeClr val="tx1"/>
                </a:solidFill>
                <a:highlight>
                  <a:srgbClr val="396BAE"/>
                </a:highlight>
              </a:rPr>
              <a:t>Якісна освіта. </a:t>
            </a:r>
            <a:r>
              <a:rPr lang="uk-UA" dirty="0">
                <a:solidFill>
                  <a:schemeClr val="tx1"/>
                </a:solidFill>
              </a:rPr>
              <a:t>Корумпована адміністрація стягує незаконні «благодійні внески» або плату за</a:t>
            </a:r>
          </a:p>
          <a:p>
            <a:pPr algn="just"/>
            <a:r>
              <a:rPr lang="uk-UA" dirty="0">
                <a:solidFill>
                  <a:schemeClr val="tx1"/>
                </a:solidFill>
              </a:rPr>
              <a:t>доступ до «безкоштовної» державної освіти. Кошти розкрадаються, тому навіть відданим </a:t>
            </a:r>
          </a:p>
          <a:p>
            <a:pPr algn="just"/>
            <a:r>
              <a:rPr lang="uk-UA" dirty="0">
                <a:solidFill>
                  <a:schemeClr val="tx1"/>
                </a:solidFill>
              </a:rPr>
              <a:t>справі вчителям не вистачає необхідних ресурсів та матеріалів. А учням – сприятливого </a:t>
            </a:r>
          </a:p>
          <a:p>
            <a:pPr algn="just"/>
            <a:r>
              <a:rPr lang="uk-UA" dirty="0">
                <a:solidFill>
                  <a:schemeClr val="tx1"/>
                </a:solidFill>
              </a:rPr>
              <a:t>освітнього середовища.</a:t>
            </a:r>
          </a:p>
          <a:p>
            <a:pPr algn="just"/>
            <a:r>
              <a:rPr lang="uk-UA" dirty="0">
                <a:solidFill>
                  <a:schemeClr val="tx1"/>
                </a:solidFill>
                <a:highlight>
                  <a:srgbClr val="396BAE"/>
                </a:highlight>
              </a:rPr>
              <a:t>Ґендерна рівність. </a:t>
            </a:r>
            <a:r>
              <a:rPr lang="uk-UA" dirty="0">
                <a:solidFill>
                  <a:schemeClr val="tx1"/>
                </a:solidFill>
              </a:rPr>
              <a:t>Жінки непропорційно часто стають жертвами сексуального вимагання. У деяких країнах ґендерні стосунки виключають жінок із корумпованих мереж (і, отже, із ресурсів, що пропонують ці мережі).</a:t>
            </a:r>
          </a:p>
          <a:p>
            <a:pPr algn="just"/>
            <a:r>
              <a:rPr lang="uk-UA" dirty="0">
                <a:solidFill>
                  <a:schemeClr val="tx1"/>
                </a:solidFill>
                <a:highlight>
                  <a:srgbClr val="396BAE"/>
                </a:highlight>
              </a:rPr>
              <a:t>Чиста вода та належні санітарні умови. </a:t>
            </a:r>
            <a:r>
              <a:rPr lang="uk-UA" dirty="0">
                <a:solidFill>
                  <a:schemeClr val="tx1"/>
                </a:solidFill>
              </a:rPr>
              <a:t>Фірми </a:t>
            </a:r>
            <a:r>
              <a:rPr lang="uk-UA" dirty="0" err="1">
                <a:solidFill>
                  <a:schemeClr val="tx1"/>
                </a:solidFill>
              </a:rPr>
              <a:t>підкуплюють</a:t>
            </a:r>
            <a:r>
              <a:rPr lang="uk-UA" dirty="0">
                <a:solidFill>
                  <a:schemeClr val="tx1"/>
                </a:solidFill>
              </a:rPr>
              <a:t> інспекторів, щоб дозволити їм незаконно скидати хімічні речовини у воду, а не безпечно їх утилізувати. Фірми та ферми підкуповують або лобіюють законодавців, аби вони написали закони, що не заважають забрудненню. Організовані злочинні угруповання іноді «виграють» контракти на санітарну обробку.</a:t>
            </a:r>
          </a:p>
        </p:txBody>
      </p:sp>
      <p:pic>
        <p:nvPicPr>
          <p:cNvPr id="11" name="Місце для зображення 10">
            <a:extLst>
              <a:ext uri="{FF2B5EF4-FFF2-40B4-BE49-F238E27FC236}">
                <a16:creationId xmlns:a16="http://schemas.microsoft.com/office/drawing/2014/main" id="{2F40213B-1BC5-47AB-BB50-217C531F5EEC}"/>
              </a:ext>
            </a:extLst>
          </p:cNvPr>
          <p:cNvPicPr>
            <a:picLocks noGrp="1" noChangeAspect="1"/>
          </p:cNvPicPr>
          <p:nvPr>
            <p:ph type="pic" sz="quarter" idx="13"/>
          </p:nvPr>
        </p:nvPicPr>
        <p:blipFill>
          <a:blip r:embed="rId3"/>
          <a:srcRect l="15429" r="15429"/>
          <a:stretch>
            <a:fillRect/>
          </a:stretch>
        </p:blipFill>
        <p:spPr>
          <a:xfrm>
            <a:off x="5975901" y="-3"/>
            <a:ext cx="3168101" cy="3333750"/>
          </a:xfrm>
        </p:spPr>
      </p:pic>
      <p:pic>
        <p:nvPicPr>
          <p:cNvPr id="16" name="Місце для зображення 15">
            <a:extLst>
              <a:ext uri="{FF2B5EF4-FFF2-40B4-BE49-F238E27FC236}">
                <a16:creationId xmlns:a16="http://schemas.microsoft.com/office/drawing/2014/main" id="{643BB4A2-F50A-4361-9149-7206020FFF8E}"/>
              </a:ext>
            </a:extLst>
          </p:cNvPr>
          <p:cNvPicPr>
            <a:picLocks noGrp="1" noChangeAspect="1"/>
          </p:cNvPicPr>
          <p:nvPr>
            <p:ph type="pic" sz="quarter" idx="15"/>
          </p:nvPr>
        </p:nvPicPr>
        <p:blipFill>
          <a:blip r:embed="rId4"/>
          <a:srcRect t="23757" b="23757"/>
          <a:stretch>
            <a:fillRect/>
          </a:stretch>
        </p:blipFill>
        <p:spPr>
          <a:xfrm>
            <a:off x="5840059" y="3333748"/>
            <a:ext cx="6351941" cy="3524254"/>
          </a:xfrm>
        </p:spPr>
      </p:pic>
      <p:pic>
        <p:nvPicPr>
          <p:cNvPr id="27" name="Місце для зображення 26">
            <a:extLst>
              <a:ext uri="{FF2B5EF4-FFF2-40B4-BE49-F238E27FC236}">
                <a16:creationId xmlns:a16="http://schemas.microsoft.com/office/drawing/2014/main" id="{F98B30A0-83D8-42B9-8601-5293821FA492}"/>
              </a:ext>
            </a:extLst>
          </p:cNvPr>
          <p:cNvPicPr>
            <a:picLocks noGrp="1" noChangeAspect="1"/>
          </p:cNvPicPr>
          <p:nvPr>
            <p:ph type="pic" sz="quarter" idx="14"/>
          </p:nvPr>
        </p:nvPicPr>
        <p:blipFill>
          <a:blip r:embed="rId5"/>
          <a:srcRect l="25929" r="25929"/>
          <a:stretch>
            <a:fillRect/>
          </a:stretch>
        </p:blipFill>
        <p:spPr>
          <a:xfrm>
            <a:off x="9144002" y="-3"/>
            <a:ext cx="3047998" cy="3333750"/>
          </a:xfrm>
        </p:spPr>
      </p:pic>
    </p:spTree>
    <p:extLst>
      <p:ext uri="{BB962C8B-B14F-4D97-AF65-F5344CB8AC3E}">
        <p14:creationId xmlns:p14="http://schemas.microsoft.com/office/powerpoint/2010/main" val="64576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16</a:t>
            </a:fld>
            <a:endParaRPr lang="en-US" dirty="0"/>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416111" y="642257"/>
            <a:ext cx="5263774" cy="5070026"/>
          </a:xfrm>
        </p:spPr>
        <p:txBody>
          <a:bodyPr>
            <a:noAutofit/>
          </a:bodyPr>
          <a:lstStyle/>
          <a:p>
            <a:pPr algn="just"/>
            <a:r>
              <a:rPr lang="uk-UA" dirty="0">
                <a:solidFill>
                  <a:schemeClr val="tx1"/>
                </a:solidFill>
                <a:highlight>
                  <a:srgbClr val="396BAE"/>
                </a:highlight>
              </a:rPr>
              <a:t>Відновлювальна енергія. </a:t>
            </a:r>
            <a:r>
              <a:rPr lang="uk-UA" dirty="0">
                <a:solidFill>
                  <a:schemeClr val="tx1"/>
                </a:solidFill>
              </a:rPr>
              <a:t>Нафтові та вугільні лобі беруть участь у хабарництві або обміні послугами для боротьби з програмами, спрямованими на поширення альтернативної енергії. </a:t>
            </a:r>
          </a:p>
          <a:p>
            <a:pPr algn="just"/>
            <a:r>
              <a:rPr lang="uk-UA" dirty="0">
                <a:solidFill>
                  <a:schemeClr val="tx1"/>
                </a:solidFill>
                <a:highlight>
                  <a:srgbClr val="396BAE"/>
                </a:highlight>
              </a:rPr>
              <a:t>Гідна праця та економічне зростання. </a:t>
            </a:r>
            <a:r>
              <a:rPr lang="uk-UA" dirty="0">
                <a:solidFill>
                  <a:schemeClr val="tx1"/>
                </a:solidFill>
              </a:rPr>
              <a:t>У багатих ресурсами країнах розкрадання перетворює їх на заможні країни з бідними громадянами, оскільки там не докладають жодних зусиль для створення робочих місць.</a:t>
            </a:r>
            <a:r>
              <a:rPr lang="uk-UA" dirty="0"/>
              <a:t> </a:t>
            </a:r>
            <a:r>
              <a:rPr lang="uk-UA" dirty="0">
                <a:solidFill>
                  <a:schemeClr val="tx1"/>
                </a:solidFill>
              </a:rPr>
              <a:t>Популістська політика утримує корупціонерів при владі, а транснаціональні фірми користуються доступом до ресурсів з незначним забезпеченням гідною роботою місцевих працівників.</a:t>
            </a:r>
          </a:p>
          <a:p>
            <a:pPr algn="just"/>
            <a:r>
              <a:rPr lang="uk-UA" dirty="0">
                <a:solidFill>
                  <a:schemeClr val="tx1"/>
                </a:solidFill>
                <a:highlight>
                  <a:srgbClr val="396BAE"/>
                </a:highlight>
              </a:rPr>
              <a:t>Інновації та інфраструктура. </a:t>
            </a:r>
            <a:r>
              <a:rPr lang="uk-UA" dirty="0">
                <a:solidFill>
                  <a:schemeClr val="tx1"/>
                </a:solidFill>
              </a:rPr>
              <a:t>Корупція (відкати або конфлікт інтересів) змушує уряд субсидувати не ті галузі, які реально цього потребують, та братися за непотрібні інфраструктурні </a:t>
            </a:r>
            <a:r>
              <a:rPr lang="uk-UA" dirty="0" err="1">
                <a:solidFill>
                  <a:schemeClr val="tx1"/>
                </a:solidFill>
              </a:rPr>
              <a:t>проєкти</a:t>
            </a:r>
            <a:r>
              <a:rPr lang="uk-UA" dirty="0">
                <a:solidFill>
                  <a:schemeClr val="tx1"/>
                </a:solidFill>
              </a:rPr>
              <a:t>, а не ті, які сприяли б підвищенням продуктивності й ефективності. </a:t>
            </a:r>
          </a:p>
          <a:p>
            <a:pPr algn="just"/>
            <a:endParaRPr lang="uk-UA" dirty="0">
              <a:solidFill>
                <a:schemeClr val="tx1"/>
              </a:solidFill>
            </a:endParaRPr>
          </a:p>
          <a:p>
            <a:pPr algn="just"/>
            <a:endParaRPr lang="uk-UA" dirty="0">
              <a:solidFill>
                <a:schemeClr val="tx1"/>
              </a:solidFill>
            </a:endParaRPr>
          </a:p>
        </p:txBody>
      </p:sp>
      <p:pic>
        <p:nvPicPr>
          <p:cNvPr id="11" name="Місце для зображення 10">
            <a:extLst>
              <a:ext uri="{FF2B5EF4-FFF2-40B4-BE49-F238E27FC236}">
                <a16:creationId xmlns:a16="http://schemas.microsoft.com/office/drawing/2014/main" id="{2F40213B-1BC5-47AB-BB50-217C531F5EEC}"/>
              </a:ext>
            </a:extLst>
          </p:cNvPr>
          <p:cNvPicPr>
            <a:picLocks noGrp="1" noChangeAspect="1"/>
          </p:cNvPicPr>
          <p:nvPr>
            <p:ph type="pic" sz="quarter" idx="13"/>
          </p:nvPr>
        </p:nvPicPr>
        <p:blipFill>
          <a:blip r:embed="rId3"/>
          <a:srcRect l="15429" r="15429"/>
          <a:stretch>
            <a:fillRect/>
          </a:stretch>
        </p:blipFill>
        <p:spPr>
          <a:xfrm>
            <a:off x="5975901" y="-3"/>
            <a:ext cx="3168101" cy="3333750"/>
          </a:xfrm>
        </p:spPr>
      </p:pic>
      <p:pic>
        <p:nvPicPr>
          <p:cNvPr id="16" name="Місце для зображення 15">
            <a:extLst>
              <a:ext uri="{FF2B5EF4-FFF2-40B4-BE49-F238E27FC236}">
                <a16:creationId xmlns:a16="http://schemas.microsoft.com/office/drawing/2014/main" id="{643BB4A2-F50A-4361-9149-7206020FFF8E}"/>
              </a:ext>
            </a:extLst>
          </p:cNvPr>
          <p:cNvPicPr>
            <a:picLocks noGrp="1" noChangeAspect="1"/>
          </p:cNvPicPr>
          <p:nvPr>
            <p:ph type="pic" sz="quarter" idx="15"/>
          </p:nvPr>
        </p:nvPicPr>
        <p:blipFill>
          <a:blip r:embed="rId4"/>
          <a:srcRect t="23757" b="23757"/>
          <a:stretch>
            <a:fillRect/>
          </a:stretch>
        </p:blipFill>
        <p:spPr>
          <a:xfrm>
            <a:off x="5840059" y="3333748"/>
            <a:ext cx="6351941" cy="3524254"/>
          </a:xfrm>
        </p:spPr>
      </p:pic>
      <p:pic>
        <p:nvPicPr>
          <p:cNvPr id="27" name="Місце для зображення 26">
            <a:extLst>
              <a:ext uri="{FF2B5EF4-FFF2-40B4-BE49-F238E27FC236}">
                <a16:creationId xmlns:a16="http://schemas.microsoft.com/office/drawing/2014/main" id="{F98B30A0-83D8-42B9-8601-5293821FA492}"/>
              </a:ext>
            </a:extLst>
          </p:cNvPr>
          <p:cNvPicPr>
            <a:picLocks noGrp="1" noChangeAspect="1"/>
          </p:cNvPicPr>
          <p:nvPr>
            <p:ph type="pic" sz="quarter" idx="14"/>
          </p:nvPr>
        </p:nvPicPr>
        <p:blipFill>
          <a:blip r:embed="rId5"/>
          <a:srcRect l="25929" r="25929"/>
          <a:stretch>
            <a:fillRect/>
          </a:stretch>
        </p:blipFill>
        <p:spPr>
          <a:xfrm>
            <a:off x="9144002" y="-3"/>
            <a:ext cx="3047998" cy="3333750"/>
          </a:xfrm>
        </p:spPr>
      </p:pic>
    </p:spTree>
    <p:extLst>
      <p:ext uri="{BB962C8B-B14F-4D97-AF65-F5344CB8AC3E}">
        <p14:creationId xmlns:p14="http://schemas.microsoft.com/office/powerpoint/2010/main" val="317266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17</a:t>
            </a:fld>
            <a:endParaRPr lang="en-US" dirty="0"/>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416111" y="798734"/>
            <a:ext cx="5263774" cy="5070026"/>
          </a:xfrm>
        </p:spPr>
        <p:txBody>
          <a:bodyPr>
            <a:noAutofit/>
          </a:bodyPr>
          <a:lstStyle/>
          <a:p>
            <a:pPr algn="just"/>
            <a:r>
              <a:rPr lang="uk-UA" sz="1600" dirty="0">
                <a:solidFill>
                  <a:schemeClr val="tx1"/>
                </a:solidFill>
                <a:highlight>
                  <a:srgbClr val="396BAE"/>
                </a:highlight>
              </a:rPr>
              <a:t>Зменшення нерівності.</a:t>
            </a:r>
            <a:r>
              <a:rPr lang="uk-UA" sz="1600" dirty="0">
                <a:solidFill>
                  <a:schemeClr val="tx1"/>
                </a:solidFill>
              </a:rPr>
              <a:t> Між корупцією та нерівністю існує замкнене коло: менш рівні суспільства є більш корумпованими, а більша корупція викликає більшу нерівність.</a:t>
            </a:r>
          </a:p>
          <a:p>
            <a:pPr algn="just"/>
            <a:r>
              <a:rPr lang="uk-UA" sz="1600" dirty="0">
                <a:solidFill>
                  <a:schemeClr val="tx1"/>
                </a:solidFill>
                <a:highlight>
                  <a:srgbClr val="396BAE"/>
                </a:highlight>
              </a:rPr>
              <a:t>Сталий розвиток міст і спільнот.</a:t>
            </a:r>
            <a:r>
              <a:rPr lang="uk-UA" sz="1600" dirty="0">
                <a:solidFill>
                  <a:schemeClr val="tx1"/>
                </a:solidFill>
              </a:rPr>
              <a:t> Хабарництво нафтової та вугільної промисловості підриває програми з просування </a:t>
            </a:r>
          </a:p>
          <a:p>
            <a:pPr algn="just"/>
            <a:r>
              <a:rPr lang="uk-UA" sz="1600" dirty="0">
                <a:solidFill>
                  <a:schemeClr val="tx1"/>
                </a:solidFill>
              </a:rPr>
              <a:t>екологічно чистої енергії для забезпечення потреб міст та спільнот. Також корупція у містобудівній сфері робить міський простір неінклюзивним та небезпечним. </a:t>
            </a:r>
          </a:p>
          <a:p>
            <a:pPr algn="just"/>
            <a:r>
              <a:rPr lang="uk-UA" sz="1600" dirty="0">
                <a:solidFill>
                  <a:schemeClr val="tx1"/>
                </a:solidFill>
                <a:highlight>
                  <a:srgbClr val="396BAE"/>
                </a:highlight>
              </a:rPr>
              <a:t>Відповідальне споживання.</a:t>
            </a:r>
            <a:r>
              <a:rPr lang="uk-UA" sz="1600" dirty="0">
                <a:solidFill>
                  <a:schemeClr val="tx1"/>
                </a:solidFill>
              </a:rPr>
              <a:t> Корупція спотворює ринкові сили, тому виробляють і споживають неправильні види та кількості товарів і послуг. У деяких випадках корупція гарантує монополії, де конкуренція могла б сприяти більш відповідальному виробництву.</a:t>
            </a:r>
          </a:p>
          <a:p>
            <a:pPr algn="just"/>
            <a:r>
              <a:rPr lang="uk-UA" sz="1600" dirty="0">
                <a:solidFill>
                  <a:schemeClr val="tx1"/>
                </a:solidFill>
                <a:highlight>
                  <a:srgbClr val="396BAE"/>
                </a:highlight>
              </a:rPr>
              <a:t>Боротьба зі зміною клімату.</a:t>
            </a:r>
            <a:r>
              <a:rPr lang="uk-UA" sz="1600" dirty="0">
                <a:solidFill>
                  <a:schemeClr val="tx1"/>
                </a:solidFill>
              </a:rPr>
              <a:t> Корупція дозволяє фірмам і окремим особам забруднювати довкілля понад законодавчо встановленими межами, а також експлуатувати ресурси (наприклад, деревину та шахти) всупереч межам цілей сталого розвитку.</a:t>
            </a:r>
          </a:p>
        </p:txBody>
      </p:sp>
      <p:pic>
        <p:nvPicPr>
          <p:cNvPr id="11" name="Місце для зображення 10">
            <a:extLst>
              <a:ext uri="{FF2B5EF4-FFF2-40B4-BE49-F238E27FC236}">
                <a16:creationId xmlns:a16="http://schemas.microsoft.com/office/drawing/2014/main" id="{2F40213B-1BC5-47AB-BB50-217C531F5EEC}"/>
              </a:ext>
            </a:extLst>
          </p:cNvPr>
          <p:cNvPicPr>
            <a:picLocks noGrp="1" noChangeAspect="1"/>
          </p:cNvPicPr>
          <p:nvPr>
            <p:ph type="pic" sz="quarter" idx="13"/>
          </p:nvPr>
        </p:nvPicPr>
        <p:blipFill>
          <a:blip r:embed="rId3"/>
          <a:srcRect l="15429" r="15429"/>
          <a:stretch>
            <a:fillRect/>
          </a:stretch>
        </p:blipFill>
        <p:spPr>
          <a:xfrm>
            <a:off x="5975901" y="-3"/>
            <a:ext cx="3168101" cy="3333750"/>
          </a:xfrm>
        </p:spPr>
      </p:pic>
      <p:pic>
        <p:nvPicPr>
          <p:cNvPr id="16" name="Місце для зображення 15">
            <a:extLst>
              <a:ext uri="{FF2B5EF4-FFF2-40B4-BE49-F238E27FC236}">
                <a16:creationId xmlns:a16="http://schemas.microsoft.com/office/drawing/2014/main" id="{643BB4A2-F50A-4361-9149-7206020FFF8E}"/>
              </a:ext>
            </a:extLst>
          </p:cNvPr>
          <p:cNvPicPr>
            <a:picLocks noGrp="1" noChangeAspect="1"/>
          </p:cNvPicPr>
          <p:nvPr>
            <p:ph type="pic" sz="quarter" idx="15"/>
          </p:nvPr>
        </p:nvPicPr>
        <p:blipFill>
          <a:blip r:embed="rId4"/>
          <a:srcRect t="23757" b="23757"/>
          <a:stretch>
            <a:fillRect/>
          </a:stretch>
        </p:blipFill>
        <p:spPr>
          <a:xfrm>
            <a:off x="5840059" y="3333748"/>
            <a:ext cx="6351941" cy="3524254"/>
          </a:xfrm>
        </p:spPr>
      </p:pic>
      <p:pic>
        <p:nvPicPr>
          <p:cNvPr id="27" name="Місце для зображення 26">
            <a:extLst>
              <a:ext uri="{FF2B5EF4-FFF2-40B4-BE49-F238E27FC236}">
                <a16:creationId xmlns:a16="http://schemas.microsoft.com/office/drawing/2014/main" id="{F98B30A0-83D8-42B9-8601-5293821FA492}"/>
              </a:ext>
            </a:extLst>
          </p:cNvPr>
          <p:cNvPicPr>
            <a:picLocks noGrp="1" noChangeAspect="1"/>
          </p:cNvPicPr>
          <p:nvPr>
            <p:ph type="pic" sz="quarter" idx="14"/>
          </p:nvPr>
        </p:nvPicPr>
        <p:blipFill>
          <a:blip r:embed="rId5"/>
          <a:srcRect l="25929" r="25929"/>
          <a:stretch>
            <a:fillRect/>
          </a:stretch>
        </p:blipFill>
        <p:spPr>
          <a:xfrm>
            <a:off x="9144002" y="-3"/>
            <a:ext cx="3047998" cy="3333750"/>
          </a:xfrm>
        </p:spPr>
      </p:pic>
    </p:spTree>
    <p:extLst>
      <p:ext uri="{BB962C8B-B14F-4D97-AF65-F5344CB8AC3E}">
        <p14:creationId xmlns:p14="http://schemas.microsoft.com/office/powerpoint/2010/main" val="427894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18</a:t>
            </a:fld>
            <a:endParaRPr lang="en-US" dirty="0"/>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416111" y="636809"/>
            <a:ext cx="5263774" cy="5070026"/>
          </a:xfrm>
        </p:spPr>
        <p:txBody>
          <a:bodyPr>
            <a:noAutofit/>
          </a:bodyPr>
          <a:lstStyle/>
          <a:p>
            <a:pPr algn="just"/>
            <a:r>
              <a:rPr lang="uk-UA" dirty="0">
                <a:solidFill>
                  <a:schemeClr val="tx1"/>
                </a:solidFill>
                <a:highlight>
                  <a:srgbClr val="396BAE"/>
                </a:highlight>
              </a:rPr>
              <a:t>Збереження морських екосистем.</a:t>
            </a:r>
            <a:r>
              <a:rPr lang="uk-UA" dirty="0">
                <a:solidFill>
                  <a:schemeClr val="tx1"/>
                </a:solidFill>
              </a:rPr>
              <a:t> Корупція сприяє надмірному вилову риби, руйнуванню середовища проживання та скиду хімічних речовин чи інших матеріалів у море. </a:t>
            </a:r>
          </a:p>
          <a:p>
            <a:pPr algn="just"/>
            <a:r>
              <a:rPr lang="uk-UA" dirty="0">
                <a:solidFill>
                  <a:schemeClr val="tx1"/>
                </a:solidFill>
                <a:highlight>
                  <a:srgbClr val="396BAE"/>
                </a:highlight>
              </a:rPr>
              <a:t>Збереження екосистем суші. </a:t>
            </a:r>
            <a:r>
              <a:rPr lang="uk-UA" dirty="0">
                <a:solidFill>
                  <a:schemeClr val="tx1"/>
                </a:solidFill>
              </a:rPr>
              <a:t>Незаконна вирубка знищує середовище проживання. Незаконне скидання хімічних речовин завдає шкоди екосистемам. Усе це стає можливим завдяки корупційним лобі окремих зацікавлених груп. </a:t>
            </a:r>
          </a:p>
          <a:p>
            <a:pPr algn="just"/>
            <a:r>
              <a:rPr lang="uk-UA" dirty="0">
                <a:solidFill>
                  <a:schemeClr val="tx1"/>
                </a:solidFill>
                <a:highlight>
                  <a:srgbClr val="396BAE"/>
                </a:highlight>
              </a:rPr>
              <a:t>Мир та справедливість. </a:t>
            </a:r>
            <a:r>
              <a:rPr lang="uk-UA" dirty="0">
                <a:solidFill>
                  <a:schemeClr val="tx1"/>
                </a:solidFill>
              </a:rPr>
              <a:t>Корупція підриває системи правосуддя та легітимність влади; це сприяє поширенню організованої злочинності та тероризму, а відтак залишає безкарними порушення прав людини залишатися.</a:t>
            </a:r>
          </a:p>
          <a:p>
            <a:pPr algn="just"/>
            <a:r>
              <a:rPr lang="uk-UA" dirty="0">
                <a:solidFill>
                  <a:schemeClr val="tx1"/>
                </a:solidFill>
                <a:highlight>
                  <a:srgbClr val="396BAE"/>
                </a:highlight>
              </a:rPr>
              <a:t> Партнерство заради стійкого розвитку. </a:t>
            </a:r>
            <a:r>
              <a:rPr lang="uk-UA" dirty="0">
                <a:solidFill>
                  <a:schemeClr val="tx1"/>
                </a:solidFill>
              </a:rPr>
              <a:t>Країни повинні працювати разом, щоб боротися з корупцією, сприяти доброчесності та належному управлінню, як зазначено в Конвенції ООН проти корупції. </a:t>
            </a:r>
          </a:p>
        </p:txBody>
      </p:sp>
      <p:pic>
        <p:nvPicPr>
          <p:cNvPr id="11" name="Місце для зображення 10">
            <a:extLst>
              <a:ext uri="{FF2B5EF4-FFF2-40B4-BE49-F238E27FC236}">
                <a16:creationId xmlns:a16="http://schemas.microsoft.com/office/drawing/2014/main" id="{2F40213B-1BC5-47AB-BB50-217C531F5EEC}"/>
              </a:ext>
            </a:extLst>
          </p:cNvPr>
          <p:cNvPicPr>
            <a:picLocks noGrp="1" noChangeAspect="1"/>
          </p:cNvPicPr>
          <p:nvPr>
            <p:ph type="pic" sz="quarter" idx="13"/>
          </p:nvPr>
        </p:nvPicPr>
        <p:blipFill>
          <a:blip r:embed="rId3"/>
          <a:srcRect l="15429" r="15429"/>
          <a:stretch>
            <a:fillRect/>
          </a:stretch>
        </p:blipFill>
        <p:spPr>
          <a:xfrm>
            <a:off x="5975901" y="-3"/>
            <a:ext cx="3168101" cy="3333750"/>
          </a:xfrm>
        </p:spPr>
      </p:pic>
      <p:pic>
        <p:nvPicPr>
          <p:cNvPr id="16" name="Місце для зображення 15">
            <a:extLst>
              <a:ext uri="{FF2B5EF4-FFF2-40B4-BE49-F238E27FC236}">
                <a16:creationId xmlns:a16="http://schemas.microsoft.com/office/drawing/2014/main" id="{643BB4A2-F50A-4361-9149-7206020FFF8E}"/>
              </a:ext>
            </a:extLst>
          </p:cNvPr>
          <p:cNvPicPr>
            <a:picLocks noGrp="1" noChangeAspect="1"/>
          </p:cNvPicPr>
          <p:nvPr>
            <p:ph type="pic" sz="quarter" idx="15"/>
          </p:nvPr>
        </p:nvPicPr>
        <p:blipFill>
          <a:blip r:embed="rId4"/>
          <a:srcRect t="23757" b="23757"/>
          <a:stretch>
            <a:fillRect/>
          </a:stretch>
        </p:blipFill>
        <p:spPr>
          <a:xfrm>
            <a:off x="5840059" y="3333748"/>
            <a:ext cx="6351941" cy="3524254"/>
          </a:xfrm>
        </p:spPr>
      </p:pic>
      <p:pic>
        <p:nvPicPr>
          <p:cNvPr id="27" name="Місце для зображення 26">
            <a:extLst>
              <a:ext uri="{FF2B5EF4-FFF2-40B4-BE49-F238E27FC236}">
                <a16:creationId xmlns:a16="http://schemas.microsoft.com/office/drawing/2014/main" id="{F98B30A0-83D8-42B9-8601-5293821FA492}"/>
              </a:ext>
            </a:extLst>
          </p:cNvPr>
          <p:cNvPicPr>
            <a:picLocks noGrp="1" noChangeAspect="1"/>
          </p:cNvPicPr>
          <p:nvPr>
            <p:ph type="pic" sz="quarter" idx="14"/>
          </p:nvPr>
        </p:nvPicPr>
        <p:blipFill>
          <a:blip r:embed="rId5"/>
          <a:srcRect l="25929" r="25929"/>
          <a:stretch>
            <a:fillRect/>
          </a:stretch>
        </p:blipFill>
        <p:spPr>
          <a:xfrm>
            <a:off x="9144002" y="-3"/>
            <a:ext cx="3047998" cy="3333750"/>
          </a:xfrm>
        </p:spPr>
      </p:pic>
    </p:spTree>
    <p:extLst>
      <p:ext uri="{BB962C8B-B14F-4D97-AF65-F5344CB8AC3E}">
        <p14:creationId xmlns:p14="http://schemas.microsoft.com/office/powerpoint/2010/main" val="129181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813F1349-1355-486C-8AD4-41A5698F481E}"/>
              </a:ext>
            </a:extLst>
          </p:cNvPr>
          <p:cNvSpPr>
            <a:spLocks noGrp="1"/>
          </p:cNvSpPr>
          <p:nvPr>
            <p:ph type="title"/>
          </p:nvPr>
        </p:nvSpPr>
        <p:spPr>
          <a:xfrm>
            <a:off x="3893950" y="2569375"/>
            <a:ext cx="4254172" cy="2786062"/>
          </a:xfrm>
        </p:spPr>
        <p:txBody>
          <a:bodyPr>
            <a:noAutofit/>
          </a:bodyPr>
          <a:lstStyle/>
          <a:p>
            <a:r>
              <a:rPr lang="ru-RU" sz="4400" dirty="0" err="1">
                <a:ln w="0"/>
                <a:solidFill>
                  <a:srgbClr val="EE9800"/>
                </a:solidFill>
                <a:effectLst>
                  <a:outerShdw blurRad="38100" dist="19050" dir="2700000" algn="tl" rotWithShape="0">
                    <a:schemeClr val="dk1">
                      <a:alpha val="40000"/>
                    </a:schemeClr>
                  </a:outerShdw>
                </a:effectLst>
              </a:rPr>
              <a:t>Негативні</a:t>
            </a:r>
            <a:r>
              <a:rPr lang="ru-RU" sz="4400" dirty="0">
                <a:ln w="0"/>
                <a:solidFill>
                  <a:srgbClr val="EE9800"/>
                </a:solidFill>
                <a:effectLst>
                  <a:outerShdw blurRad="38100" dist="19050" dir="2700000" algn="tl" rotWithShape="0">
                    <a:schemeClr val="dk1">
                      <a:alpha val="40000"/>
                    </a:schemeClr>
                  </a:outerShdw>
                </a:effectLst>
              </a:rPr>
              <a:t> </a:t>
            </a:r>
            <a:r>
              <a:rPr lang="ru-RU" sz="4400" dirty="0" err="1">
                <a:ln w="0"/>
                <a:solidFill>
                  <a:srgbClr val="EE9800"/>
                </a:solidFill>
                <a:effectLst>
                  <a:outerShdw blurRad="38100" dist="19050" dir="2700000" algn="tl" rotWithShape="0">
                    <a:schemeClr val="dk1">
                      <a:alpha val="40000"/>
                    </a:schemeClr>
                  </a:outerShdw>
                </a:effectLst>
              </a:rPr>
              <a:t>наслідки</a:t>
            </a:r>
            <a:r>
              <a:rPr lang="ru-RU" sz="4400" dirty="0">
                <a:ln w="0"/>
                <a:solidFill>
                  <a:srgbClr val="EE9800"/>
                </a:solidFill>
                <a:effectLst>
                  <a:outerShdw blurRad="38100" dist="19050" dir="2700000" algn="tl" rotWithShape="0">
                    <a:schemeClr val="dk1">
                      <a:alpha val="40000"/>
                    </a:schemeClr>
                  </a:outerShdw>
                </a:effectLst>
              </a:rPr>
              <a:t> </a:t>
            </a:r>
            <a:r>
              <a:rPr lang="ru-RU" sz="4400" dirty="0" err="1">
                <a:ln w="0"/>
                <a:solidFill>
                  <a:srgbClr val="EE9800"/>
                </a:solidFill>
                <a:effectLst>
                  <a:outerShdw blurRad="38100" dist="19050" dir="2700000" algn="tl" rotWithShape="0">
                    <a:schemeClr val="dk1">
                      <a:alpha val="40000"/>
                    </a:schemeClr>
                  </a:outerShdw>
                </a:effectLst>
              </a:rPr>
              <a:t>також</a:t>
            </a:r>
            <a:r>
              <a:rPr lang="ru-RU" sz="4400" dirty="0">
                <a:ln w="0"/>
                <a:solidFill>
                  <a:srgbClr val="EE9800"/>
                </a:solidFill>
                <a:effectLst>
                  <a:outerShdw blurRad="38100" dist="19050" dir="2700000" algn="tl" rotWithShape="0">
                    <a:schemeClr val="dk1">
                      <a:alpha val="40000"/>
                    </a:schemeClr>
                  </a:outerShdw>
                </a:effectLst>
              </a:rPr>
              <a:t> </a:t>
            </a:r>
            <a:r>
              <a:rPr lang="ru-RU" sz="4400" dirty="0" err="1">
                <a:ln w="0"/>
                <a:solidFill>
                  <a:srgbClr val="EE9800"/>
                </a:solidFill>
                <a:effectLst>
                  <a:outerShdw blurRad="38100" dist="19050" dir="2700000" algn="tl" rotWithShape="0">
                    <a:schemeClr val="dk1">
                      <a:alpha val="40000"/>
                    </a:schemeClr>
                  </a:outerShdw>
                </a:effectLst>
              </a:rPr>
              <a:t>можна</a:t>
            </a:r>
            <a:r>
              <a:rPr lang="ru-RU" sz="4400" dirty="0">
                <a:ln w="0"/>
                <a:solidFill>
                  <a:srgbClr val="EE9800"/>
                </a:solidFill>
                <a:effectLst>
                  <a:outerShdw blurRad="38100" dist="19050" dir="2700000" algn="tl" rotWithShape="0">
                    <a:schemeClr val="dk1">
                      <a:alpha val="40000"/>
                    </a:schemeClr>
                  </a:outerShdw>
                </a:effectLst>
              </a:rPr>
              <a:t> </a:t>
            </a:r>
            <a:r>
              <a:rPr lang="ru-RU" sz="4400" dirty="0" err="1">
                <a:ln w="0"/>
                <a:solidFill>
                  <a:srgbClr val="EE9800"/>
                </a:solidFill>
                <a:effectLst>
                  <a:outerShdw blurRad="38100" dist="19050" dir="2700000" algn="tl" rotWithShape="0">
                    <a:schemeClr val="dk1">
                      <a:alpha val="40000"/>
                    </a:schemeClr>
                  </a:outerShdw>
                </a:effectLst>
              </a:rPr>
              <a:t>згрупувати</a:t>
            </a:r>
            <a:r>
              <a:rPr lang="ru-RU" sz="4400" dirty="0">
                <a:ln w="0"/>
                <a:solidFill>
                  <a:srgbClr val="EE9800"/>
                </a:solidFill>
                <a:effectLst>
                  <a:outerShdw blurRad="38100" dist="19050" dir="2700000" algn="tl" rotWithShape="0">
                    <a:schemeClr val="dk1">
                      <a:alpha val="40000"/>
                    </a:schemeClr>
                  </a:outerShdw>
                </a:effectLst>
              </a:rPr>
              <a:t> за </a:t>
            </a:r>
            <a:r>
              <a:rPr lang="ru-RU" sz="4400" dirty="0" err="1">
                <a:ln w="0"/>
                <a:solidFill>
                  <a:srgbClr val="EE9800"/>
                </a:solidFill>
                <a:effectLst>
                  <a:outerShdw blurRad="38100" dist="19050" dir="2700000" algn="tl" rotWithShape="0">
                    <a:schemeClr val="dk1">
                      <a:alpha val="40000"/>
                    </a:schemeClr>
                  </a:outerShdw>
                </a:effectLst>
              </a:rPr>
              <a:t>основними</a:t>
            </a:r>
            <a:r>
              <a:rPr lang="ru-RU" sz="4400" dirty="0">
                <a:ln w="0"/>
                <a:solidFill>
                  <a:srgbClr val="EE9800"/>
                </a:solidFill>
                <a:effectLst>
                  <a:outerShdw blurRad="38100" dist="19050" dir="2700000" algn="tl" rotWithShape="0">
                    <a:schemeClr val="dk1">
                      <a:alpha val="40000"/>
                    </a:schemeClr>
                  </a:outerShdw>
                </a:effectLst>
              </a:rPr>
              <a:t> сферами </a:t>
            </a:r>
            <a:r>
              <a:rPr lang="ru-RU" sz="4400" dirty="0" err="1">
                <a:ln w="0"/>
                <a:solidFill>
                  <a:srgbClr val="EE9800"/>
                </a:solidFill>
                <a:effectLst>
                  <a:outerShdw blurRad="38100" dist="19050" dir="2700000" algn="tl" rotWithShape="0">
                    <a:schemeClr val="dk1">
                      <a:alpha val="40000"/>
                    </a:schemeClr>
                  </a:outerShdw>
                </a:effectLst>
              </a:rPr>
              <a:t>життя</a:t>
            </a:r>
            <a:r>
              <a:rPr lang="ru-RU" sz="4400" dirty="0">
                <a:ln w="0"/>
                <a:solidFill>
                  <a:srgbClr val="EE9800"/>
                </a:solidFill>
                <a:effectLst>
                  <a:outerShdw blurRad="38100" dist="19050" dir="2700000" algn="tl" rotWithShape="0">
                    <a:schemeClr val="dk1">
                      <a:alpha val="40000"/>
                    </a:schemeClr>
                  </a:outerShdw>
                </a:effectLst>
              </a:rPr>
              <a:t>:</a:t>
            </a:r>
            <a:endParaRPr lang="en-US" sz="4400" dirty="0">
              <a:ln w="0"/>
              <a:solidFill>
                <a:srgbClr val="EE9800"/>
              </a:solidFill>
              <a:effectLst>
                <a:outerShdw blurRad="38100" dist="19050" dir="2700000" algn="tl" rotWithShape="0">
                  <a:schemeClr val="dk1">
                    <a:alpha val="40000"/>
                  </a:schemeClr>
                </a:outerShdw>
              </a:effectLst>
            </a:endParaRPr>
          </a:p>
        </p:txBody>
      </p:sp>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19</a:t>
            </a:fld>
            <a:endParaRPr lang="en-US" dirty="0"/>
          </a:p>
        </p:txBody>
      </p:sp>
      <p:pic>
        <p:nvPicPr>
          <p:cNvPr id="22" name="Місце для зображення 21">
            <a:extLst>
              <a:ext uri="{FF2B5EF4-FFF2-40B4-BE49-F238E27FC236}">
                <a16:creationId xmlns:a16="http://schemas.microsoft.com/office/drawing/2014/main" id="{BB3D0A70-3368-44EF-934C-960FCC573637}"/>
              </a:ext>
            </a:extLst>
          </p:cNvPr>
          <p:cNvPicPr>
            <a:picLocks noGrp="1" noChangeAspect="1"/>
          </p:cNvPicPr>
          <p:nvPr>
            <p:ph type="pic" sz="quarter" idx="13"/>
          </p:nvPr>
        </p:nvPicPr>
        <p:blipFill>
          <a:blip r:embed="rId3"/>
          <a:srcRect l="18673" r="18673"/>
          <a:stretch>
            <a:fillRect/>
          </a:stretch>
        </p:blipFill>
        <p:spPr/>
      </p:pic>
      <p:pic>
        <p:nvPicPr>
          <p:cNvPr id="26" name="Місце для зображення 25">
            <a:extLst>
              <a:ext uri="{FF2B5EF4-FFF2-40B4-BE49-F238E27FC236}">
                <a16:creationId xmlns:a16="http://schemas.microsoft.com/office/drawing/2014/main" id="{C570A131-DDAD-4519-BE3E-ACA3B7D09D04}"/>
              </a:ext>
            </a:extLst>
          </p:cNvPr>
          <p:cNvPicPr>
            <a:picLocks noGrp="1" noChangeAspect="1"/>
          </p:cNvPicPr>
          <p:nvPr>
            <p:ph type="pic" sz="quarter" idx="14"/>
          </p:nvPr>
        </p:nvPicPr>
        <p:blipFill>
          <a:blip r:embed="rId4"/>
          <a:srcRect l="3173" r="3173"/>
          <a:stretch>
            <a:fillRect/>
          </a:stretch>
        </p:blipFill>
        <p:spPr/>
      </p:pic>
      <p:pic>
        <p:nvPicPr>
          <p:cNvPr id="24" name="Місце для зображення 23">
            <a:extLst>
              <a:ext uri="{FF2B5EF4-FFF2-40B4-BE49-F238E27FC236}">
                <a16:creationId xmlns:a16="http://schemas.microsoft.com/office/drawing/2014/main" id="{58D88F1F-D19A-4CED-9E6E-6EEA2B5DADE3}"/>
              </a:ext>
            </a:extLst>
          </p:cNvPr>
          <p:cNvPicPr>
            <a:picLocks noGrp="1" noChangeAspect="1"/>
          </p:cNvPicPr>
          <p:nvPr>
            <p:ph type="pic" sz="quarter" idx="16"/>
          </p:nvPr>
        </p:nvPicPr>
        <p:blipFill>
          <a:blip r:embed="rId3"/>
          <a:srcRect l="18472" r="18472"/>
          <a:stretch>
            <a:fillRect/>
          </a:stretch>
        </p:blipFill>
        <p:spPr/>
      </p:pic>
      <p:pic>
        <p:nvPicPr>
          <p:cNvPr id="28" name="Місце для зображення 27">
            <a:extLst>
              <a:ext uri="{FF2B5EF4-FFF2-40B4-BE49-F238E27FC236}">
                <a16:creationId xmlns:a16="http://schemas.microsoft.com/office/drawing/2014/main" id="{A70251AD-8525-4124-AAC0-DFC9BCBD3D8B}"/>
              </a:ext>
            </a:extLst>
          </p:cNvPr>
          <p:cNvPicPr>
            <a:picLocks noGrp="1" noChangeAspect="1"/>
          </p:cNvPicPr>
          <p:nvPr>
            <p:ph type="pic" sz="quarter" idx="15"/>
          </p:nvPr>
        </p:nvPicPr>
        <p:blipFill>
          <a:blip r:embed="rId5"/>
          <a:srcRect l="11426" r="11426"/>
          <a:stretch>
            <a:fillRect/>
          </a:stretch>
        </p:blipFill>
        <p:spPr/>
      </p:pic>
    </p:spTree>
    <p:extLst>
      <p:ext uri="{BB962C8B-B14F-4D97-AF65-F5344CB8AC3E}">
        <p14:creationId xmlns:p14="http://schemas.microsoft.com/office/powerpoint/2010/main" val="187646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7F3FB3C8-6E4D-4C4E-BC71-0D10C35865C2}"/>
              </a:ext>
            </a:extLst>
          </p:cNvPr>
          <p:cNvSpPr>
            <a:spLocks noGrp="1"/>
          </p:cNvSpPr>
          <p:nvPr>
            <p:ph type="title"/>
          </p:nvPr>
        </p:nvSpPr>
        <p:spPr>
          <a:xfrm>
            <a:off x="761524" y="1443038"/>
            <a:ext cx="6941302" cy="1552358"/>
          </a:xfrm>
        </p:spPr>
        <p:txBody>
          <a:bodyPr/>
          <a:lstStyle/>
          <a:p>
            <a:r>
              <a:rPr lang="uk-UA" dirty="0">
                <a:highlight>
                  <a:srgbClr val="396BAE"/>
                </a:highlight>
              </a:rPr>
              <a:t>План</a:t>
            </a:r>
            <a:endParaRPr lang="en-US" dirty="0">
              <a:highlight>
                <a:srgbClr val="396BAE"/>
              </a:highlight>
            </a:endParaRPr>
          </a:p>
        </p:txBody>
      </p:sp>
      <p:sp>
        <p:nvSpPr>
          <p:cNvPr id="3" name="Text Placeholder 2">
            <a:extLst>
              <a:ext uri="{FF2B5EF4-FFF2-40B4-BE49-F238E27FC236}">
                <a16:creationId xmlns:a16="http://schemas.microsoft.com/office/drawing/2014/main" id="{3FECF24A-D85C-43FE-B5C2-4AABE5EF616A}"/>
              </a:ext>
            </a:extLst>
          </p:cNvPr>
          <p:cNvSpPr>
            <a:spLocks noGrp="1"/>
          </p:cNvSpPr>
          <p:nvPr>
            <p:ph type="body" sz="quarter" idx="15"/>
          </p:nvPr>
        </p:nvSpPr>
        <p:spPr>
          <a:xfrm>
            <a:off x="761524" y="3080965"/>
            <a:ext cx="4352924" cy="2286000"/>
          </a:xfrm>
        </p:spPr>
        <p:txBody>
          <a:bodyPr/>
          <a:lstStyle/>
          <a:p>
            <a:r>
              <a:rPr lang="uk-UA" dirty="0"/>
              <a:t>І. Наслідки корупції </a:t>
            </a:r>
          </a:p>
          <a:p>
            <a:r>
              <a:rPr lang="uk-UA" dirty="0"/>
              <a:t>ІІ. Світовий досвід боротьби з корупцією</a:t>
            </a:r>
            <a:endParaRPr lang="en-US" dirty="0"/>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p:txBody>
          <a:bodyPr/>
          <a:lstStyle/>
          <a:p>
            <a:fld id="{D643A852-0206-46AC-B0EB-645612933129}" type="slidenum">
              <a:rPr lang="en-US" smtClean="0"/>
              <a:pPr/>
              <a:t>2</a:t>
            </a:fld>
            <a:endParaRPr lang="en-US" dirty="0"/>
          </a:p>
        </p:txBody>
      </p:sp>
      <p:pic>
        <p:nvPicPr>
          <p:cNvPr id="14" name="Місце для зображення 13">
            <a:extLst>
              <a:ext uri="{FF2B5EF4-FFF2-40B4-BE49-F238E27FC236}">
                <a16:creationId xmlns:a16="http://schemas.microsoft.com/office/drawing/2014/main" id="{8EAF3CA0-6B75-4334-AE09-B1787F4A6CD7}"/>
              </a:ext>
            </a:extLst>
          </p:cNvPr>
          <p:cNvPicPr>
            <a:picLocks noGrp="1" noChangeAspect="1"/>
          </p:cNvPicPr>
          <p:nvPr>
            <p:ph type="pic" sz="quarter" idx="13"/>
          </p:nvPr>
        </p:nvPicPr>
        <p:blipFill>
          <a:blip r:embed="rId3"/>
          <a:srcRect l="6194" r="6194"/>
          <a:stretch>
            <a:fillRect/>
          </a:stretch>
        </p:blipFill>
        <p:spPr/>
      </p:pic>
    </p:spTree>
    <p:extLst>
      <p:ext uri="{BB962C8B-B14F-4D97-AF65-F5344CB8AC3E}">
        <p14:creationId xmlns:p14="http://schemas.microsoft.com/office/powerpoint/2010/main" val="83088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id="{627A1A86-8B15-4594-8131-4201340BEE99}"/>
              </a:ext>
            </a:extLst>
          </p:cNvPr>
          <p:cNvGraphicFramePr/>
          <p:nvPr>
            <p:extLst>
              <p:ext uri="{D42A27DB-BD31-4B8C-83A1-F6EECF244321}">
                <p14:modId xmlns:p14="http://schemas.microsoft.com/office/powerpoint/2010/main" val="4230653849"/>
              </p:ext>
            </p:extLst>
          </p:nvPr>
        </p:nvGraphicFramePr>
        <p:xfrm>
          <a:off x="-167149" y="1101213"/>
          <a:ext cx="11661058" cy="5381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88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id="{627A1A86-8B15-4594-8131-4201340BEE99}"/>
              </a:ext>
            </a:extLst>
          </p:cNvPr>
          <p:cNvGraphicFramePr/>
          <p:nvPr>
            <p:extLst>
              <p:ext uri="{D42A27DB-BD31-4B8C-83A1-F6EECF244321}">
                <p14:modId xmlns:p14="http://schemas.microsoft.com/office/powerpoint/2010/main" val="3057043054"/>
              </p:ext>
            </p:extLst>
          </p:nvPr>
        </p:nvGraphicFramePr>
        <p:xfrm>
          <a:off x="-167149" y="1101213"/>
          <a:ext cx="11661058" cy="5381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0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a:extLst>
              <a:ext uri="{FF2B5EF4-FFF2-40B4-BE49-F238E27FC236}">
                <a16:creationId xmlns:a16="http://schemas.microsoft.com/office/drawing/2014/main" id="{627A1A86-8B15-4594-8131-4201340BEE99}"/>
              </a:ext>
            </a:extLst>
          </p:cNvPr>
          <p:cNvGraphicFramePr/>
          <p:nvPr>
            <p:extLst>
              <p:ext uri="{D42A27DB-BD31-4B8C-83A1-F6EECF244321}">
                <p14:modId xmlns:p14="http://schemas.microsoft.com/office/powerpoint/2010/main" val="68367849"/>
              </p:ext>
            </p:extLst>
          </p:nvPr>
        </p:nvGraphicFramePr>
        <p:xfrm>
          <a:off x="-167149" y="1101213"/>
          <a:ext cx="11661058" cy="5381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81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зображення 6">
            <a:extLst>
              <a:ext uri="{FF2B5EF4-FFF2-40B4-BE49-F238E27FC236}">
                <a16:creationId xmlns:a16="http://schemas.microsoft.com/office/drawing/2014/main" id="{E9615A41-354C-4E8C-82C8-9C7420AC60BB}"/>
              </a:ext>
            </a:extLst>
          </p:cNvPr>
          <p:cNvPicPr>
            <a:picLocks noGrp="1" noChangeAspect="1"/>
          </p:cNvPicPr>
          <p:nvPr>
            <p:ph type="pic" sz="quarter" idx="13"/>
          </p:nvPr>
        </p:nvPicPr>
        <p:blipFill>
          <a:blip r:embed="rId3"/>
          <a:srcRect l="6227" r="6227"/>
          <a:stretch>
            <a:fillRect/>
          </a:stretch>
        </p:blipFill>
        <p:spPr/>
      </p:pic>
      <p:sp>
        <p:nvSpPr>
          <p:cNvPr id="5" name="Місце для тексту 4">
            <a:extLst>
              <a:ext uri="{FF2B5EF4-FFF2-40B4-BE49-F238E27FC236}">
                <a16:creationId xmlns:a16="http://schemas.microsoft.com/office/drawing/2014/main" id="{0697591C-EF95-4955-83D5-408E02ACA35E}"/>
              </a:ext>
            </a:extLst>
          </p:cNvPr>
          <p:cNvSpPr>
            <a:spLocks noGrp="1"/>
          </p:cNvSpPr>
          <p:nvPr>
            <p:ph type="body" sz="quarter" idx="15"/>
          </p:nvPr>
        </p:nvSpPr>
        <p:spPr>
          <a:xfrm>
            <a:off x="610076" y="1018431"/>
            <a:ext cx="4352924" cy="4381500"/>
          </a:xfrm>
        </p:spPr>
        <p:txBody>
          <a:bodyPr>
            <a:normAutofit lnSpcReduction="10000"/>
          </a:bodyPr>
          <a:lstStyle/>
          <a:p>
            <a:pPr algn="just"/>
            <a:r>
              <a:rPr lang="uk-UA" sz="2000" dirty="0"/>
              <a:t>У 2015 році у Непалі стався землетрус, який приніс масові руйнування. Таких згубних наслідків і знищення значної частини столиці держави можна було уникнути, якби забудовники міста дотримувалися будівельних норм, а не ухилялися від них через отримані корупційним шляхом дозволи. </a:t>
            </a:r>
          </a:p>
          <a:p>
            <a:pPr algn="just"/>
            <a:r>
              <a:rPr lang="uk-UA" sz="2000" dirty="0"/>
              <a:t>Окремо важливо зазначити, яку шкоду корупція може нанести базовим сферам життя держави, зокрема її безпеці та обороні, не говорячи вже про імідж на зовнішньополітичній арені.</a:t>
            </a:r>
          </a:p>
        </p:txBody>
      </p:sp>
    </p:spTree>
    <p:extLst>
      <p:ext uri="{BB962C8B-B14F-4D97-AF65-F5344CB8AC3E}">
        <p14:creationId xmlns:p14="http://schemas.microsoft.com/office/powerpoint/2010/main" val="393665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зображення 8">
            <a:extLst>
              <a:ext uri="{FF2B5EF4-FFF2-40B4-BE49-F238E27FC236}">
                <a16:creationId xmlns:a16="http://schemas.microsoft.com/office/drawing/2014/main" id="{F94DD667-99ED-420C-B3E5-5EF8C39CA595}"/>
              </a:ext>
            </a:extLst>
          </p:cNvPr>
          <p:cNvPicPr>
            <a:picLocks noGrp="1" noChangeAspect="1"/>
          </p:cNvPicPr>
          <p:nvPr>
            <p:ph type="pic" sz="quarter" idx="13"/>
          </p:nvPr>
        </p:nvPicPr>
        <p:blipFill>
          <a:blip r:embed="rId3"/>
          <a:srcRect l="6393" r="6393"/>
          <a:stretch>
            <a:fillRect/>
          </a:stretch>
        </p:blipFill>
        <p:spPr>
          <a:xfrm>
            <a:off x="3048238" y="711491"/>
            <a:ext cx="6095524" cy="4616159"/>
          </a:xfrm>
        </p:spPr>
      </p:pic>
      <p:sp>
        <p:nvSpPr>
          <p:cNvPr id="5" name="Заголовок 4">
            <a:extLst>
              <a:ext uri="{FF2B5EF4-FFF2-40B4-BE49-F238E27FC236}">
                <a16:creationId xmlns:a16="http://schemas.microsoft.com/office/drawing/2014/main" id="{6413362C-81D3-4850-84B0-4C9A5858DAAF}"/>
              </a:ext>
            </a:extLst>
          </p:cNvPr>
          <p:cNvSpPr>
            <a:spLocks noGrp="1"/>
          </p:cNvSpPr>
          <p:nvPr>
            <p:ph type="title"/>
          </p:nvPr>
        </p:nvSpPr>
        <p:spPr>
          <a:xfrm>
            <a:off x="790575" y="5495925"/>
            <a:ext cx="10942638" cy="1061244"/>
          </a:xfrm>
        </p:spPr>
        <p:txBody>
          <a:bodyPr>
            <a:normAutofit/>
          </a:bodyPr>
          <a:lstStyle/>
          <a:p>
            <a:r>
              <a:rPr lang="ru-RU" sz="4400" dirty="0">
                <a:highlight>
                  <a:srgbClr val="396BAE"/>
                </a:highlight>
              </a:rPr>
              <a:t>ІІ. </a:t>
            </a:r>
            <a:r>
              <a:rPr lang="ru-RU" sz="4400" dirty="0" err="1">
                <a:highlight>
                  <a:srgbClr val="396BAE"/>
                </a:highlight>
              </a:rPr>
              <a:t>Світовий</a:t>
            </a:r>
            <a:r>
              <a:rPr lang="ru-RU" sz="4400" dirty="0">
                <a:highlight>
                  <a:srgbClr val="396BAE"/>
                </a:highlight>
              </a:rPr>
              <a:t> </a:t>
            </a:r>
            <a:r>
              <a:rPr lang="ru-RU" sz="4400" dirty="0" err="1">
                <a:highlight>
                  <a:srgbClr val="396BAE"/>
                </a:highlight>
              </a:rPr>
              <a:t>досвід</a:t>
            </a:r>
            <a:r>
              <a:rPr lang="ru-RU" sz="4400" dirty="0">
                <a:highlight>
                  <a:srgbClr val="396BAE"/>
                </a:highlight>
              </a:rPr>
              <a:t> </a:t>
            </a:r>
            <a:r>
              <a:rPr lang="ru-RU" sz="4400" dirty="0" err="1">
                <a:highlight>
                  <a:srgbClr val="396BAE"/>
                </a:highlight>
              </a:rPr>
              <a:t>боротьби</a:t>
            </a:r>
            <a:r>
              <a:rPr lang="ru-RU" sz="4400" dirty="0">
                <a:highlight>
                  <a:srgbClr val="396BAE"/>
                </a:highlight>
              </a:rPr>
              <a:t> з </a:t>
            </a:r>
            <a:r>
              <a:rPr lang="ru-RU" sz="4400" dirty="0" err="1">
                <a:highlight>
                  <a:srgbClr val="396BAE"/>
                </a:highlight>
              </a:rPr>
              <a:t>корупцією</a:t>
            </a:r>
            <a:endParaRPr lang="uk-UA" sz="4400" dirty="0">
              <a:highlight>
                <a:srgbClr val="396BAE"/>
              </a:highlight>
            </a:endParaRPr>
          </a:p>
        </p:txBody>
      </p:sp>
    </p:spTree>
    <p:extLst>
      <p:ext uri="{BB962C8B-B14F-4D97-AF65-F5344CB8AC3E}">
        <p14:creationId xmlns:p14="http://schemas.microsoft.com/office/powerpoint/2010/main" val="265588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AF162E1-9190-4454-9169-EFF3B9F1D530}"/>
              </a:ext>
            </a:extLst>
          </p:cNvPr>
          <p:cNvSpPr>
            <a:spLocks noGrp="1"/>
          </p:cNvSpPr>
          <p:nvPr>
            <p:ph sz="half" idx="1"/>
          </p:nvPr>
        </p:nvSpPr>
        <p:spPr>
          <a:xfrm>
            <a:off x="762000" y="1280160"/>
            <a:ext cx="4267200" cy="3749040"/>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a:bodyPr>
          <a:lstStyle/>
          <a:p>
            <a:pPr algn="just"/>
            <a:r>
              <a:rPr lang="uk-UA" sz="2000" dirty="0"/>
              <a:t>Із другої половини ХХ століття корупцію перестають сприймати як невід’ємну частину функціонування бізнесу або держави. У середині 1990-х років абсолютна більшість країн у світі визнала, що корупція є глобальною проблемою. Відтоді у сфері її запобігання активно працюють регіональні та глобальні міжурядові організації.</a:t>
            </a:r>
          </a:p>
        </p:txBody>
      </p:sp>
      <p:sp>
        <p:nvSpPr>
          <p:cNvPr id="7" name="Місце для вмісту 6">
            <a:extLst>
              <a:ext uri="{FF2B5EF4-FFF2-40B4-BE49-F238E27FC236}">
                <a16:creationId xmlns:a16="http://schemas.microsoft.com/office/drawing/2014/main" id="{2217B00B-F656-4228-AE8F-42C9CFF5D8C0}"/>
              </a:ext>
            </a:extLst>
          </p:cNvPr>
          <p:cNvSpPr>
            <a:spLocks noGrp="1"/>
          </p:cNvSpPr>
          <p:nvPr>
            <p:ph sz="half" idx="2"/>
          </p:nvPr>
        </p:nvSpPr>
        <p:spPr>
          <a:xfrm>
            <a:off x="5486400" y="751840"/>
            <a:ext cx="6085840" cy="5415280"/>
          </a:xfrm>
        </p:spPr>
        <p:txBody>
          <a:bodyPr>
            <a:normAutofit/>
          </a:bodyPr>
          <a:lstStyle/>
          <a:p>
            <a:pPr marL="0" indent="0" algn="just">
              <a:buNone/>
            </a:pPr>
            <a:r>
              <a:rPr lang="uk-UA" sz="2400" dirty="0">
                <a:highlight>
                  <a:srgbClr val="396BAE"/>
                </a:highlight>
              </a:rPr>
              <a:t>Сприйняття корупції як глобальної</a:t>
            </a:r>
            <a:r>
              <a:rPr lang="uk-UA" sz="2400" dirty="0"/>
              <a:t>, а не локальної </a:t>
            </a:r>
            <a:r>
              <a:rPr lang="uk-UA" sz="2400" dirty="0">
                <a:highlight>
                  <a:srgbClr val="396BAE"/>
                </a:highlight>
              </a:rPr>
              <a:t>проблеми </a:t>
            </a:r>
            <a:r>
              <a:rPr lang="uk-UA" sz="2400" dirty="0"/>
              <a:t>допомогло скоординувати зусилля для боротьби проти неї на міжнародній арені.</a:t>
            </a:r>
          </a:p>
          <a:p>
            <a:pPr marL="0" indent="0" algn="just">
              <a:buNone/>
            </a:pPr>
            <a:r>
              <a:rPr lang="uk-UA" sz="2400" dirty="0"/>
              <a:t>Така координація передбачає </a:t>
            </a:r>
            <a:r>
              <a:rPr lang="uk-UA" sz="2400" dirty="0">
                <a:highlight>
                  <a:srgbClr val="396BAE"/>
                </a:highlight>
              </a:rPr>
              <a:t>два основні напрями</a:t>
            </a:r>
            <a:r>
              <a:rPr lang="uk-UA" sz="2400" dirty="0"/>
              <a:t>: </a:t>
            </a:r>
          </a:p>
          <a:p>
            <a:pPr algn="just">
              <a:buFont typeface="Wingdings" panose="05000000000000000000" pitchFamily="2" charset="2"/>
              <a:buChar char="ü"/>
            </a:pPr>
            <a:r>
              <a:rPr lang="uk-UA" sz="2400" dirty="0"/>
              <a:t>прийняття міжнародних актів, які визначають засади запобігання та протидії корупції загалом або в конкретних сферах; </a:t>
            </a:r>
          </a:p>
          <a:p>
            <a:pPr algn="just">
              <a:buFont typeface="Wingdings" panose="05000000000000000000" pitchFamily="2" charset="2"/>
              <a:buChar char="ü"/>
            </a:pPr>
            <a:r>
              <a:rPr lang="uk-UA" sz="2400" dirty="0"/>
              <a:t>створення окремих організацій та мереж, покликаних </a:t>
            </a:r>
            <a:r>
              <a:rPr lang="uk-UA" sz="2400" dirty="0" err="1"/>
              <a:t>моніторити</a:t>
            </a:r>
            <a:r>
              <a:rPr lang="uk-UA" sz="2400" dirty="0"/>
              <a:t> прогрес боротьби з корупцією на рівні країн.</a:t>
            </a:r>
          </a:p>
        </p:txBody>
      </p:sp>
    </p:spTree>
    <p:extLst>
      <p:ext uri="{BB962C8B-B14F-4D97-AF65-F5344CB8AC3E}">
        <p14:creationId xmlns:p14="http://schemas.microsoft.com/office/powerpoint/2010/main" val="15554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вмісту 6">
            <a:extLst>
              <a:ext uri="{FF2B5EF4-FFF2-40B4-BE49-F238E27FC236}">
                <a16:creationId xmlns:a16="http://schemas.microsoft.com/office/drawing/2014/main" id="{6D11E068-ACAC-47BE-9EE2-52D39566C489}"/>
              </a:ext>
            </a:extLst>
          </p:cNvPr>
          <p:cNvSpPr>
            <a:spLocks noGrp="1"/>
          </p:cNvSpPr>
          <p:nvPr>
            <p:ph sz="quarter" idx="15"/>
          </p:nvPr>
        </p:nvSpPr>
        <p:spPr>
          <a:xfrm>
            <a:off x="762000" y="751840"/>
            <a:ext cx="6096000" cy="5704523"/>
          </a:xfrm>
        </p:spPr>
        <p:txBody>
          <a:bodyPr>
            <a:normAutofit lnSpcReduction="10000"/>
          </a:bodyPr>
          <a:lstStyle/>
          <a:p>
            <a:pPr algn="just"/>
            <a:r>
              <a:rPr lang="uk-UA" sz="2400" dirty="0"/>
              <a:t>Результатом діяльності за першим напрямом стало </a:t>
            </a:r>
            <a:r>
              <a:rPr lang="uk-UA" sz="2400" dirty="0">
                <a:highlight>
                  <a:srgbClr val="396BAE"/>
                </a:highlight>
              </a:rPr>
              <a:t>прийняття цілого комплексу міжнародних обов’язкових актів</a:t>
            </a:r>
            <a:r>
              <a:rPr lang="uk-UA" sz="2400" dirty="0"/>
              <a:t> та актів рекомендаційного характеру Організацією Об’єднаних Націй, Радою Європи, Організацією економічного співробітництва та розвитку, Європейським Союзом та Організацією американських держав.</a:t>
            </a:r>
          </a:p>
          <a:p>
            <a:pPr algn="just"/>
            <a:endParaRPr lang="uk-UA" sz="2400" dirty="0"/>
          </a:p>
          <a:p>
            <a:pPr algn="just"/>
            <a:r>
              <a:rPr lang="uk-UA" sz="2400" dirty="0">
                <a:highlight>
                  <a:srgbClr val="396BAE"/>
                </a:highlight>
              </a:rPr>
              <a:t>15 грудня 1975 року </a:t>
            </a:r>
            <a:r>
              <a:rPr lang="uk-UA" sz="2400" dirty="0"/>
              <a:t>прийняття </a:t>
            </a:r>
            <a:r>
              <a:rPr lang="uk-UA" sz="2400" dirty="0">
                <a:highlight>
                  <a:srgbClr val="EE9800"/>
                </a:highlight>
              </a:rPr>
              <a:t>резолюції Генеральної Асамблеї ООН 3514(ХХХ), </a:t>
            </a:r>
            <a:r>
              <a:rPr lang="uk-UA" sz="2400" dirty="0"/>
              <a:t>яка закликає уряди всіх країн на національному рівні вжити необхідних заходів для запобігання та протидії корупції. </a:t>
            </a:r>
          </a:p>
        </p:txBody>
      </p:sp>
      <p:pic>
        <p:nvPicPr>
          <p:cNvPr id="9" name="Місце для зображення 8">
            <a:extLst>
              <a:ext uri="{FF2B5EF4-FFF2-40B4-BE49-F238E27FC236}">
                <a16:creationId xmlns:a16="http://schemas.microsoft.com/office/drawing/2014/main" id="{5E693E81-363B-4DBA-8A2F-A506C42715C5}"/>
              </a:ext>
            </a:extLst>
          </p:cNvPr>
          <p:cNvPicPr>
            <a:picLocks noGrp="1" noChangeAspect="1"/>
          </p:cNvPicPr>
          <p:nvPr>
            <p:ph type="pic" sz="quarter" idx="13"/>
          </p:nvPr>
        </p:nvPicPr>
        <p:blipFill>
          <a:blip r:embed="rId3"/>
          <a:srcRect l="27832" r="27832"/>
          <a:stretch>
            <a:fillRect/>
          </a:stretch>
        </p:blipFill>
        <p:spPr/>
      </p:pic>
    </p:spTree>
    <p:extLst>
      <p:ext uri="{BB962C8B-B14F-4D97-AF65-F5344CB8AC3E}">
        <p14:creationId xmlns:p14="http://schemas.microsoft.com/office/powerpoint/2010/main" val="236332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тексту 6">
            <a:extLst>
              <a:ext uri="{FF2B5EF4-FFF2-40B4-BE49-F238E27FC236}">
                <a16:creationId xmlns:a16="http://schemas.microsoft.com/office/drawing/2014/main" id="{61F7A6FD-B17C-486F-9986-E66A80358A15}"/>
              </a:ext>
            </a:extLst>
          </p:cNvPr>
          <p:cNvSpPr>
            <a:spLocks noGrp="1"/>
          </p:cNvSpPr>
          <p:nvPr>
            <p:ph type="body" sz="quarter" idx="15"/>
          </p:nvPr>
        </p:nvSpPr>
        <p:spPr>
          <a:xfrm>
            <a:off x="5147004" y="718322"/>
            <a:ext cx="6126737" cy="5421356"/>
          </a:xfrm>
        </p:spPr>
        <p:txBody>
          <a:bodyPr/>
          <a:lstStyle/>
          <a:p>
            <a:pPr algn="just"/>
            <a:r>
              <a:rPr lang="uk-UA" sz="2800" dirty="0">
                <a:solidFill>
                  <a:schemeClr val="tx1"/>
                </a:solidFill>
              </a:rPr>
              <a:t>Перші міжнародні акти у сфері протидії корупції </a:t>
            </a:r>
            <a:r>
              <a:rPr lang="uk-UA" sz="2800" dirty="0">
                <a:solidFill>
                  <a:srgbClr val="E1BF91"/>
                </a:solidFill>
              </a:rPr>
              <a:t>Україна</a:t>
            </a:r>
            <a:r>
              <a:rPr lang="uk-UA" sz="2800" dirty="0">
                <a:solidFill>
                  <a:schemeClr val="tx1"/>
                </a:solidFill>
              </a:rPr>
              <a:t> підписала та ратифікувала в </a:t>
            </a:r>
            <a:r>
              <a:rPr lang="uk-UA" sz="2800" dirty="0">
                <a:solidFill>
                  <a:schemeClr val="tx1"/>
                </a:solidFill>
                <a:highlight>
                  <a:srgbClr val="396BAE"/>
                </a:highlight>
              </a:rPr>
              <a:t>1999</a:t>
            </a:r>
            <a:r>
              <a:rPr lang="uk-UA" sz="2800" dirty="0">
                <a:solidFill>
                  <a:schemeClr val="tx1"/>
                </a:solidFill>
              </a:rPr>
              <a:t> році. Це була </a:t>
            </a:r>
            <a:r>
              <a:rPr lang="uk-UA" sz="2800" dirty="0">
                <a:solidFill>
                  <a:schemeClr val="tx1"/>
                </a:solidFill>
                <a:highlight>
                  <a:srgbClr val="396BAE"/>
                </a:highlight>
              </a:rPr>
              <a:t>Кримінальна конвенція Ради Європи про боротьбу з корупцією </a:t>
            </a:r>
            <a:r>
              <a:rPr lang="uk-UA" sz="2800" dirty="0">
                <a:solidFill>
                  <a:schemeClr val="tx1"/>
                </a:solidFill>
              </a:rPr>
              <a:t>― ключовий міжнародно-правовий документ Ради Європи, що визначає обов’язкові для країн-членів підстави криміналізації корупційних дій, перелік їх, види та обсяги міжнародної правової допомоги, заходи з міжнародного контролю.</a:t>
            </a:r>
          </a:p>
        </p:txBody>
      </p:sp>
      <p:pic>
        <p:nvPicPr>
          <p:cNvPr id="21" name="Місце для зображення 20">
            <a:extLst>
              <a:ext uri="{FF2B5EF4-FFF2-40B4-BE49-F238E27FC236}">
                <a16:creationId xmlns:a16="http://schemas.microsoft.com/office/drawing/2014/main" id="{E9783912-868C-4560-BD11-90B0F3C6EFFF}"/>
              </a:ext>
            </a:extLst>
          </p:cNvPr>
          <p:cNvPicPr>
            <a:picLocks noGrp="1" noChangeAspect="1"/>
          </p:cNvPicPr>
          <p:nvPr>
            <p:ph type="pic" sz="quarter" idx="13"/>
          </p:nvPr>
        </p:nvPicPr>
        <p:blipFill>
          <a:blip r:embed="rId3"/>
          <a:srcRect l="5921" r="5921"/>
          <a:stretch>
            <a:fillRect/>
          </a:stretch>
        </p:blipFill>
        <p:spPr/>
      </p:pic>
    </p:spTree>
    <p:extLst>
      <p:ext uri="{BB962C8B-B14F-4D97-AF65-F5344CB8AC3E}">
        <p14:creationId xmlns:p14="http://schemas.microsoft.com/office/powerpoint/2010/main" val="291600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Місце для вмісту 10">
            <a:extLst>
              <a:ext uri="{FF2B5EF4-FFF2-40B4-BE49-F238E27FC236}">
                <a16:creationId xmlns:a16="http://schemas.microsoft.com/office/drawing/2014/main" id="{726FEF6A-4548-423B-BC74-083D738D47FC}"/>
              </a:ext>
            </a:extLst>
          </p:cNvPr>
          <p:cNvSpPr>
            <a:spLocks noGrp="1"/>
          </p:cNvSpPr>
          <p:nvPr>
            <p:ph idx="1"/>
          </p:nvPr>
        </p:nvSpPr>
        <p:spPr>
          <a:xfrm>
            <a:off x="1066800" y="1655180"/>
            <a:ext cx="4489048" cy="4518756"/>
          </a:xfrm>
        </p:spPr>
        <p:txBody>
          <a:bodyPr/>
          <a:lstStyle/>
          <a:p>
            <a:pPr algn="just"/>
            <a:r>
              <a:rPr lang="uk-UA" sz="2000" dirty="0"/>
              <a:t>А також </a:t>
            </a:r>
            <a:r>
              <a:rPr lang="uk-UA" sz="2000" dirty="0">
                <a:highlight>
                  <a:srgbClr val="396BAE"/>
                </a:highlight>
              </a:rPr>
              <a:t>Цивільна конвенція Ради Європи про боротьбу з корупцією</a:t>
            </a:r>
            <a:r>
              <a:rPr lang="uk-UA" sz="2000" dirty="0"/>
              <a:t>. Її </a:t>
            </a:r>
            <a:r>
              <a:rPr lang="uk-UA" sz="2000" dirty="0">
                <a:highlight>
                  <a:srgbClr val="396BAE"/>
                </a:highlight>
              </a:rPr>
              <a:t>мета</a:t>
            </a:r>
            <a:r>
              <a:rPr lang="uk-UA" sz="2000" dirty="0"/>
              <a:t> – запровадження ефективних засобів «правового захисту осіб, яким заподіяно шкоду внаслідок корупційних дій, для надання таким особам можливості захищати свої права та інтереси, включаючи можливість отримання компенсації за заподіяну шкоду».</a:t>
            </a:r>
          </a:p>
          <a:p>
            <a:pPr algn="just"/>
            <a:endParaRPr lang="uk-UA" dirty="0"/>
          </a:p>
        </p:txBody>
      </p:sp>
      <p:pic>
        <p:nvPicPr>
          <p:cNvPr id="8196" name="Picture 4" descr="undefined">
            <a:extLst>
              <a:ext uri="{FF2B5EF4-FFF2-40B4-BE49-F238E27FC236}">
                <a16:creationId xmlns:a16="http://schemas.microsoft.com/office/drawing/2014/main" id="{9D77F93B-9533-4752-9EE1-814EC7AE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48" y="775504"/>
            <a:ext cx="6327255" cy="505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42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FC0AFCF-36B2-4190-8F88-A9FCB827E1BE}"/>
              </a:ext>
            </a:extLst>
          </p:cNvPr>
          <p:cNvSpPr>
            <a:spLocks noGrp="1"/>
          </p:cNvSpPr>
          <p:nvPr>
            <p:ph type="title"/>
          </p:nvPr>
        </p:nvSpPr>
        <p:spPr>
          <a:xfrm>
            <a:off x="970345" y="991564"/>
            <a:ext cx="9655215" cy="3939251"/>
          </a:xfrm>
        </p:spPr>
        <p:txBody>
          <a:bodyPr/>
          <a:lstStyle/>
          <a:p>
            <a:pPr algn="ctr"/>
            <a:r>
              <a:rPr lang="uk-UA" sz="3600" dirty="0"/>
              <a:t>Найбільшим досягненням у сфері </a:t>
            </a:r>
            <a:r>
              <a:rPr lang="uk-UA" sz="3600" dirty="0" err="1"/>
              <a:t>антикорупції</a:t>
            </a:r>
            <a:r>
              <a:rPr lang="uk-UA" sz="3600" dirty="0"/>
              <a:t> на сьогодні є </a:t>
            </a:r>
            <a:r>
              <a:rPr lang="uk-UA" sz="3600" dirty="0">
                <a:highlight>
                  <a:srgbClr val="396BAE"/>
                </a:highlight>
              </a:rPr>
              <a:t>ухвалення 2003 року</a:t>
            </a:r>
            <a:r>
              <a:rPr lang="uk-UA" sz="3600" dirty="0"/>
              <a:t> Генеральною Асамблеєю Організації Об’єднаних Націй </a:t>
            </a:r>
            <a:r>
              <a:rPr lang="uk-UA" sz="3600" dirty="0">
                <a:highlight>
                  <a:srgbClr val="396BAE"/>
                </a:highlight>
              </a:rPr>
              <a:t>Конвенції ООН проти корупції</a:t>
            </a:r>
            <a:r>
              <a:rPr lang="uk-UA" sz="3600" dirty="0"/>
              <a:t>. Її підписала </a:t>
            </a:r>
            <a:r>
              <a:rPr lang="uk-UA" sz="3600" dirty="0">
                <a:highlight>
                  <a:srgbClr val="396BAE"/>
                </a:highlight>
              </a:rPr>
              <a:t>181 країна</a:t>
            </a:r>
            <a:r>
              <a:rPr lang="uk-UA" sz="3600" dirty="0"/>
              <a:t>, саме тому нині це </a:t>
            </a:r>
            <a:r>
              <a:rPr lang="uk-UA" sz="3600" dirty="0">
                <a:solidFill>
                  <a:srgbClr val="E1BF91"/>
                </a:solidFill>
              </a:rPr>
              <a:t>єдиний універсальний юридично обов’язковий міжнародний документ </a:t>
            </a:r>
            <a:r>
              <a:rPr lang="uk-UA" sz="3600" dirty="0"/>
              <a:t>у сфері протидії корупції!</a:t>
            </a:r>
          </a:p>
        </p:txBody>
      </p:sp>
    </p:spTree>
    <p:extLst>
      <p:ext uri="{BB962C8B-B14F-4D97-AF65-F5344CB8AC3E}">
        <p14:creationId xmlns:p14="http://schemas.microsoft.com/office/powerpoint/2010/main" val="94084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id="{B320182F-5AA5-4D72-A671-60C0551F03AC}"/>
              </a:ext>
            </a:extLst>
          </p:cNvPr>
          <p:cNvSpPr>
            <a:spLocks noGrp="1"/>
          </p:cNvSpPr>
          <p:nvPr>
            <p:ph type="body" sz="quarter" idx="15"/>
          </p:nvPr>
        </p:nvSpPr>
        <p:spPr>
          <a:xfrm>
            <a:off x="5095875" y="1975339"/>
            <a:ext cx="6096000" cy="1985962"/>
          </a:xfrm>
        </p:spPr>
        <p:txBody>
          <a:bodyPr/>
          <a:lstStyle/>
          <a:p>
            <a:pPr algn="just"/>
            <a:r>
              <a:rPr lang="uk-UA" dirty="0">
                <a:solidFill>
                  <a:schemeClr val="tx1"/>
                </a:solidFill>
              </a:rPr>
              <a:t>	Корупція може прямо впливати на економічні вигоди для бізнесу або на вашу особисту спроможність купувати щось, здатна перекрити доступ до товарів різних іноземних мереж, бо вони просто не матимуть шансу відкрити бізнес у вашій країні.</a:t>
            </a:r>
          </a:p>
          <a:p>
            <a:pPr algn="just"/>
            <a:r>
              <a:rPr lang="ru-RU" dirty="0">
                <a:solidFill>
                  <a:schemeClr val="tx1"/>
                </a:solidFill>
              </a:rPr>
              <a:t>	</a:t>
            </a:r>
            <a:r>
              <a:rPr lang="ru-RU" dirty="0" err="1">
                <a:solidFill>
                  <a:schemeClr val="tx1"/>
                </a:solidFill>
              </a:rPr>
              <a:t>Жителі</a:t>
            </a:r>
            <a:r>
              <a:rPr lang="ru-RU" dirty="0">
                <a:solidFill>
                  <a:schemeClr val="tx1"/>
                </a:solidFill>
              </a:rPr>
              <a:t> </a:t>
            </a:r>
            <a:r>
              <a:rPr lang="ru-RU" dirty="0" err="1">
                <a:solidFill>
                  <a:schemeClr val="tx1"/>
                </a:solidFill>
              </a:rPr>
              <a:t>Тунісу</a:t>
            </a:r>
            <a:r>
              <a:rPr lang="ru-RU" dirty="0">
                <a:solidFill>
                  <a:schemeClr val="tx1"/>
                </a:solidFill>
              </a:rPr>
              <a:t> не </a:t>
            </a:r>
            <a:r>
              <a:rPr lang="ru-RU" dirty="0" err="1">
                <a:solidFill>
                  <a:schemeClr val="tx1"/>
                </a:solidFill>
              </a:rPr>
              <a:t>можуть</a:t>
            </a:r>
            <a:r>
              <a:rPr lang="ru-RU" dirty="0">
                <a:solidFill>
                  <a:schemeClr val="tx1"/>
                </a:solidFill>
              </a:rPr>
              <a:t> </a:t>
            </a:r>
            <a:r>
              <a:rPr lang="ru-RU" dirty="0" err="1">
                <a:solidFill>
                  <a:schemeClr val="tx1"/>
                </a:solidFill>
              </a:rPr>
              <a:t>купити</a:t>
            </a:r>
            <a:r>
              <a:rPr lang="ru-RU" dirty="0">
                <a:solidFill>
                  <a:schemeClr val="tx1"/>
                </a:solidFill>
              </a:rPr>
              <a:t> </a:t>
            </a:r>
            <a:r>
              <a:rPr lang="ru-RU" dirty="0" err="1">
                <a:solidFill>
                  <a:schemeClr val="tx1"/>
                </a:solidFill>
              </a:rPr>
              <a:t>БігМак</a:t>
            </a:r>
            <a:r>
              <a:rPr lang="ru-RU" dirty="0">
                <a:solidFill>
                  <a:schemeClr val="tx1"/>
                </a:solidFill>
              </a:rPr>
              <a:t> меню в </a:t>
            </a:r>
            <a:r>
              <a:rPr lang="ru-RU" dirty="0" err="1">
                <a:solidFill>
                  <a:schemeClr val="tx1"/>
                </a:solidFill>
              </a:rPr>
              <a:t>МакДональдсі</a:t>
            </a:r>
            <a:r>
              <a:rPr lang="ru-RU" dirty="0">
                <a:solidFill>
                  <a:schemeClr val="tx1"/>
                </a:solidFill>
              </a:rPr>
              <a:t>, </a:t>
            </a:r>
            <a:r>
              <a:rPr lang="ru-RU" dirty="0" err="1">
                <a:solidFill>
                  <a:schemeClr val="tx1"/>
                </a:solidFill>
              </a:rPr>
              <a:t>адже</a:t>
            </a:r>
            <a:r>
              <a:rPr lang="ru-RU" dirty="0">
                <a:solidFill>
                  <a:schemeClr val="tx1"/>
                </a:solidFill>
              </a:rPr>
              <a:t> </a:t>
            </a:r>
            <a:r>
              <a:rPr lang="ru-RU" dirty="0" err="1">
                <a:solidFill>
                  <a:schemeClr val="tx1"/>
                </a:solidFill>
              </a:rPr>
              <a:t>влада</a:t>
            </a:r>
            <a:r>
              <a:rPr lang="ru-RU" dirty="0">
                <a:solidFill>
                  <a:schemeClr val="tx1"/>
                </a:solidFill>
              </a:rPr>
              <a:t> </a:t>
            </a:r>
            <a:r>
              <a:rPr lang="ru-RU" dirty="0" err="1">
                <a:solidFill>
                  <a:schemeClr val="tx1"/>
                </a:solidFill>
              </a:rPr>
              <a:t>країни</a:t>
            </a:r>
            <a:r>
              <a:rPr lang="ru-RU" dirty="0">
                <a:solidFill>
                  <a:schemeClr val="tx1"/>
                </a:solidFill>
              </a:rPr>
              <a:t> заборонила </a:t>
            </a:r>
            <a:r>
              <a:rPr lang="ru-RU" dirty="0" err="1">
                <a:solidFill>
                  <a:schemeClr val="tx1"/>
                </a:solidFill>
              </a:rPr>
              <a:t>мережі</a:t>
            </a:r>
            <a:r>
              <a:rPr lang="ru-RU" dirty="0">
                <a:solidFill>
                  <a:schemeClr val="tx1"/>
                </a:solidFill>
              </a:rPr>
              <a:t> зайти на </a:t>
            </a:r>
            <a:r>
              <a:rPr lang="ru-RU" dirty="0" err="1">
                <a:solidFill>
                  <a:schemeClr val="tx1"/>
                </a:solidFill>
              </a:rPr>
              <a:t>свій</a:t>
            </a:r>
            <a:r>
              <a:rPr lang="ru-RU" dirty="0">
                <a:solidFill>
                  <a:schemeClr val="tx1"/>
                </a:solidFill>
              </a:rPr>
              <a:t> </a:t>
            </a:r>
            <a:r>
              <a:rPr lang="ru-RU" dirty="0" err="1">
                <a:solidFill>
                  <a:schemeClr val="tx1"/>
                </a:solidFill>
              </a:rPr>
              <a:t>ринок</a:t>
            </a:r>
            <a:r>
              <a:rPr lang="ru-RU" dirty="0">
                <a:solidFill>
                  <a:schemeClr val="tx1"/>
                </a:solidFill>
              </a:rPr>
              <a:t>. Причиною є те, </a:t>
            </a:r>
            <a:r>
              <a:rPr lang="ru-RU" dirty="0" err="1">
                <a:solidFill>
                  <a:schemeClr val="tx1"/>
                </a:solidFill>
              </a:rPr>
              <a:t>що</a:t>
            </a:r>
            <a:r>
              <a:rPr lang="ru-RU" dirty="0">
                <a:solidFill>
                  <a:schemeClr val="tx1"/>
                </a:solidFill>
              </a:rPr>
              <a:t> права на </a:t>
            </a:r>
            <a:r>
              <a:rPr lang="ru-RU" dirty="0" err="1">
                <a:solidFill>
                  <a:schemeClr val="tx1"/>
                </a:solidFill>
              </a:rPr>
              <a:t>франшизуМакДональдс</a:t>
            </a:r>
            <a:r>
              <a:rPr lang="ru-RU" dirty="0">
                <a:solidFill>
                  <a:schemeClr val="tx1"/>
                </a:solidFill>
              </a:rPr>
              <a:t> </a:t>
            </a:r>
            <a:r>
              <a:rPr lang="ru-RU" dirty="0" err="1">
                <a:solidFill>
                  <a:schemeClr val="tx1"/>
                </a:solidFill>
              </a:rPr>
              <a:t>отримала</a:t>
            </a:r>
            <a:r>
              <a:rPr lang="ru-RU" dirty="0">
                <a:solidFill>
                  <a:schemeClr val="tx1"/>
                </a:solidFill>
              </a:rPr>
              <a:t> </a:t>
            </a:r>
            <a:r>
              <a:rPr lang="ru-RU" dirty="0" err="1">
                <a:solidFill>
                  <a:schemeClr val="tx1"/>
                </a:solidFill>
              </a:rPr>
              <a:t>туніська</a:t>
            </a:r>
            <a:r>
              <a:rPr lang="ru-RU" dirty="0">
                <a:solidFill>
                  <a:schemeClr val="tx1"/>
                </a:solidFill>
              </a:rPr>
              <a:t> </a:t>
            </a:r>
            <a:r>
              <a:rPr lang="ru-RU" dirty="0" err="1">
                <a:solidFill>
                  <a:schemeClr val="tx1"/>
                </a:solidFill>
              </a:rPr>
              <a:t>компанія</a:t>
            </a:r>
            <a:r>
              <a:rPr lang="ru-RU" dirty="0">
                <a:solidFill>
                  <a:schemeClr val="tx1"/>
                </a:solidFill>
              </a:rPr>
              <a:t>, яка  не мала </a:t>
            </a:r>
            <a:r>
              <a:rPr lang="ru-RU" dirty="0" err="1">
                <a:solidFill>
                  <a:schemeClr val="tx1"/>
                </a:solidFill>
              </a:rPr>
              <a:t>зв’язків</a:t>
            </a:r>
            <a:r>
              <a:rPr lang="ru-RU" dirty="0">
                <a:solidFill>
                  <a:schemeClr val="tx1"/>
                </a:solidFill>
              </a:rPr>
              <a:t> з родиною Президента.</a:t>
            </a:r>
            <a:endParaRPr lang="uk-UA" dirty="0">
              <a:solidFill>
                <a:schemeClr val="tx1"/>
              </a:solidFill>
            </a:endParaRPr>
          </a:p>
        </p:txBody>
      </p:sp>
      <p:pic>
        <p:nvPicPr>
          <p:cNvPr id="11" name="Місце для зображення 10">
            <a:extLst>
              <a:ext uri="{FF2B5EF4-FFF2-40B4-BE49-F238E27FC236}">
                <a16:creationId xmlns:a16="http://schemas.microsoft.com/office/drawing/2014/main" id="{B501E8DD-95F3-458F-B737-EF89932EBB2C}"/>
              </a:ext>
            </a:extLst>
          </p:cNvPr>
          <p:cNvPicPr>
            <a:picLocks noGrp="1" noChangeAspect="1"/>
          </p:cNvPicPr>
          <p:nvPr>
            <p:ph type="pic" sz="quarter" idx="13"/>
          </p:nvPr>
        </p:nvPicPr>
        <p:blipFill>
          <a:blip r:embed="rId3"/>
          <a:srcRect l="27855" r="27855"/>
          <a:stretch>
            <a:fillRect/>
          </a:stretch>
        </p:blipFill>
        <p:spPr/>
      </p:pic>
      <p:sp>
        <p:nvSpPr>
          <p:cNvPr id="13" name="Заголовок 12">
            <a:extLst>
              <a:ext uri="{FF2B5EF4-FFF2-40B4-BE49-F238E27FC236}">
                <a16:creationId xmlns:a16="http://schemas.microsoft.com/office/drawing/2014/main" id="{9BE61F48-85D8-42C8-B4D1-BCA8BBB685FB}"/>
              </a:ext>
            </a:extLst>
          </p:cNvPr>
          <p:cNvSpPr>
            <a:spLocks noGrp="1"/>
          </p:cNvSpPr>
          <p:nvPr>
            <p:ph type="title"/>
          </p:nvPr>
        </p:nvSpPr>
        <p:spPr>
          <a:xfrm>
            <a:off x="5305425" y="219076"/>
            <a:ext cx="6096000" cy="1543050"/>
          </a:xfrm>
        </p:spPr>
        <p:txBody>
          <a:bodyPr>
            <a:normAutofit/>
          </a:bodyPr>
          <a:lstStyle/>
          <a:p>
            <a:r>
              <a:rPr lang="uk-UA" dirty="0">
                <a:solidFill>
                  <a:schemeClr val="tx1"/>
                </a:solidFill>
                <a:highlight>
                  <a:srgbClr val="396BAE"/>
                </a:highlight>
              </a:rPr>
              <a:t>Кейс-ТУНІС</a:t>
            </a:r>
          </a:p>
        </p:txBody>
      </p:sp>
    </p:spTree>
    <p:extLst>
      <p:ext uri="{BB962C8B-B14F-4D97-AF65-F5344CB8AC3E}">
        <p14:creationId xmlns:p14="http://schemas.microsoft.com/office/powerpoint/2010/main" val="163807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9E3DE3AD-63A2-49C9-9278-951F96D58571}"/>
              </a:ext>
            </a:extLst>
          </p:cNvPr>
          <p:cNvSpPr>
            <a:spLocks noGrp="1"/>
          </p:cNvSpPr>
          <p:nvPr>
            <p:ph idx="1"/>
          </p:nvPr>
        </p:nvSpPr>
        <p:spPr>
          <a:xfrm>
            <a:off x="474561" y="578734"/>
            <a:ext cx="11157995" cy="5456306"/>
          </a:xfrm>
        </p:spPr>
        <p:txBody>
          <a:bodyPr>
            <a:normAutofit/>
          </a:bodyPr>
          <a:lstStyle/>
          <a:p>
            <a:pPr algn="just"/>
            <a:r>
              <a:rPr lang="uk-UA" sz="2400" dirty="0"/>
              <a:t>Країни-підписанти Конвенції взяли на себе зобов’язання реалізувати перелічені в ній заходи для ефективного запобігання та протидії корупції. Наразі документ не підписали лише 11 країн членів ООН, серед яких Північна Корея, Монако, Андорра, Сомалі та Суринам. </a:t>
            </a:r>
          </a:p>
          <a:p>
            <a:pPr algn="just"/>
            <a:r>
              <a:rPr lang="uk-UA" sz="2400" dirty="0">
                <a:solidFill>
                  <a:srgbClr val="E1BF91"/>
                </a:solidFill>
              </a:rPr>
              <a:t>Україна</a:t>
            </a:r>
            <a:r>
              <a:rPr lang="uk-UA" sz="2400" dirty="0"/>
              <a:t> Конвенцію </a:t>
            </a:r>
            <a:r>
              <a:rPr lang="uk-UA" sz="2400" dirty="0">
                <a:solidFill>
                  <a:srgbClr val="E1BF91"/>
                </a:solidFill>
              </a:rPr>
              <a:t>підписала</a:t>
            </a:r>
            <a:r>
              <a:rPr lang="uk-UA" sz="2400" dirty="0"/>
              <a:t>, у 2006-му ратифікувала, а офіційною датою набрання чинності є 2010 рік.</a:t>
            </a:r>
          </a:p>
          <a:p>
            <a:pPr algn="just"/>
            <a:r>
              <a:rPr lang="uk-UA" sz="2400" dirty="0"/>
              <a:t>Відповідно до статті 5 Конвенції ООН проти корупції кожна держава-учасниця розробляє та здійснює ефективну скоординовану політику протидії корупції, яка сприяє участі суспільства, відображає принципи правопорядку, належного управління державними справами й державним майном, чесності й непідкупності, прозорості та відповідальності.</a:t>
            </a:r>
          </a:p>
          <a:p>
            <a:pPr algn="just"/>
            <a:r>
              <a:rPr lang="ru-RU" sz="2400" dirty="0" err="1"/>
              <a:t>Конвенція</a:t>
            </a:r>
            <a:r>
              <a:rPr lang="ru-RU" sz="2400" dirty="0"/>
              <a:t> </a:t>
            </a:r>
            <a:r>
              <a:rPr lang="ru-RU" sz="2400" dirty="0" err="1"/>
              <a:t>фактично</a:t>
            </a:r>
            <a:r>
              <a:rPr lang="ru-RU" sz="2400" dirty="0"/>
              <a:t> </a:t>
            </a:r>
            <a:r>
              <a:rPr lang="ru-RU" sz="2400" dirty="0" err="1"/>
              <a:t>втілює</a:t>
            </a:r>
            <a:r>
              <a:rPr lang="ru-RU" sz="2400" dirty="0"/>
              <a:t> </a:t>
            </a:r>
            <a:r>
              <a:rPr lang="ru-RU" sz="2400" dirty="0" err="1"/>
              <a:t>кращі</a:t>
            </a:r>
            <a:r>
              <a:rPr lang="ru-RU" sz="2400" dirty="0"/>
              <a:t> практики з </a:t>
            </a:r>
            <a:r>
              <a:rPr lang="ru-RU" sz="2400" dirty="0" err="1"/>
              <a:t>протидії</a:t>
            </a:r>
            <a:r>
              <a:rPr lang="ru-RU" sz="2400" dirty="0"/>
              <a:t> </a:t>
            </a:r>
            <a:r>
              <a:rPr lang="ru-RU" sz="2400" dirty="0" err="1"/>
              <a:t>корупції</a:t>
            </a:r>
            <a:r>
              <a:rPr lang="ru-RU" sz="2400" dirty="0"/>
              <a:t>, </a:t>
            </a:r>
            <a:r>
              <a:rPr lang="ru-RU" sz="2400" dirty="0" err="1"/>
              <a:t>які</a:t>
            </a:r>
            <a:r>
              <a:rPr lang="ru-RU" sz="2400" dirty="0"/>
              <a:t> довели свою </a:t>
            </a:r>
            <a:r>
              <a:rPr lang="ru-RU" sz="2400" dirty="0" err="1"/>
              <a:t>результативність</a:t>
            </a:r>
            <a:r>
              <a:rPr lang="ru-RU" sz="2400" dirty="0"/>
              <a:t> у </a:t>
            </a:r>
            <a:r>
              <a:rPr lang="ru-RU" sz="2400" dirty="0" err="1"/>
              <a:t>різних</a:t>
            </a:r>
            <a:r>
              <a:rPr lang="ru-RU" sz="2400" dirty="0"/>
              <a:t> </a:t>
            </a:r>
            <a:r>
              <a:rPr lang="ru-RU" sz="2400" dirty="0" err="1"/>
              <a:t>країнах</a:t>
            </a:r>
            <a:r>
              <a:rPr lang="ru-RU" sz="2400" dirty="0"/>
              <a:t>. До </a:t>
            </a:r>
            <a:r>
              <a:rPr lang="ru-RU" sz="2400" dirty="0" err="1"/>
              <a:t>речі</a:t>
            </a:r>
            <a:r>
              <a:rPr lang="ru-RU" sz="2400" dirty="0"/>
              <a:t>, вони </a:t>
            </a:r>
            <a:r>
              <a:rPr lang="ru-RU" sz="2400" dirty="0" err="1"/>
              <a:t>відображені</a:t>
            </a:r>
            <a:r>
              <a:rPr lang="ru-RU" sz="2400" dirty="0"/>
              <a:t> в </a:t>
            </a:r>
            <a:r>
              <a:rPr lang="ru-RU" sz="2400" dirty="0" err="1"/>
              <a:t>її</a:t>
            </a:r>
            <a:r>
              <a:rPr lang="ru-RU" sz="2400" dirty="0"/>
              <a:t> </a:t>
            </a:r>
            <a:r>
              <a:rPr lang="ru-RU" sz="2400" dirty="0" err="1"/>
              <a:t>переліку</a:t>
            </a:r>
            <a:r>
              <a:rPr lang="ru-RU" sz="2400" dirty="0"/>
              <a:t> </a:t>
            </a:r>
            <a:r>
              <a:rPr lang="ru-RU" sz="2400" dirty="0" err="1"/>
              <a:t>заходів</a:t>
            </a:r>
            <a:r>
              <a:rPr lang="ru-RU" sz="2400" dirty="0"/>
              <a:t>.</a:t>
            </a:r>
            <a:endParaRPr lang="uk-UA" sz="2400" dirty="0"/>
          </a:p>
        </p:txBody>
      </p:sp>
    </p:spTree>
    <p:extLst>
      <p:ext uri="{BB962C8B-B14F-4D97-AF65-F5344CB8AC3E}">
        <p14:creationId xmlns:p14="http://schemas.microsoft.com/office/powerpoint/2010/main" val="317830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068B4FA-6BE1-444D-9BCF-1201D39FB0FE}"/>
              </a:ext>
            </a:extLst>
          </p:cNvPr>
          <p:cNvSpPr>
            <a:spLocks noGrp="1"/>
          </p:cNvSpPr>
          <p:nvPr>
            <p:ph type="title"/>
          </p:nvPr>
        </p:nvSpPr>
        <p:spPr>
          <a:xfrm>
            <a:off x="4695000" y="551396"/>
            <a:ext cx="6847092" cy="1010856"/>
          </a:xfrm>
        </p:spPr>
        <p:txBody>
          <a:bodyPr>
            <a:noAutofit/>
          </a:bodyPr>
          <a:lstStyle/>
          <a:p>
            <a:pPr algn="ctr"/>
            <a:r>
              <a:rPr lang="ru-RU" sz="3600" b="1" dirty="0">
                <a:solidFill>
                  <a:srgbClr val="E1BF91"/>
                </a:solidFill>
              </a:rPr>
              <a:t>Заходи </a:t>
            </a:r>
            <a:r>
              <a:rPr lang="ru-RU" sz="3600" b="1" dirty="0" err="1">
                <a:solidFill>
                  <a:srgbClr val="E1BF91"/>
                </a:solidFill>
              </a:rPr>
              <a:t>щодо</a:t>
            </a:r>
            <a:r>
              <a:rPr lang="ru-RU" sz="3600" b="1" dirty="0">
                <a:solidFill>
                  <a:srgbClr val="E1BF91"/>
                </a:solidFill>
              </a:rPr>
              <a:t> </a:t>
            </a:r>
            <a:r>
              <a:rPr lang="ru-RU" sz="3600" b="1" dirty="0" err="1">
                <a:solidFill>
                  <a:srgbClr val="E1BF91"/>
                </a:solidFill>
              </a:rPr>
              <a:t>запобігання</a:t>
            </a:r>
            <a:r>
              <a:rPr lang="ru-RU" sz="3600" b="1" dirty="0">
                <a:solidFill>
                  <a:srgbClr val="E1BF91"/>
                </a:solidFill>
              </a:rPr>
              <a:t> </a:t>
            </a:r>
            <a:r>
              <a:rPr lang="ru-RU" sz="3600" b="1" dirty="0" err="1">
                <a:solidFill>
                  <a:srgbClr val="E1BF91"/>
                </a:solidFill>
              </a:rPr>
              <a:t>корупції</a:t>
            </a:r>
            <a:r>
              <a:rPr lang="ru-RU" sz="3600" b="1" dirty="0">
                <a:solidFill>
                  <a:srgbClr val="E1BF91"/>
                </a:solidFill>
              </a:rPr>
              <a:t>:</a:t>
            </a:r>
            <a:endParaRPr lang="uk-UA" sz="3600" b="1" dirty="0">
              <a:solidFill>
                <a:srgbClr val="E1BF91"/>
              </a:solidFill>
            </a:endParaRPr>
          </a:p>
        </p:txBody>
      </p:sp>
      <p:sp>
        <p:nvSpPr>
          <p:cNvPr id="6" name="Місце для тексту 5">
            <a:extLst>
              <a:ext uri="{FF2B5EF4-FFF2-40B4-BE49-F238E27FC236}">
                <a16:creationId xmlns:a16="http://schemas.microsoft.com/office/drawing/2014/main" id="{578D1E31-971A-4585-8098-47D7DC0BBDE3}"/>
              </a:ext>
            </a:extLst>
          </p:cNvPr>
          <p:cNvSpPr>
            <a:spLocks noGrp="1"/>
          </p:cNvSpPr>
          <p:nvPr>
            <p:ph type="body" sz="quarter" idx="15"/>
          </p:nvPr>
        </p:nvSpPr>
        <p:spPr>
          <a:xfrm>
            <a:off x="4830467" y="2009031"/>
            <a:ext cx="6847092" cy="3643684"/>
          </a:xfrm>
        </p:spPr>
        <p:txBody>
          <a:bodyPr/>
          <a:lstStyle/>
          <a:p>
            <a:pPr algn="just"/>
            <a:r>
              <a:rPr lang="uk-UA" sz="2400" dirty="0">
                <a:solidFill>
                  <a:schemeClr val="tx1"/>
                </a:solidFill>
                <a:highlight>
                  <a:srgbClr val="396BAE"/>
                </a:highlight>
              </a:rPr>
              <a:t>Формування скоординованої політики</a:t>
            </a:r>
            <a:r>
              <a:rPr lang="uk-UA" sz="2400" dirty="0">
                <a:solidFill>
                  <a:schemeClr val="tx1"/>
                </a:solidFill>
              </a:rPr>
              <a:t> – встановлення й заохочення ефективних практик для запобігання та протидії корупції, які періодично переглядають. </a:t>
            </a:r>
          </a:p>
          <a:p>
            <a:pPr algn="just"/>
            <a:r>
              <a:rPr lang="uk-UA" sz="2400" dirty="0">
                <a:solidFill>
                  <a:schemeClr val="tx1"/>
                </a:solidFill>
                <a:highlight>
                  <a:srgbClr val="396BAE"/>
                </a:highlight>
              </a:rPr>
              <a:t>Створення органу</a:t>
            </a:r>
            <a:r>
              <a:rPr lang="uk-UA" sz="2400" dirty="0">
                <a:solidFill>
                  <a:schemeClr val="tx1"/>
                </a:solidFill>
              </a:rPr>
              <a:t> або органів </a:t>
            </a:r>
            <a:r>
              <a:rPr lang="uk-UA" sz="2400" dirty="0">
                <a:solidFill>
                  <a:schemeClr val="tx1"/>
                </a:solidFill>
                <a:highlight>
                  <a:srgbClr val="396BAE"/>
                </a:highlight>
              </a:rPr>
              <a:t>із запобігання корупції</a:t>
            </a:r>
            <a:r>
              <a:rPr lang="uk-UA" sz="2400" dirty="0">
                <a:solidFill>
                  <a:schemeClr val="tx1"/>
                </a:solidFill>
              </a:rPr>
              <a:t>, які формують та </a:t>
            </a:r>
            <a:r>
              <a:rPr lang="uk-UA" sz="2400" dirty="0" err="1">
                <a:solidFill>
                  <a:schemeClr val="tx1"/>
                </a:solidFill>
              </a:rPr>
              <a:t>імплементують</a:t>
            </a:r>
            <a:r>
              <a:rPr lang="uk-UA" sz="2400" dirty="0">
                <a:solidFill>
                  <a:schemeClr val="tx1"/>
                </a:solidFill>
              </a:rPr>
              <a:t> антикорупційну політику. </a:t>
            </a:r>
          </a:p>
          <a:p>
            <a:pPr algn="just"/>
            <a:r>
              <a:rPr lang="uk-UA" sz="2400" dirty="0">
                <a:solidFill>
                  <a:schemeClr val="tx1"/>
                </a:solidFill>
                <a:highlight>
                  <a:srgbClr val="396BAE"/>
                </a:highlight>
              </a:rPr>
              <a:t>Формування доброчесної публічної служби</a:t>
            </a:r>
            <a:r>
              <a:rPr lang="uk-UA" sz="2400" dirty="0">
                <a:solidFill>
                  <a:schemeClr val="tx1"/>
                </a:solidFill>
              </a:rPr>
              <a:t>  – включає прозорі конкурси, достатнє фінансове забезпечення, фокусування на таких критеріях, як бездоганність роботи, справедливість і здібності.</a:t>
            </a:r>
          </a:p>
        </p:txBody>
      </p:sp>
      <p:pic>
        <p:nvPicPr>
          <p:cNvPr id="12" name="Місце для зображення 11">
            <a:extLst>
              <a:ext uri="{FF2B5EF4-FFF2-40B4-BE49-F238E27FC236}">
                <a16:creationId xmlns:a16="http://schemas.microsoft.com/office/drawing/2014/main" id="{783FA149-2582-400F-973B-DAAE62D63BBC}"/>
              </a:ext>
            </a:extLst>
          </p:cNvPr>
          <p:cNvPicPr>
            <a:picLocks noGrp="1" noChangeAspect="1"/>
          </p:cNvPicPr>
          <p:nvPr>
            <p:ph type="pic" sz="quarter" idx="13"/>
          </p:nvPr>
        </p:nvPicPr>
        <p:blipFill>
          <a:blip r:embed="rId2"/>
          <a:srcRect l="26540" r="26540"/>
          <a:stretch>
            <a:fillRect/>
          </a:stretch>
        </p:blipFill>
        <p:spPr/>
      </p:pic>
    </p:spTree>
    <p:extLst>
      <p:ext uri="{BB962C8B-B14F-4D97-AF65-F5344CB8AC3E}">
        <p14:creationId xmlns:p14="http://schemas.microsoft.com/office/powerpoint/2010/main" val="1104993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id="{578D1E31-971A-4585-8098-47D7DC0BBDE3}"/>
              </a:ext>
            </a:extLst>
          </p:cNvPr>
          <p:cNvSpPr>
            <a:spLocks noGrp="1"/>
          </p:cNvSpPr>
          <p:nvPr>
            <p:ph type="body" sz="quarter" idx="15"/>
          </p:nvPr>
        </p:nvSpPr>
        <p:spPr>
          <a:xfrm>
            <a:off x="5087480" y="2046553"/>
            <a:ext cx="6096000" cy="1985962"/>
          </a:xfrm>
        </p:spPr>
        <p:txBody>
          <a:bodyPr/>
          <a:lstStyle/>
          <a:p>
            <a:pPr algn="just"/>
            <a:r>
              <a:rPr lang="uk-UA" sz="2400" dirty="0">
                <a:solidFill>
                  <a:schemeClr val="tx1"/>
                </a:solidFill>
                <a:highlight>
                  <a:srgbClr val="396BAE"/>
                </a:highlight>
              </a:rPr>
              <a:t>Етичні стандарти поведінки</a:t>
            </a:r>
            <a:r>
              <a:rPr lang="uk-UA" sz="2400" dirty="0">
                <a:solidFill>
                  <a:schemeClr val="tx1"/>
                </a:solidFill>
              </a:rPr>
              <a:t> на державній службі – заохочення непідкупності, чесності та відповідальності серед держслужбовців, створення визначених стандартів поведінки.</a:t>
            </a:r>
          </a:p>
          <a:p>
            <a:pPr algn="just"/>
            <a:r>
              <a:rPr lang="uk-UA" sz="2400" dirty="0">
                <a:solidFill>
                  <a:schemeClr val="tx1"/>
                </a:solidFill>
                <a:highlight>
                  <a:srgbClr val="396BAE"/>
                </a:highlight>
              </a:rPr>
              <a:t>Прозорі державні закупівлі</a:t>
            </a:r>
            <a:r>
              <a:rPr lang="uk-UA" sz="2400" dirty="0">
                <a:solidFill>
                  <a:schemeClr val="tx1"/>
                </a:solidFill>
              </a:rPr>
              <a:t> й управління фінансами – публічне поширення інформації про закупівельні процедури, зрозумілі та прозорі критерії участі й відбору, ефективні механізми контролю.</a:t>
            </a:r>
          </a:p>
          <a:p>
            <a:endParaRPr lang="uk-UA" dirty="0">
              <a:solidFill>
                <a:schemeClr val="tx1"/>
              </a:solidFill>
            </a:endParaRPr>
          </a:p>
        </p:txBody>
      </p:sp>
      <p:pic>
        <p:nvPicPr>
          <p:cNvPr id="12" name="Місце для зображення 11">
            <a:extLst>
              <a:ext uri="{FF2B5EF4-FFF2-40B4-BE49-F238E27FC236}">
                <a16:creationId xmlns:a16="http://schemas.microsoft.com/office/drawing/2014/main" id="{783FA149-2582-400F-973B-DAAE62D63BBC}"/>
              </a:ext>
            </a:extLst>
          </p:cNvPr>
          <p:cNvPicPr>
            <a:picLocks noGrp="1" noChangeAspect="1"/>
          </p:cNvPicPr>
          <p:nvPr>
            <p:ph type="pic" sz="quarter" idx="13"/>
          </p:nvPr>
        </p:nvPicPr>
        <p:blipFill>
          <a:blip r:embed="rId2"/>
          <a:srcRect l="26540" r="26540"/>
          <a:stretch>
            <a:fillRect/>
          </a:stretch>
        </p:blipFill>
        <p:spPr/>
      </p:pic>
      <p:sp>
        <p:nvSpPr>
          <p:cNvPr id="7" name="Заголовок 3">
            <a:extLst>
              <a:ext uri="{FF2B5EF4-FFF2-40B4-BE49-F238E27FC236}">
                <a16:creationId xmlns:a16="http://schemas.microsoft.com/office/drawing/2014/main" id="{D7EF91D1-AA39-49CD-BF95-1534A05BEEE3}"/>
              </a:ext>
            </a:extLst>
          </p:cNvPr>
          <p:cNvSpPr>
            <a:spLocks noGrp="1"/>
          </p:cNvSpPr>
          <p:nvPr>
            <p:ph type="title"/>
          </p:nvPr>
        </p:nvSpPr>
        <p:spPr>
          <a:xfrm>
            <a:off x="4711934" y="551396"/>
            <a:ext cx="6847092" cy="1010856"/>
          </a:xfrm>
        </p:spPr>
        <p:txBody>
          <a:bodyPr>
            <a:noAutofit/>
          </a:bodyPr>
          <a:lstStyle/>
          <a:p>
            <a:pPr algn="ctr"/>
            <a:r>
              <a:rPr lang="ru-RU" sz="3600" b="1" dirty="0">
                <a:solidFill>
                  <a:srgbClr val="E1BF91"/>
                </a:solidFill>
              </a:rPr>
              <a:t>Заходи </a:t>
            </a:r>
            <a:r>
              <a:rPr lang="ru-RU" sz="3600" b="1" dirty="0" err="1">
                <a:solidFill>
                  <a:srgbClr val="E1BF91"/>
                </a:solidFill>
              </a:rPr>
              <a:t>щодо</a:t>
            </a:r>
            <a:r>
              <a:rPr lang="ru-RU" sz="3600" b="1" dirty="0">
                <a:solidFill>
                  <a:srgbClr val="E1BF91"/>
                </a:solidFill>
              </a:rPr>
              <a:t> </a:t>
            </a:r>
            <a:r>
              <a:rPr lang="ru-RU" sz="3600" b="1" dirty="0" err="1">
                <a:solidFill>
                  <a:srgbClr val="E1BF91"/>
                </a:solidFill>
              </a:rPr>
              <a:t>запобігання</a:t>
            </a:r>
            <a:r>
              <a:rPr lang="ru-RU" sz="3600" b="1" dirty="0">
                <a:solidFill>
                  <a:srgbClr val="E1BF91"/>
                </a:solidFill>
              </a:rPr>
              <a:t> </a:t>
            </a:r>
            <a:r>
              <a:rPr lang="ru-RU" sz="3600" b="1" dirty="0" err="1">
                <a:solidFill>
                  <a:srgbClr val="E1BF91"/>
                </a:solidFill>
              </a:rPr>
              <a:t>корупції</a:t>
            </a:r>
            <a:r>
              <a:rPr lang="ru-RU" sz="3600" b="1" dirty="0">
                <a:solidFill>
                  <a:srgbClr val="E1BF91"/>
                </a:solidFill>
              </a:rPr>
              <a:t>:</a:t>
            </a:r>
            <a:endParaRPr lang="uk-UA" sz="3600" b="1" dirty="0">
              <a:solidFill>
                <a:srgbClr val="E1BF91"/>
              </a:solidFill>
            </a:endParaRPr>
          </a:p>
        </p:txBody>
      </p:sp>
    </p:spTree>
    <p:extLst>
      <p:ext uri="{BB962C8B-B14F-4D97-AF65-F5344CB8AC3E}">
        <p14:creationId xmlns:p14="http://schemas.microsoft.com/office/powerpoint/2010/main" val="2176877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id="{578D1E31-971A-4585-8098-47D7DC0BBDE3}"/>
              </a:ext>
            </a:extLst>
          </p:cNvPr>
          <p:cNvSpPr>
            <a:spLocks noGrp="1"/>
          </p:cNvSpPr>
          <p:nvPr>
            <p:ph type="body" sz="quarter" idx="15"/>
          </p:nvPr>
        </p:nvSpPr>
        <p:spPr>
          <a:xfrm>
            <a:off x="5273746" y="1961886"/>
            <a:ext cx="6096000" cy="1985962"/>
          </a:xfrm>
        </p:spPr>
        <p:txBody>
          <a:bodyPr/>
          <a:lstStyle/>
          <a:p>
            <a:pPr algn="just"/>
            <a:r>
              <a:rPr lang="uk-UA" sz="2400" dirty="0">
                <a:solidFill>
                  <a:schemeClr val="tx1"/>
                </a:solidFill>
                <a:highlight>
                  <a:srgbClr val="396BAE"/>
                </a:highlight>
              </a:rPr>
              <a:t>Державна звітність</a:t>
            </a:r>
            <a:r>
              <a:rPr lang="uk-UA" sz="2400" dirty="0">
                <a:solidFill>
                  <a:schemeClr val="tx1"/>
                </a:solidFill>
              </a:rPr>
              <a:t>, що дає змогу суспільству отримувати інформацію про механізм прийняття рішень у державі, спрощення адміністративних процедур, публікацію інформації про корупційні ризики в держсекторі. </a:t>
            </a:r>
          </a:p>
          <a:p>
            <a:pPr algn="just"/>
            <a:r>
              <a:rPr lang="uk-UA" sz="2400" dirty="0">
                <a:solidFill>
                  <a:schemeClr val="tx1"/>
                </a:solidFill>
                <a:highlight>
                  <a:srgbClr val="396BAE"/>
                </a:highlight>
              </a:rPr>
              <a:t>Незалежність судових органів </a:t>
            </a:r>
            <a:r>
              <a:rPr lang="uk-UA" sz="2400" dirty="0">
                <a:solidFill>
                  <a:schemeClr val="tx1"/>
                </a:solidFill>
              </a:rPr>
              <a:t>та органів прокуратури, що передбачає забезпечення незалежності, зміцнення чесності та непідкупності, запобігання корупції всередині органів.</a:t>
            </a:r>
          </a:p>
        </p:txBody>
      </p:sp>
      <p:pic>
        <p:nvPicPr>
          <p:cNvPr id="12" name="Місце для зображення 11">
            <a:extLst>
              <a:ext uri="{FF2B5EF4-FFF2-40B4-BE49-F238E27FC236}">
                <a16:creationId xmlns:a16="http://schemas.microsoft.com/office/drawing/2014/main" id="{783FA149-2582-400F-973B-DAAE62D63BBC}"/>
              </a:ext>
            </a:extLst>
          </p:cNvPr>
          <p:cNvPicPr>
            <a:picLocks noGrp="1" noChangeAspect="1"/>
          </p:cNvPicPr>
          <p:nvPr>
            <p:ph type="pic" sz="quarter" idx="13"/>
          </p:nvPr>
        </p:nvPicPr>
        <p:blipFill>
          <a:blip r:embed="rId2"/>
          <a:srcRect l="26540" r="26540"/>
          <a:stretch>
            <a:fillRect/>
          </a:stretch>
        </p:blipFill>
        <p:spPr/>
      </p:pic>
      <p:sp>
        <p:nvSpPr>
          <p:cNvPr id="7" name="Заголовок 3">
            <a:extLst>
              <a:ext uri="{FF2B5EF4-FFF2-40B4-BE49-F238E27FC236}">
                <a16:creationId xmlns:a16="http://schemas.microsoft.com/office/drawing/2014/main" id="{08BA4689-3047-488E-BC7B-F6D2A4D9E368}"/>
              </a:ext>
            </a:extLst>
          </p:cNvPr>
          <p:cNvSpPr>
            <a:spLocks noGrp="1"/>
          </p:cNvSpPr>
          <p:nvPr>
            <p:ph type="title"/>
          </p:nvPr>
        </p:nvSpPr>
        <p:spPr>
          <a:xfrm>
            <a:off x="4779667" y="568330"/>
            <a:ext cx="6847092" cy="1010856"/>
          </a:xfrm>
        </p:spPr>
        <p:txBody>
          <a:bodyPr>
            <a:noAutofit/>
          </a:bodyPr>
          <a:lstStyle/>
          <a:p>
            <a:pPr algn="ctr"/>
            <a:r>
              <a:rPr lang="ru-RU" sz="3600" b="1" dirty="0">
                <a:solidFill>
                  <a:srgbClr val="E1BF91"/>
                </a:solidFill>
              </a:rPr>
              <a:t>Заходи </a:t>
            </a:r>
            <a:r>
              <a:rPr lang="ru-RU" sz="3600" b="1" dirty="0" err="1">
                <a:solidFill>
                  <a:srgbClr val="E1BF91"/>
                </a:solidFill>
              </a:rPr>
              <a:t>щодо</a:t>
            </a:r>
            <a:r>
              <a:rPr lang="ru-RU" sz="3600" b="1" dirty="0">
                <a:solidFill>
                  <a:srgbClr val="E1BF91"/>
                </a:solidFill>
              </a:rPr>
              <a:t> </a:t>
            </a:r>
            <a:r>
              <a:rPr lang="ru-RU" sz="3600" b="1" dirty="0" err="1">
                <a:solidFill>
                  <a:srgbClr val="E1BF91"/>
                </a:solidFill>
              </a:rPr>
              <a:t>запобігання</a:t>
            </a:r>
            <a:r>
              <a:rPr lang="ru-RU" sz="3600" b="1" dirty="0">
                <a:solidFill>
                  <a:srgbClr val="E1BF91"/>
                </a:solidFill>
              </a:rPr>
              <a:t> </a:t>
            </a:r>
            <a:r>
              <a:rPr lang="ru-RU" sz="3600" b="1" dirty="0" err="1">
                <a:solidFill>
                  <a:srgbClr val="E1BF91"/>
                </a:solidFill>
              </a:rPr>
              <a:t>корупції</a:t>
            </a:r>
            <a:r>
              <a:rPr lang="ru-RU" sz="3600" b="1" dirty="0">
                <a:solidFill>
                  <a:srgbClr val="E1BF91"/>
                </a:solidFill>
              </a:rPr>
              <a:t>:</a:t>
            </a:r>
            <a:endParaRPr lang="uk-UA" sz="3600" b="1" dirty="0">
              <a:solidFill>
                <a:srgbClr val="E1BF91"/>
              </a:solidFill>
            </a:endParaRPr>
          </a:p>
        </p:txBody>
      </p:sp>
    </p:spTree>
    <p:extLst>
      <p:ext uri="{BB962C8B-B14F-4D97-AF65-F5344CB8AC3E}">
        <p14:creationId xmlns:p14="http://schemas.microsoft.com/office/powerpoint/2010/main" val="266103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a:extLst>
              <a:ext uri="{FF2B5EF4-FFF2-40B4-BE49-F238E27FC236}">
                <a16:creationId xmlns:a16="http://schemas.microsoft.com/office/drawing/2014/main" id="{578D1E31-971A-4585-8098-47D7DC0BBDE3}"/>
              </a:ext>
            </a:extLst>
          </p:cNvPr>
          <p:cNvSpPr>
            <a:spLocks noGrp="1"/>
          </p:cNvSpPr>
          <p:nvPr>
            <p:ph type="body" sz="quarter" idx="15"/>
          </p:nvPr>
        </p:nvSpPr>
        <p:spPr>
          <a:xfrm>
            <a:off x="4779667" y="1730904"/>
            <a:ext cx="7005933" cy="4558765"/>
          </a:xfrm>
        </p:spPr>
        <p:txBody>
          <a:bodyPr/>
          <a:lstStyle/>
          <a:p>
            <a:pPr algn="just"/>
            <a:r>
              <a:rPr lang="uk-UA" sz="2000" dirty="0">
                <a:solidFill>
                  <a:schemeClr val="tx1"/>
                </a:solidFill>
                <a:highlight>
                  <a:srgbClr val="396BAE"/>
                </a:highlight>
              </a:rPr>
              <a:t>Доброчесність приватного сектору</a:t>
            </a:r>
            <a:r>
              <a:rPr lang="uk-UA" sz="2000" dirty="0">
                <a:solidFill>
                  <a:schemeClr val="tx1"/>
                </a:solidFill>
              </a:rPr>
              <a:t>, що виражається у співпраці бізнесу та правоохоронних органів, розробці стандартів доброчесності для бізнесу, запобіганні конфлікту інтересів у випадку колишніх держслужбовців, які приходять у бізнес. </a:t>
            </a:r>
          </a:p>
          <a:p>
            <a:pPr algn="just"/>
            <a:r>
              <a:rPr lang="uk-UA" sz="2000" dirty="0">
                <a:solidFill>
                  <a:schemeClr val="tx1"/>
                </a:solidFill>
                <a:highlight>
                  <a:srgbClr val="396BAE"/>
                </a:highlight>
              </a:rPr>
              <a:t>Участь суспільства</a:t>
            </a:r>
            <a:r>
              <a:rPr lang="uk-UA" sz="2000" dirty="0">
                <a:solidFill>
                  <a:schemeClr val="tx1"/>
                </a:solidFill>
              </a:rPr>
              <a:t> – посилення прозорості та залучення громадян у процес прийняття рішень, доступ до інформації, формування атмосфери несприйняття корупції, повага, заохочення та захист свободи пошуку й поширення інформації про корупцію. </a:t>
            </a:r>
          </a:p>
          <a:p>
            <a:pPr algn="just"/>
            <a:r>
              <a:rPr lang="uk-UA" sz="2000" dirty="0">
                <a:solidFill>
                  <a:schemeClr val="tx1"/>
                </a:solidFill>
                <a:highlight>
                  <a:srgbClr val="396BAE"/>
                </a:highlight>
              </a:rPr>
              <a:t>Запобігання відмиванню коштів </a:t>
            </a:r>
            <a:r>
              <a:rPr lang="uk-UA" sz="2000" dirty="0">
                <a:solidFill>
                  <a:schemeClr val="tx1"/>
                </a:solidFill>
              </a:rPr>
              <a:t>– регулювання та моніторинг банків і небанківських фінансових установ, аби запобігти відмиванню коштів у всіх формах.</a:t>
            </a:r>
            <a:endParaRPr lang="uk-UA" sz="2400" dirty="0">
              <a:solidFill>
                <a:schemeClr val="tx1"/>
              </a:solidFill>
            </a:endParaRPr>
          </a:p>
        </p:txBody>
      </p:sp>
      <p:pic>
        <p:nvPicPr>
          <p:cNvPr id="12" name="Місце для зображення 11">
            <a:extLst>
              <a:ext uri="{FF2B5EF4-FFF2-40B4-BE49-F238E27FC236}">
                <a16:creationId xmlns:a16="http://schemas.microsoft.com/office/drawing/2014/main" id="{783FA149-2582-400F-973B-DAAE62D63BBC}"/>
              </a:ext>
            </a:extLst>
          </p:cNvPr>
          <p:cNvPicPr>
            <a:picLocks noGrp="1" noChangeAspect="1"/>
          </p:cNvPicPr>
          <p:nvPr>
            <p:ph type="pic" sz="quarter" idx="13"/>
          </p:nvPr>
        </p:nvPicPr>
        <p:blipFill>
          <a:blip r:embed="rId3"/>
          <a:srcRect l="26540" r="26540"/>
          <a:stretch>
            <a:fillRect/>
          </a:stretch>
        </p:blipFill>
        <p:spPr/>
      </p:pic>
      <p:sp>
        <p:nvSpPr>
          <p:cNvPr id="7" name="Заголовок 3">
            <a:extLst>
              <a:ext uri="{FF2B5EF4-FFF2-40B4-BE49-F238E27FC236}">
                <a16:creationId xmlns:a16="http://schemas.microsoft.com/office/drawing/2014/main" id="{08BA4689-3047-488E-BC7B-F6D2A4D9E368}"/>
              </a:ext>
            </a:extLst>
          </p:cNvPr>
          <p:cNvSpPr>
            <a:spLocks noGrp="1"/>
          </p:cNvSpPr>
          <p:nvPr>
            <p:ph type="title"/>
          </p:nvPr>
        </p:nvSpPr>
        <p:spPr>
          <a:xfrm>
            <a:off x="4779667" y="568330"/>
            <a:ext cx="6847092" cy="1010856"/>
          </a:xfrm>
        </p:spPr>
        <p:txBody>
          <a:bodyPr>
            <a:noAutofit/>
          </a:bodyPr>
          <a:lstStyle/>
          <a:p>
            <a:pPr algn="ctr"/>
            <a:r>
              <a:rPr lang="ru-RU" sz="3600" b="1" dirty="0">
                <a:solidFill>
                  <a:srgbClr val="E1BF91"/>
                </a:solidFill>
              </a:rPr>
              <a:t>Заходи </a:t>
            </a:r>
            <a:r>
              <a:rPr lang="ru-RU" sz="3600" b="1" dirty="0" err="1">
                <a:solidFill>
                  <a:srgbClr val="E1BF91"/>
                </a:solidFill>
              </a:rPr>
              <a:t>щодо</a:t>
            </a:r>
            <a:r>
              <a:rPr lang="ru-RU" sz="3600" b="1" dirty="0">
                <a:solidFill>
                  <a:srgbClr val="E1BF91"/>
                </a:solidFill>
              </a:rPr>
              <a:t> </a:t>
            </a:r>
            <a:r>
              <a:rPr lang="ru-RU" sz="3600" b="1" dirty="0" err="1">
                <a:solidFill>
                  <a:srgbClr val="E1BF91"/>
                </a:solidFill>
              </a:rPr>
              <a:t>запобігання</a:t>
            </a:r>
            <a:r>
              <a:rPr lang="ru-RU" sz="3600" b="1" dirty="0">
                <a:solidFill>
                  <a:srgbClr val="E1BF91"/>
                </a:solidFill>
              </a:rPr>
              <a:t> </a:t>
            </a:r>
            <a:r>
              <a:rPr lang="ru-RU" sz="3600" b="1" dirty="0" err="1">
                <a:solidFill>
                  <a:srgbClr val="E1BF91"/>
                </a:solidFill>
              </a:rPr>
              <a:t>корупції</a:t>
            </a:r>
            <a:r>
              <a:rPr lang="ru-RU" sz="3600" b="1" dirty="0">
                <a:solidFill>
                  <a:srgbClr val="E1BF91"/>
                </a:solidFill>
              </a:rPr>
              <a:t>:</a:t>
            </a:r>
            <a:endParaRPr lang="uk-UA" sz="3600" b="1" dirty="0">
              <a:solidFill>
                <a:srgbClr val="E1BF91"/>
              </a:solidFill>
            </a:endParaRPr>
          </a:p>
        </p:txBody>
      </p:sp>
    </p:spTree>
    <p:extLst>
      <p:ext uri="{BB962C8B-B14F-4D97-AF65-F5344CB8AC3E}">
        <p14:creationId xmlns:p14="http://schemas.microsoft.com/office/powerpoint/2010/main" val="76942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813F1349-1355-486C-8AD4-41A5698F481E}"/>
              </a:ext>
            </a:extLst>
          </p:cNvPr>
          <p:cNvSpPr>
            <a:spLocks noGrp="1"/>
          </p:cNvSpPr>
          <p:nvPr>
            <p:ph type="title"/>
          </p:nvPr>
        </p:nvSpPr>
        <p:spPr>
          <a:xfrm>
            <a:off x="3636137" y="1084259"/>
            <a:ext cx="4919727" cy="3470808"/>
          </a:xfrm>
        </p:spPr>
        <p:txBody>
          <a:bodyPr>
            <a:normAutofit/>
          </a:bodyPr>
          <a:lstStyle/>
          <a:p>
            <a:r>
              <a:rPr lang="ru-RU" dirty="0" err="1">
                <a:solidFill>
                  <a:srgbClr val="E1BF91"/>
                </a:solidFill>
              </a:rPr>
              <a:t>Успішні</a:t>
            </a:r>
            <a:r>
              <a:rPr lang="ru-RU" dirty="0">
                <a:solidFill>
                  <a:srgbClr val="E1BF91"/>
                </a:solidFill>
              </a:rPr>
              <a:t> </a:t>
            </a:r>
            <a:r>
              <a:rPr lang="ru-RU" dirty="0" err="1">
                <a:solidFill>
                  <a:srgbClr val="E1BF91"/>
                </a:solidFill>
              </a:rPr>
              <a:t>приклади</a:t>
            </a:r>
            <a:r>
              <a:rPr lang="ru-RU" dirty="0">
                <a:solidFill>
                  <a:srgbClr val="E1BF91"/>
                </a:solidFill>
              </a:rPr>
              <a:t> </a:t>
            </a:r>
            <a:r>
              <a:rPr lang="ru-RU" dirty="0" err="1">
                <a:solidFill>
                  <a:srgbClr val="E1BF91"/>
                </a:solidFill>
              </a:rPr>
              <a:t>боротьби</a:t>
            </a:r>
            <a:r>
              <a:rPr lang="ru-RU" dirty="0">
                <a:solidFill>
                  <a:srgbClr val="E1BF91"/>
                </a:solidFill>
              </a:rPr>
              <a:t> з </a:t>
            </a:r>
            <a:r>
              <a:rPr lang="ru-RU" dirty="0" err="1">
                <a:solidFill>
                  <a:srgbClr val="E1BF91"/>
                </a:solidFill>
              </a:rPr>
              <a:t>корупцією</a:t>
            </a:r>
            <a:endParaRPr lang="en-US" dirty="0">
              <a:solidFill>
                <a:srgbClr val="E1BF91"/>
              </a:solidFill>
            </a:endParaRPr>
          </a:p>
        </p:txBody>
      </p:sp>
      <p:pic>
        <p:nvPicPr>
          <p:cNvPr id="6" name="Місце для зображення 5">
            <a:extLst>
              <a:ext uri="{FF2B5EF4-FFF2-40B4-BE49-F238E27FC236}">
                <a16:creationId xmlns:a16="http://schemas.microsoft.com/office/drawing/2014/main" id="{BDCB930E-5A3F-416F-93FA-FE877D31CBAB}"/>
              </a:ext>
            </a:extLst>
          </p:cNvPr>
          <p:cNvPicPr>
            <a:picLocks noGrp="1" noChangeAspect="1"/>
          </p:cNvPicPr>
          <p:nvPr>
            <p:ph type="pic" sz="quarter" idx="14"/>
          </p:nvPr>
        </p:nvPicPr>
        <p:blipFill>
          <a:blip r:embed="rId3"/>
          <a:srcRect l="8065" r="8065"/>
          <a:stretch>
            <a:fillRect/>
          </a:stretch>
        </p:blipFill>
        <p:spPr>
          <a:xfrm>
            <a:off x="-165294" y="3524245"/>
            <a:ext cx="4404117" cy="3333755"/>
          </a:xfrm>
        </p:spPr>
      </p:pic>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p:txBody>
          <a:bodyPr/>
          <a:lstStyle/>
          <a:p>
            <a:fld id="{D643A852-0206-46AC-B0EB-645612933129}" type="slidenum">
              <a:rPr lang="en-US" smtClean="0"/>
              <a:pPr/>
              <a:t>35</a:t>
            </a:fld>
            <a:endParaRPr lang="en-US" dirty="0"/>
          </a:p>
        </p:txBody>
      </p:sp>
      <p:pic>
        <p:nvPicPr>
          <p:cNvPr id="15" name="Місце для зображення 5">
            <a:extLst>
              <a:ext uri="{FF2B5EF4-FFF2-40B4-BE49-F238E27FC236}">
                <a16:creationId xmlns:a16="http://schemas.microsoft.com/office/drawing/2014/main" id="{4B09BECD-5B0E-4763-8C1B-916F8BFE6211}"/>
              </a:ext>
            </a:extLst>
          </p:cNvPr>
          <p:cNvPicPr>
            <a:picLocks noGrp="1" noChangeAspect="1"/>
          </p:cNvPicPr>
          <p:nvPr>
            <p:ph type="pic" sz="quarter" idx="15"/>
          </p:nvPr>
        </p:nvPicPr>
        <p:blipFill>
          <a:blip r:embed="rId3"/>
          <a:srcRect l="12918" r="12918"/>
          <a:stretch>
            <a:fillRect/>
          </a:stretch>
        </p:blipFill>
        <p:spPr>
          <a:xfrm>
            <a:off x="8400346" y="75667"/>
            <a:ext cx="3894137" cy="3258083"/>
          </a:xfrm>
        </p:spPr>
      </p:pic>
      <p:pic>
        <p:nvPicPr>
          <p:cNvPr id="30" name="Місце для зображення 29">
            <a:extLst>
              <a:ext uri="{FF2B5EF4-FFF2-40B4-BE49-F238E27FC236}">
                <a16:creationId xmlns:a16="http://schemas.microsoft.com/office/drawing/2014/main" id="{9895B49A-2256-48B3-848E-CF718FCA4C02}"/>
              </a:ext>
            </a:extLst>
          </p:cNvPr>
          <p:cNvPicPr>
            <a:picLocks noGrp="1" noChangeAspect="1"/>
          </p:cNvPicPr>
          <p:nvPr>
            <p:ph type="pic" sz="quarter" idx="16"/>
          </p:nvPr>
        </p:nvPicPr>
        <p:blipFill>
          <a:blip r:embed="rId4"/>
          <a:srcRect l="21964" r="21964"/>
          <a:stretch>
            <a:fillRect/>
          </a:stretch>
        </p:blipFill>
        <p:spPr>
          <a:xfrm>
            <a:off x="8555864" y="3448583"/>
            <a:ext cx="3738619" cy="3333750"/>
          </a:xfrm>
        </p:spPr>
      </p:pic>
      <p:pic>
        <p:nvPicPr>
          <p:cNvPr id="28" name="Місце для зображення 27">
            <a:extLst>
              <a:ext uri="{FF2B5EF4-FFF2-40B4-BE49-F238E27FC236}">
                <a16:creationId xmlns:a16="http://schemas.microsoft.com/office/drawing/2014/main" id="{75FC7E0D-E557-434D-BCD5-FEB997FE13A6}"/>
              </a:ext>
            </a:extLst>
          </p:cNvPr>
          <p:cNvPicPr>
            <a:picLocks noGrp="1" noChangeAspect="1"/>
          </p:cNvPicPr>
          <p:nvPr>
            <p:ph type="pic" sz="quarter" idx="13"/>
          </p:nvPr>
        </p:nvPicPr>
        <p:blipFill>
          <a:blip r:embed="rId4"/>
          <a:srcRect l="22143" r="22143"/>
          <a:stretch>
            <a:fillRect/>
          </a:stretch>
        </p:blipFill>
        <p:spPr>
          <a:xfrm>
            <a:off x="-46036" y="75667"/>
            <a:ext cx="3714575" cy="3333750"/>
          </a:xfrm>
        </p:spPr>
      </p:pic>
    </p:spTree>
    <p:extLst>
      <p:ext uri="{BB962C8B-B14F-4D97-AF65-F5344CB8AC3E}">
        <p14:creationId xmlns:p14="http://schemas.microsoft.com/office/powerpoint/2010/main" val="991175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F920FE50-3184-4E71-B545-09D617E7E9A6}"/>
              </a:ext>
            </a:extLst>
          </p:cNvPr>
          <p:cNvSpPr>
            <a:spLocks noGrp="1"/>
          </p:cNvSpPr>
          <p:nvPr>
            <p:ph type="title"/>
          </p:nvPr>
        </p:nvSpPr>
        <p:spPr>
          <a:xfrm>
            <a:off x="762000" y="709757"/>
            <a:ext cx="6374296" cy="731838"/>
          </a:xfrm>
        </p:spPr>
        <p:txBody>
          <a:bodyPr>
            <a:normAutofit fontScale="90000"/>
          </a:bodyPr>
          <a:lstStyle/>
          <a:p>
            <a:r>
              <a:rPr lang="uk-UA" dirty="0">
                <a:highlight>
                  <a:srgbClr val="396BAE"/>
                </a:highlight>
              </a:rPr>
              <a:t>Естонія</a:t>
            </a:r>
          </a:p>
        </p:txBody>
      </p:sp>
      <p:sp>
        <p:nvSpPr>
          <p:cNvPr id="16" name="Місце для вмісту 15">
            <a:extLst>
              <a:ext uri="{FF2B5EF4-FFF2-40B4-BE49-F238E27FC236}">
                <a16:creationId xmlns:a16="http://schemas.microsoft.com/office/drawing/2014/main" id="{BDD3D911-CBB6-424F-8BC4-B6508F8873F9}"/>
              </a:ext>
            </a:extLst>
          </p:cNvPr>
          <p:cNvSpPr>
            <a:spLocks noGrp="1"/>
          </p:cNvSpPr>
          <p:nvPr>
            <p:ph sz="quarter" idx="15"/>
          </p:nvPr>
        </p:nvSpPr>
        <p:spPr>
          <a:xfrm>
            <a:off x="762000" y="1597306"/>
            <a:ext cx="6553200" cy="4859057"/>
          </a:xfrm>
        </p:spPr>
        <p:txBody>
          <a:bodyPr>
            <a:noAutofit/>
          </a:bodyPr>
          <a:lstStyle/>
          <a:p>
            <a:pPr algn="just"/>
            <a:r>
              <a:rPr lang="uk-UA" sz="2400" dirty="0"/>
              <a:t>Є однією з найменш корумпованих країн Європи, попри радянське минуле з поширеним явищем корупції. Із 1991 року уряд активно впроваджує доброчесність шляхом створення моделі електронної держави.</a:t>
            </a:r>
          </a:p>
          <a:p>
            <a:pPr marL="0" indent="0">
              <a:buNone/>
            </a:pPr>
            <a:r>
              <a:rPr lang="uk-UA" sz="2400" dirty="0">
                <a:solidFill>
                  <a:schemeClr val="bg1"/>
                </a:solidFill>
                <a:highlight>
                  <a:srgbClr val="E1BF91"/>
                </a:highlight>
              </a:rPr>
              <a:t>Така модель включає в себе: </a:t>
            </a:r>
          </a:p>
          <a:p>
            <a:r>
              <a:rPr lang="uk-UA" sz="2400" dirty="0"/>
              <a:t>мережу інтернет-документації, яка заміняє паперові підтвердження; </a:t>
            </a:r>
          </a:p>
          <a:p>
            <a:r>
              <a:rPr lang="uk-UA" sz="2400" dirty="0"/>
              <a:t>онлайн-реєстрацію юридичної особи; </a:t>
            </a:r>
          </a:p>
          <a:p>
            <a:r>
              <a:rPr lang="uk-UA" sz="2400" dirty="0"/>
              <a:t>онлайн-голосування на парламентських виборах.</a:t>
            </a:r>
          </a:p>
        </p:txBody>
      </p:sp>
      <p:pic>
        <p:nvPicPr>
          <p:cNvPr id="20" name="Місце для зображення 19">
            <a:extLst>
              <a:ext uri="{FF2B5EF4-FFF2-40B4-BE49-F238E27FC236}">
                <a16:creationId xmlns:a16="http://schemas.microsoft.com/office/drawing/2014/main" id="{85493A40-07AA-4DBA-A9FA-CD2EF0841F50}"/>
              </a:ext>
            </a:extLst>
          </p:cNvPr>
          <p:cNvPicPr>
            <a:picLocks noGrp="1" noChangeAspect="1"/>
          </p:cNvPicPr>
          <p:nvPr>
            <p:ph type="pic" sz="quarter" idx="13"/>
          </p:nvPr>
        </p:nvPicPr>
        <p:blipFill>
          <a:blip r:embed="rId2"/>
          <a:srcRect l="2165" r="2165"/>
          <a:stretch>
            <a:fillRect/>
          </a:stretch>
        </p:blipFill>
        <p:spPr/>
      </p:pic>
    </p:spTree>
    <p:extLst>
      <p:ext uri="{BB962C8B-B14F-4D97-AF65-F5344CB8AC3E}">
        <p14:creationId xmlns:p14="http://schemas.microsoft.com/office/powerpoint/2010/main" val="4121616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F920FE50-3184-4E71-B545-09D617E7E9A6}"/>
              </a:ext>
            </a:extLst>
          </p:cNvPr>
          <p:cNvSpPr>
            <a:spLocks noGrp="1"/>
          </p:cNvSpPr>
          <p:nvPr>
            <p:ph type="title"/>
          </p:nvPr>
        </p:nvSpPr>
        <p:spPr>
          <a:xfrm>
            <a:off x="762000" y="709757"/>
            <a:ext cx="6374296" cy="731838"/>
          </a:xfrm>
        </p:spPr>
        <p:txBody>
          <a:bodyPr>
            <a:normAutofit fontScale="90000"/>
          </a:bodyPr>
          <a:lstStyle/>
          <a:p>
            <a:r>
              <a:rPr lang="uk-UA" dirty="0">
                <a:highlight>
                  <a:srgbClr val="396BAE"/>
                </a:highlight>
              </a:rPr>
              <a:t>Естонія</a:t>
            </a:r>
          </a:p>
        </p:txBody>
      </p:sp>
      <p:sp>
        <p:nvSpPr>
          <p:cNvPr id="16" name="Місце для вмісту 15">
            <a:extLst>
              <a:ext uri="{FF2B5EF4-FFF2-40B4-BE49-F238E27FC236}">
                <a16:creationId xmlns:a16="http://schemas.microsoft.com/office/drawing/2014/main" id="{BDD3D911-CBB6-424F-8BC4-B6508F8873F9}"/>
              </a:ext>
            </a:extLst>
          </p:cNvPr>
          <p:cNvSpPr>
            <a:spLocks noGrp="1"/>
          </p:cNvSpPr>
          <p:nvPr>
            <p:ph sz="quarter" idx="15"/>
          </p:nvPr>
        </p:nvSpPr>
        <p:spPr>
          <a:xfrm>
            <a:off x="762000" y="1597306"/>
            <a:ext cx="6553200" cy="4859057"/>
          </a:xfrm>
        </p:spPr>
        <p:txBody>
          <a:bodyPr>
            <a:noAutofit/>
          </a:bodyPr>
          <a:lstStyle/>
          <a:p>
            <a:pPr algn="just"/>
            <a:r>
              <a:rPr lang="uk-UA" sz="2400" dirty="0"/>
              <a:t>Важливим кроком до запобігання корупції в країні стало впровадження кримінальної відповідальності за одержання хабаря: корупціонер потрапляє за грати </a:t>
            </a:r>
            <a:r>
              <a:rPr lang="uk-UA" sz="2400" dirty="0">
                <a:solidFill>
                  <a:srgbClr val="E1BF91"/>
                </a:solidFill>
              </a:rPr>
              <a:t>до 5 років</a:t>
            </a:r>
            <a:r>
              <a:rPr lang="uk-UA" sz="2400" dirty="0"/>
              <a:t>, а посередники отримують </a:t>
            </a:r>
            <a:r>
              <a:rPr lang="uk-UA" sz="2400" dirty="0">
                <a:solidFill>
                  <a:srgbClr val="E1BF91"/>
                </a:solidFill>
              </a:rPr>
              <a:t>штраф</a:t>
            </a:r>
            <a:r>
              <a:rPr lang="uk-UA" sz="2400" dirty="0"/>
              <a:t> на велику суму. </a:t>
            </a:r>
          </a:p>
          <a:p>
            <a:pPr algn="just"/>
            <a:r>
              <a:rPr lang="uk-UA" sz="2400" dirty="0"/>
              <a:t>Мінімальна заробітна плата поліцейських стала дорівнювати середній зарплатні країни. </a:t>
            </a:r>
          </a:p>
          <a:p>
            <a:pPr algn="just"/>
            <a:r>
              <a:rPr lang="uk-UA" sz="2400" dirty="0"/>
              <a:t>Впровадження моделі електронної держави дозволило мінімізувати взаємодію громадян із чиновниками. </a:t>
            </a:r>
          </a:p>
        </p:txBody>
      </p:sp>
      <p:pic>
        <p:nvPicPr>
          <p:cNvPr id="20" name="Місце для зображення 19">
            <a:extLst>
              <a:ext uri="{FF2B5EF4-FFF2-40B4-BE49-F238E27FC236}">
                <a16:creationId xmlns:a16="http://schemas.microsoft.com/office/drawing/2014/main" id="{85493A40-07AA-4DBA-A9FA-CD2EF0841F50}"/>
              </a:ext>
            </a:extLst>
          </p:cNvPr>
          <p:cNvPicPr>
            <a:picLocks noGrp="1" noChangeAspect="1"/>
          </p:cNvPicPr>
          <p:nvPr>
            <p:ph type="pic" sz="quarter" idx="13"/>
          </p:nvPr>
        </p:nvPicPr>
        <p:blipFill>
          <a:blip r:embed="rId2"/>
          <a:srcRect l="2165" r="2165"/>
          <a:stretch>
            <a:fillRect/>
          </a:stretch>
        </p:blipFill>
        <p:spPr/>
      </p:pic>
    </p:spTree>
    <p:extLst>
      <p:ext uri="{BB962C8B-B14F-4D97-AF65-F5344CB8AC3E}">
        <p14:creationId xmlns:p14="http://schemas.microsoft.com/office/powerpoint/2010/main" val="303457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38962BA-101E-4AF0-8AC7-B2E1E3080F90}"/>
              </a:ext>
            </a:extLst>
          </p:cNvPr>
          <p:cNvSpPr>
            <a:spLocks noGrp="1"/>
          </p:cNvSpPr>
          <p:nvPr>
            <p:ph type="title"/>
          </p:nvPr>
        </p:nvSpPr>
        <p:spPr>
          <a:xfrm>
            <a:off x="5334000" y="401256"/>
            <a:ext cx="6096000" cy="860385"/>
          </a:xfrm>
        </p:spPr>
        <p:txBody>
          <a:bodyPr>
            <a:noAutofit/>
          </a:bodyPr>
          <a:lstStyle/>
          <a:p>
            <a:pPr algn="r"/>
            <a:r>
              <a:rPr lang="uk-UA" sz="4800" dirty="0">
                <a:highlight>
                  <a:srgbClr val="396BAE"/>
                </a:highlight>
              </a:rPr>
              <a:t>Грузія</a:t>
            </a:r>
          </a:p>
        </p:txBody>
      </p:sp>
      <p:pic>
        <p:nvPicPr>
          <p:cNvPr id="9" name="Місце для зображення 8">
            <a:extLst>
              <a:ext uri="{FF2B5EF4-FFF2-40B4-BE49-F238E27FC236}">
                <a16:creationId xmlns:a16="http://schemas.microsoft.com/office/drawing/2014/main" id="{C3D3F99F-1C56-4826-8890-3E31DF32171D}"/>
              </a:ext>
            </a:extLst>
          </p:cNvPr>
          <p:cNvPicPr>
            <a:picLocks noGrp="1" noChangeAspect="1"/>
          </p:cNvPicPr>
          <p:nvPr>
            <p:ph type="pic" sz="quarter" idx="13"/>
          </p:nvPr>
        </p:nvPicPr>
        <p:blipFill>
          <a:blip r:embed="rId3"/>
          <a:srcRect l="31315" r="31315"/>
          <a:stretch>
            <a:fillRect/>
          </a:stretch>
        </p:blipFill>
        <p:spPr/>
      </p:pic>
      <p:sp>
        <p:nvSpPr>
          <p:cNvPr id="7" name="Місце для тексту 6">
            <a:extLst>
              <a:ext uri="{FF2B5EF4-FFF2-40B4-BE49-F238E27FC236}">
                <a16:creationId xmlns:a16="http://schemas.microsoft.com/office/drawing/2014/main" id="{EFDB5833-80A4-452B-BC11-0AB745873743}"/>
              </a:ext>
            </a:extLst>
          </p:cNvPr>
          <p:cNvSpPr>
            <a:spLocks noGrp="1"/>
          </p:cNvSpPr>
          <p:nvPr>
            <p:ph type="body" sz="quarter" idx="15"/>
          </p:nvPr>
        </p:nvSpPr>
        <p:spPr>
          <a:xfrm>
            <a:off x="5011838" y="1689904"/>
            <a:ext cx="6418162" cy="4409954"/>
          </a:xfrm>
        </p:spPr>
        <p:txBody>
          <a:bodyPr/>
          <a:lstStyle/>
          <a:p>
            <a:pPr marL="342900" indent="-342900" algn="just">
              <a:buFont typeface="Arial" panose="020B0604020202020204" pitchFamily="34" charset="0"/>
              <a:buChar char="•"/>
            </a:pPr>
            <a:r>
              <a:rPr lang="uk-UA" sz="2400" dirty="0">
                <a:solidFill>
                  <a:schemeClr val="tx1"/>
                </a:solidFill>
              </a:rPr>
              <a:t>До 2003 року Грузія була однією з найбільш корумпованих країн, після приходу до влади </a:t>
            </a:r>
            <a:r>
              <a:rPr lang="uk-UA" sz="2400" dirty="0" err="1">
                <a:solidFill>
                  <a:schemeClr val="tx1"/>
                </a:solidFill>
              </a:rPr>
              <a:t>Михеїла</a:t>
            </a:r>
            <a:r>
              <a:rPr lang="uk-UA" sz="2400" dirty="0">
                <a:solidFill>
                  <a:schemeClr val="tx1"/>
                </a:solidFill>
              </a:rPr>
              <a:t> Саакашвілі відбулося оголошення політики нульової толерантності до корупції. </a:t>
            </a:r>
          </a:p>
          <a:p>
            <a:pPr marL="342900" indent="-342900" algn="just">
              <a:buFont typeface="Arial" panose="020B0604020202020204" pitchFamily="34" charset="0"/>
              <a:buChar char="•"/>
            </a:pPr>
            <a:r>
              <a:rPr lang="uk-UA" sz="2400" dirty="0">
                <a:solidFill>
                  <a:schemeClr val="tx1"/>
                </a:solidFill>
              </a:rPr>
              <a:t>У 2004 р. звільнено понад 15 тис. поліцейських із МВС. </a:t>
            </a:r>
          </a:p>
          <a:p>
            <a:pPr marL="342900" indent="-342900" algn="just">
              <a:buFont typeface="Arial" panose="020B0604020202020204" pitchFamily="34" charset="0"/>
              <a:buChar char="•"/>
            </a:pPr>
            <a:r>
              <a:rPr lang="uk-UA" sz="2400" dirty="0">
                <a:solidFill>
                  <a:schemeClr val="tx1"/>
                </a:solidFill>
              </a:rPr>
              <a:t>Зарплату поліцейським підвищили майже в 10 разів.</a:t>
            </a:r>
          </a:p>
          <a:p>
            <a:pPr marL="342900" indent="-342900" algn="just">
              <a:buFont typeface="Arial" panose="020B0604020202020204" pitchFamily="34" charset="0"/>
              <a:buChar char="•"/>
            </a:pPr>
            <a:r>
              <a:rPr lang="uk-UA" sz="2400" dirty="0">
                <a:solidFill>
                  <a:schemeClr val="tx1"/>
                </a:solidFill>
              </a:rPr>
              <a:t>Введено систему електронного документообігу.</a:t>
            </a:r>
          </a:p>
        </p:txBody>
      </p:sp>
    </p:spTree>
    <p:extLst>
      <p:ext uri="{BB962C8B-B14F-4D97-AF65-F5344CB8AC3E}">
        <p14:creationId xmlns:p14="http://schemas.microsoft.com/office/powerpoint/2010/main" val="1060866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F920FE50-3184-4E71-B545-09D617E7E9A6}"/>
              </a:ext>
            </a:extLst>
          </p:cNvPr>
          <p:cNvSpPr>
            <a:spLocks noGrp="1"/>
          </p:cNvSpPr>
          <p:nvPr>
            <p:ph type="title"/>
          </p:nvPr>
        </p:nvSpPr>
        <p:spPr>
          <a:xfrm>
            <a:off x="762000" y="709757"/>
            <a:ext cx="6374296" cy="731838"/>
          </a:xfrm>
        </p:spPr>
        <p:txBody>
          <a:bodyPr>
            <a:normAutofit fontScale="90000"/>
          </a:bodyPr>
          <a:lstStyle/>
          <a:p>
            <a:r>
              <a:rPr lang="uk-UA" dirty="0">
                <a:highlight>
                  <a:srgbClr val="396BAE"/>
                </a:highlight>
              </a:rPr>
              <a:t>Гонконг</a:t>
            </a:r>
          </a:p>
        </p:txBody>
      </p:sp>
      <p:sp>
        <p:nvSpPr>
          <p:cNvPr id="16" name="Місце для вмісту 15">
            <a:extLst>
              <a:ext uri="{FF2B5EF4-FFF2-40B4-BE49-F238E27FC236}">
                <a16:creationId xmlns:a16="http://schemas.microsoft.com/office/drawing/2014/main" id="{BDD3D911-CBB6-424F-8BC4-B6508F8873F9}"/>
              </a:ext>
            </a:extLst>
          </p:cNvPr>
          <p:cNvSpPr>
            <a:spLocks noGrp="1"/>
          </p:cNvSpPr>
          <p:nvPr>
            <p:ph sz="quarter" idx="15"/>
          </p:nvPr>
        </p:nvSpPr>
        <p:spPr>
          <a:xfrm>
            <a:off x="762000" y="1597306"/>
            <a:ext cx="6553200" cy="4859057"/>
          </a:xfrm>
        </p:spPr>
        <p:txBody>
          <a:bodyPr>
            <a:noAutofit/>
          </a:bodyPr>
          <a:lstStyle/>
          <a:p>
            <a:pPr algn="just"/>
            <a:r>
              <a:rPr lang="ru-RU" sz="2400" dirty="0" err="1"/>
              <a:t>Створення</a:t>
            </a:r>
            <a:r>
              <a:rPr lang="ru-RU" sz="2400" dirty="0"/>
              <a:t> </a:t>
            </a:r>
            <a:r>
              <a:rPr lang="ru-RU" sz="2400" dirty="0" err="1"/>
              <a:t>Незалежної</a:t>
            </a:r>
            <a:r>
              <a:rPr lang="ru-RU" sz="2400" dirty="0"/>
              <a:t> </a:t>
            </a:r>
            <a:r>
              <a:rPr lang="ru-RU" sz="2400" dirty="0" err="1"/>
              <a:t>комісії</a:t>
            </a:r>
            <a:r>
              <a:rPr lang="ru-RU" sz="2400" dirty="0"/>
              <a:t> з </a:t>
            </a:r>
            <a:r>
              <a:rPr lang="ru-RU" sz="2400" dirty="0" err="1"/>
              <a:t>боротьби</a:t>
            </a:r>
            <a:r>
              <a:rPr lang="ru-RU" sz="2400" dirty="0"/>
              <a:t> з </a:t>
            </a:r>
            <a:r>
              <a:rPr lang="ru-RU" sz="2400" dirty="0" err="1"/>
              <a:t>корупцією</a:t>
            </a:r>
            <a:r>
              <a:rPr lang="ru-RU" sz="2400" dirty="0"/>
              <a:t> </a:t>
            </a:r>
            <a:r>
              <a:rPr lang="ru-RU" sz="2400" dirty="0" err="1"/>
              <a:t>започаткувало</a:t>
            </a:r>
            <a:r>
              <a:rPr lang="ru-RU" sz="2400" dirty="0"/>
              <a:t> </a:t>
            </a:r>
            <a:r>
              <a:rPr lang="ru-RU" sz="2400" dirty="0" err="1"/>
              <a:t>нове</a:t>
            </a:r>
            <a:r>
              <a:rPr lang="ru-RU" sz="2400" dirty="0"/>
              <a:t> гасло в </a:t>
            </a:r>
            <a:r>
              <a:rPr lang="ru-RU" sz="2400" dirty="0" err="1"/>
              <a:t>діяльності</a:t>
            </a:r>
            <a:r>
              <a:rPr lang="ru-RU" sz="2400" dirty="0"/>
              <a:t> </a:t>
            </a:r>
            <a:r>
              <a:rPr lang="ru-RU" sz="2400" dirty="0" err="1"/>
              <a:t>чиновників</a:t>
            </a:r>
            <a:r>
              <a:rPr lang="ru-RU" sz="2400" dirty="0"/>
              <a:t>: «доведи, </a:t>
            </a:r>
            <a:r>
              <a:rPr lang="ru-RU" sz="2400" dirty="0" err="1"/>
              <a:t>що</a:t>
            </a:r>
            <a:r>
              <a:rPr lang="ru-RU" sz="2400" dirty="0"/>
              <a:t> </a:t>
            </a:r>
            <a:r>
              <a:rPr lang="ru-RU" sz="2400" dirty="0" err="1"/>
              <a:t>твоє</a:t>
            </a:r>
            <a:r>
              <a:rPr lang="ru-RU" sz="2400" dirty="0"/>
              <a:t> </a:t>
            </a:r>
            <a:r>
              <a:rPr lang="ru-RU" sz="2400" dirty="0" err="1"/>
              <a:t>майно</a:t>
            </a:r>
            <a:r>
              <a:rPr lang="ru-RU" sz="2400" dirty="0"/>
              <a:t> </a:t>
            </a:r>
            <a:r>
              <a:rPr lang="ru-RU" sz="2400" dirty="0" err="1"/>
              <a:t>придбане</a:t>
            </a:r>
            <a:r>
              <a:rPr lang="ru-RU" sz="2400" dirty="0"/>
              <a:t> не за </a:t>
            </a:r>
            <a:r>
              <a:rPr lang="ru-RU" sz="2400" dirty="0" err="1"/>
              <a:t>хабарі</a:t>
            </a:r>
            <a:r>
              <a:rPr lang="ru-RU" sz="2400" dirty="0"/>
              <a:t>».</a:t>
            </a:r>
          </a:p>
          <a:p>
            <a:pPr algn="just"/>
            <a:r>
              <a:rPr lang="uk-UA" sz="2400" dirty="0"/>
              <a:t>Уряд подбав про інформованість населення й надав свободу медіа щодо публікації та розслідувань корупційних махінацій. </a:t>
            </a:r>
          </a:p>
          <a:p>
            <a:pPr algn="just"/>
            <a:r>
              <a:rPr lang="uk-UA" sz="2400" dirty="0"/>
              <a:t>Людина, від якої вимагають дати хабар, не несе відповідальності за цю дію. Винним є лише корупціонер. </a:t>
            </a:r>
          </a:p>
        </p:txBody>
      </p:sp>
      <p:pic>
        <p:nvPicPr>
          <p:cNvPr id="5" name="Місце для зображення 4">
            <a:extLst>
              <a:ext uri="{FF2B5EF4-FFF2-40B4-BE49-F238E27FC236}">
                <a16:creationId xmlns:a16="http://schemas.microsoft.com/office/drawing/2014/main" id="{E106A864-757C-47CC-B60F-5334AAB4CD0A}"/>
              </a:ext>
            </a:extLst>
          </p:cNvPr>
          <p:cNvPicPr>
            <a:picLocks noGrp="1" noChangeAspect="1"/>
          </p:cNvPicPr>
          <p:nvPr>
            <p:ph type="pic" sz="quarter" idx="13"/>
          </p:nvPr>
        </p:nvPicPr>
        <p:blipFill>
          <a:blip r:embed="rId3"/>
          <a:srcRect l="16667" r="16667"/>
          <a:stretch>
            <a:fillRect/>
          </a:stretch>
        </p:blipFill>
        <p:spPr/>
      </p:pic>
    </p:spTree>
    <p:extLst>
      <p:ext uri="{BB962C8B-B14F-4D97-AF65-F5344CB8AC3E}">
        <p14:creationId xmlns:p14="http://schemas.microsoft.com/office/powerpoint/2010/main" val="211698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F97698-AD04-4FA6-BBA7-58AC3DA2C376}"/>
              </a:ext>
            </a:extLst>
          </p:cNvPr>
          <p:cNvSpPr>
            <a:spLocks noGrp="1"/>
          </p:cNvSpPr>
          <p:nvPr>
            <p:ph type="sldNum" sz="quarter" idx="12"/>
          </p:nvPr>
        </p:nvSpPr>
        <p:spPr/>
        <p:txBody>
          <a:bodyPr/>
          <a:lstStyle/>
          <a:p>
            <a:fld id="{D643A852-0206-46AC-B0EB-645612933129}" type="slidenum">
              <a:rPr lang="en-US" smtClean="0"/>
              <a:pPr/>
              <a:t>4</a:t>
            </a:fld>
            <a:endParaRPr lang="en-US" dirty="0"/>
          </a:p>
        </p:txBody>
      </p:sp>
      <p:sp>
        <p:nvSpPr>
          <p:cNvPr id="3" name="Місце для вмісту 2">
            <a:extLst>
              <a:ext uri="{FF2B5EF4-FFF2-40B4-BE49-F238E27FC236}">
                <a16:creationId xmlns:a16="http://schemas.microsoft.com/office/drawing/2014/main" id="{6DFE37A4-DA3C-4E09-B169-A7E2358A98FA}"/>
              </a:ext>
            </a:extLst>
          </p:cNvPr>
          <p:cNvSpPr>
            <a:spLocks noGrp="1"/>
          </p:cNvSpPr>
          <p:nvPr>
            <p:ph sz="quarter" idx="15"/>
          </p:nvPr>
        </p:nvSpPr>
        <p:spPr>
          <a:xfrm>
            <a:off x="762000" y="771526"/>
            <a:ext cx="6096000" cy="5684838"/>
          </a:xfrm>
        </p:spPr>
        <p:txBody>
          <a:bodyPr>
            <a:normAutofit/>
          </a:bodyPr>
          <a:lstStyle/>
          <a:p>
            <a:pPr algn="just"/>
            <a:r>
              <a:rPr lang="uk-UA" sz="2400" dirty="0"/>
              <a:t>Президент Тунісу  </a:t>
            </a:r>
            <a:r>
              <a:rPr lang="uk-UA" sz="2400" dirty="0">
                <a:highlight>
                  <a:srgbClr val="396BAE"/>
                </a:highlight>
              </a:rPr>
              <a:t>Зін аль-</a:t>
            </a:r>
            <a:r>
              <a:rPr lang="uk-UA" sz="2400" dirty="0" err="1">
                <a:highlight>
                  <a:srgbClr val="396BAE"/>
                </a:highlight>
              </a:rPr>
              <a:t>Абідін</a:t>
            </a:r>
            <a:r>
              <a:rPr lang="uk-UA" sz="2400" dirty="0">
                <a:highlight>
                  <a:srgbClr val="396BAE"/>
                </a:highlight>
              </a:rPr>
              <a:t> </a:t>
            </a:r>
            <a:r>
              <a:rPr lang="uk-UA" sz="2400" dirty="0" err="1">
                <a:highlight>
                  <a:srgbClr val="396BAE"/>
                </a:highlight>
              </a:rPr>
              <a:t>бен</a:t>
            </a:r>
            <a:r>
              <a:rPr lang="uk-UA" sz="2400" dirty="0">
                <a:highlight>
                  <a:srgbClr val="396BAE"/>
                </a:highlight>
              </a:rPr>
              <a:t> Алі </a:t>
            </a:r>
            <a:r>
              <a:rPr lang="uk-UA" sz="2400" dirty="0"/>
              <a:t>з 1987 по 2011 рік прийняв низку законів, які зобов’язали іноземні компанії отримувати спеціальний дозвіл, аби мати змогу вести бізнес у країні. </a:t>
            </a:r>
          </a:p>
          <a:p>
            <a:pPr algn="just"/>
            <a:r>
              <a:rPr lang="ru-RU" sz="2400" dirty="0" err="1"/>
              <a:t>Таке</a:t>
            </a:r>
            <a:r>
              <a:rPr lang="ru-RU" sz="2400" dirty="0"/>
              <a:t> </a:t>
            </a:r>
            <a:r>
              <a:rPr lang="ru-RU" sz="2400" dirty="0" err="1"/>
              <a:t>рішення</a:t>
            </a:r>
            <a:r>
              <a:rPr lang="ru-RU" sz="2400" dirty="0"/>
              <a:t> негативно </a:t>
            </a:r>
            <a:r>
              <a:rPr lang="ru-RU" sz="2400" dirty="0" err="1"/>
              <a:t>вплинуло</a:t>
            </a:r>
            <a:r>
              <a:rPr lang="ru-RU" sz="2400" dirty="0"/>
              <a:t> на </a:t>
            </a:r>
            <a:r>
              <a:rPr lang="ru-RU" sz="2400" dirty="0" err="1"/>
              <a:t>економіку</a:t>
            </a:r>
            <a:r>
              <a:rPr lang="ru-RU" sz="2400" dirty="0"/>
              <a:t> та </a:t>
            </a:r>
            <a:r>
              <a:rPr lang="ru-RU" sz="2400" dirty="0" err="1"/>
              <a:t>добробут</a:t>
            </a:r>
            <a:r>
              <a:rPr lang="ru-RU" sz="2400" dirty="0"/>
              <a:t> </a:t>
            </a:r>
            <a:r>
              <a:rPr lang="ru-RU" sz="2400" dirty="0" err="1"/>
              <a:t>Тунісу</a:t>
            </a:r>
            <a:r>
              <a:rPr lang="ru-RU" sz="2400" dirty="0"/>
              <a:t>, але </a:t>
            </a:r>
            <a:r>
              <a:rPr lang="ru-RU" sz="2400" dirty="0" err="1"/>
              <a:t>надало</a:t>
            </a:r>
            <a:r>
              <a:rPr lang="ru-RU" sz="2400" dirty="0"/>
              <a:t> </a:t>
            </a:r>
            <a:r>
              <a:rPr lang="ru-RU" sz="2400" dirty="0" err="1"/>
              <a:t>особисті</a:t>
            </a:r>
            <a:r>
              <a:rPr lang="ru-RU" sz="2400" dirty="0"/>
              <a:t> </a:t>
            </a:r>
            <a:r>
              <a:rPr lang="ru-RU" sz="2400" dirty="0" err="1"/>
              <a:t>переваги</a:t>
            </a:r>
            <a:r>
              <a:rPr lang="ru-RU" sz="2400" dirty="0"/>
              <a:t> Президенту та </a:t>
            </a:r>
            <a:r>
              <a:rPr lang="ru-RU" sz="2400" dirty="0" err="1"/>
              <a:t>його</a:t>
            </a:r>
            <a:r>
              <a:rPr lang="ru-RU" sz="2400" dirty="0"/>
              <a:t> </a:t>
            </a:r>
            <a:r>
              <a:rPr lang="ru-RU" sz="2400" dirty="0" err="1"/>
              <a:t>родині</a:t>
            </a:r>
            <a:r>
              <a:rPr lang="ru-RU" sz="2400" dirty="0"/>
              <a:t>.</a:t>
            </a:r>
          </a:p>
          <a:p>
            <a:pPr algn="just"/>
            <a:r>
              <a:rPr lang="ru-RU" sz="2400" dirty="0" err="1"/>
              <a:t>Сімейні</a:t>
            </a:r>
            <a:r>
              <a:rPr lang="ru-RU" sz="2400" dirty="0"/>
              <a:t> </a:t>
            </a:r>
            <a:r>
              <a:rPr lang="ru-RU" sz="2400" dirty="0" err="1"/>
              <a:t>підприємства</a:t>
            </a:r>
            <a:r>
              <a:rPr lang="ru-RU" sz="2400" dirty="0"/>
              <a:t> </a:t>
            </a:r>
            <a:r>
              <a:rPr lang="ru-RU" sz="2400" dirty="0" err="1"/>
              <a:t>позбавилися</a:t>
            </a:r>
            <a:r>
              <a:rPr lang="ru-RU" sz="2400" dirty="0"/>
              <a:t> </a:t>
            </a:r>
            <a:r>
              <a:rPr lang="ru-RU" sz="2400" dirty="0" err="1"/>
              <a:t>конкурентів</a:t>
            </a:r>
            <a:r>
              <a:rPr lang="ru-RU" sz="2400" dirty="0"/>
              <a:t> у </a:t>
            </a:r>
            <a:r>
              <a:rPr lang="ru-RU" sz="2400" dirty="0" err="1"/>
              <a:t>вигляді</a:t>
            </a:r>
            <a:r>
              <a:rPr lang="ru-RU" sz="2400" dirty="0"/>
              <a:t> </a:t>
            </a:r>
            <a:r>
              <a:rPr lang="ru-RU" sz="2400" dirty="0" err="1"/>
              <a:t>іноземного</a:t>
            </a:r>
            <a:r>
              <a:rPr lang="ru-RU" sz="2400" dirty="0"/>
              <a:t> </a:t>
            </a:r>
            <a:r>
              <a:rPr lang="ru-RU" sz="2400" dirty="0" err="1"/>
              <a:t>бізнесу</a:t>
            </a:r>
            <a:r>
              <a:rPr lang="ru-RU" sz="2400" dirty="0"/>
              <a:t> та </a:t>
            </a:r>
            <a:r>
              <a:rPr lang="ru-RU" sz="2400" dirty="0" err="1"/>
              <a:t>монополізували</a:t>
            </a:r>
            <a:r>
              <a:rPr lang="ru-RU" sz="2400" dirty="0"/>
              <a:t> </a:t>
            </a:r>
            <a:r>
              <a:rPr lang="ru-RU" sz="2400" dirty="0" err="1"/>
              <a:t>різноманітні</a:t>
            </a:r>
            <a:r>
              <a:rPr lang="ru-RU" sz="2400" dirty="0"/>
              <a:t> </a:t>
            </a:r>
            <a:r>
              <a:rPr lang="ru-RU" sz="2400" dirty="0" err="1"/>
              <a:t>галузі</a:t>
            </a:r>
            <a:r>
              <a:rPr lang="ru-RU" sz="2400" dirty="0"/>
              <a:t>.</a:t>
            </a:r>
          </a:p>
          <a:p>
            <a:pPr algn="just"/>
            <a:r>
              <a:rPr lang="ru-RU" sz="2400" dirty="0"/>
              <a:t>Родина Президента </a:t>
            </a:r>
            <a:r>
              <a:rPr lang="ru-RU" sz="2400" dirty="0" err="1"/>
              <a:t>змогла</a:t>
            </a:r>
            <a:r>
              <a:rPr lang="ru-RU" sz="2400" dirty="0"/>
              <a:t> </a:t>
            </a:r>
            <a:r>
              <a:rPr lang="ru-RU" sz="2400" dirty="0" err="1"/>
              <a:t>заробити</a:t>
            </a:r>
            <a:r>
              <a:rPr lang="ru-RU" sz="2400" dirty="0"/>
              <a:t> </a:t>
            </a:r>
            <a:r>
              <a:rPr lang="ru-RU" sz="2400" dirty="0">
                <a:highlight>
                  <a:srgbClr val="396BAE"/>
                </a:highlight>
              </a:rPr>
              <a:t>13 </a:t>
            </a:r>
            <a:r>
              <a:rPr lang="ru-RU" sz="2400" dirty="0" err="1">
                <a:highlight>
                  <a:srgbClr val="396BAE"/>
                </a:highlight>
              </a:rPr>
              <a:t>мільярдів</a:t>
            </a:r>
            <a:r>
              <a:rPr lang="ru-RU" sz="2400" dirty="0">
                <a:highlight>
                  <a:srgbClr val="396BAE"/>
                </a:highlight>
              </a:rPr>
              <a:t> </a:t>
            </a:r>
            <a:r>
              <a:rPr lang="ru-RU" sz="2400" dirty="0" err="1">
                <a:highlight>
                  <a:srgbClr val="396BAE"/>
                </a:highlight>
              </a:rPr>
              <a:t>доларів</a:t>
            </a:r>
            <a:r>
              <a:rPr lang="ru-RU" sz="2400" dirty="0">
                <a:highlight>
                  <a:srgbClr val="396BAE"/>
                </a:highlight>
              </a:rPr>
              <a:t> США.</a:t>
            </a:r>
            <a:endParaRPr lang="uk-UA" sz="2400" dirty="0">
              <a:highlight>
                <a:srgbClr val="396BAE"/>
              </a:highlight>
            </a:endParaRPr>
          </a:p>
        </p:txBody>
      </p:sp>
      <p:pic>
        <p:nvPicPr>
          <p:cNvPr id="13" name="Місце для зображення 12">
            <a:extLst>
              <a:ext uri="{FF2B5EF4-FFF2-40B4-BE49-F238E27FC236}">
                <a16:creationId xmlns:a16="http://schemas.microsoft.com/office/drawing/2014/main" id="{3A162C4B-7B04-4CB2-907C-FBA57458A567}"/>
              </a:ext>
            </a:extLst>
          </p:cNvPr>
          <p:cNvPicPr>
            <a:picLocks noGrp="1" noChangeAspect="1"/>
          </p:cNvPicPr>
          <p:nvPr>
            <p:ph type="pic" sz="quarter" idx="13"/>
          </p:nvPr>
        </p:nvPicPr>
        <p:blipFill>
          <a:blip r:embed="rId3"/>
          <a:srcRect l="5556" r="5556"/>
          <a:stretch>
            <a:fillRect/>
          </a:stretch>
        </p:blipFill>
        <p:spPr/>
      </p:pic>
    </p:spTree>
    <p:extLst>
      <p:ext uri="{BB962C8B-B14F-4D97-AF65-F5344CB8AC3E}">
        <p14:creationId xmlns:p14="http://schemas.microsoft.com/office/powerpoint/2010/main" val="262485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C120DB0-820B-419B-9EA8-68F216BB84AB}"/>
              </a:ext>
            </a:extLst>
          </p:cNvPr>
          <p:cNvSpPr>
            <a:spLocks noGrp="1"/>
          </p:cNvSpPr>
          <p:nvPr>
            <p:ph type="title"/>
          </p:nvPr>
        </p:nvSpPr>
        <p:spPr>
          <a:xfrm>
            <a:off x="5334000" y="1178560"/>
            <a:ext cx="6096000" cy="711201"/>
          </a:xfrm>
        </p:spPr>
        <p:txBody>
          <a:bodyPr>
            <a:normAutofit fontScale="90000"/>
          </a:bodyPr>
          <a:lstStyle/>
          <a:p>
            <a:pPr algn="r"/>
            <a:r>
              <a:rPr lang="uk-UA" dirty="0">
                <a:highlight>
                  <a:srgbClr val="396BAE"/>
                </a:highlight>
              </a:rPr>
              <a:t>Фінляндія</a:t>
            </a:r>
          </a:p>
        </p:txBody>
      </p:sp>
      <p:pic>
        <p:nvPicPr>
          <p:cNvPr id="9" name="Місце для зображення 8">
            <a:extLst>
              <a:ext uri="{FF2B5EF4-FFF2-40B4-BE49-F238E27FC236}">
                <a16:creationId xmlns:a16="http://schemas.microsoft.com/office/drawing/2014/main" id="{03B63360-3D5D-4F03-869A-3D1AD9C1B9A7}"/>
              </a:ext>
            </a:extLst>
          </p:cNvPr>
          <p:cNvPicPr>
            <a:picLocks noGrp="1" noChangeAspect="1"/>
          </p:cNvPicPr>
          <p:nvPr>
            <p:ph type="pic" sz="quarter" idx="13"/>
          </p:nvPr>
        </p:nvPicPr>
        <p:blipFill>
          <a:blip r:embed="rId3"/>
          <a:srcRect l="31315" r="31315"/>
          <a:stretch>
            <a:fillRect/>
          </a:stretch>
        </p:blipFill>
        <p:spPr/>
      </p:pic>
      <p:sp>
        <p:nvSpPr>
          <p:cNvPr id="7" name="Місце для тексту 6">
            <a:extLst>
              <a:ext uri="{FF2B5EF4-FFF2-40B4-BE49-F238E27FC236}">
                <a16:creationId xmlns:a16="http://schemas.microsoft.com/office/drawing/2014/main" id="{80BF3309-7FAD-44AD-9AA9-4BCC50CCD67B}"/>
              </a:ext>
            </a:extLst>
          </p:cNvPr>
          <p:cNvSpPr>
            <a:spLocks noGrp="1"/>
          </p:cNvSpPr>
          <p:nvPr>
            <p:ph type="body" sz="quarter" idx="15"/>
          </p:nvPr>
        </p:nvSpPr>
        <p:spPr>
          <a:xfrm>
            <a:off x="4743450" y="1990726"/>
            <a:ext cx="6972300" cy="4381500"/>
          </a:xfrm>
        </p:spPr>
        <p:txBody>
          <a:bodyPr/>
          <a:lstStyle/>
          <a:p>
            <a:pPr marL="342900" indent="-342900" algn="just">
              <a:buFont typeface="Arial" panose="020B0604020202020204" pitchFamily="34" charset="0"/>
              <a:buChar char="•"/>
            </a:pPr>
            <a:r>
              <a:rPr lang="ru-RU" sz="2400" dirty="0" err="1">
                <a:solidFill>
                  <a:schemeClr val="tx1"/>
                </a:solidFill>
              </a:rPr>
              <a:t>Фінське</a:t>
            </a:r>
            <a:r>
              <a:rPr lang="ru-RU" sz="2400" dirty="0">
                <a:solidFill>
                  <a:schemeClr val="tx1"/>
                </a:solidFill>
              </a:rPr>
              <a:t> </a:t>
            </a:r>
            <a:r>
              <a:rPr lang="ru-RU" sz="2400" dirty="0" err="1">
                <a:solidFill>
                  <a:schemeClr val="tx1"/>
                </a:solidFill>
              </a:rPr>
              <a:t>законодавство</a:t>
            </a:r>
            <a:r>
              <a:rPr lang="ru-RU" sz="2400" dirty="0">
                <a:solidFill>
                  <a:schemeClr val="tx1"/>
                </a:solidFill>
              </a:rPr>
              <a:t> не </a:t>
            </a:r>
            <a:r>
              <a:rPr lang="ru-RU" sz="2400" dirty="0" err="1">
                <a:solidFill>
                  <a:schemeClr val="tx1"/>
                </a:solidFill>
              </a:rPr>
              <a:t>містить</a:t>
            </a:r>
            <a:r>
              <a:rPr lang="ru-RU" sz="2400" dirty="0">
                <a:solidFill>
                  <a:schemeClr val="tx1"/>
                </a:solidFill>
              </a:rPr>
              <a:t> </a:t>
            </a:r>
            <a:r>
              <a:rPr lang="ru-RU" sz="2400" dirty="0" err="1">
                <a:solidFill>
                  <a:schemeClr val="tx1"/>
                </a:solidFill>
              </a:rPr>
              <a:t>поняття</a:t>
            </a:r>
            <a:r>
              <a:rPr lang="ru-RU" sz="2400" dirty="0">
                <a:solidFill>
                  <a:schemeClr val="tx1"/>
                </a:solidFill>
              </a:rPr>
              <a:t> «</a:t>
            </a:r>
            <a:r>
              <a:rPr lang="ru-RU" sz="2400" dirty="0" err="1">
                <a:solidFill>
                  <a:schemeClr val="tx1"/>
                </a:solidFill>
              </a:rPr>
              <a:t>корупція</a:t>
            </a:r>
            <a:r>
              <a:rPr lang="ru-RU" sz="2400" dirty="0">
                <a:solidFill>
                  <a:schemeClr val="tx1"/>
                </a:solidFill>
              </a:rPr>
              <a:t>». </a:t>
            </a:r>
            <a:r>
              <a:rPr lang="ru-RU" sz="2400" dirty="0" err="1">
                <a:solidFill>
                  <a:schemeClr val="tx1"/>
                </a:solidFill>
              </a:rPr>
              <a:t>Однак</a:t>
            </a:r>
            <a:r>
              <a:rPr lang="ru-RU" sz="2400" dirty="0">
                <a:solidFill>
                  <a:schemeClr val="tx1"/>
                </a:solidFill>
              </a:rPr>
              <a:t> </a:t>
            </a:r>
            <a:r>
              <a:rPr lang="ru-RU" sz="2400" dirty="0" err="1">
                <a:solidFill>
                  <a:schemeClr val="tx1"/>
                </a:solidFill>
              </a:rPr>
              <a:t>термін</a:t>
            </a:r>
            <a:r>
              <a:rPr lang="ru-RU" sz="2400" dirty="0">
                <a:solidFill>
                  <a:schemeClr val="tx1"/>
                </a:solidFill>
              </a:rPr>
              <a:t> «</a:t>
            </a:r>
            <a:r>
              <a:rPr lang="ru-RU" sz="2400" dirty="0" err="1">
                <a:solidFill>
                  <a:schemeClr val="tx1"/>
                </a:solidFill>
              </a:rPr>
              <a:t>хабарництво</a:t>
            </a:r>
            <a:r>
              <a:rPr lang="ru-RU" sz="2400" dirty="0">
                <a:solidFill>
                  <a:schemeClr val="tx1"/>
                </a:solidFill>
              </a:rPr>
              <a:t>» все ж </a:t>
            </a:r>
            <a:r>
              <a:rPr lang="ru-RU" sz="2400" dirty="0" err="1">
                <a:solidFill>
                  <a:schemeClr val="tx1"/>
                </a:solidFill>
              </a:rPr>
              <a:t>існує</a:t>
            </a:r>
            <a:r>
              <a:rPr lang="ru-RU" sz="2400" dirty="0">
                <a:solidFill>
                  <a:schemeClr val="tx1"/>
                </a:solidFill>
              </a:rPr>
              <a:t>, а за </a:t>
            </a:r>
            <a:r>
              <a:rPr lang="ru-RU" sz="2400" dirty="0" err="1">
                <a:solidFill>
                  <a:schemeClr val="tx1"/>
                </a:solidFill>
              </a:rPr>
              <a:t>саме</a:t>
            </a:r>
            <a:r>
              <a:rPr lang="ru-RU" sz="2400" dirty="0">
                <a:solidFill>
                  <a:schemeClr val="tx1"/>
                </a:solidFill>
              </a:rPr>
              <a:t> </a:t>
            </a:r>
            <a:r>
              <a:rPr lang="ru-RU" sz="2400" dirty="0" err="1">
                <a:solidFill>
                  <a:schemeClr val="tx1"/>
                </a:solidFill>
              </a:rPr>
              <a:t>хабарництво</a:t>
            </a:r>
            <a:r>
              <a:rPr lang="ru-RU" sz="2400" dirty="0">
                <a:solidFill>
                  <a:schemeClr val="tx1"/>
                </a:solidFill>
              </a:rPr>
              <a:t> </a:t>
            </a:r>
            <a:r>
              <a:rPr lang="ru-RU" sz="2400" dirty="0" err="1">
                <a:solidFill>
                  <a:schemeClr val="tx1"/>
                </a:solidFill>
              </a:rPr>
              <a:t>карають</a:t>
            </a:r>
            <a:r>
              <a:rPr lang="ru-RU" sz="2400" dirty="0">
                <a:solidFill>
                  <a:schemeClr val="tx1"/>
                </a:solidFill>
              </a:rPr>
              <a:t> </a:t>
            </a:r>
            <a:r>
              <a:rPr lang="ru-RU" sz="2400" dirty="0" err="1">
                <a:solidFill>
                  <a:schemeClr val="tx1"/>
                </a:solidFill>
              </a:rPr>
              <a:t>позбавленням</a:t>
            </a:r>
            <a:r>
              <a:rPr lang="ru-RU" sz="2400" dirty="0">
                <a:solidFill>
                  <a:schemeClr val="tx1"/>
                </a:solidFill>
              </a:rPr>
              <a:t> </a:t>
            </a:r>
            <a:r>
              <a:rPr lang="ru-RU" sz="2400" dirty="0" err="1">
                <a:solidFill>
                  <a:schemeClr val="tx1"/>
                </a:solidFill>
              </a:rPr>
              <a:t>волі</a:t>
            </a:r>
            <a:r>
              <a:rPr lang="ru-RU" sz="2400" dirty="0">
                <a:solidFill>
                  <a:schemeClr val="tx1"/>
                </a:solidFill>
              </a:rPr>
              <a:t> до 4 </a:t>
            </a:r>
            <a:r>
              <a:rPr lang="ru-RU" sz="2400" dirty="0" err="1">
                <a:solidFill>
                  <a:schemeClr val="tx1"/>
                </a:solidFill>
              </a:rPr>
              <a:t>років</a:t>
            </a:r>
            <a:r>
              <a:rPr lang="ru-RU" sz="2400" dirty="0">
                <a:solidFill>
                  <a:schemeClr val="tx1"/>
                </a:solidFill>
              </a:rPr>
              <a:t> </a:t>
            </a:r>
            <a:r>
              <a:rPr lang="ru-RU" sz="2400" dirty="0" err="1">
                <a:solidFill>
                  <a:schemeClr val="tx1"/>
                </a:solidFill>
              </a:rPr>
              <a:t>або</a:t>
            </a:r>
            <a:r>
              <a:rPr lang="ru-RU" sz="2400" dirty="0">
                <a:solidFill>
                  <a:schemeClr val="tx1"/>
                </a:solidFill>
              </a:rPr>
              <a:t> </a:t>
            </a:r>
            <a:r>
              <a:rPr lang="ru-RU" sz="2400" dirty="0" err="1">
                <a:solidFill>
                  <a:schemeClr val="tx1"/>
                </a:solidFill>
              </a:rPr>
              <a:t>значним</a:t>
            </a:r>
            <a:r>
              <a:rPr lang="ru-RU" sz="2400" dirty="0">
                <a:solidFill>
                  <a:schemeClr val="tx1"/>
                </a:solidFill>
              </a:rPr>
              <a:t> штрафом. </a:t>
            </a:r>
          </a:p>
          <a:p>
            <a:pPr marL="342900" indent="-342900" algn="just">
              <a:buFont typeface="Arial" panose="020B0604020202020204" pitchFamily="34" charset="0"/>
              <a:buChar char="•"/>
            </a:pPr>
            <a:r>
              <a:rPr lang="uk-UA" sz="2400" dirty="0">
                <a:solidFill>
                  <a:schemeClr val="tx1"/>
                </a:solidFill>
              </a:rPr>
              <a:t>Усі органи влади є повністю відкритими для населення. </a:t>
            </a:r>
          </a:p>
          <a:p>
            <a:pPr marL="342900" indent="-342900" algn="just">
              <a:buFont typeface="Arial" panose="020B0604020202020204" pitchFamily="34" charset="0"/>
              <a:buChar char="•"/>
            </a:pPr>
            <a:r>
              <a:rPr lang="uk-UA" sz="2400" dirty="0">
                <a:solidFill>
                  <a:schemeClr val="tx1"/>
                </a:solidFill>
              </a:rPr>
              <a:t>Громадяни Фінляндії без проблем можуть знайти протоколи та рішення всіх засідань, що гарантує інформованість населення та відсутність недовіри.</a:t>
            </a:r>
          </a:p>
        </p:txBody>
      </p:sp>
    </p:spTree>
    <p:extLst>
      <p:ext uri="{BB962C8B-B14F-4D97-AF65-F5344CB8AC3E}">
        <p14:creationId xmlns:p14="http://schemas.microsoft.com/office/powerpoint/2010/main" val="1894853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5AF9A93-4504-42A8-B5A6-A1D5DFA51E62}"/>
              </a:ext>
            </a:extLst>
          </p:cNvPr>
          <p:cNvSpPr>
            <a:spLocks noGrp="1"/>
          </p:cNvSpPr>
          <p:nvPr>
            <p:ph type="title"/>
          </p:nvPr>
        </p:nvSpPr>
        <p:spPr>
          <a:xfrm>
            <a:off x="622852" y="598778"/>
            <a:ext cx="6374296" cy="731838"/>
          </a:xfrm>
        </p:spPr>
        <p:txBody>
          <a:bodyPr>
            <a:normAutofit fontScale="90000"/>
          </a:bodyPr>
          <a:lstStyle/>
          <a:p>
            <a:r>
              <a:rPr lang="uk-UA" dirty="0">
                <a:highlight>
                  <a:srgbClr val="396BAE"/>
                </a:highlight>
              </a:rPr>
              <a:t>Сінгапур</a:t>
            </a:r>
          </a:p>
        </p:txBody>
      </p:sp>
      <p:sp>
        <p:nvSpPr>
          <p:cNvPr id="7" name="Місце для вмісту 6">
            <a:extLst>
              <a:ext uri="{FF2B5EF4-FFF2-40B4-BE49-F238E27FC236}">
                <a16:creationId xmlns:a16="http://schemas.microsoft.com/office/drawing/2014/main" id="{BD021B86-ABE7-466B-BE7E-93AE87DE333E}"/>
              </a:ext>
            </a:extLst>
          </p:cNvPr>
          <p:cNvSpPr>
            <a:spLocks noGrp="1"/>
          </p:cNvSpPr>
          <p:nvPr>
            <p:ph sz="quarter" idx="15"/>
          </p:nvPr>
        </p:nvSpPr>
        <p:spPr>
          <a:xfrm>
            <a:off x="762000" y="1849438"/>
            <a:ext cx="6096000" cy="3794125"/>
          </a:xfrm>
        </p:spPr>
        <p:txBody>
          <a:bodyPr>
            <a:normAutofit fontScale="92500" lnSpcReduction="10000"/>
          </a:bodyPr>
          <a:lstStyle/>
          <a:p>
            <a:pPr algn="just"/>
            <a:r>
              <a:rPr lang="uk-UA" sz="2400" dirty="0"/>
              <a:t>Антикорупційний шлях Сінгапуру почався з побудови ефективної нормативно-правової бази запобігання корупції, яка містить чіткі формування щодо покарання та виключає двозначні закони. </a:t>
            </a:r>
          </a:p>
          <a:p>
            <a:pPr algn="just"/>
            <a:r>
              <a:rPr lang="uk-UA" sz="2400" dirty="0"/>
              <a:t>Судова система є самостійною та незалежною у своїх діях, а судді мають надзвичайно високу зарплатню (800 000 </a:t>
            </a:r>
            <a:r>
              <a:rPr lang="uk-UA" sz="2400" dirty="0" err="1"/>
              <a:t>дол</a:t>
            </a:r>
            <a:r>
              <a:rPr lang="uk-UA" sz="2400" dirty="0"/>
              <a:t>. за рік). </a:t>
            </a:r>
          </a:p>
          <a:p>
            <a:pPr algn="just"/>
            <a:r>
              <a:rPr lang="uk-UA" sz="2400" dirty="0"/>
              <a:t>Уряд також збільшив виплати чиновників, яка становить майже в 6 разів більше середньої зарплатні. </a:t>
            </a:r>
          </a:p>
        </p:txBody>
      </p:sp>
      <p:pic>
        <p:nvPicPr>
          <p:cNvPr id="9" name="Місце для зображення 8">
            <a:extLst>
              <a:ext uri="{FF2B5EF4-FFF2-40B4-BE49-F238E27FC236}">
                <a16:creationId xmlns:a16="http://schemas.microsoft.com/office/drawing/2014/main" id="{9D360BE1-71DB-4ED2-9F5C-30BF1A57D9DA}"/>
              </a:ext>
            </a:extLst>
          </p:cNvPr>
          <p:cNvPicPr>
            <a:picLocks noGrp="1" noChangeAspect="1"/>
          </p:cNvPicPr>
          <p:nvPr>
            <p:ph type="pic" sz="quarter" idx="13"/>
          </p:nvPr>
        </p:nvPicPr>
        <p:blipFill>
          <a:blip r:embed="rId3"/>
          <a:srcRect l="31233" r="31233"/>
          <a:stretch>
            <a:fillRect/>
          </a:stretch>
        </p:blipFill>
        <p:spPr/>
      </p:pic>
    </p:spTree>
    <p:extLst>
      <p:ext uri="{BB962C8B-B14F-4D97-AF65-F5344CB8AC3E}">
        <p14:creationId xmlns:p14="http://schemas.microsoft.com/office/powerpoint/2010/main" val="1778961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зображення 8">
            <a:extLst>
              <a:ext uri="{FF2B5EF4-FFF2-40B4-BE49-F238E27FC236}">
                <a16:creationId xmlns:a16="http://schemas.microsoft.com/office/drawing/2014/main" id="{B3572129-BA3A-4193-95A8-6835E940F87E}"/>
              </a:ext>
            </a:extLst>
          </p:cNvPr>
          <p:cNvPicPr>
            <a:picLocks noGrp="1" noChangeAspect="1"/>
          </p:cNvPicPr>
          <p:nvPr>
            <p:ph type="pic" sz="quarter" idx="10"/>
          </p:nvPr>
        </p:nvPicPr>
        <p:blipFill>
          <a:blip r:embed="rId2"/>
          <a:srcRect t="7161" b="7161"/>
          <a:stretch>
            <a:fillRect/>
          </a:stretch>
        </p:blipFill>
        <p:spPr/>
      </p:pic>
      <p:sp>
        <p:nvSpPr>
          <p:cNvPr id="5" name="Заголовок 4">
            <a:extLst>
              <a:ext uri="{FF2B5EF4-FFF2-40B4-BE49-F238E27FC236}">
                <a16:creationId xmlns:a16="http://schemas.microsoft.com/office/drawing/2014/main" id="{16C4BF76-918A-4AD4-BBC9-B00237D421FC}"/>
              </a:ext>
            </a:extLst>
          </p:cNvPr>
          <p:cNvSpPr>
            <a:spLocks noGrp="1"/>
          </p:cNvSpPr>
          <p:nvPr>
            <p:ph type="title"/>
          </p:nvPr>
        </p:nvSpPr>
        <p:spPr>
          <a:xfrm>
            <a:off x="1" y="138241"/>
            <a:ext cx="4972050" cy="1747710"/>
          </a:xfrm>
        </p:spPr>
        <p:style>
          <a:lnRef idx="0">
            <a:schemeClr val="dk1"/>
          </a:lnRef>
          <a:fillRef idx="3">
            <a:schemeClr val="dk1"/>
          </a:fillRef>
          <a:effectRef idx="3">
            <a:schemeClr val="dk1"/>
          </a:effectRef>
          <a:fontRef idx="minor">
            <a:schemeClr val="lt1"/>
          </a:fontRef>
        </p:style>
        <p:txBody>
          <a:bodyPr/>
          <a:lstStyle/>
          <a:p>
            <a:pPr algn="ctr"/>
            <a:r>
              <a:rPr lang="uk-UA" sz="6600" dirty="0"/>
              <a:t>Дякую за увагу!</a:t>
            </a:r>
          </a:p>
        </p:txBody>
      </p:sp>
    </p:spTree>
    <p:extLst>
      <p:ext uri="{BB962C8B-B14F-4D97-AF65-F5344CB8AC3E}">
        <p14:creationId xmlns:p14="http://schemas.microsoft.com/office/powerpoint/2010/main" val="322333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a:extLst>
              <a:ext uri="{FF2B5EF4-FFF2-40B4-BE49-F238E27FC236}">
                <a16:creationId xmlns:a16="http://schemas.microsoft.com/office/drawing/2014/main" id="{03A256B7-9F8D-4E6E-894B-30F7FD19EC7F}"/>
              </a:ext>
            </a:extLst>
          </p:cNvPr>
          <p:cNvSpPr>
            <a:spLocks noGrp="1"/>
          </p:cNvSpPr>
          <p:nvPr>
            <p:ph type="body" sz="quarter" idx="15"/>
          </p:nvPr>
        </p:nvSpPr>
        <p:spPr>
          <a:xfrm>
            <a:off x="5334000" y="800100"/>
            <a:ext cx="6096000" cy="5027656"/>
          </a:xfrm>
        </p:spPr>
        <p:txBody>
          <a:bodyPr/>
          <a:lstStyle/>
          <a:p>
            <a:pPr algn="just"/>
            <a:r>
              <a:rPr lang="uk-UA" sz="2400" dirty="0">
                <a:solidFill>
                  <a:schemeClr val="tx1"/>
                </a:solidFill>
              </a:rPr>
              <a:t>	Описана ситуація – приклад того, як </a:t>
            </a:r>
            <a:r>
              <a:rPr lang="uk-UA" sz="2400" dirty="0">
                <a:solidFill>
                  <a:schemeClr val="tx1"/>
                </a:solidFill>
                <a:highlight>
                  <a:srgbClr val="396BAE"/>
                </a:highlight>
              </a:rPr>
              <a:t>посадові особи </a:t>
            </a:r>
            <a:r>
              <a:rPr lang="uk-UA" sz="2400" dirty="0">
                <a:solidFill>
                  <a:schemeClr val="tx1"/>
                </a:solidFill>
              </a:rPr>
              <a:t>можуть </a:t>
            </a:r>
            <a:r>
              <a:rPr lang="uk-UA" sz="2400" dirty="0">
                <a:solidFill>
                  <a:schemeClr val="tx1"/>
                </a:solidFill>
                <a:highlight>
                  <a:srgbClr val="396BAE"/>
                </a:highlight>
              </a:rPr>
              <a:t>використовувати свої повноваження для отримання власної вигоди</a:t>
            </a:r>
            <a:r>
              <a:rPr lang="uk-UA" sz="2400" dirty="0">
                <a:solidFill>
                  <a:schemeClr val="tx1"/>
                </a:solidFill>
              </a:rPr>
              <a:t>, тобто приклад корупції та її наслідків. У цьому випадку Президент зловживав повноваженнями на свій розсуд, бо мав таку можливість, а наслідками цього насправді є не тільки відсутність </a:t>
            </a:r>
            <a:r>
              <a:rPr lang="uk-UA" sz="2400" dirty="0" err="1">
                <a:solidFill>
                  <a:schemeClr val="tx1"/>
                </a:solidFill>
              </a:rPr>
              <a:t>МакДональдсу</a:t>
            </a:r>
            <a:r>
              <a:rPr lang="uk-UA" sz="2400" dirty="0">
                <a:solidFill>
                  <a:schemeClr val="tx1"/>
                </a:solidFill>
              </a:rPr>
              <a:t> або </a:t>
            </a:r>
            <a:r>
              <a:rPr lang="uk-UA" sz="2400" dirty="0">
                <a:solidFill>
                  <a:schemeClr val="tx1"/>
                </a:solidFill>
                <a:highlight>
                  <a:srgbClr val="396BAE"/>
                </a:highlight>
              </a:rPr>
              <a:t>шалене збагачення посадових осіб, а й послаблення економіки</a:t>
            </a:r>
            <a:r>
              <a:rPr lang="uk-UA" sz="2400" dirty="0">
                <a:solidFill>
                  <a:schemeClr val="tx1"/>
                </a:solidFill>
              </a:rPr>
              <a:t>, демократії та інституцій загалом.</a:t>
            </a:r>
          </a:p>
        </p:txBody>
      </p:sp>
      <p:pic>
        <p:nvPicPr>
          <p:cNvPr id="7" name="Місце для зображення 6">
            <a:extLst>
              <a:ext uri="{FF2B5EF4-FFF2-40B4-BE49-F238E27FC236}">
                <a16:creationId xmlns:a16="http://schemas.microsoft.com/office/drawing/2014/main" id="{5DAA73FA-0F43-4777-B5E3-CFEDE3655832}"/>
              </a:ext>
            </a:extLst>
          </p:cNvPr>
          <p:cNvPicPr>
            <a:picLocks noGrp="1" noChangeAspect="1"/>
          </p:cNvPicPr>
          <p:nvPr>
            <p:ph type="pic" sz="quarter" idx="13"/>
          </p:nvPr>
        </p:nvPicPr>
        <p:blipFill>
          <a:blip r:embed="rId2"/>
          <a:srcRect l="27855" r="27855"/>
          <a:stretch>
            <a:fillRect/>
          </a:stretch>
        </p:blipFill>
        <p:spPr/>
      </p:pic>
    </p:spTree>
    <p:extLst>
      <p:ext uri="{BB962C8B-B14F-4D97-AF65-F5344CB8AC3E}">
        <p14:creationId xmlns:p14="http://schemas.microsoft.com/office/powerpoint/2010/main" val="39337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p:txBody>
          <a:bodyPr/>
          <a:lstStyle/>
          <a:p>
            <a:fld id="{D643A852-0206-46AC-B0EB-645612933129}" type="slidenum">
              <a:rPr lang="en-US" smtClean="0"/>
              <a:pPr/>
              <a:t>6</a:t>
            </a:fld>
            <a:endParaRPr lang="en-US" dirty="0"/>
          </a:p>
        </p:txBody>
      </p:sp>
      <p:sp>
        <p:nvSpPr>
          <p:cNvPr id="13" name="TextBox 12">
            <a:extLst>
              <a:ext uri="{FF2B5EF4-FFF2-40B4-BE49-F238E27FC236}">
                <a16:creationId xmlns:a16="http://schemas.microsoft.com/office/drawing/2014/main" id="{663848CA-1321-4203-8CC7-9FCE11D358F6}"/>
              </a:ext>
            </a:extLst>
          </p:cNvPr>
          <p:cNvSpPr txBox="1"/>
          <p:nvPr/>
        </p:nvSpPr>
        <p:spPr>
          <a:xfrm>
            <a:off x="3276601" y="5547237"/>
            <a:ext cx="8162924" cy="923330"/>
          </a:xfrm>
          <a:prstGeom prst="rect">
            <a:avLst/>
          </a:prstGeom>
          <a:noFill/>
        </p:spPr>
        <p:txBody>
          <a:bodyPr wrap="square">
            <a:spAutoFit/>
          </a:bodyPr>
          <a:lstStyle/>
          <a:p>
            <a:r>
              <a:rPr lang="uk-UA" sz="5400" dirty="0">
                <a:highlight>
                  <a:srgbClr val="396BAE"/>
                </a:highlight>
              </a:rPr>
              <a:t>І. Наслідки корупції</a:t>
            </a:r>
          </a:p>
        </p:txBody>
      </p:sp>
      <p:pic>
        <p:nvPicPr>
          <p:cNvPr id="23" name="Місце для зображення 22">
            <a:extLst>
              <a:ext uri="{FF2B5EF4-FFF2-40B4-BE49-F238E27FC236}">
                <a16:creationId xmlns:a16="http://schemas.microsoft.com/office/drawing/2014/main" id="{FCFC6DAC-EBE4-4610-95C3-6EBD4598F687}"/>
              </a:ext>
            </a:extLst>
          </p:cNvPr>
          <p:cNvPicPr>
            <a:picLocks noGrp="1" noChangeAspect="1"/>
          </p:cNvPicPr>
          <p:nvPr>
            <p:ph type="pic" sz="quarter" idx="13"/>
          </p:nvPr>
        </p:nvPicPr>
        <p:blipFill>
          <a:blip r:embed="rId3"/>
          <a:srcRect l="8080" r="8080"/>
          <a:stretch>
            <a:fillRect/>
          </a:stretch>
        </p:blipFill>
        <p:spPr/>
      </p:pic>
    </p:spTree>
    <p:extLst>
      <p:ext uri="{BB962C8B-B14F-4D97-AF65-F5344CB8AC3E}">
        <p14:creationId xmlns:p14="http://schemas.microsoft.com/office/powerpoint/2010/main" val="413605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163129B-7603-496C-A31F-AA1705C4B878}"/>
              </a:ext>
            </a:extLst>
          </p:cNvPr>
          <p:cNvPicPr>
            <a:picLocks noChangeAspect="1"/>
          </p:cNvPicPr>
          <p:nvPr/>
        </p:nvPicPr>
        <p:blipFill>
          <a:blip r:embed="rId2"/>
          <a:stretch>
            <a:fillRect/>
          </a:stretch>
        </p:blipFill>
        <p:spPr>
          <a:xfrm>
            <a:off x="1450131" y="513508"/>
            <a:ext cx="9291737" cy="5830983"/>
          </a:xfrm>
          <a:prstGeom prst="rect">
            <a:avLst/>
          </a:prstGeom>
        </p:spPr>
      </p:pic>
    </p:spTree>
    <p:extLst>
      <p:ext uri="{BB962C8B-B14F-4D97-AF65-F5344CB8AC3E}">
        <p14:creationId xmlns:p14="http://schemas.microsoft.com/office/powerpoint/2010/main" val="153053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780DB75-15A2-4223-A07A-4A877564CAC3}"/>
              </a:ext>
            </a:extLst>
          </p:cNvPr>
          <p:cNvSpPr>
            <a:spLocks noGrp="1"/>
          </p:cNvSpPr>
          <p:nvPr>
            <p:ph type="title"/>
          </p:nvPr>
        </p:nvSpPr>
        <p:spPr>
          <a:xfrm>
            <a:off x="923925" y="490194"/>
            <a:ext cx="10058400" cy="1371600"/>
          </a:xfrm>
        </p:spPr>
        <p:txBody>
          <a:bodyPr>
            <a:normAutofit fontScale="90000"/>
          </a:bodyPr>
          <a:lstStyle/>
          <a:p>
            <a:pPr algn="ctr"/>
            <a:r>
              <a:rPr lang="uk-UA" dirty="0">
                <a:highlight>
                  <a:srgbClr val="396BAE"/>
                </a:highlight>
              </a:rPr>
              <a:t>Звіт про стан протидії корупції за перше півріччя 2024 року</a:t>
            </a:r>
          </a:p>
        </p:txBody>
      </p:sp>
      <p:graphicFrame>
        <p:nvGraphicFramePr>
          <p:cNvPr id="21" name="Таблиця 21">
            <a:extLst>
              <a:ext uri="{FF2B5EF4-FFF2-40B4-BE49-F238E27FC236}">
                <a16:creationId xmlns:a16="http://schemas.microsoft.com/office/drawing/2014/main" id="{CC214D4A-6622-4A06-8D2D-90A1A93AAB6C}"/>
              </a:ext>
            </a:extLst>
          </p:cNvPr>
          <p:cNvGraphicFramePr>
            <a:graphicFrameLocks noGrp="1"/>
          </p:cNvGraphicFramePr>
          <p:nvPr>
            <p:ph idx="1"/>
            <p:extLst>
              <p:ext uri="{D42A27DB-BD31-4B8C-83A1-F6EECF244321}">
                <p14:modId xmlns:p14="http://schemas.microsoft.com/office/powerpoint/2010/main" val="1489048268"/>
              </p:ext>
            </p:extLst>
          </p:nvPr>
        </p:nvGraphicFramePr>
        <p:xfrm>
          <a:off x="1066800" y="2033233"/>
          <a:ext cx="10058400" cy="4334573"/>
        </p:xfrm>
        <a:graphic>
          <a:graphicData uri="http://schemas.openxmlformats.org/drawingml/2006/table">
            <a:tbl>
              <a:tblPr firstRow="1" bandRow="1">
                <a:tableStyleId>{93296810-A885-4BE3-A3E7-6D5BEEA58F35}</a:tableStyleId>
              </a:tblPr>
              <a:tblGrid>
                <a:gridCol w="6953250">
                  <a:extLst>
                    <a:ext uri="{9D8B030D-6E8A-4147-A177-3AD203B41FA5}">
                      <a16:colId xmlns:a16="http://schemas.microsoft.com/office/drawing/2014/main" val="3656936473"/>
                    </a:ext>
                  </a:extLst>
                </a:gridCol>
                <a:gridCol w="3105150">
                  <a:extLst>
                    <a:ext uri="{9D8B030D-6E8A-4147-A177-3AD203B41FA5}">
                      <a16:colId xmlns:a16="http://schemas.microsoft.com/office/drawing/2014/main" val="1622504408"/>
                    </a:ext>
                  </a:extLst>
                </a:gridCol>
              </a:tblGrid>
              <a:tr h="942975">
                <a:tc>
                  <a:txBody>
                    <a:bodyPr/>
                    <a:lstStyle/>
                    <a:p>
                      <a:pPr algn="ctr">
                        <a:lnSpc>
                          <a:spcPts val="1800"/>
                        </a:lnSpc>
                      </a:pPr>
                      <a:endParaRPr lang="ru-RU" sz="1800" b="1" kern="1200" dirty="0">
                        <a:solidFill>
                          <a:schemeClr val="tx1"/>
                        </a:solidFill>
                        <a:effectLst/>
                      </a:endParaRPr>
                    </a:p>
                    <a:p>
                      <a:pPr algn="ctr">
                        <a:lnSpc>
                          <a:spcPts val="1800"/>
                        </a:lnSpc>
                      </a:pPr>
                      <a:endParaRPr lang="ru-RU" sz="1800" b="1" kern="1200" dirty="0">
                        <a:solidFill>
                          <a:schemeClr val="tx1"/>
                        </a:solidFill>
                        <a:effectLst/>
                      </a:endParaRPr>
                    </a:p>
                    <a:p>
                      <a:pPr algn="ctr">
                        <a:lnSpc>
                          <a:spcPts val="1800"/>
                        </a:lnSpc>
                      </a:pPr>
                      <a:r>
                        <a:rPr lang="ru-RU" sz="1800" b="1" kern="1200" dirty="0" err="1">
                          <a:solidFill>
                            <a:schemeClr val="tx1"/>
                          </a:solidFill>
                          <a:effectLst/>
                        </a:rPr>
                        <a:t>Відомості</a:t>
                      </a:r>
                      <a:r>
                        <a:rPr lang="ru-RU" sz="1800" b="1" kern="1200" dirty="0">
                          <a:solidFill>
                            <a:schemeClr val="tx1"/>
                          </a:solidFill>
                          <a:effectLst/>
                        </a:rPr>
                        <a:t> про </a:t>
                      </a:r>
                      <a:r>
                        <a:rPr lang="ru-RU" sz="1800" b="1" kern="1200" dirty="0" err="1">
                          <a:solidFill>
                            <a:schemeClr val="tx1"/>
                          </a:solidFill>
                          <a:effectLst/>
                        </a:rPr>
                        <a:t>адміністративні</a:t>
                      </a:r>
                      <a:r>
                        <a:rPr lang="ru-RU" sz="1800" b="1" kern="1200" dirty="0">
                          <a:solidFill>
                            <a:schemeClr val="tx1"/>
                          </a:solidFill>
                          <a:effectLst/>
                        </a:rPr>
                        <a:t> </a:t>
                      </a:r>
                      <a:r>
                        <a:rPr lang="ru-RU" sz="1800" b="1" kern="1200" dirty="0" err="1">
                          <a:solidFill>
                            <a:schemeClr val="tx1"/>
                          </a:solidFill>
                          <a:effectLst/>
                        </a:rPr>
                        <a:t>корупційні</a:t>
                      </a:r>
                      <a:r>
                        <a:rPr lang="ru-RU" sz="1800" b="1" kern="1200" dirty="0">
                          <a:solidFill>
                            <a:schemeClr val="tx1"/>
                          </a:solidFill>
                          <a:effectLst/>
                        </a:rPr>
                        <a:t> </a:t>
                      </a:r>
                      <a:r>
                        <a:rPr lang="ru-RU" sz="1800" b="1" kern="1200" dirty="0" err="1">
                          <a:solidFill>
                            <a:schemeClr val="tx1"/>
                          </a:solidFill>
                          <a:effectLst/>
                        </a:rPr>
                        <a:t>правопорушення</a:t>
                      </a:r>
                      <a:endParaRPr lang="uk-U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pPr>
                      <a:endParaRPr lang="ru-RU" sz="1800" b="1" kern="1200" dirty="0">
                        <a:solidFill>
                          <a:schemeClr val="tx1"/>
                        </a:solidFill>
                        <a:effectLst/>
                      </a:endParaRPr>
                    </a:p>
                    <a:p>
                      <a:pPr algn="ctr">
                        <a:lnSpc>
                          <a:spcPts val="1800"/>
                        </a:lnSpc>
                      </a:pPr>
                      <a:r>
                        <a:rPr lang="ru-RU" sz="1800" b="1" kern="1200" dirty="0" err="1">
                          <a:solidFill>
                            <a:schemeClr val="tx1"/>
                          </a:solidFill>
                          <a:effectLst/>
                        </a:rPr>
                        <a:t>Кількість</a:t>
                      </a:r>
                      <a:r>
                        <a:rPr lang="ru-RU" sz="1800" b="1" kern="1200" dirty="0">
                          <a:solidFill>
                            <a:schemeClr val="tx1"/>
                          </a:solidFill>
                          <a:effectLst/>
                        </a:rPr>
                        <a:t> </a:t>
                      </a:r>
                      <a:r>
                        <a:rPr lang="ru-RU" sz="1800" b="1" kern="1200" dirty="0" err="1">
                          <a:solidFill>
                            <a:schemeClr val="tx1"/>
                          </a:solidFill>
                          <a:effectLst/>
                        </a:rPr>
                        <a:t>складених</a:t>
                      </a:r>
                      <a:r>
                        <a:rPr lang="ru-RU" sz="1800" b="1" kern="1200" dirty="0">
                          <a:solidFill>
                            <a:schemeClr val="tx1"/>
                          </a:solidFill>
                          <a:effectLst/>
                        </a:rPr>
                        <a:t> </a:t>
                      </a:r>
                      <a:r>
                        <a:rPr lang="ru-RU" sz="1800" b="1" kern="1200" dirty="0" err="1">
                          <a:solidFill>
                            <a:schemeClr val="tx1"/>
                          </a:solidFill>
                          <a:effectLst/>
                        </a:rPr>
                        <a:t>протоколів</a:t>
                      </a:r>
                      <a:r>
                        <a:rPr lang="ru-RU" sz="1800" b="1" kern="1200" dirty="0">
                          <a:solidFill>
                            <a:schemeClr val="tx1"/>
                          </a:solidFill>
                          <a:effectLst/>
                        </a:rPr>
                        <a:t> </a:t>
                      </a:r>
                      <a:r>
                        <a:rPr lang="ru-RU" sz="1800" b="1" kern="1200" dirty="0" err="1">
                          <a:solidFill>
                            <a:schemeClr val="tx1"/>
                          </a:solidFill>
                          <a:effectLst/>
                        </a:rPr>
                        <a:t>працівниками</a:t>
                      </a:r>
                      <a:r>
                        <a:rPr lang="ru-RU" sz="1800" b="1" kern="1200" dirty="0">
                          <a:solidFill>
                            <a:schemeClr val="tx1"/>
                          </a:solidFill>
                          <a:effectLst/>
                        </a:rPr>
                        <a:t> </a:t>
                      </a:r>
                      <a:r>
                        <a:rPr lang="ru-RU" sz="1800" b="1" kern="1200" dirty="0" err="1">
                          <a:solidFill>
                            <a:schemeClr val="tx1"/>
                          </a:solidFill>
                          <a:effectLst/>
                        </a:rPr>
                        <a:t>органів</a:t>
                      </a:r>
                      <a:endParaRPr lang="uk-U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366879"/>
                  </a:ext>
                </a:extLst>
              </a:tr>
              <a:tr h="579655">
                <a:tc>
                  <a:txBody>
                    <a:bodyPr/>
                    <a:lstStyle/>
                    <a:p>
                      <a:pPr algn="just">
                        <a:lnSpc>
                          <a:spcPts val="1800"/>
                        </a:lnSpc>
                      </a:pPr>
                      <a:r>
                        <a:rPr lang="uk-UA" sz="1800">
                          <a:solidFill>
                            <a:schemeClr val="bg1"/>
                          </a:solidFill>
                          <a:effectLst/>
                        </a:rPr>
                        <a:t>Залишок нерозглянутих у судах протоколів на початок року</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fontAlgn="auto">
                        <a:lnSpc>
                          <a:spcPts val="1800"/>
                        </a:lnSpc>
                      </a:pPr>
                      <a:r>
                        <a:rPr lang="ru-RU" sz="1800" dirty="0">
                          <a:solidFill>
                            <a:schemeClr val="bg1"/>
                          </a:solidFill>
                          <a:effectLst/>
                        </a:rPr>
                        <a:t>7790</a:t>
                      </a:r>
                      <a:endParaRPr lang="uk-UA" sz="1800" dirty="0">
                        <a:solidFill>
                          <a:schemeClr val="bg1"/>
                        </a:solidFill>
                        <a:effectLst/>
                      </a:endParaRPr>
                    </a:p>
                    <a:p>
                      <a:pPr algn="just" fontAlgn="auto">
                        <a:lnSpc>
                          <a:spcPts val="1800"/>
                        </a:lnSpc>
                      </a:pPr>
                      <a:r>
                        <a:rPr lang="ru-RU" sz="1800" dirty="0">
                          <a:solidFill>
                            <a:schemeClr val="bg1"/>
                          </a:solidFill>
                          <a:effectLst/>
                        </a:rPr>
                        <a:t>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7475418"/>
                  </a:ext>
                </a:extLst>
              </a:tr>
              <a:tr h="579655">
                <a:tc>
                  <a:txBody>
                    <a:bodyPr/>
                    <a:lstStyle/>
                    <a:p>
                      <a:pPr algn="just">
                        <a:lnSpc>
                          <a:spcPts val="1800"/>
                        </a:lnSpc>
                      </a:pPr>
                      <a:r>
                        <a:rPr lang="ru-RU" sz="1800">
                          <a:solidFill>
                            <a:schemeClr val="bg1"/>
                          </a:solidFill>
                          <a:effectLst/>
                        </a:rPr>
                        <a:t>Кількість протоколів про корупційні правопорушення, направлених до суду у звітному періоді (без повторно направлених)</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fontAlgn="auto">
                        <a:lnSpc>
                          <a:spcPts val="1800"/>
                        </a:lnSpc>
                      </a:pPr>
                      <a:r>
                        <a:rPr lang="ru-RU" sz="1800" dirty="0">
                          <a:solidFill>
                            <a:schemeClr val="bg1"/>
                          </a:solidFill>
                          <a:effectLst/>
                        </a:rPr>
                        <a:t>9095</a:t>
                      </a:r>
                      <a:endParaRPr lang="uk-UA" sz="1800" dirty="0">
                        <a:solidFill>
                          <a:schemeClr val="bg1"/>
                        </a:solidFill>
                        <a:effectLst/>
                      </a:endParaRPr>
                    </a:p>
                    <a:p>
                      <a:pPr algn="just">
                        <a:lnSpc>
                          <a:spcPts val="1800"/>
                        </a:lnSpc>
                      </a:pPr>
                      <a:r>
                        <a:rPr lang="uk-UA" sz="1800" dirty="0">
                          <a:solidFill>
                            <a:schemeClr val="bg1"/>
                          </a:solidFill>
                          <a:effectLst/>
                        </a:rPr>
                        <a:t>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301300"/>
                  </a:ext>
                </a:extLst>
              </a:tr>
              <a:tr h="493323">
                <a:tc>
                  <a:txBody>
                    <a:bodyPr/>
                    <a:lstStyle/>
                    <a:p>
                      <a:pPr algn="just">
                        <a:lnSpc>
                          <a:spcPts val="1800"/>
                        </a:lnSpc>
                      </a:pPr>
                      <a:r>
                        <a:rPr lang="uk-UA" sz="1800">
                          <a:solidFill>
                            <a:schemeClr val="bg1"/>
                          </a:solidFill>
                          <a:effectLst/>
                        </a:rPr>
                        <a:t>Кількість протоколів, за якими судом прийнято рішення у звітному періоді</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fontAlgn="auto">
                        <a:lnSpc>
                          <a:spcPts val="1800"/>
                        </a:lnSpc>
                      </a:pPr>
                      <a:r>
                        <a:rPr lang="ru-RU" sz="1800" dirty="0">
                          <a:solidFill>
                            <a:schemeClr val="bg1"/>
                          </a:solidFill>
                          <a:effectLst/>
                        </a:rPr>
                        <a:t>676</a:t>
                      </a:r>
                      <a:r>
                        <a:rPr lang="uk-UA" sz="1800" dirty="0">
                          <a:solidFill>
                            <a:schemeClr val="bg1"/>
                          </a:solidFill>
                          <a:effectLst/>
                        </a:rPr>
                        <a:t>8</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9905923"/>
                  </a:ext>
                </a:extLst>
              </a:tr>
              <a:tr h="579655">
                <a:tc>
                  <a:txBody>
                    <a:bodyPr/>
                    <a:lstStyle/>
                    <a:p>
                      <a:pPr algn="just" fontAlgn="auto">
                        <a:lnSpc>
                          <a:spcPts val="1800"/>
                        </a:lnSpc>
                      </a:pPr>
                      <a:r>
                        <a:rPr lang="ru-RU" sz="1800">
                          <a:solidFill>
                            <a:schemeClr val="bg1"/>
                          </a:solidFill>
                          <a:effectLst/>
                        </a:rPr>
                        <a:t>Кількість протоколів про корупційні правопорушення, що повернуті судом у зв'язку з неналежним оформленням або за інших підстав </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fontAlgn="auto">
                        <a:lnSpc>
                          <a:spcPts val="1800"/>
                        </a:lnSpc>
                      </a:pPr>
                      <a:r>
                        <a:rPr lang="ru-RU" sz="1800">
                          <a:solidFill>
                            <a:schemeClr val="bg1"/>
                          </a:solidFill>
                          <a:effectLst/>
                        </a:rPr>
                        <a:t>4</a:t>
                      </a:r>
                      <a:endParaRPr lang="uk-UA" sz="1800">
                        <a:solidFill>
                          <a:schemeClr val="bg1"/>
                        </a:solidFill>
                        <a:effectLst/>
                      </a:endParaRPr>
                    </a:p>
                    <a:p>
                      <a:pPr algn="just">
                        <a:lnSpc>
                          <a:spcPts val="1800"/>
                        </a:lnSpc>
                      </a:pPr>
                      <a:r>
                        <a:rPr lang="uk-UA" sz="1800" b="1">
                          <a:solidFill>
                            <a:schemeClr val="bg1"/>
                          </a:solidFill>
                          <a:effectLst/>
                        </a:rPr>
                        <a:t> </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838595"/>
                  </a:ext>
                </a:extLst>
              </a:tr>
              <a:tr h="579655">
                <a:tc>
                  <a:txBody>
                    <a:bodyPr/>
                    <a:lstStyle/>
                    <a:p>
                      <a:pPr algn="just" fontAlgn="auto">
                        <a:lnSpc>
                          <a:spcPts val="1800"/>
                        </a:lnSpc>
                      </a:pPr>
                      <a:r>
                        <a:rPr lang="ru-RU" sz="1800">
                          <a:solidFill>
                            <a:schemeClr val="bg1"/>
                          </a:solidFill>
                          <a:effectLst/>
                        </a:rPr>
                        <a:t>Залишок нерозглянутих у судах протоколів на кінець звітного періоду</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fontAlgn="auto">
                        <a:lnSpc>
                          <a:spcPts val="1800"/>
                        </a:lnSpc>
                      </a:pPr>
                      <a:r>
                        <a:rPr lang="ru-RU" sz="1800" dirty="0">
                          <a:solidFill>
                            <a:schemeClr val="bg1"/>
                          </a:solidFill>
                          <a:effectLst/>
                        </a:rPr>
                        <a:t>10117</a:t>
                      </a:r>
                      <a:endParaRPr lang="uk-UA" sz="1800" dirty="0">
                        <a:solidFill>
                          <a:schemeClr val="bg1"/>
                        </a:solidFill>
                        <a:effectLst/>
                      </a:endParaRPr>
                    </a:p>
                    <a:p>
                      <a:pPr algn="just">
                        <a:lnSpc>
                          <a:spcPts val="1800"/>
                        </a:lnSpc>
                      </a:pPr>
                      <a:r>
                        <a:rPr lang="uk-UA" sz="1800" b="1" dirty="0">
                          <a:solidFill>
                            <a:schemeClr val="bg1"/>
                          </a:solidFill>
                          <a:effectLst/>
                        </a:rPr>
                        <a:t>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1483982"/>
                  </a:ext>
                </a:extLst>
              </a:tr>
              <a:tr h="579655">
                <a:tc>
                  <a:txBody>
                    <a:bodyPr/>
                    <a:lstStyle/>
                    <a:p>
                      <a:pPr algn="just" fontAlgn="auto">
                        <a:lnSpc>
                          <a:spcPts val="1800"/>
                        </a:lnSpc>
                      </a:pPr>
                      <a:r>
                        <a:rPr lang="ru-RU" sz="1800">
                          <a:solidFill>
                            <a:schemeClr val="bg1"/>
                          </a:solidFill>
                          <a:effectLst/>
                        </a:rPr>
                        <a:t>Усього осіб притягнуто судом до відповідальності (штраф)</a:t>
                      </a:r>
                      <a:endParaRPr lang="uk-UA" sz="18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fontAlgn="auto">
                        <a:lnSpc>
                          <a:spcPts val="1800"/>
                        </a:lnSpc>
                      </a:pPr>
                      <a:r>
                        <a:rPr lang="ru-RU" sz="1800" dirty="0">
                          <a:solidFill>
                            <a:schemeClr val="bg1"/>
                          </a:solidFill>
                          <a:effectLst/>
                        </a:rPr>
                        <a:t>741</a:t>
                      </a:r>
                      <a:endParaRPr lang="uk-UA" sz="1800" dirty="0">
                        <a:solidFill>
                          <a:schemeClr val="bg1"/>
                        </a:solidFill>
                        <a:effectLst/>
                      </a:endParaRPr>
                    </a:p>
                    <a:p>
                      <a:pPr algn="just">
                        <a:lnSpc>
                          <a:spcPts val="1800"/>
                        </a:lnSpc>
                      </a:pPr>
                      <a:r>
                        <a:rPr lang="uk-UA" sz="1800" b="1" dirty="0">
                          <a:solidFill>
                            <a:schemeClr val="bg1"/>
                          </a:solidFill>
                          <a:effectLst/>
                        </a:rPr>
                        <a:t>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656969"/>
                  </a:ext>
                </a:extLst>
              </a:tr>
            </a:tbl>
          </a:graphicData>
        </a:graphic>
      </p:graphicFrame>
    </p:spTree>
    <p:extLst>
      <p:ext uri="{BB962C8B-B14F-4D97-AF65-F5344CB8AC3E}">
        <p14:creationId xmlns:p14="http://schemas.microsoft.com/office/powerpoint/2010/main" val="230570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B49EDB9-13E9-4D59-B3F3-28CF2D69C971}"/>
              </a:ext>
            </a:extLst>
          </p:cNvPr>
          <p:cNvSpPr>
            <a:spLocks noGrp="1"/>
          </p:cNvSpPr>
          <p:nvPr>
            <p:ph idx="1"/>
          </p:nvPr>
        </p:nvSpPr>
        <p:spPr>
          <a:xfrm>
            <a:off x="590550" y="1255395"/>
            <a:ext cx="4286250" cy="5421630"/>
          </a:xfrm>
        </p:spPr>
        <p:txBody>
          <a:bodyPr>
            <a:normAutofit/>
          </a:bodyPr>
          <a:lstStyle/>
          <a:p>
            <a:pPr algn="just">
              <a:lnSpc>
                <a:spcPts val="1800"/>
              </a:lnSpc>
            </a:pPr>
            <a:r>
              <a:rPr lang="uk-UA" sz="2000" b="1" dirty="0">
                <a:effectLst/>
                <a:highlight>
                  <a:srgbClr val="396BAE"/>
                </a:highlight>
                <a:latin typeface="Times New Roman" panose="02020603050405020304" pitchFamily="18" charset="0"/>
                <a:ea typeface="Times New Roman" panose="02020603050405020304" pitchFamily="18" charset="0"/>
              </a:rPr>
              <a:t>Серед осіб притягнутих судом до відповідальності є: </a:t>
            </a:r>
            <a:r>
              <a:rPr lang="uk-UA" sz="2000" dirty="0">
                <a:effectLst/>
                <a:latin typeface="Times New Roman" panose="02020603050405020304" pitchFamily="18" charset="0"/>
                <a:ea typeface="Times New Roman" panose="02020603050405020304" pitchFamily="18" charset="0"/>
              </a:rPr>
              <a:t>34 державних службовця,</a:t>
            </a:r>
            <a:r>
              <a:rPr lang="uk-UA" sz="2000" b="1" dirty="0">
                <a:effectLst/>
                <a:latin typeface="Times New Roman" panose="02020603050405020304" pitchFamily="18" charset="0"/>
                <a:ea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rPr>
              <a:t>на одного з яких не лише наклали штраф, а ще й конфіскували майно; 4 депутати обласної ради;</a:t>
            </a:r>
          </a:p>
          <a:p>
            <a:pPr algn="just">
              <a:lnSpc>
                <a:spcPts val="1800"/>
              </a:lnSpc>
            </a:pPr>
            <a:r>
              <a:rPr lang="uk-UA" sz="2000" dirty="0">
                <a:effectLst/>
                <a:latin typeface="Times New Roman" panose="02020603050405020304" pitchFamily="18" charset="0"/>
                <a:ea typeface="Times New Roman" panose="02020603050405020304" pitchFamily="18" charset="0"/>
              </a:rPr>
              <a:t>106 депутатів сільських, селищних, міських, районних рад; 105 посадових осіб місцевого самоврядування; 52 посадових та службових осіб інших органів державної влади; 3 службових осіб судової гілки влади; 1 особа з органів прокуратури, 78 представників органів внутрішніх справ; 25 з державної податкової служби, 1–СБУ, 9 – ЗСУ, 2 митники і багато інших.</a:t>
            </a:r>
          </a:p>
          <a:p>
            <a:endParaRPr lang="uk-UA" dirty="0"/>
          </a:p>
        </p:txBody>
      </p:sp>
      <p:pic>
        <p:nvPicPr>
          <p:cNvPr id="7" name="Рисунок 6">
            <a:extLst>
              <a:ext uri="{FF2B5EF4-FFF2-40B4-BE49-F238E27FC236}">
                <a16:creationId xmlns:a16="http://schemas.microsoft.com/office/drawing/2014/main" id="{9C0A3E51-8D7E-4CA0-96DA-AB4CE578416B}"/>
              </a:ext>
            </a:extLst>
          </p:cNvPr>
          <p:cNvPicPr>
            <a:picLocks noChangeAspect="1"/>
          </p:cNvPicPr>
          <p:nvPr/>
        </p:nvPicPr>
        <p:blipFill>
          <a:blip r:embed="rId2"/>
          <a:stretch>
            <a:fillRect/>
          </a:stretch>
        </p:blipFill>
        <p:spPr>
          <a:xfrm>
            <a:off x="5040841" y="1104587"/>
            <a:ext cx="6456701" cy="4648825"/>
          </a:xfrm>
          <a:prstGeom prst="rect">
            <a:avLst/>
          </a:prstGeom>
        </p:spPr>
      </p:pic>
    </p:spTree>
    <p:extLst>
      <p:ext uri="{BB962C8B-B14F-4D97-AF65-F5344CB8AC3E}">
        <p14:creationId xmlns:p14="http://schemas.microsoft.com/office/powerpoint/2010/main" val="3301595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ило">
  <a:themeElements>
    <a:clrScheme name="Мило">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Настроювані 2">
      <a:majorFont>
        <a:latin typeface="Forte"/>
        <a:ea typeface=""/>
        <a:cs typeface=""/>
      </a:majorFont>
      <a:minorFont>
        <a:latin typeface="Times New Roman"/>
        <a:ea typeface=""/>
        <a:cs typeface=""/>
      </a:minorFont>
    </a:fontScheme>
    <a:fmtScheme name="Мило">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29B7EE7-37BB-4290-9104-BCE7206D4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942A2D-5562-4C61-8F16-51CFA0385A88}">
  <ds:schemaRefs>
    <ds:schemaRef ds:uri="http://schemas.microsoft.com/sharepoint/v3/contenttype/forms"/>
  </ds:schemaRefs>
</ds:datastoreItem>
</file>

<file path=customXml/itemProps3.xml><?xml version="1.0" encoding="utf-8"?>
<ds:datastoreItem xmlns:ds="http://schemas.openxmlformats.org/officeDocument/2006/customXml" ds:itemID="{0C2A945D-E000-4BD3-9031-D74118CEB84A}">
  <ds:schemaRefs>
    <ds:schemaRef ds:uri="http://purl.org/dc/terms/"/>
    <ds:schemaRef ds:uri="230e9df3-be65-4c73-a93b-d1236ebd677e"/>
    <ds:schemaRef ds:uri="http://purl.org/dc/elements/1.1/"/>
    <ds:schemaRef ds:uri="http://schemas.microsoft.com/sharepoint/v3"/>
    <ds:schemaRef ds:uri="http://purl.org/dc/dcmitype/"/>
    <ds:schemaRef ds:uri="http://schemas.microsoft.com/office/2006/documentManagement/types"/>
    <ds:schemaRef ds:uri="16c05727-aa75-4e4a-9b5f-8a80a1165891"/>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Мило</Template>
  <TotalTime>0</TotalTime>
  <Words>3649</Words>
  <Application>Microsoft Office PowerPoint</Application>
  <PresentationFormat>Широкий екран</PresentationFormat>
  <Paragraphs>219</Paragraphs>
  <Slides>42</Slides>
  <Notes>22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42</vt:i4>
      </vt:variant>
    </vt:vector>
  </HeadingPairs>
  <TitlesOfParts>
    <vt:vector size="49" baseType="lpstr">
      <vt:lpstr>-apple-system</vt:lpstr>
      <vt:lpstr>Arial</vt:lpstr>
      <vt:lpstr>Calibri</vt:lpstr>
      <vt:lpstr>Forte</vt:lpstr>
      <vt:lpstr>Times New Roman</vt:lpstr>
      <vt:lpstr>Wingdings</vt:lpstr>
      <vt:lpstr>Мило</vt:lpstr>
      <vt:lpstr>Тема 3. Наслідки корупції та підходи до боротьби з нею </vt:lpstr>
      <vt:lpstr>План</vt:lpstr>
      <vt:lpstr>Кейс-ТУНІС</vt:lpstr>
      <vt:lpstr>Презентація PowerPoint</vt:lpstr>
      <vt:lpstr>Презентація PowerPoint</vt:lpstr>
      <vt:lpstr>Презентація PowerPoint</vt:lpstr>
      <vt:lpstr>Презентація PowerPoint</vt:lpstr>
      <vt:lpstr>Звіт про стан протидії корупції за перше півріччя 2024 року</vt:lpstr>
      <vt:lpstr>Презентація PowerPoint</vt:lpstr>
      <vt:lpstr>Відомості про матеріальні збитки, їх відшкодування та вилучення предметів злочинної діяльності за корупційними правопорущеннями (за закінченими розслідуванням кримінальними провадженнями) </vt:lpstr>
      <vt:lpstr>Проблема  «снігової кулі»</vt:lpstr>
      <vt:lpstr>Презентація PowerPoint</vt:lpstr>
      <vt:lpstr>Конвенція Організації Об'єднаних Націй проти корупції</vt:lpstr>
      <vt:lpstr>Основні положення Конвенції охоплюють такі сфери:</vt:lpstr>
      <vt:lpstr>Презентація PowerPoint</vt:lpstr>
      <vt:lpstr>Презентація PowerPoint</vt:lpstr>
      <vt:lpstr>Презентація PowerPoint</vt:lpstr>
      <vt:lpstr>Презентація PowerPoint</vt:lpstr>
      <vt:lpstr>Негативні наслідки також можна згрупувати за основними сферами життя:</vt:lpstr>
      <vt:lpstr>Презентація PowerPoint</vt:lpstr>
      <vt:lpstr>Презентація PowerPoint</vt:lpstr>
      <vt:lpstr>Презентація PowerPoint</vt:lpstr>
      <vt:lpstr>Презентація PowerPoint</vt:lpstr>
      <vt:lpstr>ІІ. Світовий досвід боротьби з корупцією</vt:lpstr>
      <vt:lpstr>Презентація PowerPoint</vt:lpstr>
      <vt:lpstr>Презентація PowerPoint</vt:lpstr>
      <vt:lpstr>Презентація PowerPoint</vt:lpstr>
      <vt:lpstr>Презентація PowerPoint</vt:lpstr>
      <vt:lpstr>Найбільшим досягненням у сфері антикорупції на сьогодні є ухвалення 2003 року Генеральною Асамблеєю Організації Об’єднаних Націй Конвенції ООН проти корупції. Її підписала 181 країна, саме тому нині це єдиний універсальний юридично обов’язковий міжнародний документ у сфері протидії корупції!</vt:lpstr>
      <vt:lpstr>Презентація PowerPoint</vt:lpstr>
      <vt:lpstr>Заходи щодо запобігання корупції:</vt:lpstr>
      <vt:lpstr>Заходи щодо запобігання корупції:</vt:lpstr>
      <vt:lpstr>Заходи щодо запобігання корупції:</vt:lpstr>
      <vt:lpstr>Заходи щодо запобігання корупції:</vt:lpstr>
      <vt:lpstr>Успішні приклади боротьби з корупцією</vt:lpstr>
      <vt:lpstr>Естонія</vt:lpstr>
      <vt:lpstr>Естонія</vt:lpstr>
      <vt:lpstr>Грузія</vt:lpstr>
      <vt:lpstr>Гонконг</vt:lpstr>
      <vt:lpstr>Фінляндія</vt:lpstr>
      <vt:lpstr>Сінгапур</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2021-01-27T12:26:59Z</dcterms:created>
  <dcterms:modified xsi:type="dcterms:W3CDTF">2024-09-20T09:59:04Z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